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6" r:id="rId7"/>
    <p:sldId id="267" r:id="rId8"/>
    <p:sldId id="260" r:id="rId9"/>
    <p:sldId id="261" r:id="rId10"/>
    <p:sldId id="262" r:id="rId11"/>
    <p:sldId id="263" r:id="rId12"/>
    <p:sldId id="268"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8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F88E5-D7FE-6395-93F3-58B2306183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792B96-A935-91EC-25E2-D55D5462CD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386C65-F53B-B0AB-F0DA-459782CE67C9}"/>
              </a:ext>
            </a:extLst>
          </p:cNvPr>
          <p:cNvSpPr>
            <a:spLocks noGrp="1"/>
          </p:cNvSpPr>
          <p:nvPr>
            <p:ph type="dt" sz="half" idx="10"/>
          </p:nvPr>
        </p:nvSpPr>
        <p:spPr/>
        <p:txBody>
          <a:bodyPr/>
          <a:lstStyle/>
          <a:p>
            <a:fld id="{D18828C5-48A8-4539-8867-A75289FF32DD}" type="datetimeFigureOut">
              <a:rPr lang="en-IN" smtClean="0"/>
              <a:t>26-08-2023</a:t>
            </a:fld>
            <a:endParaRPr lang="en-IN"/>
          </a:p>
        </p:txBody>
      </p:sp>
      <p:sp>
        <p:nvSpPr>
          <p:cNvPr id="5" name="Footer Placeholder 4">
            <a:extLst>
              <a:ext uri="{FF2B5EF4-FFF2-40B4-BE49-F238E27FC236}">
                <a16:creationId xmlns:a16="http://schemas.microsoft.com/office/drawing/2014/main" id="{DD928AED-144F-3433-0FB6-544B33810B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910B68-3046-5260-36D4-27E0E3BECDBF}"/>
              </a:ext>
            </a:extLst>
          </p:cNvPr>
          <p:cNvSpPr>
            <a:spLocks noGrp="1"/>
          </p:cNvSpPr>
          <p:nvPr>
            <p:ph type="sldNum" sz="quarter" idx="12"/>
          </p:nvPr>
        </p:nvSpPr>
        <p:spPr/>
        <p:txBody>
          <a:bodyPr/>
          <a:lstStyle/>
          <a:p>
            <a:fld id="{566E30CF-E295-422D-873E-0ECCB254A664}" type="slidenum">
              <a:rPr lang="en-IN" smtClean="0"/>
              <a:t>‹#›</a:t>
            </a:fld>
            <a:endParaRPr lang="en-IN"/>
          </a:p>
        </p:txBody>
      </p:sp>
    </p:spTree>
    <p:extLst>
      <p:ext uri="{BB962C8B-B14F-4D97-AF65-F5344CB8AC3E}">
        <p14:creationId xmlns:p14="http://schemas.microsoft.com/office/powerpoint/2010/main" val="4217144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64C6E-3344-B426-004D-ACF75B3CB1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4AFE82-B3A9-1A80-F0A1-4987E0E4E8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6C621E-9154-7823-CBFC-140E34D41BCF}"/>
              </a:ext>
            </a:extLst>
          </p:cNvPr>
          <p:cNvSpPr>
            <a:spLocks noGrp="1"/>
          </p:cNvSpPr>
          <p:nvPr>
            <p:ph type="dt" sz="half" idx="10"/>
          </p:nvPr>
        </p:nvSpPr>
        <p:spPr/>
        <p:txBody>
          <a:bodyPr/>
          <a:lstStyle/>
          <a:p>
            <a:fld id="{D18828C5-48A8-4539-8867-A75289FF32DD}" type="datetimeFigureOut">
              <a:rPr lang="en-IN" smtClean="0"/>
              <a:t>26-08-2023</a:t>
            </a:fld>
            <a:endParaRPr lang="en-IN"/>
          </a:p>
        </p:txBody>
      </p:sp>
      <p:sp>
        <p:nvSpPr>
          <p:cNvPr id="5" name="Footer Placeholder 4">
            <a:extLst>
              <a:ext uri="{FF2B5EF4-FFF2-40B4-BE49-F238E27FC236}">
                <a16:creationId xmlns:a16="http://schemas.microsoft.com/office/drawing/2014/main" id="{DD37FB24-B665-B062-82F7-AAD26794DF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404CC1-31B4-75C9-403A-89831AD914A4}"/>
              </a:ext>
            </a:extLst>
          </p:cNvPr>
          <p:cNvSpPr>
            <a:spLocks noGrp="1"/>
          </p:cNvSpPr>
          <p:nvPr>
            <p:ph type="sldNum" sz="quarter" idx="12"/>
          </p:nvPr>
        </p:nvSpPr>
        <p:spPr/>
        <p:txBody>
          <a:bodyPr/>
          <a:lstStyle/>
          <a:p>
            <a:fld id="{566E30CF-E295-422D-873E-0ECCB254A664}" type="slidenum">
              <a:rPr lang="en-IN" smtClean="0"/>
              <a:t>‹#›</a:t>
            </a:fld>
            <a:endParaRPr lang="en-IN"/>
          </a:p>
        </p:txBody>
      </p:sp>
    </p:spTree>
    <p:extLst>
      <p:ext uri="{BB962C8B-B14F-4D97-AF65-F5344CB8AC3E}">
        <p14:creationId xmlns:p14="http://schemas.microsoft.com/office/powerpoint/2010/main" val="3480470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DF3F90-9E56-3A12-3D52-87E280519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9D29BA-54AD-36E0-1953-7BEF2F4278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AC395B-97C9-EA36-DB60-DE9CF6E2F5FF}"/>
              </a:ext>
            </a:extLst>
          </p:cNvPr>
          <p:cNvSpPr>
            <a:spLocks noGrp="1"/>
          </p:cNvSpPr>
          <p:nvPr>
            <p:ph type="dt" sz="half" idx="10"/>
          </p:nvPr>
        </p:nvSpPr>
        <p:spPr/>
        <p:txBody>
          <a:bodyPr/>
          <a:lstStyle/>
          <a:p>
            <a:fld id="{D18828C5-48A8-4539-8867-A75289FF32DD}" type="datetimeFigureOut">
              <a:rPr lang="en-IN" smtClean="0"/>
              <a:t>26-08-2023</a:t>
            </a:fld>
            <a:endParaRPr lang="en-IN"/>
          </a:p>
        </p:txBody>
      </p:sp>
      <p:sp>
        <p:nvSpPr>
          <p:cNvPr id="5" name="Footer Placeholder 4">
            <a:extLst>
              <a:ext uri="{FF2B5EF4-FFF2-40B4-BE49-F238E27FC236}">
                <a16:creationId xmlns:a16="http://schemas.microsoft.com/office/drawing/2014/main" id="{2BB11AE5-E9B5-0956-24AB-8F9ED1F37C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F0A1B-9653-F7D5-46DE-1AC90A4705E0}"/>
              </a:ext>
            </a:extLst>
          </p:cNvPr>
          <p:cNvSpPr>
            <a:spLocks noGrp="1"/>
          </p:cNvSpPr>
          <p:nvPr>
            <p:ph type="sldNum" sz="quarter" idx="12"/>
          </p:nvPr>
        </p:nvSpPr>
        <p:spPr/>
        <p:txBody>
          <a:bodyPr/>
          <a:lstStyle/>
          <a:p>
            <a:fld id="{566E30CF-E295-422D-873E-0ECCB254A664}" type="slidenum">
              <a:rPr lang="en-IN" smtClean="0"/>
              <a:t>‹#›</a:t>
            </a:fld>
            <a:endParaRPr lang="en-IN"/>
          </a:p>
        </p:txBody>
      </p:sp>
    </p:spTree>
    <p:extLst>
      <p:ext uri="{BB962C8B-B14F-4D97-AF65-F5344CB8AC3E}">
        <p14:creationId xmlns:p14="http://schemas.microsoft.com/office/powerpoint/2010/main" val="1483188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070D-CCEE-3E18-E2D8-58E6F837C6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00DEAC-9C48-358F-176E-8C69FA4F17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8F953C-93E4-C003-6BE4-DB3432C23561}"/>
              </a:ext>
            </a:extLst>
          </p:cNvPr>
          <p:cNvSpPr>
            <a:spLocks noGrp="1"/>
          </p:cNvSpPr>
          <p:nvPr>
            <p:ph type="dt" sz="half" idx="10"/>
          </p:nvPr>
        </p:nvSpPr>
        <p:spPr/>
        <p:txBody>
          <a:bodyPr/>
          <a:lstStyle/>
          <a:p>
            <a:fld id="{D18828C5-48A8-4539-8867-A75289FF32DD}" type="datetimeFigureOut">
              <a:rPr lang="en-IN" smtClean="0"/>
              <a:t>26-08-2023</a:t>
            </a:fld>
            <a:endParaRPr lang="en-IN"/>
          </a:p>
        </p:txBody>
      </p:sp>
      <p:sp>
        <p:nvSpPr>
          <p:cNvPr id="5" name="Footer Placeholder 4">
            <a:extLst>
              <a:ext uri="{FF2B5EF4-FFF2-40B4-BE49-F238E27FC236}">
                <a16:creationId xmlns:a16="http://schemas.microsoft.com/office/drawing/2014/main" id="{3E32DA1F-D53A-5ABA-A210-BB37B9D508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415422-4E54-E46F-B534-DB30707F7F7C}"/>
              </a:ext>
            </a:extLst>
          </p:cNvPr>
          <p:cNvSpPr>
            <a:spLocks noGrp="1"/>
          </p:cNvSpPr>
          <p:nvPr>
            <p:ph type="sldNum" sz="quarter" idx="12"/>
          </p:nvPr>
        </p:nvSpPr>
        <p:spPr/>
        <p:txBody>
          <a:bodyPr/>
          <a:lstStyle/>
          <a:p>
            <a:fld id="{566E30CF-E295-422D-873E-0ECCB254A664}" type="slidenum">
              <a:rPr lang="en-IN" smtClean="0"/>
              <a:t>‹#›</a:t>
            </a:fld>
            <a:endParaRPr lang="en-IN"/>
          </a:p>
        </p:txBody>
      </p:sp>
    </p:spTree>
    <p:extLst>
      <p:ext uri="{BB962C8B-B14F-4D97-AF65-F5344CB8AC3E}">
        <p14:creationId xmlns:p14="http://schemas.microsoft.com/office/powerpoint/2010/main" val="1012299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AE35D-FA62-1F06-602F-8B4B568ECE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7E6A63-ED60-0C6C-9098-DB0F99C2DB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32BBBE-4497-5CF8-AF1E-3582CD7A3394}"/>
              </a:ext>
            </a:extLst>
          </p:cNvPr>
          <p:cNvSpPr>
            <a:spLocks noGrp="1"/>
          </p:cNvSpPr>
          <p:nvPr>
            <p:ph type="dt" sz="half" idx="10"/>
          </p:nvPr>
        </p:nvSpPr>
        <p:spPr/>
        <p:txBody>
          <a:bodyPr/>
          <a:lstStyle/>
          <a:p>
            <a:fld id="{D18828C5-48A8-4539-8867-A75289FF32DD}" type="datetimeFigureOut">
              <a:rPr lang="en-IN" smtClean="0"/>
              <a:t>26-08-2023</a:t>
            </a:fld>
            <a:endParaRPr lang="en-IN"/>
          </a:p>
        </p:txBody>
      </p:sp>
      <p:sp>
        <p:nvSpPr>
          <p:cNvPr id="5" name="Footer Placeholder 4">
            <a:extLst>
              <a:ext uri="{FF2B5EF4-FFF2-40B4-BE49-F238E27FC236}">
                <a16:creationId xmlns:a16="http://schemas.microsoft.com/office/drawing/2014/main" id="{834C3B79-39A8-7B85-C0FF-4E1F581ADF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449515-82DA-7816-6F09-FA14A60A7985}"/>
              </a:ext>
            </a:extLst>
          </p:cNvPr>
          <p:cNvSpPr>
            <a:spLocks noGrp="1"/>
          </p:cNvSpPr>
          <p:nvPr>
            <p:ph type="sldNum" sz="quarter" idx="12"/>
          </p:nvPr>
        </p:nvSpPr>
        <p:spPr/>
        <p:txBody>
          <a:bodyPr/>
          <a:lstStyle/>
          <a:p>
            <a:fld id="{566E30CF-E295-422D-873E-0ECCB254A664}" type="slidenum">
              <a:rPr lang="en-IN" smtClean="0"/>
              <a:t>‹#›</a:t>
            </a:fld>
            <a:endParaRPr lang="en-IN"/>
          </a:p>
        </p:txBody>
      </p:sp>
    </p:spTree>
    <p:extLst>
      <p:ext uri="{BB962C8B-B14F-4D97-AF65-F5344CB8AC3E}">
        <p14:creationId xmlns:p14="http://schemas.microsoft.com/office/powerpoint/2010/main" val="3074335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B683A-F9B5-5B0E-49FB-78A032B997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24D803-6756-4AB3-1F95-27EE90810D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F73FCF-30B1-029A-7B63-C265325329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E13749-DCF9-2916-E83D-C97F6286AC8F}"/>
              </a:ext>
            </a:extLst>
          </p:cNvPr>
          <p:cNvSpPr>
            <a:spLocks noGrp="1"/>
          </p:cNvSpPr>
          <p:nvPr>
            <p:ph type="dt" sz="half" idx="10"/>
          </p:nvPr>
        </p:nvSpPr>
        <p:spPr/>
        <p:txBody>
          <a:bodyPr/>
          <a:lstStyle/>
          <a:p>
            <a:fld id="{D18828C5-48A8-4539-8867-A75289FF32DD}" type="datetimeFigureOut">
              <a:rPr lang="en-IN" smtClean="0"/>
              <a:t>26-08-2023</a:t>
            </a:fld>
            <a:endParaRPr lang="en-IN"/>
          </a:p>
        </p:txBody>
      </p:sp>
      <p:sp>
        <p:nvSpPr>
          <p:cNvPr id="6" name="Footer Placeholder 5">
            <a:extLst>
              <a:ext uri="{FF2B5EF4-FFF2-40B4-BE49-F238E27FC236}">
                <a16:creationId xmlns:a16="http://schemas.microsoft.com/office/drawing/2014/main" id="{53346C2C-0426-690E-07FE-13192F14F7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68C7A1-769F-1A4A-20AB-0808137E5D46}"/>
              </a:ext>
            </a:extLst>
          </p:cNvPr>
          <p:cNvSpPr>
            <a:spLocks noGrp="1"/>
          </p:cNvSpPr>
          <p:nvPr>
            <p:ph type="sldNum" sz="quarter" idx="12"/>
          </p:nvPr>
        </p:nvSpPr>
        <p:spPr/>
        <p:txBody>
          <a:bodyPr/>
          <a:lstStyle/>
          <a:p>
            <a:fld id="{566E30CF-E295-422D-873E-0ECCB254A664}" type="slidenum">
              <a:rPr lang="en-IN" smtClean="0"/>
              <a:t>‹#›</a:t>
            </a:fld>
            <a:endParaRPr lang="en-IN"/>
          </a:p>
        </p:txBody>
      </p:sp>
    </p:spTree>
    <p:extLst>
      <p:ext uri="{BB962C8B-B14F-4D97-AF65-F5344CB8AC3E}">
        <p14:creationId xmlns:p14="http://schemas.microsoft.com/office/powerpoint/2010/main" val="295976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AA335-E4DD-1522-48A6-02D80B1510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42A21B-B08B-6EFD-F46F-F3DC152F83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0CC26A-25D7-4E5C-8B64-F25F128765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6A8C27-BC5F-8760-EE2E-946C072DB9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9D5C27-8646-EB0C-227A-C858736D3D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17943E-D4EE-F918-6084-EBC312843FEE}"/>
              </a:ext>
            </a:extLst>
          </p:cNvPr>
          <p:cNvSpPr>
            <a:spLocks noGrp="1"/>
          </p:cNvSpPr>
          <p:nvPr>
            <p:ph type="dt" sz="half" idx="10"/>
          </p:nvPr>
        </p:nvSpPr>
        <p:spPr/>
        <p:txBody>
          <a:bodyPr/>
          <a:lstStyle/>
          <a:p>
            <a:fld id="{D18828C5-48A8-4539-8867-A75289FF32DD}" type="datetimeFigureOut">
              <a:rPr lang="en-IN" smtClean="0"/>
              <a:t>26-08-2023</a:t>
            </a:fld>
            <a:endParaRPr lang="en-IN"/>
          </a:p>
        </p:txBody>
      </p:sp>
      <p:sp>
        <p:nvSpPr>
          <p:cNvPr id="8" name="Footer Placeholder 7">
            <a:extLst>
              <a:ext uri="{FF2B5EF4-FFF2-40B4-BE49-F238E27FC236}">
                <a16:creationId xmlns:a16="http://schemas.microsoft.com/office/drawing/2014/main" id="{8990ADA9-0EAE-176E-3B06-4E1796A1C0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4470C1-6F5E-5FFC-220D-A9229CCEF128}"/>
              </a:ext>
            </a:extLst>
          </p:cNvPr>
          <p:cNvSpPr>
            <a:spLocks noGrp="1"/>
          </p:cNvSpPr>
          <p:nvPr>
            <p:ph type="sldNum" sz="quarter" idx="12"/>
          </p:nvPr>
        </p:nvSpPr>
        <p:spPr/>
        <p:txBody>
          <a:bodyPr/>
          <a:lstStyle/>
          <a:p>
            <a:fld id="{566E30CF-E295-422D-873E-0ECCB254A664}" type="slidenum">
              <a:rPr lang="en-IN" smtClean="0"/>
              <a:t>‹#›</a:t>
            </a:fld>
            <a:endParaRPr lang="en-IN"/>
          </a:p>
        </p:txBody>
      </p:sp>
    </p:spTree>
    <p:extLst>
      <p:ext uri="{BB962C8B-B14F-4D97-AF65-F5344CB8AC3E}">
        <p14:creationId xmlns:p14="http://schemas.microsoft.com/office/powerpoint/2010/main" val="398250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3438D-5687-C03E-51AE-1E114E8BC9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424333-FEDF-6215-438A-20181FA93496}"/>
              </a:ext>
            </a:extLst>
          </p:cNvPr>
          <p:cNvSpPr>
            <a:spLocks noGrp="1"/>
          </p:cNvSpPr>
          <p:nvPr>
            <p:ph type="dt" sz="half" idx="10"/>
          </p:nvPr>
        </p:nvSpPr>
        <p:spPr/>
        <p:txBody>
          <a:bodyPr/>
          <a:lstStyle/>
          <a:p>
            <a:fld id="{D18828C5-48A8-4539-8867-A75289FF32DD}" type="datetimeFigureOut">
              <a:rPr lang="en-IN" smtClean="0"/>
              <a:t>26-08-2023</a:t>
            </a:fld>
            <a:endParaRPr lang="en-IN"/>
          </a:p>
        </p:txBody>
      </p:sp>
      <p:sp>
        <p:nvSpPr>
          <p:cNvPr id="4" name="Footer Placeholder 3">
            <a:extLst>
              <a:ext uri="{FF2B5EF4-FFF2-40B4-BE49-F238E27FC236}">
                <a16:creationId xmlns:a16="http://schemas.microsoft.com/office/drawing/2014/main" id="{B60FD6BD-BC54-0E2E-D477-A8B134304D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3AD573-4995-0210-F9B8-4D1B6CE390C9}"/>
              </a:ext>
            </a:extLst>
          </p:cNvPr>
          <p:cNvSpPr>
            <a:spLocks noGrp="1"/>
          </p:cNvSpPr>
          <p:nvPr>
            <p:ph type="sldNum" sz="quarter" idx="12"/>
          </p:nvPr>
        </p:nvSpPr>
        <p:spPr/>
        <p:txBody>
          <a:bodyPr/>
          <a:lstStyle/>
          <a:p>
            <a:fld id="{566E30CF-E295-422D-873E-0ECCB254A664}" type="slidenum">
              <a:rPr lang="en-IN" smtClean="0"/>
              <a:t>‹#›</a:t>
            </a:fld>
            <a:endParaRPr lang="en-IN"/>
          </a:p>
        </p:txBody>
      </p:sp>
    </p:spTree>
    <p:extLst>
      <p:ext uri="{BB962C8B-B14F-4D97-AF65-F5344CB8AC3E}">
        <p14:creationId xmlns:p14="http://schemas.microsoft.com/office/powerpoint/2010/main" val="4115380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B2D015-DAC4-556D-640C-36CFB79C92A3}"/>
              </a:ext>
            </a:extLst>
          </p:cNvPr>
          <p:cNvSpPr>
            <a:spLocks noGrp="1"/>
          </p:cNvSpPr>
          <p:nvPr>
            <p:ph type="dt" sz="half" idx="10"/>
          </p:nvPr>
        </p:nvSpPr>
        <p:spPr/>
        <p:txBody>
          <a:bodyPr/>
          <a:lstStyle/>
          <a:p>
            <a:fld id="{D18828C5-48A8-4539-8867-A75289FF32DD}" type="datetimeFigureOut">
              <a:rPr lang="en-IN" smtClean="0"/>
              <a:t>26-08-2023</a:t>
            </a:fld>
            <a:endParaRPr lang="en-IN"/>
          </a:p>
        </p:txBody>
      </p:sp>
      <p:sp>
        <p:nvSpPr>
          <p:cNvPr id="3" name="Footer Placeholder 2">
            <a:extLst>
              <a:ext uri="{FF2B5EF4-FFF2-40B4-BE49-F238E27FC236}">
                <a16:creationId xmlns:a16="http://schemas.microsoft.com/office/drawing/2014/main" id="{64A102BE-EBD9-5CC6-1521-7F6A7AA3C1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DE2ADA-59C4-01F7-9B90-B0F5E65113BC}"/>
              </a:ext>
            </a:extLst>
          </p:cNvPr>
          <p:cNvSpPr>
            <a:spLocks noGrp="1"/>
          </p:cNvSpPr>
          <p:nvPr>
            <p:ph type="sldNum" sz="quarter" idx="12"/>
          </p:nvPr>
        </p:nvSpPr>
        <p:spPr/>
        <p:txBody>
          <a:bodyPr/>
          <a:lstStyle/>
          <a:p>
            <a:fld id="{566E30CF-E295-422D-873E-0ECCB254A664}" type="slidenum">
              <a:rPr lang="en-IN" smtClean="0"/>
              <a:t>‹#›</a:t>
            </a:fld>
            <a:endParaRPr lang="en-IN"/>
          </a:p>
        </p:txBody>
      </p:sp>
    </p:spTree>
    <p:extLst>
      <p:ext uri="{BB962C8B-B14F-4D97-AF65-F5344CB8AC3E}">
        <p14:creationId xmlns:p14="http://schemas.microsoft.com/office/powerpoint/2010/main" val="1471046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8CE3F-7B22-5FB8-B5CC-392CACF17F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63F242-E7D0-74B7-EA20-F311536975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31F8EA-E8F4-4EEE-B9DC-8F1A6F305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54BBC2-3CDA-D75F-2336-C8B53365A814}"/>
              </a:ext>
            </a:extLst>
          </p:cNvPr>
          <p:cNvSpPr>
            <a:spLocks noGrp="1"/>
          </p:cNvSpPr>
          <p:nvPr>
            <p:ph type="dt" sz="half" idx="10"/>
          </p:nvPr>
        </p:nvSpPr>
        <p:spPr/>
        <p:txBody>
          <a:bodyPr/>
          <a:lstStyle/>
          <a:p>
            <a:fld id="{D18828C5-48A8-4539-8867-A75289FF32DD}" type="datetimeFigureOut">
              <a:rPr lang="en-IN" smtClean="0"/>
              <a:t>26-08-2023</a:t>
            </a:fld>
            <a:endParaRPr lang="en-IN"/>
          </a:p>
        </p:txBody>
      </p:sp>
      <p:sp>
        <p:nvSpPr>
          <p:cNvPr id="6" name="Footer Placeholder 5">
            <a:extLst>
              <a:ext uri="{FF2B5EF4-FFF2-40B4-BE49-F238E27FC236}">
                <a16:creationId xmlns:a16="http://schemas.microsoft.com/office/drawing/2014/main" id="{76A8A6CA-BFA9-0B73-700F-FAE15F807F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89FAB1-4353-E142-E398-9CEB6526E97A}"/>
              </a:ext>
            </a:extLst>
          </p:cNvPr>
          <p:cNvSpPr>
            <a:spLocks noGrp="1"/>
          </p:cNvSpPr>
          <p:nvPr>
            <p:ph type="sldNum" sz="quarter" idx="12"/>
          </p:nvPr>
        </p:nvSpPr>
        <p:spPr/>
        <p:txBody>
          <a:bodyPr/>
          <a:lstStyle/>
          <a:p>
            <a:fld id="{566E30CF-E295-422D-873E-0ECCB254A664}" type="slidenum">
              <a:rPr lang="en-IN" smtClean="0"/>
              <a:t>‹#›</a:t>
            </a:fld>
            <a:endParaRPr lang="en-IN"/>
          </a:p>
        </p:txBody>
      </p:sp>
    </p:spTree>
    <p:extLst>
      <p:ext uri="{BB962C8B-B14F-4D97-AF65-F5344CB8AC3E}">
        <p14:creationId xmlns:p14="http://schemas.microsoft.com/office/powerpoint/2010/main" val="3047518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6AFA-2A01-80B9-5301-0DDFBE3367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65CF4D-3C2F-B880-1182-B7D32A6710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139228-D9DD-21DD-2FD3-E486DD5E5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B4A3D-BA9C-AB9D-2D92-B9BAFC4E7AFA}"/>
              </a:ext>
            </a:extLst>
          </p:cNvPr>
          <p:cNvSpPr>
            <a:spLocks noGrp="1"/>
          </p:cNvSpPr>
          <p:nvPr>
            <p:ph type="dt" sz="half" idx="10"/>
          </p:nvPr>
        </p:nvSpPr>
        <p:spPr/>
        <p:txBody>
          <a:bodyPr/>
          <a:lstStyle/>
          <a:p>
            <a:fld id="{D18828C5-48A8-4539-8867-A75289FF32DD}" type="datetimeFigureOut">
              <a:rPr lang="en-IN" smtClean="0"/>
              <a:t>26-08-2023</a:t>
            </a:fld>
            <a:endParaRPr lang="en-IN"/>
          </a:p>
        </p:txBody>
      </p:sp>
      <p:sp>
        <p:nvSpPr>
          <p:cNvPr id="6" name="Footer Placeholder 5">
            <a:extLst>
              <a:ext uri="{FF2B5EF4-FFF2-40B4-BE49-F238E27FC236}">
                <a16:creationId xmlns:a16="http://schemas.microsoft.com/office/drawing/2014/main" id="{1D6B35A6-49A8-A4C2-3C40-6D679B9D96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319B20-B8AC-E95D-21BE-E0679C082F62}"/>
              </a:ext>
            </a:extLst>
          </p:cNvPr>
          <p:cNvSpPr>
            <a:spLocks noGrp="1"/>
          </p:cNvSpPr>
          <p:nvPr>
            <p:ph type="sldNum" sz="quarter" idx="12"/>
          </p:nvPr>
        </p:nvSpPr>
        <p:spPr/>
        <p:txBody>
          <a:bodyPr/>
          <a:lstStyle/>
          <a:p>
            <a:fld id="{566E30CF-E295-422D-873E-0ECCB254A664}" type="slidenum">
              <a:rPr lang="en-IN" smtClean="0"/>
              <a:t>‹#›</a:t>
            </a:fld>
            <a:endParaRPr lang="en-IN"/>
          </a:p>
        </p:txBody>
      </p:sp>
    </p:spTree>
    <p:extLst>
      <p:ext uri="{BB962C8B-B14F-4D97-AF65-F5344CB8AC3E}">
        <p14:creationId xmlns:p14="http://schemas.microsoft.com/office/powerpoint/2010/main" val="345759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AB5D7E-E2EA-447F-C5FA-4D9318A95E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05DD59-ECEB-37D2-A055-5A5CCEEB3D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820AB4-D1E4-58D9-CAEC-B2BA93C463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8828C5-48A8-4539-8867-A75289FF32DD}" type="datetimeFigureOut">
              <a:rPr lang="en-IN" smtClean="0"/>
              <a:t>26-08-2023</a:t>
            </a:fld>
            <a:endParaRPr lang="en-IN"/>
          </a:p>
        </p:txBody>
      </p:sp>
      <p:sp>
        <p:nvSpPr>
          <p:cNvPr id="5" name="Footer Placeholder 4">
            <a:extLst>
              <a:ext uri="{FF2B5EF4-FFF2-40B4-BE49-F238E27FC236}">
                <a16:creationId xmlns:a16="http://schemas.microsoft.com/office/drawing/2014/main" id="{AA2CA997-6E1A-4AE4-464F-F3F8607411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A2E092-EC82-DA56-0304-40035C672A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E30CF-E295-422D-873E-0ECCB254A664}" type="slidenum">
              <a:rPr lang="en-IN" smtClean="0"/>
              <a:t>‹#›</a:t>
            </a:fld>
            <a:endParaRPr lang="en-IN"/>
          </a:p>
        </p:txBody>
      </p:sp>
    </p:spTree>
    <p:extLst>
      <p:ext uri="{BB962C8B-B14F-4D97-AF65-F5344CB8AC3E}">
        <p14:creationId xmlns:p14="http://schemas.microsoft.com/office/powerpoint/2010/main" val="3897890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5254D-500F-898F-AA0F-5488F81FB85B}"/>
              </a:ext>
            </a:extLst>
          </p:cNvPr>
          <p:cNvSpPr>
            <a:spLocks noGrp="1"/>
          </p:cNvSpPr>
          <p:nvPr>
            <p:ph type="ctrTitle"/>
          </p:nvPr>
        </p:nvSpPr>
        <p:spPr>
          <a:xfrm>
            <a:off x="1592826" y="2408238"/>
            <a:ext cx="9144000" cy="2387600"/>
          </a:xfrm>
        </p:spPr>
        <p:txBody>
          <a:bodyPr>
            <a:normAutofit fontScale="90000"/>
          </a:bodyPr>
          <a:lstStyle/>
          <a:p>
            <a:r>
              <a:rPr lang="en-IN" sz="5400" b="1" i="0" u="none" strike="noStrike" baseline="0" dirty="0">
                <a:latin typeface="Times New Roman,Bold"/>
              </a:rPr>
              <a:t>“</a:t>
            </a:r>
            <a:r>
              <a:rPr lang="en-IN" dirty="0">
                <a:latin typeface="Baskerville Old Face" panose="02020602080505020303" pitchFamily="18" charset="0"/>
              </a:rPr>
              <a:t>COMPARE</a:t>
            </a:r>
            <a:r>
              <a:rPr lang="en-IN" sz="6000" b="0" i="0" u="none" strike="noStrike" baseline="0" dirty="0">
                <a:latin typeface="Baskerville Old Face" panose="02020602080505020303" pitchFamily="18" charset="0"/>
              </a:rPr>
              <a:t> VEHICLE INSURANCE</a:t>
            </a:r>
            <a:r>
              <a:rPr lang="en-IN" sz="5400" b="1" i="0" u="none" strike="noStrike" baseline="0" dirty="0">
                <a:latin typeface="Times New Roman,Bold"/>
              </a:rPr>
              <a:t>”</a:t>
            </a:r>
            <a:br>
              <a:rPr lang="en-IN" sz="5400" b="1" i="0" u="none" strike="noStrike" baseline="0" dirty="0">
                <a:latin typeface="Times New Roman,Bold"/>
              </a:rPr>
            </a:br>
            <a:endParaRPr lang="en-IN" dirty="0"/>
          </a:p>
        </p:txBody>
      </p:sp>
      <p:sp>
        <p:nvSpPr>
          <p:cNvPr id="3" name="Subtitle 2">
            <a:extLst>
              <a:ext uri="{FF2B5EF4-FFF2-40B4-BE49-F238E27FC236}">
                <a16:creationId xmlns:a16="http://schemas.microsoft.com/office/drawing/2014/main" id="{270EFE40-414E-2038-E933-37572F50857B}"/>
              </a:ext>
            </a:extLst>
          </p:cNvPr>
          <p:cNvSpPr>
            <a:spLocks noGrp="1"/>
          </p:cNvSpPr>
          <p:nvPr>
            <p:ph type="subTitle" idx="1"/>
          </p:nvPr>
        </p:nvSpPr>
        <p:spPr>
          <a:xfrm flipV="1">
            <a:off x="1524000" y="5257800"/>
            <a:ext cx="9144000" cy="81116"/>
          </a:xfrm>
        </p:spPr>
        <p:txBody>
          <a:bodyPr>
            <a:normAutofit fontScale="25000" lnSpcReduction="20000"/>
          </a:bodyPr>
          <a:lstStyle/>
          <a:p>
            <a:endParaRPr lang="en-IN" dirty="0"/>
          </a:p>
        </p:txBody>
      </p:sp>
    </p:spTree>
    <p:extLst>
      <p:ext uri="{BB962C8B-B14F-4D97-AF65-F5344CB8AC3E}">
        <p14:creationId xmlns:p14="http://schemas.microsoft.com/office/powerpoint/2010/main" val="214893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F49261-5B04-918F-0C31-A62827F15710}"/>
              </a:ext>
            </a:extLst>
          </p:cNvPr>
          <p:cNvSpPr txBox="1"/>
          <p:nvPr/>
        </p:nvSpPr>
        <p:spPr>
          <a:xfrm>
            <a:off x="147484" y="515626"/>
            <a:ext cx="11897032" cy="3170099"/>
          </a:xfrm>
          <a:prstGeom prst="rect">
            <a:avLst/>
          </a:prstGeom>
          <a:noFill/>
        </p:spPr>
        <p:txBody>
          <a:bodyPr wrap="square">
            <a:spAutoFit/>
          </a:bodyPr>
          <a:lstStyle/>
          <a:p>
            <a:pPr algn="l"/>
            <a:r>
              <a:rPr lang="en-US" sz="2000" b="1" i="0" dirty="0">
                <a:effectLst/>
                <a:latin typeface="Times New Roman" panose="02020603050405020304" pitchFamily="18" charset="0"/>
                <a:cs typeface="Times New Roman" panose="02020603050405020304" pitchFamily="18" charset="0"/>
              </a:rPr>
              <a:t>Database - MySQL:</a:t>
            </a:r>
          </a:p>
          <a:p>
            <a:pPr algn="l"/>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Relational Model:</a:t>
            </a:r>
            <a:r>
              <a:rPr lang="en-US" sz="2000" b="0" i="0" dirty="0">
                <a:effectLst/>
                <a:latin typeface="Times New Roman" panose="02020603050405020304" pitchFamily="18" charset="0"/>
                <a:cs typeface="Times New Roman" panose="02020603050405020304" pitchFamily="18" charset="0"/>
              </a:rPr>
              <a:t> MySQL's relational database model is well-suited for structured data like </a:t>
            </a:r>
            <a:r>
              <a:rPr lang="en-US" sz="2000" dirty="0">
                <a:latin typeface="Times New Roman" panose="02020603050405020304" pitchFamily="18" charset="0"/>
                <a:cs typeface="Times New Roman" panose="02020603050405020304" pitchFamily="18" charset="0"/>
              </a:rPr>
              <a:t>policies</a:t>
            </a:r>
            <a:r>
              <a:rPr lang="en-US" sz="2000" b="0" i="0" dirty="0">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customers </a:t>
            </a:r>
            <a:r>
              <a:rPr lang="en-US" sz="2000" b="0" i="0" dirty="0">
                <a:effectLst/>
                <a:latin typeface="Times New Roman" panose="02020603050405020304" pitchFamily="18" charset="0"/>
                <a:cs typeface="Times New Roman" panose="02020603050405020304" pitchFamily="18" charset="0"/>
              </a:rPr>
              <a:t>records.</a:t>
            </a:r>
          </a:p>
          <a:p>
            <a:pPr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Community Support:</a:t>
            </a:r>
            <a:r>
              <a:rPr lang="en-US" sz="2000" b="0" i="0" dirty="0">
                <a:effectLst/>
                <a:latin typeface="Times New Roman" panose="02020603050405020304" pitchFamily="18" charset="0"/>
                <a:cs typeface="Times New Roman" panose="02020603050405020304" pitchFamily="18" charset="0"/>
              </a:rPr>
              <a:t> MySQL has a strong community and is widely used, providing extensive resources and troubleshooting options.</a:t>
            </a:r>
          </a:p>
          <a:p>
            <a:pPr algn="l"/>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Performance:</a:t>
            </a:r>
            <a:r>
              <a:rPr lang="en-US" sz="2000" b="0" i="0" dirty="0">
                <a:effectLst/>
                <a:latin typeface="Times New Roman" panose="02020603050405020304" pitchFamily="18" charset="0"/>
                <a:cs typeface="Times New Roman" panose="02020603050405020304" pitchFamily="18" charset="0"/>
              </a:rPr>
              <a:t> MySQL offers good performance for read-heavy operations, which is important for managing appointments.</a:t>
            </a:r>
          </a:p>
        </p:txBody>
      </p:sp>
    </p:spTree>
    <p:extLst>
      <p:ext uri="{BB962C8B-B14F-4D97-AF65-F5344CB8AC3E}">
        <p14:creationId xmlns:p14="http://schemas.microsoft.com/office/powerpoint/2010/main" val="738530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7807-78E6-58EF-E6AC-C7FE0AB70EA1}"/>
              </a:ext>
            </a:extLst>
          </p:cNvPr>
          <p:cNvSpPr>
            <a:spLocks noGrp="1"/>
          </p:cNvSpPr>
          <p:nvPr>
            <p:ph type="ctrTitle"/>
          </p:nvPr>
        </p:nvSpPr>
        <p:spPr>
          <a:xfrm>
            <a:off x="226142" y="89975"/>
            <a:ext cx="9144000" cy="657276"/>
          </a:xfrm>
        </p:spPr>
        <p:txBody>
          <a:bodyPr>
            <a:normAutofit/>
          </a:bodyPr>
          <a:lstStyle/>
          <a:p>
            <a:pPr algn="l"/>
            <a:r>
              <a:rPr lang="en-IN" sz="3600" dirty="0">
                <a:latin typeface="Times New Roman" panose="02020603050405020304" pitchFamily="18" charset="0"/>
                <a:cs typeface="Times New Roman" panose="02020603050405020304" pitchFamily="18" charset="0"/>
              </a:rPr>
              <a:t>Conclusion</a:t>
            </a:r>
          </a:p>
        </p:txBody>
      </p:sp>
      <p:sp>
        <p:nvSpPr>
          <p:cNvPr id="4" name="Subtitle 3">
            <a:extLst>
              <a:ext uri="{FF2B5EF4-FFF2-40B4-BE49-F238E27FC236}">
                <a16:creationId xmlns:a16="http://schemas.microsoft.com/office/drawing/2014/main" id="{84831AF1-98E0-1714-547C-36FD84373607}"/>
              </a:ext>
            </a:extLst>
          </p:cNvPr>
          <p:cNvSpPr>
            <a:spLocks noGrp="1"/>
          </p:cNvSpPr>
          <p:nvPr>
            <p:ph type="subTitle" idx="1"/>
          </p:nvPr>
        </p:nvSpPr>
        <p:spPr>
          <a:xfrm>
            <a:off x="226142" y="943897"/>
            <a:ext cx="10441858" cy="4313903"/>
          </a:xfrm>
        </p:spPr>
        <p:txBody>
          <a:bodyPr>
            <a:normAutofit lnSpcReduction="10000"/>
          </a:bodyPr>
          <a:lstStyle/>
          <a:p>
            <a:pPr algn="l"/>
            <a:r>
              <a:rPr lang="en-IN" b="1" dirty="0">
                <a:latin typeface="Times New Roman" panose="02020603050405020304" pitchFamily="18" charset="0"/>
                <a:cs typeface="Times New Roman" panose="02020603050405020304" pitchFamily="18" charset="0"/>
              </a:rPr>
              <a:t>Challenges we faced :</a:t>
            </a:r>
          </a:p>
          <a:p>
            <a:pPr marL="0" indent="0" algn="l">
              <a:buNone/>
            </a:pPr>
            <a:r>
              <a:rPr lang="en-IN" dirty="0">
                <a:latin typeface="Times New Roman" panose="02020603050405020304" pitchFamily="18" charset="0"/>
                <a:cs typeface="Times New Roman" panose="02020603050405020304" pitchFamily="18" charset="0"/>
              </a:rPr>
              <a:t>There were many challenges that we faced like finding a write path to start with, exploring the technologies beyond the horizon of our course Etc.</a:t>
            </a:r>
          </a:p>
          <a:p>
            <a:pPr marL="0" indent="0" algn="l">
              <a:buNone/>
            </a:pPr>
            <a:endParaRPr lang="en-IN" dirty="0">
              <a:latin typeface="Times New Roman" panose="02020603050405020304" pitchFamily="18" charset="0"/>
              <a:cs typeface="Times New Roman" panose="02020603050405020304" pitchFamily="18" charset="0"/>
            </a:endParaRPr>
          </a:p>
          <a:p>
            <a:pPr algn="l"/>
            <a:r>
              <a:rPr lang="en-IN" b="1" dirty="0">
                <a:latin typeface="Times New Roman" panose="02020603050405020304" pitchFamily="18" charset="0"/>
                <a:cs typeface="Times New Roman" panose="02020603050405020304" pitchFamily="18" charset="0"/>
              </a:rPr>
              <a:t>Things Learnt :</a:t>
            </a:r>
          </a:p>
          <a:p>
            <a:pPr marL="0" indent="0" algn="l">
              <a:buNone/>
            </a:pPr>
            <a:r>
              <a:rPr lang="en-IN" dirty="0">
                <a:latin typeface="Times New Roman" panose="02020603050405020304" pitchFamily="18" charset="0"/>
                <a:cs typeface="Times New Roman" panose="02020603050405020304" pitchFamily="18" charset="0"/>
              </a:rPr>
              <a:t> We have learnt to efficiently distribute the task within the team. We have learnt to combine all the dynamic stack of technologies together to create a fully functional software.</a:t>
            </a:r>
          </a:p>
          <a:p>
            <a:pPr marL="0" indent="0" algn="l">
              <a:buNone/>
            </a:pPr>
            <a:endParaRPr lang="en-IN" dirty="0">
              <a:latin typeface="Times New Roman" panose="02020603050405020304" pitchFamily="18" charset="0"/>
              <a:cs typeface="Times New Roman" panose="02020603050405020304" pitchFamily="18" charset="0"/>
            </a:endParaRPr>
          </a:p>
          <a:p>
            <a:pPr algn="l"/>
            <a:r>
              <a:rPr lang="en-IN" b="1" dirty="0">
                <a:latin typeface="Times New Roman" panose="02020603050405020304" pitchFamily="18" charset="0"/>
                <a:cs typeface="Times New Roman" panose="02020603050405020304" pitchFamily="18" charset="0"/>
              </a:rPr>
              <a:t>Overall Experience :</a:t>
            </a:r>
          </a:p>
          <a:p>
            <a:pPr marL="0" indent="0" algn="l">
              <a:buNone/>
            </a:pPr>
            <a:r>
              <a:rPr lang="en-IN" dirty="0">
                <a:latin typeface="Times New Roman" panose="02020603050405020304" pitchFamily="18" charset="0"/>
                <a:cs typeface="Times New Roman" panose="02020603050405020304" pitchFamily="18" charset="0"/>
              </a:rPr>
              <a:t>Overall experience was very practical oriented and highly knowledgeable. </a:t>
            </a:r>
          </a:p>
          <a:p>
            <a:pPr algn="l"/>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048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B6B6-4B57-9C0F-BBBF-1282F19325A9}"/>
              </a:ext>
            </a:extLst>
          </p:cNvPr>
          <p:cNvSpPr>
            <a:spLocks noGrp="1"/>
          </p:cNvSpPr>
          <p:nvPr>
            <p:ph type="title"/>
          </p:nvPr>
        </p:nvSpPr>
        <p:spPr/>
        <p:txBody>
          <a:bodyPr/>
          <a:lstStyle/>
          <a:p>
            <a:r>
              <a:rPr lang="en-IN" dirty="0"/>
              <a:t>Git Status</a:t>
            </a:r>
          </a:p>
        </p:txBody>
      </p:sp>
      <p:pic>
        <p:nvPicPr>
          <p:cNvPr id="7" name="Content Placeholder 6">
            <a:extLst>
              <a:ext uri="{FF2B5EF4-FFF2-40B4-BE49-F238E27FC236}">
                <a16:creationId xmlns:a16="http://schemas.microsoft.com/office/drawing/2014/main" id="{F9360D20-F7F8-A146-E4C5-783238A76B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6492" y="1469008"/>
            <a:ext cx="9339016" cy="5253197"/>
          </a:xfrm>
        </p:spPr>
      </p:pic>
    </p:spTree>
    <p:extLst>
      <p:ext uri="{BB962C8B-B14F-4D97-AF65-F5344CB8AC3E}">
        <p14:creationId xmlns:p14="http://schemas.microsoft.com/office/powerpoint/2010/main" val="2302612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EE61F0-7BD0-EEAC-A488-C795F4B2D3B9}"/>
              </a:ext>
            </a:extLst>
          </p:cNvPr>
          <p:cNvSpPr>
            <a:spLocks noGrp="1"/>
          </p:cNvSpPr>
          <p:nvPr>
            <p:ph type="title"/>
          </p:nvPr>
        </p:nvSpPr>
        <p:spPr>
          <a:xfrm>
            <a:off x="838200" y="365125"/>
            <a:ext cx="10515600" cy="6025843"/>
          </a:xfrm>
        </p:spPr>
        <p:txBody>
          <a:bodyPr>
            <a:normAutofit/>
          </a:bodyPr>
          <a:lstStyle/>
          <a:p>
            <a:r>
              <a:rPr lang="en-IN" sz="8000"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31675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7F3B89-8E07-BBD9-4150-40CF8C82093D}"/>
              </a:ext>
            </a:extLst>
          </p:cNvPr>
          <p:cNvSpPr txBox="1"/>
          <p:nvPr/>
        </p:nvSpPr>
        <p:spPr>
          <a:xfrm>
            <a:off x="88490" y="452285"/>
            <a:ext cx="11857704" cy="5632311"/>
          </a:xfrm>
          <a:prstGeom prst="rect">
            <a:avLst/>
          </a:prstGeom>
          <a:noFill/>
        </p:spPr>
        <p:txBody>
          <a:bodyPr wrap="square">
            <a:spAutoFit/>
          </a:bodyPr>
          <a:lstStyle/>
          <a:p>
            <a:pPr algn="ctr"/>
            <a:r>
              <a:rPr lang="en-US" sz="3200" b="0" i="0" u="none" strike="noStrike" baseline="0" dirty="0">
                <a:latin typeface="Baskerville Old Face" panose="02020602080505020303" pitchFamily="18" charset="0"/>
              </a:rPr>
              <a:t>Project Name: Compare Vehicle Insurance</a:t>
            </a:r>
          </a:p>
          <a:p>
            <a:pPr algn="ctr"/>
            <a:r>
              <a:rPr lang="en-IN" sz="3200" b="0" i="0" u="none" strike="noStrike" baseline="0" dirty="0">
                <a:latin typeface="Baskerville Old Face" panose="02020602080505020303" pitchFamily="18" charset="0"/>
              </a:rPr>
              <a:t>Branch PG-DAC </a:t>
            </a:r>
            <a:r>
              <a:rPr lang="en-IN" sz="3200" dirty="0">
                <a:latin typeface="Baskerville Old Face" panose="02020602080505020303" pitchFamily="18" charset="0"/>
              </a:rPr>
              <a:t>March</a:t>
            </a:r>
            <a:r>
              <a:rPr lang="en-IN" sz="3200" b="0" i="0" u="none" strike="noStrike" baseline="0" dirty="0">
                <a:latin typeface="Baskerville Old Face" panose="02020602080505020303" pitchFamily="18" charset="0"/>
              </a:rPr>
              <a:t>-2023</a:t>
            </a:r>
          </a:p>
          <a:p>
            <a:pPr algn="l"/>
            <a:endParaRPr lang="en-IN" sz="3200" b="0" i="0" u="none" strike="noStrike" baseline="0" dirty="0">
              <a:latin typeface="Baskerville Old Face" panose="02020602080505020303" pitchFamily="18" charset="0"/>
            </a:endParaRPr>
          </a:p>
          <a:p>
            <a:pPr algn="ctr"/>
            <a:r>
              <a:rPr lang="en-IN" sz="2800" b="0" i="0" u="none" strike="noStrike" baseline="0" dirty="0">
                <a:latin typeface="Times New Roman" panose="02020603050405020304" pitchFamily="18" charset="0"/>
              </a:rPr>
              <a:t>Documentation On</a:t>
            </a:r>
          </a:p>
          <a:p>
            <a:pPr algn="ctr"/>
            <a:r>
              <a:rPr lang="en-IN" sz="2800" b="1" i="0" u="none" strike="noStrike" baseline="0" dirty="0">
                <a:latin typeface="Times New Roman,Bold"/>
              </a:rPr>
              <a:t>“</a:t>
            </a:r>
            <a:r>
              <a:rPr lang="en-IN" sz="3200" dirty="0">
                <a:latin typeface="Baskerville Old Face" panose="02020602080505020303" pitchFamily="18" charset="0"/>
              </a:rPr>
              <a:t>Compare Vehicle Insurance</a:t>
            </a:r>
            <a:r>
              <a:rPr lang="en-IN" sz="2800" b="1" i="0" u="none" strike="noStrike" baseline="0" dirty="0">
                <a:latin typeface="Times New Roman,Bold"/>
              </a:rPr>
              <a:t>”</a:t>
            </a:r>
          </a:p>
          <a:p>
            <a:pPr algn="ctr"/>
            <a:r>
              <a:rPr lang="en-IN" sz="2800" b="0" i="0" u="none" strike="noStrike" baseline="0" dirty="0">
                <a:latin typeface="Times New Roman" panose="02020603050405020304" pitchFamily="18" charset="0"/>
              </a:rPr>
              <a:t>PG-DAC </a:t>
            </a:r>
            <a:r>
              <a:rPr lang="en-IN" sz="2800" dirty="0">
                <a:latin typeface="Times New Roman" panose="02020603050405020304" pitchFamily="18" charset="0"/>
              </a:rPr>
              <a:t>MAR</a:t>
            </a:r>
            <a:r>
              <a:rPr lang="en-IN" sz="2800" b="0" i="0" u="none" strike="noStrike" baseline="0" dirty="0">
                <a:latin typeface="Times New Roman" panose="02020603050405020304" pitchFamily="18" charset="0"/>
              </a:rPr>
              <a:t> 2023</a:t>
            </a:r>
          </a:p>
          <a:p>
            <a:pPr algn="ctr"/>
            <a:r>
              <a:rPr lang="en-IN" sz="2800" b="1" i="0" u="none" strike="noStrike" baseline="0" dirty="0">
                <a:latin typeface="Times New Roman" panose="02020603050405020304" pitchFamily="18" charset="0"/>
              </a:rPr>
              <a:t>Guided By: Dipali Jadhav</a:t>
            </a:r>
            <a:endParaRPr lang="en-IN" sz="2800" b="1" dirty="0">
              <a:latin typeface="Times New Roman" panose="02020603050405020304" pitchFamily="18" charset="0"/>
            </a:endParaRPr>
          </a:p>
          <a:p>
            <a:pPr algn="ctr"/>
            <a:r>
              <a:rPr lang="en-IN" sz="2800" b="0" i="0" u="none" strike="noStrike" baseline="0" dirty="0">
                <a:latin typeface="Times New Roman" panose="02020603050405020304" pitchFamily="18" charset="0"/>
              </a:rPr>
              <a:t>Submitted By :</a:t>
            </a:r>
          </a:p>
          <a:p>
            <a:pPr algn="ctr"/>
            <a:r>
              <a:rPr lang="en-IN" sz="2400" b="1" i="0" u="none" strike="noStrike" baseline="0" dirty="0">
                <a:latin typeface="Times New Roman" panose="02020603050405020304" pitchFamily="18" charset="0"/>
              </a:rPr>
              <a:t>Group No: </a:t>
            </a:r>
            <a:r>
              <a:rPr lang="en-IN" sz="2400" b="1" dirty="0">
                <a:latin typeface="Times New Roman" panose="02020603050405020304" pitchFamily="18" charset="0"/>
              </a:rPr>
              <a:t>19</a:t>
            </a:r>
            <a:endParaRPr lang="en-IN" sz="2400" b="1" i="0" u="none" strike="noStrike" baseline="0" dirty="0">
              <a:latin typeface="Times New Roman" panose="02020603050405020304" pitchFamily="18" charset="0"/>
            </a:endParaRPr>
          </a:p>
          <a:p>
            <a:pPr marL="342900" indent="-342900" algn="ct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Chetan </a:t>
            </a:r>
            <a:r>
              <a:rPr lang="en-IN" sz="2400" b="1" dirty="0" err="1">
                <a:latin typeface="Times New Roman" panose="02020603050405020304" pitchFamily="18" charset="0"/>
                <a:cs typeface="Times New Roman" panose="02020603050405020304" pitchFamily="18" charset="0"/>
              </a:rPr>
              <a:t>Bawane</a:t>
            </a:r>
            <a:r>
              <a:rPr lang="en-IN" sz="2400" b="1" i="0" u="none" strike="noStrike" baseline="0" dirty="0">
                <a:latin typeface="Times New Roman" panose="02020603050405020304" pitchFamily="18" charset="0"/>
                <a:cs typeface="Times New Roman" panose="02020603050405020304" pitchFamily="18" charset="0"/>
              </a:rPr>
              <a:t> :       </a:t>
            </a:r>
            <a:r>
              <a:rPr lang="en-IN" sz="2400" b="1" dirty="0">
                <a:latin typeface="Times New Roman" panose="02020603050405020304" pitchFamily="18" charset="0"/>
                <a:cs typeface="Times New Roman" panose="02020603050405020304" pitchFamily="18" charset="0"/>
              </a:rPr>
              <a:t>230343020011</a:t>
            </a:r>
            <a:endParaRPr lang="en-IN" sz="2400" b="1" i="0" u="none" strike="noStrike" baseline="0" dirty="0">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Pavan Gite :               230343020034</a:t>
            </a:r>
            <a:endParaRPr lang="en-IN" sz="2400" b="1" i="0" u="none" strike="noStrike" baseline="0" dirty="0">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Vaibhav Jadhav :      230343020038</a:t>
            </a:r>
            <a:endParaRPr lang="en-IN" sz="2400" b="1" i="0" u="none" strike="noStrike" baseline="0" dirty="0">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IN" sz="2400" b="1" i="0" u="none" strike="noStrike" baseline="0" dirty="0">
                <a:latin typeface="Times New Roman" panose="02020603050405020304" pitchFamily="18" charset="0"/>
                <a:cs typeface="Times New Roman" panose="02020603050405020304" pitchFamily="18" charset="0"/>
              </a:rPr>
              <a:t>Ganesh </a:t>
            </a:r>
            <a:r>
              <a:rPr lang="en-IN" sz="2400" b="1" dirty="0">
                <a:latin typeface="Times New Roman" panose="02020603050405020304" pitchFamily="18" charset="0"/>
                <a:cs typeface="Times New Roman" panose="02020603050405020304" pitchFamily="18" charset="0"/>
              </a:rPr>
              <a:t>Savant :</a:t>
            </a:r>
            <a:r>
              <a:rPr lang="en-IN" sz="2400" b="1" i="0" u="none" strike="noStrike" baseline="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230343020083</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1493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108F22-BEF9-EC7D-8465-9D91871DD3E1}"/>
              </a:ext>
            </a:extLst>
          </p:cNvPr>
          <p:cNvSpPr txBox="1"/>
          <p:nvPr/>
        </p:nvSpPr>
        <p:spPr>
          <a:xfrm>
            <a:off x="304800" y="72954"/>
            <a:ext cx="11887200" cy="5001369"/>
          </a:xfrm>
          <a:prstGeom prst="rect">
            <a:avLst/>
          </a:prstGeom>
          <a:noFill/>
        </p:spPr>
        <p:txBody>
          <a:bodyPr wrap="square">
            <a:spAutoFit/>
          </a:bodyPr>
          <a:lstStyle/>
          <a:p>
            <a:pPr algn="l"/>
            <a:endParaRPr lang="en-IN" sz="2400" b="1" i="0" u="none" strike="noStrike" baseline="0" dirty="0">
              <a:latin typeface="Times New Roman" panose="02020603050405020304" pitchFamily="18" charset="0"/>
              <a:cs typeface="Times New Roman" panose="02020603050405020304" pitchFamily="18" charset="0"/>
            </a:endParaRPr>
          </a:p>
          <a:p>
            <a:pPr algn="l"/>
            <a:r>
              <a:rPr lang="en-IN" sz="2000" b="1" i="0" u="none" strike="noStrike" baseline="0" dirty="0">
                <a:latin typeface="Times New Roman" panose="02020603050405020304" pitchFamily="18" charset="0"/>
                <a:cs typeface="Times New Roman" panose="02020603050405020304" pitchFamily="18" charset="0"/>
              </a:rPr>
              <a:t>1.1 Purpose of the Project:</a:t>
            </a:r>
          </a:p>
          <a:p>
            <a:pPr algn="l"/>
            <a:endParaRPr lang="en-IN" sz="2000" b="1" i="0" u="none" strike="noStrike" baseline="0" dirty="0">
              <a:latin typeface="Times New Roman" panose="02020603050405020304" pitchFamily="18" charset="0"/>
              <a:cs typeface="Times New Roman" panose="02020603050405020304" pitchFamily="18" charset="0"/>
            </a:endParaRPr>
          </a:p>
          <a:p>
            <a:pPr>
              <a:spcAft>
                <a:spcPts val="600"/>
              </a:spcAft>
            </a:pPr>
            <a:r>
              <a:rPr lang="en-US" sz="1800" kern="50" dirty="0">
                <a:effectLst/>
                <a:latin typeface="Times New Roman" panose="02020603050405020304" pitchFamily="18" charset="0"/>
                <a:ea typeface="SimSun" panose="02010600030101010101" pitchFamily="2" charset="-122"/>
                <a:cs typeface="Mangal" panose="02040503050203030202" pitchFamily="18" charset="0"/>
              </a:rPr>
              <a:t>The purpose of the online vehicle insurance project document is to provide a detailed overview of the project, including its objectives, scope, and timeline. The document will also outline the project's methodology, risks, and deliverable.</a:t>
            </a:r>
            <a:endParaRPr lang="en-IN" sz="1800" kern="50" dirty="0">
              <a:effectLst/>
              <a:latin typeface="Times New Roman" panose="02020603050405020304" pitchFamily="18" charset="0"/>
              <a:ea typeface="SimSun" panose="02010600030101010101" pitchFamily="2" charset="-122"/>
              <a:cs typeface="Mangal" panose="02040503050203030202" pitchFamily="18" charset="0"/>
            </a:endParaRPr>
          </a:p>
          <a:p>
            <a:pPr>
              <a:spcAft>
                <a:spcPts val="600"/>
              </a:spcAft>
            </a:pPr>
            <a:r>
              <a:rPr lang="en-US" sz="1800" kern="50" dirty="0">
                <a:effectLst/>
                <a:latin typeface="Times New Roman" panose="02020603050405020304" pitchFamily="18" charset="0"/>
                <a:ea typeface="SimSun" panose="02010600030101010101" pitchFamily="2" charset="-122"/>
                <a:cs typeface="Mangal" panose="02040503050203030202" pitchFamily="18" charset="0"/>
              </a:rPr>
              <a:t>The document is intended for a variety of stakeholders, including project managers, developers, insurance companies, and customers. It will be used to communicate the project's goals and objectives, to track progress, and to identify and mitigate risks.</a:t>
            </a:r>
            <a:endParaRPr lang="en-IN" sz="1800" kern="50" dirty="0">
              <a:effectLst/>
              <a:latin typeface="Times New Roman" panose="02020603050405020304" pitchFamily="18" charset="0"/>
              <a:ea typeface="SimSun" panose="02010600030101010101" pitchFamily="2" charset="-122"/>
              <a:cs typeface="Mangal" panose="02040503050203030202" pitchFamily="18" charset="0"/>
            </a:endParaRPr>
          </a:p>
          <a:p>
            <a:pPr algn="l"/>
            <a:endParaRPr lang="en-US" sz="2000" b="0" i="0" u="none" strike="noStrike" baseline="0" dirty="0">
              <a:latin typeface="Times New Roman" panose="02020603050405020304" pitchFamily="18" charset="0"/>
              <a:cs typeface="Times New Roman" panose="02020603050405020304" pitchFamily="18" charset="0"/>
            </a:endParaRPr>
          </a:p>
          <a:p>
            <a:pPr algn="l"/>
            <a:r>
              <a:rPr lang="en-IN" sz="2000" b="1" i="0" u="none" strike="noStrike" baseline="0" dirty="0">
                <a:latin typeface="Times New Roman" panose="02020603050405020304" pitchFamily="18" charset="0"/>
                <a:cs typeface="Times New Roman" panose="02020603050405020304" pitchFamily="18" charset="0"/>
              </a:rPr>
              <a:t>1.2 </a:t>
            </a:r>
            <a:r>
              <a:rPr lang="en-US" sz="2000" b="1" i="0" dirty="0">
                <a:effectLst/>
                <a:latin typeface="Times New Roman" panose="02020603050405020304" pitchFamily="18" charset="0"/>
                <a:cs typeface="Times New Roman" panose="02020603050405020304" pitchFamily="18" charset="0"/>
              </a:rPr>
              <a:t>Need for the Project:</a:t>
            </a:r>
          </a:p>
          <a:p>
            <a:pPr algn="l"/>
            <a:endParaRPr lang="en-US" sz="2000" b="0" i="0" dirty="0">
              <a:effectLst/>
              <a:latin typeface="Times New Roman" panose="02020603050405020304" pitchFamily="18" charset="0"/>
              <a:cs typeface="Times New Roman" panose="02020603050405020304" pitchFamily="18" charset="0"/>
            </a:endParaRPr>
          </a:p>
          <a:p>
            <a:pPr>
              <a:spcAft>
                <a:spcPts val="600"/>
              </a:spcAft>
            </a:pPr>
            <a:r>
              <a:rPr lang="en-US" kern="50" dirty="0">
                <a:solidFill>
                  <a:srgbClr val="374151"/>
                </a:solidFill>
                <a:effectLst/>
                <a:latin typeface="Times New Roman" panose="02020603050405020304"/>
                <a:ea typeface="SimSun" panose="02010600030101010101" pitchFamily="2" charset="-122"/>
                <a:cs typeface="Times New Roman" panose="02020603050405020304"/>
              </a:rPr>
              <a:t>The traditional process of comparing vehicle insurance policies involves contacting multiple insurance companies, manually gathering quotes, and trying to understand complex policy terms. This process is time-consuming and often leads to confusion among customers. There's a need for a centralized platform that allows users to easily compare different insurance plans, understand their features, and make informed decisions based on their preferences and needs.</a:t>
            </a:r>
            <a:endParaRPr lang="en-IN" kern="50" dirty="0">
              <a:effectLst/>
              <a:latin typeface="Times New Roman" panose="02020603050405020304"/>
              <a:ea typeface="SimSun" panose="02010600030101010101" pitchFamily="2" charset="-122"/>
              <a:cs typeface="Times New Roman" panose="02020603050405020304"/>
            </a:endParaRPr>
          </a:p>
          <a:p>
            <a:pPr algn="l"/>
            <a:endParaRPr lang="en-US"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3107419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0F05A0-E7FD-EA64-C61C-6F051BF03E4B}"/>
              </a:ext>
            </a:extLst>
          </p:cNvPr>
          <p:cNvSpPr txBox="1"/>
          <p:nvPr/>
        </p:nvSpPr>
        <p:spPr>
          <a:xfrm>
            <a:off x="172064" y="363793"/>
            <a:ext cx="11847871" cy="5016758"/>
          </a:xfrm>
          <a:prstGeom prst="rect">
            <a:avLst/>
          </a:prstGeom>
          <a:noFill/>
        </p:spPr>
        <p:txBody>
          <a:bodyPr wrap="square">
            <a:spAutoFit/>
          </a:bodyPr>
          <a:lstStyle/>
          <a:p>
            <a:pPr algn="l"/>
            <a:r>
              <a:rPr lang="en-IN" sz="2000" b="1" i="0" u="none" strike="noStrike" baseline="0" dirty="0">
                <a:latin typeface="Times New Roman" panose="02020603050405020304" pitchFamily="18" charset="0"/>
                <a:cs typeface="Times New Roman" panose="02020603050405020304" pitchFamily="18" charset="0"/>
              </a:rPr>
              <a:t>1.3 </a:t>
            </a:r>
            <a:r>
              <a:rPr lang="en-US" sz="2000" b="1" i="0" dirty="0">
                <a:effectLst/>
                <a:latin typeface="Times New Roman" panose="02020603050405020304" pitchFamily="18" charset="0"/>
                <a:cs typeface="Times New Roman" panose="02020603050405020304" pitchFamily="18" charset="0"/>
              </a:rPr>
              <a:t>Beneficiaries of the Project:</a:t>
            </a:r>
          </a:p>
          <a:p>
            <a:pPr algn="l"/>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Customers</a:t>
            </a:r>
            <a:r>
              <a:rPr lang="en-US" sz="2000" b="1" i="0" dirty="0">
                <a:effectLst/>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a:cs typeface="Times New Roman" panose="02020603050405020304"/>
              </a:rPr>
              <a:t>Customers can easily compare various insurance plans offered by different companies, allowing them to choose a plan that suits their needs and budget.</a:t>
            </a:r>
          </a:p>
          <a:p>
            <a:pPr algn="l"/>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Policy Company:</a:t>
            </a:r>
            <a:r>
              <a:rPr lang="en-US" sz="2000" b="0" i="0" dirty="0">
                <a:effectLst/>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a:cs typeface="Times New Roman" panose="02020603050405020304"/>
              </a:rPr>
              <a:t>Companies can showcase their insurance plans to a highly targeted audience actively looking for insurance options, leading to higher-quality leads.</a:t>
            </a:r>
            <a:endParaRPr lang="en-US" sz="2000" b="0" i="0" dirty="0">
              <a:effectLst/>
              <a:latin typeface="Times New Roman" panose="02020603050405020304"/>
              <a:cs typeface="Times New Roman" panose="02020603050405020304"/>
            </a:endParaRPr>
          </a:p>
          <a:p>
            <a:pPr algn="l">
              <a:buFont typeface="Arial" panose="020B0604020202020204" pitchFamily="34" charset="0"/>
              <a:buChar char="•"/>
            </a:pPr>
            <a:endParaRPr lang="en-US" sz="2000" b="0" i="0" dirty="0">
              <a:effectLst/>
              <a:latin typeface="Times New Roman" panose="02020603050405020304"/>
              <a:cs typeface="Times New Roman" panose="02020603050405020304"/>
            </a:endParaRP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Administrative Staff:</a:t>
            </a:r>
            <a:r>
              <a:rPr lang="en-US" sz="2000" b="0" i="0" dirty="0">
                <a:effectLst/>
                <a:latin typeface="Times New Roman" panose="02020603050405020304" pitchFamily="18" charset="0"/>
                <a:cs typeface="Times New Roman" panose="02020603050405020304" pitchFamily="18" charset="0"/>
              </a:rPr>
              <a:t> The project will simplify administrative tasks, leading to fewer errors in managing companies, records. This will result in increased productivity and a smoother workflow.</a:t>
            </a:r>
          </a:p>
          <a:p>
            <a:pPr algn="l"/>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Car Company</a:t>
            </a:r>
            <a:r>
              <a:rPr lang="en-US" sz="2000" b="1" dirty="0">
                <a:latin typeface="Times New Roman" panose="02020603050405020304"/>
                <a:cs typeface="Times New Roman" panose="02020603050405020304"/>
              </a:rPr>
              <a:t>: </a:t>
            </a:r>
            <a:r>
              <a:rPr lang="en-US" sz="2000" b="0" i="0" dirty="0">
                <a:solidFill>
                  <a:srgbClr val="374151"/>
                </a:solidFill>
                <a:effectLst/>
                <a:latin typeface="Times New Roman" panose="02020603050405020304"/>
                <a:cs typeface="Times New Roman" panose="02020603050405020304"/>
              </a:rPr>
              <a:t>Providing insurance services can enhance customer loyalty by creating a stronger bond between the car company and the car owner</a:t>
            </a:r>
            <a:r>
              <a:rPr lang="en-US" sz="2000" b="0" i="0" dirty="0">
                <a:solidFill>
                  <a:srgbClr val="374151"/>
                </a:solidFill>
                <a:effectLst/>
                <a:latin typeface="Söhne"/>
              </a:rPr>
              <a:t>.</a:t>
            </a:r>
          </a:p>
          <a:p>
            <a:pPr algn="l"/>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Government of India</a:t>
            </a:r>
            <a:r>
              <a:rPr lang="en-US" sz="2000" b="1" i="0" dirty="0">
                <a:effectLst/>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a:cs typeface="Times New Roman" panose="02020603050405020304"/>
              </a:rPr>
              <a:t>The project could contribute to increasing financial literacy among citizens by educating them about insurance concepts and helping them understand policy terms and benefits</a:t>
            </a:r>
            <a:r>
              <a:rPr lang="en-US" sz="2000" b="0" i="0" dirty="0">
                <a:solidFill>
                  <a:srgbClr val="374151"/>
                </a:solidFill>
                <a:effectLst/>
                <a:latin typeface="Söhne"/>
              </a:rPr>
              <a:t>.</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507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8503D030-12BD-1874-CBFF-9E385E35D841}"/>
              </a:ext>
            </a:extLst>
          </p:cNvPr>
          <p:cNvSpPr>
            <a:spLocks noGrp="1"/>
          </p:cNvSpPr>
          <p:nvPr>
            <p:ph type="subTitle" idx="1"/>
          </p:nvPr>
        </p:nvSpPr>
        <p:spPr>
          <a:xfrm>
            <a:off x="-2418737" y="135681"/>
            <a:ext cx="9144000" cy="1655762"/>
          </a:xfrm>
        </p:spPr>
        <p:txBody>
          <a:bodyPr/>
          <a:lstStyle/>
          <a:p>
            <a:r>
              <a:rPr lang="en-IN" sz="2400" b="1" i="0" dirty="0">
                <a:effectLst/>
                <a:latin typeface="Times New Roman" panose="02020603050405020304" pitchFamily="18" charset="0"/>
                <a:cs typeface="Times New Roman" panose="02020603050405020304" pitchFamily="18" charset="0"/>
              </a:rPr>
              <a:t>Roles and responsibilities:</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Admin             </a:t>
            </a:r>
            <a:r>
              <a:rPr lang="en-IN" dirty="0"/>
              <a:t> </a:t>
            </a:r>
          </a:p>
        </p:txBody>
      </p:sp>
      <p:pic>
        <p:nvPicPr>
          <p:cNvPr id="1028" name="Picture 4">
            <a:extLst>
              <a:ext uri="{FF2B5EF4-FFF2-40B4-BE49-F238E27FC236}">
                <a16:creationId xmlns:a16="http://schemas.microsoft.com/office/drawing/2014/main" id="{40157509-5864-2795-AB3F-E5246824E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123" y="1512411"/>
            <a:ext cx="3780106" cy="4266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055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EF1C4A5E-8713-B414-7ECD-57EF3C6AD3FC}"/>
              </a:ext>
            </a:extLst>
          </p:cNvPr>
          <p:cNvSpPr>
            <a:spLocks noGrp="1"/>
          </p:cNvSpPr>
          <p:nvPr>
            <p:ph type="subTitle" idx="1"/>
          </p:nvPr>
        </p:nvSpPr>
        <p:spPr>
          <a:xfrm>
            <a:off x="1524000" y="378327"/>
            <a:ext cx="9144000" cy="1655762"/>
          </a:xfrm>
        </p:spPr>
        <p:txBody>
          <a:bodyPr/>
          <a:lstStyle/>
          <a:p>
            <a:r>
              <a:rPr lang="en-IN" dirty="0">
                <a:latin typeface="Times New Roman" panose="02020603050405020304" pitchFamily="18" charset="0"/>
                <a:cs typeface="Times New Roman" panose="02020603050405020304" pitchFamily="18" charset="0"/>
              </a:rPr>
              <a:t>Customer</a:t>
            </a:r>
          </a:p>
        </p:txBody>
      </p:sp>
      <p:pic>
        <p:nvPicPr>
          <p:cNvPr id="3" name="Picture 2">
            <a:extLst>
              <a:ext uri="{FF2B5EF4-FFF2-40B4-BE49-F238E27FC236}">
                <a16:creationId xmlns:a16="http://schemas.microsoft.com/office/drawing/2014/main" id="{B2E88347-5390-813C-522C-440F5A8E4D9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0808" y="1009727"/>
            <a:ext cx="2934461" cy="5703211"/>
          </a:xfrm>
          <a:prstGeom prst="rect">
            <a:avLst/>
          </a:prstGeom>
          <a:noFill/>
          <a:ln>
            <a:noFill/>
          </a:ln>
        </p:spPr>
      </p:pic>
    </p:spTree>
    <p:extLst>
      <p:ext uri="{BB962C8B-B14F-4D97-AF65-F5344CB8AC3E}">
        <p14:creationId xmlns:p14="http://schemas.microsoft.com/office/powerpoint/2010/main" val="2432000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A4BA26F-5D85-1BAD-35F9-5839F3115330}"/>
              </a:ext>
            </a:extLst>
          </p:cNvPr>
          <p:cNvSpPr>
            <a:spLocks noGrp="1"/>
          </p:cNvSpPr>
          <p:nvPr>
            <p:ph type="body" idx="1"/>
          </p:nvPr>
        </p:nvSpPr>
        <p:spPr>
          <a:xfrm>
            <a:off x="5325192" y="49968"/>
            <a:ext cx="10515600" cy="1500187"/>
          </a:xfrm>
        </p:spPr>
        <p:txBody>
          <a:bodyPr/>
          <a:lstStyle/>
          <a:p>
            <a:r>
              <a:rPr lang="en-IN" dirty="0">
                <a:solidFill>
                  <a:schemeClr val="tx1"/>
                </a:solidFill>
                <a:latin typeface="Times New Roman" panose="02020603050405020304" pitchFamily="18" charset="0"/>
                <a:cs typeface="Times New Roman" panose="02020603050405020304" pitchFamily="18" charset="0"/>
              </a:rPr>
              <a:t>Policy Provider Company</a:t>
            </a:r>
          </a:p>
        </p:txBody>
      </p:sp>
      <p:pic>
        <p:nvPicPr>
          <p:cNvPr id="3" name="Picture 2">
            <a:extLst>
              <a:ext uri="{FF2B5EF4-FFF2-40B4-BE49-F238E27FC236}">
                <a16:creationId xmlns:a16="http://schemas.microsoft.com/office/drawing/2014/main" id="{B3A6D11C-0282-71D4-4061-EAB26DE2940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2440" y="723900"/>
            <a:ext cx="3627120" cy="5410200"/>
          </a:xfrm>
          <a:prstGeom prst="rect">
            <a:avLst/>
          </a:prstGeom>
          <a:noFill/>
          <a:ln>
            <a:noFill/>
          </a:ln>
        </p:spPr>
      </p:pic>
    </p:spTree>
    <p:extLst>
      <p:ext uri="{BB962C8B-B14F-4D97-AF65-F5344CB8AC3E}">
        <p14:creationId xmlns:p14="http://schemas.microsoft.com/office/powerpoint/2010/main" val="1002041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Box 158">
            <a:extLst>
              <a:ext uri="{FF2B5EF4-FFF2-40B4-BE49-F238E27FC236}">
                <a16:creationId xmlns:a16="http://schemas.microsoft.com/office/drawing/2014/main" id="{D6408D5E-E31B-231B-3F25-D00729AC83AC}"/>
              </a:ext>
            </a:extLst>
          </p:cNvPr>
          <p:cNvSpPr txBox="1"/>
          <p:nvPr/>
        </p:nvSpPr>
        <p:spPr>
          <a:xfrm>
            <a:off x="228600" y="-41781"/>
            <a:ext cx="609600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Database design:</a:t>
            </a:r>
            <a:endParaRPr lang="en-IN" dirty="0"/>
          </a:p>
        </p:txBody>
      </p:sp>
      <p:pic>
        <p:nvPicPr>
          <p:cNvPr id="3" name="Picture 2">
            <a:extLst>
              <a:ext uri="{FF2B5EF4-FFF2-40B4-BE49-F238E27FC236}">
                <a16:creationId xmlns:a16="http://schemas.microsoft.com/office/drawing/2014/main" id="{6B563E7E-1513-5003-6642-1F03A8463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673" y="497276"/>
            <a:ext cx="9105488" cy="6353199"/>
          </a:xfrm>
          <a:prstGeom prst="rect">
            <a:avLst/>
          </a:prstGeom>
        </p:spPr>
      </p:pic>
      <p:sp>
        <p:nvSpPr>
          <p:cNvPr id="4" name="TextBox 3">
            <a:extLst>
              <a:ext uri="{FF2B5EF4-FFF2-40B4-BE49-F238E27FC236}">
                <a16:creationId xmlns:a16="http://schemas.microsoft.com/office/drawing/2014/main" id="{FC13F112-2EE9-629D-2BB8-EFB0C77AC0EF}"/>
              </a:ext>
            </a:extLst>
          </p:cNvPr>
          <p:cNvSpPr txBox="1"/>
          <p:nvPr/>
        </p:nvSpPr>
        <p:spPr>
          <a:xfrm flipH="1">
            <a:off x="5583935" y="83045"/>
            <a:ext cx="1481330" cy="369332"/>
          </a:xfrm>
          <a:prstGeom prst="rect">
            <a:avLst/>
          </a:prstGeom>
          <a:noFill/>
        </p:spPr>
        <p:txBody>
          <a:bodyPr wrap="square" rtlCol="0">
            <a:spAutoFit/>
          </a:bodyPr>
          <a:lstStyle/>
          <a:p>
            <a:r>
              <a:rPr lang="en-IN" dirty="0">
                <a:highlight>
                  <a:srgbClr val="FF0000"/>
                </a:highlight>
              </a:rPr>
              <a:t>ER-Diagram</a:t>
            </a:r>
          </a:p>
        </p:txBody>
      </p:sp>
    </p:spTree>
    <p:extLst>
      <p:ext uri="{BB962C8B-B14F-4D97-AF65-F5344CB8AC3E}">
        <p14:creationId xmlns:p14="http://schemas.microsoft.com/office/powerpoint/2010/main" val="568912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86A50A-EBB6-C246-1E69-039D20E5B692}"/>
              </a:ext>
            </a:extLst>
          </p:cNvPr>
          <p:cNvSpPr txBox="1"/>
          <p:nvPr/>
        </p:nvSpPr>
        <p:spPr>
          <a:xfrm>
            <a:off x="147484" y="61140"/>
            <a:ext cx="6096000" cy="400110"/>
          </a:xfrm>
          <a:prstGeom prst="rect">
            <a:avLst/>
          </a:prstGeom>
          <a:noFill/>
        </p:spPr>
        <p:txBody>
          <a:bodyPr wrap="square">
            <a:spAutoFit/>
          </a:bodyPr>
          <a:lstStyle/>
          <a:p>
            <a:r>
              <a:rPr lang="en-US" sz="2000" b="1" i="0" dirty="0">
                <a:effectLst/>
                <a:latin typeface="Times New Roman" panose="02020603050405020304" pitchFamily="18" charset="0"/>
                <a:cs typeface="Times New Roman" panose="02020603050405020304" pitchFamily="18" charset="0"/>
              </a:rPr>
              <a:t>Technologies platform used for these project:</a:t>
            </a:r>
            <a:endParaRPr lang="en-IN"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B689E71-74FD-E873-CDA6-17D2A81015E0}"/>
              </a:ext>
            </a:extLst>
          </p:cNvPr>
          <p:cNvSpPr txBox="1"/>
          <p:nvPr/>
        </p:nvSpPr>
        <p:spPr>
          <a:xfrm>
            <a:off x="245806" y="541225"/>
            <a:ext cx="6096000" cy="1015663"/>
          </a:xfrm>
          <a:prstGeom prst="rect">
            <a:avLst/>
          </a:prstGeom>
          <a:noFill/>
        </p:spPr>
        <p:txBody>
          <a:bodyPr wrap="square">
            <a:spAutoFit/>
          </a:bodyPr>
          <a:lstStyle/>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Front-End:</a:t>
            </a:r>
            <a:r>
              <a:rPr lang="en-US" sz="2000" b="0" i="0" dirty="0">
                <a:effectLst/>
                <a:latin typeface="Times New Roman" panose="02020603050405020304" pitchFamily="18" charset="0"/>
                <a:cs typeface="Times New Roman" panose="02020603050405020304" pitchFamily="18" charset="0"/>
              </a:rPr>
              <a:t> React JS</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Middle-Tier:</a:t>
            </a:r>
            <a:r>
              <a:rPr lang="en-US" sz="2000" b="0" i="0" dirty="0">
                <a:effectLst/>
                <a:latin typeface="Times New Roman" panose="02020603050405020304" pitchFamily="18" charset="0"/>
                <a:cs typeface="Times New Roman" panose="02020603050405020304" pitchFamily="18" charset="0"/>
              </a:rPr>
              <a:t> Java, Spring Boot REST API</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Database:</a:t>
            </a:r>
            <a:r>
              <a:rPr lang="en-US" sz="2000" b="0" i="0" dirty="0">
                <a:effectLst/>
                <a:latin typeface="Times New Roman" panose="02020603050405020304" pitchFamily="18" charset="0"/>
                <a:cs typeface="Times New Roman" panose="02020603050405020304" pitchFamily="18" charset="0"/>
              </a:rPr>
              <a:t> MySQL</a:t>
            </a:r>
          </a:p>
        </p:txBody>
      </p:sp>
      <p:sp>
        <p:nvSpPr>
          <p:cNvPr id="9" name="TextBox 8">
            <a:extLst>
              <a:ext uri="{FF2B5EF4-FFF2-40B4-BE49-F238E27FC236}">
                <a16:creationId xmlns:a16="http://schemas.microsoft.com/office/drawing/2014/main" id="{3D28F214-B92F-EF10-776E-66E6F876FB8A}"/>
              </a:ext>
            </a:extLst>
          </p:cNvPr>
          <p:cNvSpPr txBox="1"/>
          <p:nvPr/>
        </p:nvSpPr>
        <p:spPr>
          <a:xfrm>
            <a:off x="255638" y="1727348"/>
            <a:ext cx="11847871" cy="2246769"/>
          </a:xfrm>
          <a:prstGeom prst="rect">
            <a:avLst/>
          </a:prstGeom>
          <a:noFill/>
        </p:spPr>
        <p:txBody>
          <a:bodyPr wrap="square">
            <a:spAutoFit/>
          </a:bodyPr>
          <a:lstStyle/>
          <a:p>
            <a:pPr algn="l"/>
            <a:r>
              <a:rPr lang="en-US" sz="2000" b="1" i="0" dirty="0">
                <a:effectLst/>
                <a:latin typeface="Times New Roman" panose="02020603050405020304" pitchFamily="18" charset="0"/>
                <a:cs typeface="Times New Roman" panose="02020603050405020304" pitchFamily="18" charset="0"/>
              </a:rPr>
              <a:t>Front-End - React JS:</a:t>
            </a:r>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User Experience:</a:t>
            </a:r>
            <a:r>
              <a:rPr lang="en-US" sz="2000" b="0" i="0" dirty="0">
                <a:effectLst/>
                <a:latin typeface="Times New Roman" panose="02020603050405020304" pitchFamily="18" charset="0"/>
                <a:cs typeface="Times New Roman" panose="02020603050405020304" pitchFamily="18" charset="0"/>
              </a:rPr>
              <a:t> React JS offers a dynamic and responsive user interface, enhancing the overall user experience.</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Component-Based:</a:t>
            </a:r>
            <a:r>
              <a:rPr lang="en-US" sz="2000" b="0" i="0" dirty="0">
                <a:effectLst/>
                <a:latin typeface="Times New Roman" panose="02020603050405020304" pitchFamily="18" charset="0"/>
                <a:cs typeface="Times New Roman" panose="02020603050405020304" pitchFamily="18" charset="0"/>
              </a:rPr>
              <a:t> Reacts component-based architecture allows for modular development, facilitating code reusability and maintainability.</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Vibrant Ecosystem:</a:t>
            </a:r>
            <a:r>
              <a:rPr lang="en-US" sz="2000" b="0" i="0" dirty="0">
                <a:effectLst/>
                <a:latin typeface="Times New Roman" panose="02020603050405020304" pitchFamily="18" charset="0"/>
                <a:cs typeface="Times New Roman" panose="02020603050405020304" pitchFamily="18" charset="0"/>
              </a:rPr>
              <a:t> React has a large and active community, offering a wide range of libraries, tools, and resources for development.</a:t>
            </a:r>
          </a:p>
        </p:txBody>
      </p:sp>
      <p:sp>
        <p:nvSpPr>
          <p:cNvPr id="11" name="TextBox 10">
            <a:extLst>
              <a:ext uri="{FF2B5EF4-FFF2-40B4-BE49-F238E27FC236}">
                <a16:creationId xmlns:a16="http://schemas.microsoft.com/office/drawing/2014/main" id="{9F621EC0-7527-5776-0D10-166A8A604C6B}"/>
              </a:ext>
            </a:extLst>
          </p:cNvPr>
          <p:cNvSpPr txBox="1"/>
          <p:nvPr/>
        </p:nvSpPr>
        <p:spPr>
          <a:xfrm>
            <a:off x="157315" y="4144577"/>
            <a:ext cx="11946194" cy="2246769"/>
          </a:xfrm>
          <a:prstGeom prst="rect">
            <a:avLst/>
          </a:prstGeom>
          <a:noFill/>
        </p:spPr>
        <p:txBody>
          <a:bodyPr wrap="square">
            <a:spAutoFit/>
          </a:bodyPr>
          <a:lstStyle/>
          <a:p>
            <a:pPr algn="l"/>
            <a:r>
              <a:rPr lang="en-US" sz="2000" b="1" i="0" dirty="0">
                <a:effectLst/>
                <a:latin typeface="Times New Roman" panose="02020603050405020304" pitchFamily="18" charset="0"/>
                <a:cs typeface="Times New Roman" panose="02020603050405020304" pitchFamily="18" charset="0"/>
              </a:rPr>
              <a:t>Middle-Tier - Java and Spring Boot REST API:</a:t>
            </a:r>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Robustness and Reliability:</a:t>
            </a:r>
            <a:r>
              <a:rPr lang="en-US" sz="2000" b="0" i="0" dirty="0">
                <a:effectLst/>
                <a:latin typeface="Times New Roman" panose="02020603050405020304" pitchFamily="18" charset="0"/>
                <a:cs typeface="Times New Roman" panose="02020603050405020304" pitchFamily="18" charset="0"/>
              </a:rPr>
              <a:t> Java is known for its robustness and reliability, making it suitable for building critical components of the system.</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Spring Boot Simplification:</a:t>
            </a:r>
            <a:r>
              <a:rPr lang="en-US" sz="2000" b="0" i="0" dirty="0">
                <a:effectLst/>
                <a:latin typeface="Times New Roman" panose="02020603050405020304" pitchFamily="18" charset="0"/>
                <a:cs typeface="Times New Roman" panose="02020603050405020304" pitchFamily="18" charset="0"/>
              </a:rPr>
              <a:t> Spring Boot provides a streamlined way to build production-ready applications with ease, reducing development time.</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REST API:</a:t>
            </a:r>
            <a:r>
              <a:rPr lang="en-US" sz="2000" b="0" i="0" dirty="0">
                <a:effectLst/>
                <a:latin typeface="Times New Roman" panose="02020603050405020304" pitchFamily="18" charset="0"/>
                <a:cs typeface="Times New Roman" panose="02020603050405020304" pitchFamily="18" charset="0"/>
              </a:rPr>
              <a:t> REST architecture ensures a scalable and flexible communication layer between the front-end and database.</a:t>
            </a:r>
          </a:p>
        </p:txBody>
      </p:sp>
    </p:spTree>
    <p:extLst>
      <p:ext uri="{BB962C8B-B14F-4D97-AF65-F5344CB8AC3E}">
        <p14:creationId xmlns:p14="http://schemas.microsoft.com/office/powerpoint/2010/main" val="780930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681</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Baskerville Old Face</vt:lpstr>
      <vt:lpstr>Calibri</vt:lpstr>
      <vt:lpstr>Calibri Light</vt:lpstr>
      <vt:lpstr>Söhne</vt:lpstr>
      <vt:lpstr>Times New Roman</vt:lpstr>
      <vt:lpstr>Times New Roman,Bold</vt:lpstr>
      <vt:lpstr>Office Theme</vt:lpstr>
      <vt:lpstr>“COMPARE VEHICLE INSURANCE”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Git Status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“DOCTOR’S APPOINTMENT SYSTEM”</dc:title>
  <dc:creator>Shaikh AmirAhmed</dc:creator>
  <cp:lastModifiedBy>Sanketsawant8989@outlook.com</cp:lastModifiedBy>
  <cp:revision>27</cp:revision>
  <dcterms:created xsi:type="dcterms:W3CDTF">2023-08-24T12:30:23Z</dcterms:created>
  <dcterms:modified xsi:type="dcterms:W3CDTF">2023-08-26T16:52:24Z</dcterms:modified>
</cp:coreProperties>
</file>