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7302500" cy="9588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5" roundtripDataSignature="AMtx7mjRe9cZdXi4he8u3AzTuSixB0u3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E1FE31-2323-4FEB-9F6F-954968D2EE50}">
  <a:tblStyle styleId="{7AE1FE31-2323-4FEB-9F6F-954968D2EE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40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40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40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6" name="Google Shape;56;p40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0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0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0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0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0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0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0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0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0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0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0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0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0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0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0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0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0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0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0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0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0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0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87;p40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9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1" type="body"/>
          </p:nvPr>
        </p:nvSpPr>
        <p:spPr>
          <a:xfrm rot="5400000">
            <a:off x="2366169" y="-189706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0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0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2" name="Google Shape;102;p4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4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8" name="Google Shape;108;p44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9" name="Google Shape;109;p4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5" name="Google Shape;115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16" name="Google Shape;116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7" name="Google Shape;117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18" name="Google Shape;118;p4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28" name="Google Shape;128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4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4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9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39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Google Shape;16;p39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" name="Google Shape;17;p39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9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9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9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9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9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9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9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9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9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9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9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9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9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9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9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9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9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Applications</a:t>
            </a:r>
            <a:endParaRPr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Algorithm for Balanced Expression</a:t>
            </a:r>
            <a:endParaRPr/>
          </a:p>
        </p:txBody>
      </p:sp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695325" y="1506538"/>
            <a:ext cx="8342313" cy="535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Scan the expression from left to right, looking for delimiters and ignoring any characters that not delimiters.</a:t>
            </a:r>
            <a:endParaRPr/>
          </a:p>
          <a:p>
            <a:pPr indent="-249555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When we encounter an open delimiter, we save it.</a:t>
            </a:r>
            <a:endParaRPr/>
          </a:p>
          <a:p>
            <a:pPr indent="-249555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When we find a close delimiter, we see if it corresponds to the most recently encountered open delimiter. If it does, we discard the open delimiter and continue scanning</a:t>
            </a:r>
            <a:endParaRPr/>
          </a:p>
          <a:p>
            <a:pPr indent="-249555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We can scan the entire expression without a mismatch, the delimiters in the expression are balanced. </a:t>
            </a:r>
            <a:endParaRPr/>
          </a:p>
          <a:p>
            <a:pPr indent="-249555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Use stack to store and remove the most recent one.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1"/>
          <p:cNvSpPr txBox="1"/>
          <p:nvPr>
            <p:ph type="title"/>
          </p:nvPr>
        </p:nvSpPr>
        <p:spPr>
          <a:xfrm>
            <a:off x="719138" y="576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Checking for Balanced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625475" y="5051425"/>
            <a:ext cx="82804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contents of a stack during the scan of an expression that contains the balanced delimiters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{[()]}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a{b[c(d+e)/2 – f] +1}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50" y="2211388"/>
            <a:ext cx="7683500" cy="27114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2"/>
          <p:cNvSpPr txBox="1"/>
          <p:nvPr>
            <p:ph type="title"/>
          </p:nvPr>
        </p:nvSpPr>
        <p:spPr>
          <a:xfrm>
            <a:off x="685800" y="401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Checking for Balanced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</p:txBody>
      </p:sp>
      <p:sp>
        <p:nvSpPr>
          <p:cNvPr id="239" name="Google Shape;239;p12"/>
          <p:cNvSpPr txBox="1"/>
          <p:nvPr/>
        </p:nvSpPr>
        <p:spPr>
          <a:xfrm>
            <a:off x="609600" y="5297488"/>
            <a:ext cx="85344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contents of a stack during the scan of an expression that contains the unbalanced delimiters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{[(])}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675" y="1728788"/>
            <a:ext cx="5962650" cy="34004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3"/>
          <p:cNvSpPr txBox="1"/>
          <p:nvPr>
            <p:ph type="title"/>
          </p:nvPr>
        </p:nvSpPr>
        <p:spPr>
          <a:xfrm>
            <a:off x="685800" y="401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Checking for Balanced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609600" y="5645150"/>
            <a:ext cx="8534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contents of a stack during the scan of an expression that contains the unbalanced delimiters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[()]}</a:t>
            </a:r>
            <a:endParaRPr/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425" y="1784350"/>
            <a:ext cx="6686550" cy="33909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4"/>
          <p:cNvSpPr txBox="1"/>
          <p:nvPr>
            <p:ph type="title"/>
          </p:nvPr>
        </p:nvSpPr>
        <p:spPr>
          <a:xfrm>
            <a:off x="685800" y="401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Checking for Balanced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609600" y="5645150"/>
            <a:ext cx="8534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contents of a stack during the scan of an expression that contains the unbalanced delimiters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[()]</a:t>
            </a:r>
            <a:endParaRPr/>
          </a:p>
        </p:txBody>
      </p:sp>
      <p:pic>
        <p:nvPicPr>
          <p:cNvPr id="256" name="Google Shape;2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725" y="1773238"/>
            <a:ext cx="7677150" cy="35147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5"/>
          <p:cNvSpPr txBox="1"/>
          <p:nvPr>
            <p:ph type="title"/>
          </p:nvPr>
        </p:nvSpPr>
        <p:spPr>
          <a:xfrm>
            <a:off x="749300" y="300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Checking for Balanced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3500"/>
              <a:t>, </a:t>
            </a:r>
            <a:r>
              <a:rPr b="0" lang="en-US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</p:txBody>
      </p:sp>
      <p:sp>
        <p:nvSpPr>
          <p:cNvPr id="263" name="Google Shape;263;p15"/>
          <p:cNvSpPr txBox="1"/>
          <p:nvPr/>
        </p:nvSpPr>
        <p:spPr>
          <a:xfrm>
            <a:off x="812800" y="1260475"/>
            <a:ext cx="8089900" cy="547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checkBalance(expression)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true if the parentheses, brackets, and braces in an expression are paired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correctly.</a:t>
            </a:r>
            <a:b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isBalanced =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(isBalanced ==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not at end of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nextCharacter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character in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(nextCharacter)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'(':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'[':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'{':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nextCharacter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onto stack</a:t>
            </a:r>
            <a:b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')':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']':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'}':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is empty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isBalanced =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openDelimiter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of stack</a:t>
            </a:r>
            <a:b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Pop stack</a:t>
            </a:r>
            <a:b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isBalanced =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whether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openDelimiter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b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nextCharacter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 pair of delimiters</a:t>
            </a:r>
            <a:b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is not empty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isBalanced =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isBalanced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16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[a { b / (c-d) + e / (f+g) } - h]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{a [ b + (c+2) / d ] = e) + f }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[a {b + [ c (d+e) –f ] + g }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Check them for balance by using stack. 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[		{		[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[{		{[		[{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[{(		{[(		[{[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[{		{[		[{[(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[{(		{		[{[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[{				[{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[				[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empty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Balanced	Non-balanced	Non-balanced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18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Transforming Infix to Postfix</a:t>
            </a:r>
            <a:endParaRPr/>
          </a:p>
        </p:txBody>
      </p:sp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Goal is show you how to evaluate infix algebraic expression, postfix expressions are easier to evaluate.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 first look at how to represent an infix expression by using postfix notation.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Infix		Postfix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a+b 		ab+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(a+b)*c  	         ab+c*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+ b*c		abc*+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9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Pencil and paper scheme</a:t>
            </a:r>
            <a:endParaRPr/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We write the infix expression with a fully parenthesized infix expression.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For example: (a+b)*c as ((a+b)*c). Each operator is associated with a pair of parentheses.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Now we move each operator to the right, so it appears immediately before its associated close parenthesis: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((ab+)c*)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Finally, we remove the parentheses to obtain the postfix expression. ab+c*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Contents</a:t>
            </a:r>
            <a:endParaRPr/>
          </a:p>
        </p:txBody>
      </p:sp>
      <p:sp>
        <p:nvSpPr>
          <p:cNvPr id="163" name="Google Shape;163;p2"/>
          <p:cNvSpPr txBox="1"/>
          <p:nvPr>
            <p:ph idx="1" type="body"/>
          </p:nvPr>
        </p:nvSpPr>
        <p:spPr>
          <a:xfrm>
            <a:off x="695325" y="1397000"/>
            <a:ext cx="8342313" cy="527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Specifications of the ADT Stack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Using a Stack to Process Algebraic Expressions</a:t>
            </a:r>
            <a:endParaRPr/>
          </a:p>
          <a:p>
            <a:pPr indent="-347663" lvl="1" marL="692150" rtl="0" algn="l"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Checking for Balanced Parentheses, Brackets, and Braces in an Infix Algebraic Expression</a:t>
            </a:r>
            <a:endParaRPr/>
          </a:p>
          <a:p>
            <a:pPr indent="-347663" lvl="1" marL="692150" rtl="0" algn="l"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Transforming an Infix Expression to a Postfix Expression</a:t>
            </a:r>
            <a:endParaRPr/>
          </a:p>
          <a:p>
            <a:pPr indent="-347663" lvl="1" marL="692150" rtl="0" algn="l"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Evaluating Postfix Expressions</a:t>
            </a:r>
            <a:endParaRPr/>
          </a:p>
          <a:p>
            <a:pPr indent="-347663" lvl="1" marL="692150" rtl="0" algn="l"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Evaluating Infix Expressions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The Program Stack</a:t>
            </a:r>
            <a:endParaRPr/>
          </a:p>
          <a:p>
            <a:pPr indent="-347663" lvl="1" marL="692150" rtl="0" algn="l"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Recursive Methods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+ b * c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* b / (c - d)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/ b + (c - d)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/ b + c - 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305" name="Google Shape;305;p21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abc*+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ab*cd-/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ab/cd-+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ab/c+d-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2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Transforming Infix to Postfix</a:t>
            </a:r>
            <a:endParaRPr/>
          </a:p>
        </p:txBody>
      </p:sp>
      <p:sp>
        <p:nvSpPr>
          <p:cNvPr id="312" name="Google Shape;312;p22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Scan the infix expression from left to right.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Encounter an operand, place it at the end of new expression.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Encounter an operator, save the operator until the right time to pop up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Depends on the relative precedence of the next operator. </a:t>
            </a:r>
            <a:endParaRPr/>
          </a:p>
          <a:p>
            <a:pPr indent="-293688" lvl="2" marL="987425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Higher precedence operator can be pushed</a:t>
            </a:r>
            <a:endParaRPr/>
          </a:p>
          <a:p>
            <a:pPr indent="-293688" lvl="2" marL="987425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Same precedence, operator gets popped. </a:t>
            </a:r>
            <a:endParaRPr/>
          </a:p>
          <a:p>
            <a:pPr indent="-249873" lvl="1" marL="6921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Reach the end of input expression, we pop each operator from the stack and append it to the end of the output</a:t>
            </a:r>
            <a:endParaRPr/>
          </a:p>
          <a:p>
            <a:pPr indent="-22733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/>
          </a:p>
          <a:p>
            <a:pPr indent="-22733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2451100" y="2374900"/>
            <a:ext cx="4483100" cy="238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 txBox="1"/>
          <p:nvPr>
            <p:ph type="title"/>
          </p:nvPr>
        </p:nvSpPr>
        <p:spPr>
          <a:xfrm>
            <a:off x="495300" y="490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Transforming Infix to Postfix 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1308100" y="5692775"/>
            <a:ext cx="6553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the infix expression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+ b * 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postfix form</a:t>
            </a:r>
            <a:endParaRPr/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 b="6905" l="5074" r="8173" t="11156"/>
          <a:stretch/>
        </p:blipFill>
        <p:spPr>
          <a:xfrm>
            <a:off x="2700338" y="2551113"/>
            <a:ext cx="4035425" cy="2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90800" y="2082800"/>
            <a:ext cx="4279900" cy="242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 txBox="1"/>
          <p:nvPr>
            <p:ph type="title"/>
          </p:nvPr>
        </p:nvSpPr>
        <p:spPr>
          <a:xfrm>
            <a:off x="4572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Transforming Infix to Postfix 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1270000" y="5476875"/>
            <a:ext cx="6553200" cy="100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infix expression to postfix form: 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– b + c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53727" l="11548" r="7348" t="8133"/>
          <a:stretch/>
        </p:blipFill>
        <p:spPr>
          <a:xfrm>
            <a:off x="2787650" y="2312988"/>
            <a:ext cx="3924300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2603500" y="1970088"/>
            <a:ext cx="4241800" cy="2324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 txBox="1"/>
          <p:nvPr>
            <p:ph type="title"/>
          </p:nvPr>
        </p:nvSpPr>
        <p:spPr>
          <a:xfrm>
            <a:off x="546100" y="554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Transforming Infix to Postfix </a:t>
            </a:r>
            <a:endParaRPr/>
          </a:p>
        </p:txBody>
      </p:sp>
      <p:sp>
        <p:nvSpPr>
          <p:cNvPr id="338" name="Google Shape;338;p25"/>
          <p:cNvSpPr txBox="1"/>
          <p:nvPr/>
        </p:nvSpPr>
        <p:spPr>
          <a:xfrm>
            <a:off x="1339850" y="4468813"/>
            <a:ext cx="65532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infix expression to postfix form: 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^ b ^ c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 exception: if an operator is ^, push it onto the stack regardless of what is at the top of the stack</a:t>
            </a:r>
            <a:endParaRPr/>
          </a:p>
        </p:txBody>
      </p:sp>
      <p:pic>
        <p:nvPicPr>
          <p:cNvPr id="339" name="Google Shape;339;p25"/>
          <p:cNvPicPr preferRelativeResize="0"/>
          <p:nvPr/>
        </p:nvPicPr>
        <p:blipFill rotWithShape="1">
          <a:blip r:embed="rId3">
            <a:alphaModFix/>
          </a:blip>
          <a:srcRect b="5421" l="11548" r="7610" t="56439"/>
          <a:stretch/>
        </p:blipFill>
        <p:spPr>
          <a:xfrm>
            <a:off x="2774950" y="2149475"/>
            <a:ext cx="3911600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6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Infix-to-Postfix Algorithm</a:t>
            </a:r>
            <a:endParaRPr/>
          </a:p>
        </p:txBody>
      </p:sp>
      <p:graphicFrame>
        <p:nvGraphicFramePr>
          <p:cNvPr id="346" name="Google Shape;346;p26"/>
          <p:cNvGraphicFramePr/>
          <p:nvPr/>
        </p:nvGraphicFramePr>
        <p:xfrm>
          <a:off x="1435100" y="14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{7AE1FE31-2323-4FEB-9F6F-954968D2EE50}</a:tableStyleId>
              </a:tblPr>
              <a:tblGrid>
                <a:gridCol w="1765300"/>
                <a:gridCol w="5105400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 in Infix 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Operand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Append to end of output expression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 ^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^ onto stack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 +,-,</a:t>
                      </a:r>
                      <a:b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*, or /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operators from stack, append to output expression until stack empty or top has lower precedence than new operator.  Then push new operator onto stack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parenthesis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( onto stack, treat it as an operator with the lowest precedence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 parenthesis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operators from stack, append to output expression until we pop an open parenthesis.  Discard both parentheses.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2387600" y="1612900"/>
            <a:ext cx="4406900" cy="4203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Transforming Infix to Postfix </a:t>
            </a:r>
            <a:endParaRPr/>
          </a:p>
        </p:txBody>
      </p:sp>
      <p:sp>
        <p:nvSpPr>
          <p:cNvPr id="354" name="Google Shape;354;p27"/>
          <p:cNvSpPr txBox="1"/>
          <p:nvPr/>
        </p:nvSpPr>
        <p:spPr>
          <a:xfrm>
            <a:off x="901700" y="6035675"/>
            <a:ext cx="7721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to convert the infix expression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/ b * ( c + ( d – e ) 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postfix form.</a:t>
            </a:r>
            <a:endParaRPr/>
          </a:p>
        </p:txBody>
      </p:sp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b="5833" l="5066" r="8000" t="7499"/>
          <a:stretch/>
        </p:blipFill>
        <p:spPr>
          <a:xfrm>
            <a:off x="2520950" y="1714500"/>
            <a:ext cx="41402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28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(a + b)/(c - d)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/ (b - c) * d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a-(b / (c-d) * e + f) ^g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(a – b * c) / (d * e ^ f * g + h)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29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369" name="Google Shape;369;p29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ab+cd-/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abc-/d*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abcd-/e*f + g^-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abc* -def^*g*h+/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3"/>
          <p:cNvSpPr txBox="1"/>
          <p:nvPr>
            <p:ph type="title"/>
          </p:nvPr>
        </p:nvSpPr>
        <p:spPr>
          <a:xfrm>
            <a:off x="736600" y="401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Specifications of the ADT Stack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457200" y="1719263"/>
            <a:ext cx="8229600" cy="237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Organizes entries according to order in which added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Additions are made to one end, the top. The item most recently added is always on the top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Remove an item, you remove the top one that is recently added.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Last in, first out, LIFO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Queue: FIFO</a:t>
            </a:r>
            <a:endParaRPr/>
          </a:p>
        </p:txBody>
      </p:sp>
      <p:sp>
        <p:nvSpPr>
          <p:cNvPr id="171" name="Google Shape;171;p3"/>
          <p:cNvSpPr txBox="1"/>
          <p:nvPr/>
        </p:nvSpPr>
        <p:spPr>
          <a:xfrm>
            <a:off x="762000" y="6337300"/>
            <a:ext cx="782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familiar stacks.</a:t>
            </a:r>
            <a:endParaRPr/>
          </a:p>
        </p:txBody>
      </p:sp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988" y="4167188"/>
            <a:ext cx="5064125" cy="17160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3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Evaluating Postfix Expression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Save operands until we find the operators that apply to them.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see operator, is second operand is the most recently save value. The value saved before it – is the operator’s first operand.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Push the result into the stack. If we are at the end of expression, the value remains in the stack is the value of the expression.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1511300" y="2362200"/>
            <a:ext cx="6451600" cy="233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1"/>
          <p:cNvSpPr txBox="1"/>
          <p:nvPr>
            <p:ph type="title"/>
          </p:nvPr>
        </p:nvSpPr>
        <p:spPr>
          <a:xfrm>
            <a:off x="558800" y="592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Evaluating Postfix Expression</a:t>
            </a:r>
            <a:endParaRPr/>
          </a:p>
        </p:txBody>
      </p:sp>
      <p:sp>
        <p:nvSpPr>
          <p:cNvPr id="384" name="Google Shape;384;p31"/>
          <p:cNvSpPr txBox="1"/>
          <p:nvPr/>
        </p:nvSpPr>
        <p:spPr>
          <a:xfrm>
            <a:off x="812800" y="5565775"/>
            <a:ext cx="81661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stack during the evaluation of the postfix expression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b /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2 and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4</a:t>
            </a:r>
            <a:endParaRPr/>
          </a:p>
        </p:txBody>
      </p:sp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 b="3849" l="0" r="0" t="-3850"/>
          <a:stretch/>
        </p:blipFill>
        <p:spPr>
          <a:xfrm>
            <a:off x="1682750" y="2527300"/>
            <a:ext cx="61341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1016000" y="2298700"/>
            <a:ext cx="7645400" cy="227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2"/>
          <p:cNvSpPr txBox="1"/>
          <p:nvPr>
            <p:ph type="title"/>
          </p:nvPr>
        </p:nvSpPr>
        <p:spPr>
          <a:xfrm>
            <a:off x="482600" y="503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Evaluating Postfix Expression</a:t>
            </a:r>
            <a:endParaRPr/>
          </a:p>
        </p:txBody>
      </p:sp>
      <p:sp>
        <p:nvSpPr>
          <p:cNvPr id="393" name="Google Shape;393;p32"/>
          <p:cNvSpPr txBox="1"/>
          <p:nvPr/>
        </p:nvSpPr>
        <p:spPr>
          <a:xfrm>
            <a:off x="774700" y="5476875"/>
            <a:ext cx="8166100" cy="100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stack during the evaluation of the postfix expression 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b + c /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2, 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4 and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3</a:t>
            </a:r>
            <a:endParaRPr/>
          </a:p>
        </p:txBody>
      </p:sp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325" y="2498725"/>
            <a:ext cx="75247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33"/>
          <p:cNvSpPr txBox="1"/>
          <p:nvPr>
            <p:ph type="title"/>
          </p:nvPr>
        </p:nvSpPr>
        <p:spPr>
          <a:xfrm>
            <a:off x="558800" y="515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Evaluating Postfix Expression</a:t>
            </a:r>
            <a:endParaRPr/>
          </a:p>
        </p:txBody>
      </p:sp>
      <p:sp>
        <p:nvSpPr>
          <p:cNvPr id="401" name="Google Shape;401;p33"/>
          <p:cNvSpPr txBox="1"/>
          <p:nvPr/>
        </p:nvSpPr>
        <p:spPr>
          <a:xfrm>
            <a:off x="1168400" y="1727200"/>
            <a:ext cx="7581900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evaluatePostfix(postfix)	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Evaluates a postfix expression.</a:t>
            </a:r>
            <a:b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valueStack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empty stack</a:t>
            </a:r>
            <a:b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(postfix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characters left to parse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nextCharacter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nonblank character of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(nextCharacter)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valueStack.push(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the variable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nextCharacter)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'+':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'-':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'*':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'/':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'^':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operandTwo = valueStack.pop()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operandOne = valueStack.pop()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result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the operation in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nextCharacter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its operands</a:t>
            </a:r>
            <a:b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operandOne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operandTwo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valueStack.push(result)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default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valueStack.peek()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34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695325" y="1228725"/>
            <a:ext cx="8342313" cy="544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Evaluate the following postfix expression. Assume that a=2, b=3, c=4, d=5, and e=6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ae+bd-/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abc*d*-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abc-/d*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ebca^*+d-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-4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-58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-10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49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36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Evaluating Infix Expressions</a:t>
            </a:r>
            <a:endParaRPr/>
          </a:p>
        </p:txBody>
      </p:sp>
      <p:sp>
        <p:nvSpPr>
          <p:cNvPr id="422" name="Google Shape;422;p36"/>
          <p:cNvSpPr txBox="1"/>
          <p:nvPr/>
        </p:nvSpPr>
        <p:spPr>
          <a:xfrm>
            <a:off x="927100" y="5305425"/>
            <a:ext cx="82169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stacks during evaluation of a + b * c when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2, b = 3, c = 4;  (a) after reaching end of expression;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while performing multiplication;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while performing the addition</a:t>
            </a:r>
            <a:endParaRPr/>
          </a:p>
        </p:txBody>
      </p:sp>
      <p:pic>
        <p:nvPicPr>
          <p:cNvPr id="423" name="Google Shape;4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387475"/>
            <a:ext cx="4902200" cy="37401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3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Methods</a:t>
            </a:r>
            <a:endParaRPr/>
          </a:p>
        </p:txBody>
      </p:sp>
      <p:sp>
        <p:nvSpPr>
          <p:cNvPr id="430" name="Google Shape;430;p37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recursive method making many recursive calls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/>
              <a:t>Places many activation records in the program stack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/>
              <a:t>Thus the reason recursive methods can use much memory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Railway Puzzle</a:t>
            </a:r>
            <a:endParaRPr/>
          </a:p>
        </p:txBody>
      </p:sp>
      <p:pic>
        <p:nvPicPr>
          <p:cNvPr id="436" name="Google Shape;4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9" y="1600200"/>
            <a:ext cx="7075245" cy="486251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8"/>
          <p:cNvSpPr txBox="1"/>
          <p:nvPr/>
        </p:nvSpPr>
        <p:spPr>
          <a:xfrm>
            <a:off x="840260" y="156519"/>
            <a:ext cx="62119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input is n=3 then 1   2  3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possible sequence push(3) push(2) pop() pop() shift( 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4"/>
          <p:cNvSpPr txBox="1"/>
          <p:nvPr>
            <p:ph type="title"/>
          </p:nvPr>
        </p:nvSpPr>
        <p:spPr>
          <a:xfrm>
            <a:off x="6477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Specifications of the ADT Stack</a:t>
            </a:r>
            <a:endParaRPr/>
          </a:p>
        </p:txBody>
      </p:sp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695325" y="1397000"/>
            <a:ext cx="8342313" cy="527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Specification of a stack of objects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1143000" y="2044700"/>
            <a:ext cx="767080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interface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StackInterface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/** Task: Adds a new entry to the top of the stack.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* @param newEntry an object to be added to the stack */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push(Object newEntry);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/** Task: Removes and returns the top of the stack.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* @return either the object at the top of the stack or null if  the stack was empty */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pop();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/** Task: Retrieves the top of the stack.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* @return either the object at the top of the stack or null if the stack is empty */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peek();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/** Task: Determines whether the stack is empty.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* @return true if the stack is empty */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boolean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isEmpty();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/** Task: Removes all entries from the stack */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clear();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// end StackInterface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ADT Stack Operations</a:t>
            </a:r>
            <a:endParaRPr/>
          </a:p>
        </p:txBody>
      </p:sp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stack has restricted access to its entries. A client can only look at or remove the top entry.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stack has no search operation.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Operation that adds an entry is called </a:t>
            </a:r>
            <a:r>
              <a:rPr lang="en-US">
                <a:solidFill>
                  <a:schemeClr val="accent2"/>
                </a:solidFill>
              </a:rPr>
              <a:t>push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Remove operation is </a:t>
            </a:r>
            <a:r>
              <a:rPr lang="en-US">
                <a:solidFill>
                  <a:schemeClr val="accent2"/>
                </a:solidFill>
              </a:rPr>
              <a:t>pop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Retrieves the top without removing it is </a:t>
            </a:r>
            <a:r>
              <a:rPr lang="en-US">
                <a:solidFill>
                  <a:schemeClr val="accent2"/>
                </a:solidFill>
              </a:rPr>
              <a:t>peek</a:t>
            </a:r>
            <a:r>
              <a:rPr lang="en-US"/>
              <a:t>. 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1600200" y="2286000"/>
            <a:ext cx="5981700" cy="236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>
            <p:ph type="title"/>
          </p:nvPr>
        </p:nvSpPr>
        <p:spPr>
          <a:xfrm>
            <a:off x="685800" y="465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Specifications of the ADT Stack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838200" y="5305425"/>
            <a:ext cx="76454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stack of strings after (a) push adds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push adds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(c) push adds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Jill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(d) push adds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(e) push adds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(f) pop retrieves and removes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(g) pop retrieves and removes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Jane</a:t>
            </a:r>
            <a:endParaRPr/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463" y="2457450"/>
            <a:ext cx="55530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7"/>
          <p:cNvSpPr txBox="1"/>
          <p:nvPr>
            <p:ph type="title"/>
          </p:nvPr>
        </p:nvSpPr>
        <p:spPr>
          <a:xfrm>
            <a:off x="527050" y="633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Algebraic Expressions</a:t>
            </a:r>
            <a:br>
              <a:rPr lang="en-US" sz="3500"/>
            </a:br>
            <a:endParaRPr sz="3500"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 sz="1900"/>
              <a:t>Algebraic Expressions is composed of operands that are variables or constants and operators such as +, -, * and /.</a:t>
            </a:r>
            <a:endParaRPr/>
          </a:p>
          <a:p>
            <a:pPr indent="-258445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sz="1900"/>
              <a:t>Operators have two operands are called binary operators.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sz="1900"/>
              <a:t>Operators have only one operand are called unary operator.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sz="1900"/>
              <a:t>When an algebraic expression has no parentheses, operations occur in a certain order. Exponentiations occur first;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sz="1900"/>
              <a:t>Exponentiations take precedence over the other operations. Next, multiplications and division occur, and then additions and subtractions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Char char="●"/>
            </a:pPr>
            <a:r>
              <a:rPr lang="en-US" sz="1700"/>
              <a:t>20 – 2*2^3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Char char="●"/>
            </a:pPr>
            <a:r>
              <a:rPr lang="en-US" sz="1700"/>
              <a:t>Evaluates as 20 – 2*8 = 20 – 16 = 4</a:t>
            </a:r>
            <a:endParaRPr/>
          </a:p>
          <a:p>
            <a:pPr indent="-272098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700"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sz="1900"/>
              <a:t>Adjacent operators have the same precedence? Exponentiation occur right to left: 2^2^3 = 2^(2^3) = 2^8</a:t>
            </a:r>
            <a:endParaRPr/>
          </a:p>
          <a:p>
            <a:pPr indent="-258445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sz="1900"/>
              <a:t>Other operations occur left to right: 8-4+2 = (8-4) +2 = 4+2 = 6</a:t>
            </a:r>
            <a:endParaRPr/>
          </a:p>
          <a:p>
            <a:pPr indent="-258445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sz="1900"/>
          </a:p>
          <a:p>
            <a:pPr indent="-258445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8"/>
          <p:cNvSpPr txBox="1"/>
          <p:nvPr>
            <p:ph type="title"/>
          </p:nvPr>
        </p:nvSpPr>
        <p:spPr>
          <a:xfrm>
            <a:off x="914400" y="6937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Using a Stack to Process Algebraic Expressions</a:t>
            </a:r>
            <a:br>
              <a:rPr lang="en-US" sz="3500"/>
            </a:br>
            <a:endParaRPr sz="3500"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695325" y="1555750"/>
            <a:ext cx="8342313" cy="511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 sz="2600"/>
              <a:t>Expression Notations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Infix expressions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Binary operators appear </a:t>
            </a:r>
            <a:r>
              <a:rPr lang="en-US" sz="2200" u="sng"/>
              <a:t>between</a:t>
            </a:r>
            <a:r>
              <a:rPr lang="en-US" sz="2200"/>
              <a:t> operands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+ 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Prefix expressions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Binary operators appear </a:t>
            </a:r>
            <a:r>
              <a:rPr lang="en-US" sz="2200" u="sng"/>
              <a:t>before</a:t>
            </a:r>
            <a:r>
              <a:rPr lang="en-US" sz="2200"/>
              <a:t> operands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+ a 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820"/>
              <a:buChar char="●"/>
            </a:pPr>
            <a:r>
              <a:rPr lang="en-US" sz="2600"/>
              <a:t>Postfix expressions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Binary operators appear </a:t>
            </a:r>
            <a:r>
              <a:rPr lang="en-US" sz="2200" u="sng"/>
              <a:t>after</a:t>
            </a:r>
            <a:r>
              <a:rPr lang="en-US" sz="2200"/>
              <a:t> operands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b +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Char char="●"/>
            </a:pPr>
            <a:r>
              <a:rPr lang="en-US" sz="2200"/>
              <a:t>Easier to process – no need for parentheses nor precedence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9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Delimiters</a:t>
            </a:r>
            <a:endParaRPr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661988" y="1195388"/>
            <a:ext cx="8342312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1" lang="en-US" sz="2100">
                <a:solidFill>
                  <a:schemeClr val="accent2"/>
                </a:solidFill>
              </a:rPr>
              <a:t>Braces, square brackets, parentheses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rPr b="1" lang="en-US" sz="19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100"/>
              <a:t>, </a:t>
            </a:r>
            <a:r>
              <a:rPr b="1" lang="en-US" sz="19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100"/>
              <a:t>, </a:t>
            </a:r>
            <a:r>
              <a:rPr b="1" lang="en-US" sz="19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These delimiters must be paired correctly. Open parenthesis must correspond to a close parenthesis. </a:t>
            </a:r>
            <a:endParaRPr/>
          </a:p>
          <a:p>
            <a:pPr indent="-249555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Pairs of delimiters must not intersect.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Legal: { [ () () ] () }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Illegal: [ ( ] )</a:t>
            </a:r>
            <a:endParaRPr/>
          </a:p>
          <a:p>
            <a:pPr indent="-249555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Say that a balanced expression contains delimiters that are paired correctly. </a:t>
            </a:r>
            <a:endParaRPr/>
          </a:p>
          <a:p>
            <a:pPr indent="-249555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Char char="●"/>
            </a:pPr>
            <a:r>
              <a:rPr lang="en-US" sz="2100"/>
              <a:t>Compiler will detect whether an expression is balanced or not. </a:t>
            </a:r>
            <a:endParaRPr/>
          </a:p>
          <a:p>
            <a:pPr indent="-249555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b="1" sz="2100">
              <a:solidFill>
                <a:schemeClr val="accent2"/>
              </a:solidFill>
            </a:endParaRPr>
          </a:p>
          <a:p>
            <a:pPr indent="-249555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2002-10-05T00:27:51Z</dcterms:created>
  <dc:creator>Steve Armstrong</dc:creator>
</cp:coreProperties>
</file>