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5"/>
  </p:notesMasterIdLst>
  <p:sldIdLst>
    <p:sldId id="256" r:id="rId2"/>
    <p:sldId id="257" r:id="rId3"/>
    <p:sldId id="295" r:id="rId4"/>
    <p:sldId id="258" r:id="rId5"/>
    <p:sldId id="296" r:id="rId6"/>
    <p:sldId id="294" r:id="rId7"/>
    <p:sldId id="297" r:id="rId8"/>
    <p:sldId id="259" r:id="rId9"/>
    <p:sldId id="262"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 id="313" r:id="rId24"/>
    <p:sldId id="311" r:id="rId25"/>
    <p:sldId id="312" r:id="rId26"/>
    <p:sldId id="293" r:id="rId27"/>
    <p:sldId id="314" r:id="rId28"/>
    <p:sldId id="280" r:id="rId29"/>
    <p:sldId id="281" r:id="rId30"/>
    <p:sldId id="282" r:id="rId31"/>
    <p:sldId id="283" r:id="rId32"/>
    <p:sldId id="291" r:id="rId33"/>
    <p:sldId id="315" r:id="rId34"/>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2" roundtripDataSignature="AMtx7mhyZxYv7RzXfwNOwAYFwKfSvIVLX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369" autoAdjust="0"/>
  </p:normalViewPr>
  <p:slideViewPr>
    <p:cSldViewPr snapToGrid="0">
      <p:cViewPr varScale="1">
        <p:scale>
          <a:sx n="75" d="100"/>
          <a:sy n="75" d="100"/>
        </p:scale>
        <p:origin x="1666" y="5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 name="Google Shape;42;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3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3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4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4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 name="Google Shape;49;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 name="Google Shape;55;p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p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1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p1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1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1232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3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3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3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3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3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3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
        <p:cNvGrpSpPr/>
        <p:nvPr/>
      </p:nvGrpSpPr>
      <p:grpSpPr>
        <a:xfrm>
          <a:off x="0" y="0"/>
          <a:ext cx="0" cy="0"/>
          <a:chOff x="0" y="0"/>
          <a:chExt cx="0" cy="0"/>
        </a:xfrm>
      </p:grpSpPr>
      <p:sp>
        <p:nvSpPr>
          <p:cNvPr id="13" name="Google Shape;13;p43"/>
          <p:cNvSpPr txBox="1">
            <a:spLocks noGrp="1"/>
          </p:cNvSpPr>
          <p:nvPr>
            <p:ph type="title"/>
          </p:nvPr>
        </p:nvSpPr>
        <p:spPr>
          <a:xfrm>
            <a:off x="535940" y="420370"/>
            <a:ext cx="4733290" cy="69659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400" b="1" i="0">
                <a:solidFill>
                  <a:srgbClr val="0D0D0D"/>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43"/>
          <p:cNvSpPr txBox="1">
            <a:spLocks noGrp="1"/>
          </p:cNvSpPr>
          <p:nvPr>
            <p:ph type="body" idx="1"/>
          </p:nvPr>
        </p:nvSpPr>
        <p:spPr>
          <a:xfrm>
            <a:off x="612140" y="1589435"/>
            <a:ext cx="7331709" cy="1764029"/>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800" b="0" i="0">
                <a:solidFill>
                  <a:schemeClr val="dk1"/>
                </a:solidFill>
                <a:latin typeface="Times New Roman"/>
                <a:ea typeface="Times New Roman"/>
                <a:cs typeface="Times New Roman"/>
                <a:sym typeface="Times New Roman"/>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 name="Google Shape;15;p43"/>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43"/>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43"/>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8"/>
        <p:cNvGrpSpPr/>
        <p:nvPr/>
      </p:nvGrpSpPr>
      <p:grpSpPr>
        <a:xfrm>
          <a:off x="0" y="0"/>
          <a:ext cx="0" cy="0"/>
          <a:chOff x="0" y="0"/>
          <a:chExt cx="0" cy="0"/>
        </a:xfrm>
      </p:grpSpPr>
      <p:sp>
        <p:nvSpPr>
          <p:cNvPr id="19" name="Google Shape;19;p44"/>
          <p:cNvSpPr txBox="1">
            <a:spLocks noGrp="1"/>
          </p:cNvSpPr>
          <p:nvPr>
            <p:ph type="title"/>
          </p:nvPr>
        </p:nvSpPr>
        <p:spPr>
          <a:xfrm>
            <a:off x="535940" y="420370"/>
            <a:ext cx="4733290" cy="69659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400" b="1" i="0">
                <a:solidFill>
                  <a:srgbClr val="0D0D0D"/>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44"/>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4"/>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4"/>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3"/>
        <p:cNvGrpSpPr/>
        <p:nvPr/>
      </p:nvGrpSpPr>
      <p:grpSpPr>
        <a:xfrm>
          <a:off x="0" y="0"/>
          <a:ext cx="0" cy="0"/>
          <a:chOff x="0" y="0"/>
          <a:chExt cx="0" cy="0"/>
        </a:xfrm>
      </p:grpSpPr>
      <p:sp>
        <p:nvSpPr>
          <p:cNvPr id="24" name="Google Shape;24;p45"/>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5"/>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5"/>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7"/>
        <p:cNvGrpSpPr/>
        <p:nvPr/>
      </p:nvGrpSpPr>
      <p:grpSpPr>
        <a:xfrm>
          <a:off x="0" y="0"/>
          <a:ext cx="0" cy="0"/>
          <a:chOff x="0" y="0"/>
          <a:chExt cx="0" cy="0"/>
        </a:xfrm>
      </p:grpSpPr>
      <p:sp>
        <p:nvSpPr>
          <p:cNvPr id="28" name="Google Shape;28;p46"/>
          <p:cNvSpPr txBox="1">
            <a:spLocks noGrp="1"/>
          </p:cNvSpPr>
          <p:nvPr>
            <p:ph type="ctrTitle"/>
          </p:nvPr>
        </p:nvSpPr>
        <p:spPr>
          <a:xfrm>
            <a:off x="685800" y="2125980"/>
            <a:ext cx="7772400" cy="14401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6"/>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6"/>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6"/>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6"/>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3"/>
        <p:cNvGrpSpPr/>
        <p:nvPr/>
      </p:nvGrpSpPr>
      <p:grpSpPr>
        <a:xfrm>
          <a:off x="0" y="0"/>
          <a:ext cx="0" cy="0"/>
          <a:chOff x="0" y="0"/>
          <a:chExt cx="0" cy="0"/>
        </a:xfrm>
      </p:grpSpPr>
      <p:sp>
        <p:nvSpPr>
          <p:cNvPr id="34" name="Google Shape;34;p47"/>
          <p:cNvSpPr txBox="1">
            <a:spLocks noGrp="1"/>
          </p:cNvSpPr>
          <p:nvPr>
            <p:ph type="title"/>
          </p:nvPr>
        </p:nvSpPr>
        <p:spPr>
          <a:xfrm>
            <a:off x="535940" y="420370"/>
            <a:ext cx="4733290" cy="69659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400" b="1" i="0">
                <a:solidFill>
                  <a:srgbClr val="0D0D0D"/>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7"/>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47"/>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47"/>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7"/>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7"/>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42"/>
          <p:cNvPicPr preferRelativeResize="0"/>
          <p:nvPr/>
        </p:nvPicPr>
        <p:blipFill rotWithShape="1">
          <a:blip r:embed="rId7">
            <a:alphaModFix/>
          </a:blip>
          <a:srcRect/>
          <a:stretch/>
        </p:blipFill>
        <p:spPr>
          <a:xfrm>
            <a:off x="0" y="0"/>
            <a:ext cx="9144000" cy="6857997"/>
          </a:xfrm>
          <a:prstGeom prst="rect">
            <a:avLst/>
          </a:prstGeom>
          <a:noFill/>
          <a:ln>
            <a:noFill/>
          </a:ln>
        </p:spPr>
      </p:pic>
      <p:sp>
        <p:nvSpPr>
          <p:cNvPr id="7" name="Google Shape;7;p42"/>
          <p:cNvSpPr txBox="1">
            <a:spLocks noGrp="1"/>
          </p:cNvSpPr>
          <p:nvPr>
            <p:ph type="title"/>
          </p:nvPr>
        </p:nvSpPr>
        <p:spPr>
          <a:xfrm>
            <a:off x="535940" y="420370"/>
            <a:ext cx="4733290" cy="696594"/>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400" b="1" i="0" u="none" strike="noStrike" cap="none">
                <a:solidFill>
                  <a:srgbClr val="0D0D0D"/>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42"/>
          <p:cNvSpPr txBox="1">
            <a:spLocks noGrp="1"/>
          </p:cNvSpPr>
          <p:nvPr>
            <p:ph type="body" idx="1"/>
          </p:nvPr>
        </p:nvSpPr>
        <p:spPr>
          <a:xfrm>
            <a:off x="612140" y="1589435"/>
            <a:ext cx="7331709" cy="1764029"/>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9" name="Google Shape;9;p42"/>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42"/>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 name="Google Shape;11;p42"/>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b="0" i="0" u="none" strike="noStrike" cap="none">
                <a:solidFill>
                  <a:srgbClr val="888888"/>
                </a:solidFill>
              </a:defRPr>
            </a:lvl1pPr>
            <a:lvl2pPr marL="0" marR="0" lvl="1" indent="0" algn="r" rtl="0">
              <a:spcBef>
                <a:spcPts val="0"/>
              </a:spcBef>
              <a:buNone/>
              <a:defRPr sz="1800" b="0" i="0" u="none" strike="noStrike" cap="none">
                <a:solidFill>
                  <a:srgbClr val="888888"/>
                </a:solidFill>
              </a:defRPr>
            </a:lvl2pPr>
            <a:lvl3pPr marL="0" marR="0" lvl="2" indent="0" algn="r" rtl="0">
              <a:spcBef>
                <a:spcPts val="0"/>
              </a:spcBef>
              <a:buNone/>
              <a:defRPr sz="1800" b="0" i="0" u="none" strike="noStrike" cap="none">
                <a:solidFill>
                  <a:srgbClr val="888888"/>
                </a:solidFill>
              </a:defRPr>
            </a:lvl3pPr>
            <a:lvl4pPr marL="0" marR="0" lvl="3" indent="0" algn="r" rtl="0">
              <a:spcBef>
                <a:spcPts val="0"/>
              </a:spcBef>
              <a:buNone/>
              <a:defRPr sz="1800" b="0" i="0" u="none" strike="noStrike" cap="none">
                <a:solidFill>
                  <a:srgbClr val="888888"/>
                </a:solidFill>
              </a:defRPr>
            </a:lvl4pPr>
            <a:lvl5pPr marL="0" marR="0" lvl="4" indent="0" algn="r" rtl="0">
              <a:spcBef>
                <a:spcPts val="0"/>
              </a:spcBef>
              <a:buNone/>
              <a:defRPr sz="1800" b="0" i="0" u="none" strike="noStrike" cap="none">
                <a:solidFill>
                  <a:srgbClr val="888888"/>
                </a:solidFill>
              </a:defRPr>
            </a:lvl5pPr>
            <a:lvl6pPr marL="0" marR="0" lvl="5" indent="0" algn="r" rtl="0">
              <a:spcBef>
                <a:spcPts val="0"/>
              </a:spcBef>
              <a:buNone/>
              <a:defRPr sz="1800" b="0" i="0" u="none" strike="noStrike" cap="none">
                <a:solidFill>
                  <a:srgbClr val="888888"/>
                </a:solidFill>
              </a:defRPr>
            </a:lvl6pPr>
            <a:lvl7pPr marL="0" marR="0" lvl="6" indent="0" algn="r" rtl="0">
              <a:spcBef>
                <a:spcPts val="0"/>
              </a:spcBef>
              <a:buNone/>
              <a:defRPr sz="1800" b="0" i="0" u="none" strike="noStrike" cap="none">
                <a:solidFill>
                  <a:srgbClr val="888888"/>
                </a:solidFill>
              </a:defRPr>
            </a:lvl7pPr>
            <a:lvl8pPr marL="0" marR="0" lvl="7" indent="0" algn="r" rtl="0">
              <a:spcBef>
                <a:spcPts val="0"/>
              </a:spcBef>
              <a:buNone/>
              <a:defRPr sz="1800" b="0" i="0" u="none" strike="noStrike" cap="none">
                <a:solidFill>
                  <a:srgbClr val="888888"/>
                </a:solidFill>
              </a:defRPr>
            </a:lvl8pPr>
            <a:lvl9pPr marL="0" marR="0" lvl="8" indent="0" algn="r" rtl="0">
              <a:spcBef>
                <a:spcPts val="0"/>
              </a:spcBef>
              <a:buNone/>
              <a:defRPr sz="1800" b="0" i="0" u="none" strike="noStrike" cap="none">
                <a:solidFill>
                  <a:srgbClr val="888888"/>
                </a:solidFil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www.scribbr.com/apa-examples/website/"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pavangupta352/CodeRec"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1"/>
          <p:cNvSpPr txBox="1">
            <a:spLocks noGrp="1"/>
          </p:cNvSpPr>
          <p:nvPr>
            <p:ph type="title"/>
          </p:nvPr>
        </p:nvSpPr>
        <p:spPr>
          <a:xfrm>
            <a:off x="1027996" y="876506"/>
            <a:ext cx="6675000" cy="627900"/>
          </a:xfrm>
          <a:prstGeom prst="rect">
            <a:avLst/>
          </a:prstGeom>
          <a:noFill/>
          <a:ln>
            <a:noFill/>
          </a:ln>
        </p:spPr>
        <p:txBody>
          <a:bodyPr spcFirstLastPara="1" wrap="square" lIns="0" tIns="12050" rIns="0" bIns="0" anchor="t" anchorCtr="0">
            <a:spAutoFit/>
          </a:bodyPr>
          <a:lstStyle/>
          <a:p>
            <a:pPr marL="12700" marR="5080" lvl="0" indent="634" algn="ctr" rtl="0">
              <a:lnSpc>
                <a:spcPct val="100000"/>
              </a:lnSpc>
              <a:spcBef>
                <a:spcPts val="0"/>
              </a:spcBef>
              <a:spcAft>
                <a:spcPts val="0"/>
              </a:spcAft>
              <a:buNone/>
            </a:pPr>
            <a:r>
              <a:rPr lang="en-US" sz="4000" dirty="0">
                <a:solidFill>
                  <a:srgbClr val="000000"/>
                </a:solidFill>
              </a:rPr>
              <a:t>Code Rec</a:t>
            </a:r>
            <a:endParaRPr sz="4000" dirty="0"/>
          </a:p>
        </p:txBody>
      </p:sp>
      <p:sp>
        <p:nvSpPr>
          <p:cNvPr id="45" name="Google Shape;45;p1"/>
          <p:cNvSpPr txBox="1"/>
          <p:nvPr/>
        </p:nvSpPr>
        <p:spPr>
          <a:xfrm>
            <a:off x="1455196" y="2053337"/>
            <a:ext cx="5820600" cy="905700"/>
          </a:xfrm>
          <a:prstGeom prst="rect">
            <a:avLst/>
          </a:prstGeom>
          <a:noFill/>
          <a:ln>
            <a:noFill/>
          </a:ln>
        </p:spPr>
        <p:txBody>
          <a:bodyPr spcFirstLastPara="1" wrap="square" lIns="0" tIns="12700" rIns="0" bIns="0" anchor="t" anchorCtr="0">
            <a:spAutoFit/>
          </a:bodyPr>
          <a:lstStyle/>
          <a:p>
            <a:pPr marL="1841500" marR="5080" lvl="0" indent="444500" algn="l" rtl="0">
              <a:lnSpc>
                <a:spcPct val="100000"/>
              </a:lnSpc>
              <a:spcBef>
                <a:spcPts val="0"/>
              </a:spcBef>
              <a:spcAft>
                <a:spcPts val="0"/>
              </a:spcAft>
              <a:buNone/>
            </a:pPr>
            <a:r>
              <a:rPr lang="en-US" sz="2900" b="1" i="0" u="none" strike="noStrike" cap="none" dirty="0">
                <a:latin typeface="Calibri"/>
                <a:ea typeface="Calibri"/>
                <a:cs typeface="Calibri"/>
                <a:sym typeface="Calibri"/>
              </a:rPr>
              <a:t>Guided by  </a:t>
            </a:r>
            <a:endParaRPr sz="2900" b="1" i="0" u="none" strike="noStrike" cap="none" dirty="0">
              <a:latin typeface="Calibri"/>
              <a:ea typeface="Calibri"/>
              <a:cs typeface="Calibri"/>
              <a:sym typeface="Calibri"/>
            </a:endParaRPr>
          </a:p>
          <a:p>
            <a:pPr marL="0" marR="5080" lvl="0" indent="0" algn="ctr" rtl="0">
              <a:lnSpc>
                <a:spcPct val="100000"/>
              </a:lnSpc>
              <a:spcBef>
                <a:spcPts val="0"/>
              </a:spcBef>
              <a:spcAft>
                <a:spcPts val="0"/>
              </a:spcAft>
              <a:buNone/>
            </a:pPr>
            <a:r>
              <a:rPr lang="en-US" sz="2900" b="1" dirty="0">
                <a:latin typeface="Calibri"/>
                <a:ea typeface="Calibri"/>
                <a:cs typeface="Calibri"/>
                <a:sym typeface="Calibri"/>
              </a:rPr>
              <a:t>         </a:t>
            </a:r>
            <a:r>
              <a:rPr lang="en-US" sz="2900" b="1" dirty="0">
                <a:latin typeface="Calibri"/>
                <a:ea typeface="Calibri"/>
                <a:cs typeface="Calibri"/>
              </a:rPr>
              <a:t>Mr. Mayank Saxena </a:t>
            </a:r>
            <a:endParaRPr lang="en-US" sz="2900" b="1" dirty="0">
              <a:latin typeface="Calibri"/>
              <a:ea typeface="Calibri"/>
              <a:cs typeface="Calibri"/>
              <a:sym typeface="Calibri"/>
            </a:endParaRPr>
          </a:p>
        </p:txBody>
      </p:sp>
      <p:sp>
        <p:nvSpPr>
          <p:cNvPr id="46" name="Google Shape;46;p1"/>
          <p:cNvSpPr txBox="1"/>
          <p:nvPr/>
        </p:nvSpPr>
        <p:spPr>
          <a:xfrm>
            <a:off x="1027996" y="3952220"/>
            <a:ext cx="6675000" cy="2844368"/>
          </a:xfrm>
          <a:prstGeom prst="rect">
            <a:avLst/>
          </a:prstGeom>
          <a:noFill/>
          <a:ln>
            <a:noFill/>
          </a:ln>
        </p:spPr>
        <p:txBody>
          <a:bodyPr spcFirstLastPara="1" wrap="square" lIns="0" tIns="12700" rIns="0" bIns="0" anchor="t" anchorCtr="0">
            <a:spAutoFit/>
          </a:bodyPr>
          <a:lstStyle/>
          <a:p>
            <a:pPr marL="180975" algn="ctr">
              <a:spcBef>
                <a:spcPts val="930"/>
              </a:spcBef>
              <a:tabLst>
                <a:tab pos="3945890" algn="l"/>
              </a:tabLst>
            </a:pPr>
            <a:r>
              <a:rPr lang="en-US" sz="2800" dirty="0">
                <a:effectLst/>
                <a:latin typeface="Times New Roman" panose="02020603050405020304" pitchFamily="18" charset="0"/>
                <a:ea typeface="Calibri" panose="020F0502020204030204" pitchFamily="34" charset="0"/>
                <a:cs typeface="Calibri" panose="020F0502020204030204" pitchFamily="34" charset="0"/>
              </a:rPr>
              <a:t>Kshitiz Kumar Singh (201500357)</a:t>
            </a:r>
          </a:p>
          <a:p>
            <a:pPr marL="180975" algn="ctr">
              <a:spcBef>
                <a:spcPts val="930"/>
              </a:spcBef>
              <a:tabLst>
                <a:tab pos="3945890" algn="l"/>
              </a:tabLst>
            </a:pPr>
            <a:r>
              <a:rPr lang="en-US" sz="2800" dirty="0">
                <a:effectLst/>
                <a:latin typeface="Times New Roman" panose="02020603050405020304" pitchFamily="18" charset="0"/>
                <a:ea typeface="Calibri" panose="020F0502020204030204" pitchFamily="34" charset="0"/>
                <a:cs typeface="Calibri" panose="020F0502020204030204" pitchFamily="34" charset="0"/>
              </a:rPr>
              <a:t>Mohit Varshney (201500409)</a:t>
            </a:r>
            <a:endParaRPr lang="en-IN" sz="2800" dirty="0">
              <a:latin typeface="Calibri" panose="020F0502020204030204" pitchFamily="34" charset="0"/>
              <a:ea typeface="Calibri" panose="020F0502020204030204" pitchFamily="34" charset="0"/>
            </a:endParaRPr>
          </a:p>
          <a:p>
            <a:pPr marL="180975" algn="ctr">
              <a:spcBef>
                <a:spcPts val="930"/>
              </a:spcBef>
              <a:spcAft>
                <a:spcPts val="0"/>
              </a:spcAft>
              <a:tabLst>
                <a:tab pos="3945890" algn="l"/>
              </a:tabLst>
            </a:pPr>
            <a:r>
              <a:rPr lang="en-US" sz="2800" dirty="0">
                <a:effectLst/>
                <a:latin typeface="Times New Roman" panose="02020603050405020304" pitchFamily="18" charset="0"/>
                <a:ea typeface="Calibri" panose="020F0502020204030204" pitchFamily="34" charset="0"/>
                <a:cs typeface="Calibri" panose="020F0502020204030204" pitchFamily="34" charset="0"/>
              </a:rPr>
              <a:t>Pavan</a:t>
            </a:r>
            <a:r>
              <a:rPr lang="en-US" sz="2800" spc="-30" dirty="0">
                <a:effectLst/>
                <a:latin typeface="Times New Roman" panose="02020603050405020304" pitchFamily="18" charset="0"/>
                <a:ea typeface="Calibri" panose="020F0502020204030204" pitchFamily="34" charset="0"/>
                <a:cs typeface="Calibri" panose="020F0502020204030204" pitchFamily="34" charset="0"/>
              </a:rPr>
              <a:t> </a:t>
            </a:r>
            <a:r>
              <a:rPr lang="en-US" sz="2800" dirty="0">
                <a:effectLst/>
                <a:latin typeface="Times New Roman" panose="02020603050405020304" pitchFamily="18" charset="0"/>
                <a:ea typeface="Calibri" panose="020F0502020204030204" pitchFamily="34" charset="0"/>
                <a:cs typeface="Calibri" panose="020F0502020204030204" pitchFamily="34" charset="0"/>
              </a:rPr>
              <a:t>Gupta</a:t>
            </a:r>
            <a:r>
              <a:rPr lang="en-US" sz="2800" spc="-30" dirty="0">
                <a:effectLst/>
                <a:latin typeface="Times New Roman" panose="02020603050405020304" pitchFamily="18" charset="0"/>
                <a:ea typeface="Calibri" panose="020F0502020204030204" pitchFamily="34" charset="0"/>
                <a:cs typeface="Calibri" panose="020F0502020204030204" pitchFamily="34" charset="0"/>
              </a:rPr>
              <a:t> </a:t>
            </a:r>
            <a:r>
              <a:rPr lang="en-US" sz="2800" dirty="0">
                <a:effectLst/>
                <a:latin typeface="Times New Roman" panose="02020603050405020304" pitchFamily="18" charset="0"/>
                <a:ea typeface="Calibri" panose="020F0502020204030204" pitchFamily="34" charset="0"/>
                <a:cs typeface="Calibri" panose="020F0502020204030204" pitchFamily="34" charset="0"/>
              </a:rPr>
              <a:t>(201500467)</a:t>
            </a:r>
            <a:endParaRPr lang="en-IN" sz="2800" dirty="0">
              <a:latin typeface="Calibri" panose="020F0502020204030204" pitchFamily="34" charset="0"/>
              <a:ea typeface="Calibri" panose="020F0502020204030204" pitchFamily="34" charset="0"/>
            </a:endParaRPr>
          </a:p>
          <a:p>
            <a:pPr marL="180975" algn="ctr">
              <a:spcBef>
                <a:spcPts val="930"/>
              </a:spcBef>
              <a:spcAft>
                <a:spcPts val="0"/>
              </a:spcAft>
              <a:tabLst>
                <a:tab pos="3945890" algn="l"/>
              </a:tabLst>
            </a:pPr>
            <a:r>
              <a:rPr lang="en-US" sz="2800" dirty="0">
                <a:effectLst/>
                <a:latin typeface="Times New Roman" panose="02020603050405020304" pitchFamily="18" charset="0"/>
                <a:ea typeface="Calibri" panose="020F0502020204030204" pitchFamily="34" charset="0"/>
                <a:cs typeface="Calibri" panose="020F0502020204030204" pitchFamily="34" charset="0"/>
              </a:rPr>
              <a:t>Utkarsh Srivastav (201500762)</a:t>
            </a:r>
            <a:endParaRPr lang="en-IN" sz="2800" dirty="0">
              <a:effectLst/>
              <a:latin typeface="Calibri" panose="020F0502020204030204" pitchFamily="34" charset="0"/>
              <a:ea typeface="Calibri" panose="020F0502020204030204" pitchFamily="34" charset="0"/>
            </a:endParaRPr>
          </a:p>
          <a:p>
            <a:pPr algn="ctr"/>
            <a:br>
              <a:rPr lang="en-US" sz="1800" dirty="0">
                <a:effectLst/>
                <a:latin typeface="Times New Roman" panose="02020603050405020304" pitchFamily="18" charset="0"/>
                <a:ea typeface="Calibri" panose="020F0502020204030204" pitchFamily="34" charset="0"/>
                <a:cs typeface="Calibri" panose="020F0502020204030204" pitchFamily="34" charset="0"/>
              </a:rPr>
            </a:br>
            <a:endParaRPr sz="2400" dirty="0">
              <a:solidFill>
                <a:srgbClr val="0D0D0D"/>
              </a:solidFill>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19D62226-B8FE-ADE0-3F79-B47224C3B0DF}"/>
              </a:ext>
            </a:extLst>
          </p:cNvPr>
          <p:cNvSpPr txBox="1"/>
          <p:nvPr/>
        </p:nvSpPr>
        <p:spPr>
          <a:xfrm>
            <a:off x="2079496" y="3429000"/>
            <a:ext cx="4572000" cy="523220"/>
          </a:xfrm>
          <a:prstGeom prst="rect">
            <a:avLst/>
          </a:prstGeom>
          <a:noFill/>
        </p:spPr>
        <p:txBody>
          <a:bodyPr wrap="square">
            <a:spAutoFit/>
          </a:bodyPr>
          <a:lstStyle/>
          <a:p>
            <a:pPr algn="ctr"/>
            <a:r>
              <a:rPr lang="en-US" sz="2800" b="1" dirty="0">
                <a:latin typeface="Calibri"/>
                <a:ea typeface="Calibri"/>
                <a:cs typeface="Calibri"/>
                <a:sym typeface="Calibri"/>
              </a:rPr>
              <a:t>Submitted By:</a:t>
            </a:r>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E29C0-E0C0-D74C-81CB-66680002F051}"/>
              </a:ext>
            </a:extLst>
          </p:cNvPr>
          <p:cNvSpPr>
            <a:spLocks noGrp="1"/>
          </p:cNvSpPr>
          <p:nvPr>
            <p:ph type="title"/>
          </p:nvPr>
        </p:nvSpPr>
        <p:spPr>
          <a:xfrm>
            <a:off x="535940" y="420370"/>
            <a:ext cx="7331708" cy="588298"/>
          </a:xfrm>
        </p:spPr>
        <p:txBody>
          <a:bodyPr/>
          <a:lstStyle/>
          <a:p>
            <a:r>
              <a:rPr lang="en-US" dirty="0"/>
              <a:t>System Architecture</a:t>
            </a:r>
            <a:endParaRPr lang="en-IN" dirty="0"/>
          </a:p>
        </p:txBody>
      </p:sp>
      <p:sp>
        <p:nvSpPr>
          <p:cNvPr id="3" name="Text Placeholder 2">
            <a:extLst>
              <a:ext uri="{FF2B5EF4-FFF2-40B4-BE49-F238E27FC236}">
                <a16:creationId xmlns:a16="http://schemas.microsoft.com/office/drawing/2014/main" id="{0DC651D3-466C-B3D1-B68A-650D555262D7}"/>
              </a:ext>
            </a:extLst>
          </p:cNvPr>
          <p:cNvSpPr>
            <a:spLocks noGrp="1"/>
          </p:cNvSpPr>
          <p:nvPr>
            <p:ph type="body" idx="1"/>
          </p:nvPr>
        </p:nvSpPr>
        <p:spPr>
          <a:xfrm>
            <a:off x="612441" y="1410325"/>
            <a:ext cx="7919118" cy="3447098"/>
          </a:xfrm>
        </p:spPr>
        <p:txBody>
          <a:bodyPr/>
          <a:lstStyle/>
          <a:p>
            <a:r>
              <a:rPr lang="en-US" b="0" i="0" dirty="0">
                <a:solidFill>
                  <a:srgbClr val="111111"/>
                </a:solidFill>
                <a:effectLst/>
                <a:latin typeface="-apple-system"/>
              </a:rPr>
              <a:t>The user interface communicates with three</a:t>
            </a:r>
          </a:p>
          <a:p>
            <a:r>
              <a:rPr lang="en-US" b="0" i="0" dirty="0">
                <a:solidFill>
                  <a:srgbClr val="111111"/>
                </a:solidFill>
                <a:effectLst/>
                <a:latin typeface="-apple-system"/>
              </a:rPr>
              <a:t>different APIs (application programming interfaces)</a:t>
            </a:r>
          </a:p>
          <a:p>
            <a:r>
              <a:rPr lang="en-US" b="0" i="0" dirty="0">
                <a:solidFill>
                  <a:srgbClr val="111111"/>
                </a:solidFill>
                <a:effectLst/>
                <a:latin typeface="-apple-system"/>
              </a:rPr>
              <a:t>that provide access to the data of each platform. The</a:t>
            </a:r>
          </a:p>
          <a:p>
            <a:r>
              <a:rPr lang="en-US" b="0" i="0" dirty="0">
                <a:solidFill>
                  <a:srgbClr val="111111"/>
                </a:solidFill>
                <a:effectLst/>
                <a:latin typeface="-apple-system"/>
              </a:rPr>
              <a:t>APIs are the components that handle the requests</a:t>
            </a:r>
          </a:p>
          <a:p>
            <a:r>
              <a:rPr lang="en-US" b="0" i="0" dirty="0">
                <a:solidFill>
                  <a:srgbClr val="111111"/>
                </a:solidFill>
                <a:effectLst/>
                <a:latin typeface="-apple-system"/>
              </a:rPr>
              <a:t>from the user interface and return the responses</a:t>
            </a:r>
          </a:p>
          <a:p>
            <a:r>
              <a:rPr lang="en-US" b="0" i="0" dirty="0">
                <a:solidFill>
                  <a:srgbClr val="111111"/>
                </a:solidFill>
                <a:effectLst/>
                <a:latin typeface="-apple-system"/>
              </a:rPr>
              <a:t>with the profile information. The APIs also interact</a:t>
            </a:r>
          </a:p>
          <a:p>
            <a:r>
              <a:rPr lang="en-US" b="0" i="0" dirty="0">
                <a:solidFill>
                  <a:srgbClr val="111111"/>
                </a:solidFill>
                <a:effectLst/>
                <a:latin typeface="-apple-system"/>
              </a:rPr>
              <a:t>with the databases of each platform to retrieve the</a:t>
            </a:r>
          </a:p>
          <a:p>
            <a:r>
              <a:rPr lang="en-US" b="0" i="0" dirty="0">
                <a:solidFill>
                  <a:srgbClr val="111111"/>
                </a:solidFill>
                <a:effectLst/>
                <a:latin typeface="-apple-system"/>
              </a:rPr>
              <a:t>data.</a:t>
            </a:r>
            <a:endParaRPr lang="en-IN" dirty="0"/>
          </a:p>
        </p:txBody>
      </p:sp>
      <p:pic>
        <p:nvPicPr>
          <p:cNvPr id="6" name="Picture 5">
            <a:extLst>
              <a:ext uri="{FF2B5EF4-FFF2-40B4-BE49-F238E27FC236}">
                <a16:creationId xmlns:a16="http://schemas.microsoft.com/office/drawing/2014/main" id="{36A98716-4ED4-F7E0-2396-469EB5E2FBCF}"/>
              </a:ext>
            </a:extLst>
          </p:cNvPr>
          <p:cNvPicPr>
            <a:picLocks noChangeAspect="1"/>
          </p:cNvPicPr>
          <p:nvPr/>
        </p:nvPicPr>
        <p:blipFill>
          <a:blip r:embed="rId2"/>
          <a:stretch>
            <a:fillRect/>
          </a:stretch>
        </p:blipFill>
        <p:spPr>
          <a:xfrm>
            <a:off x="735291" y="5117483"/>
            <a:ext cx="8239446" cy="1387012"/>
          </a:xfrm>
          <a:prstGeom prst="rect">
            <a:avLst/>
          </a:prstGeom>
        </p:spPr>
      </p:pic>
    </p:spTree>
    <p:extLst>
      <p:ext uri="{BB962C8B-B14F-4D97-AF65-F5344CB8AC3E}">
        <p14:creationId xmlns:p14="http://schemas.microsoft.com/office/powerpoint/2010/main" val="3832854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A7AFD60-FD7A-E656-4CBB-737A5F449F9C}"/>
              </a:ext>
            </a:extLst>
          </p:cNvPr>
          <p:cNvSpPr>
            <a:spLocks noGrp="1"/>
          </p:cNvSpPr>
          <p:nvPr>
            <p:ph type="title"/>
          </p:nvPr>
        </p:nvSpPr>
        <p:spPr/>
        <p:txBody>
          <a:bodyPr/>
          <a:lstStyle/>
          <a:p>
            <a:r>
              <a:rPr lang="en-US" dirty="0"/>
              <a:t>Modules</a:t>
            </a:r>
            <a:endParaRPr lang="en-IN" dirty="0"/>
          </a:p>
        </p:txBody>
      </p:sp>
      <p:sp>
        <p:nvSpPr>
          <p:cNvPr id="4" name="Text Placeholder 3">
            <a:extLst>
              <a:ext uri="{FF2B5EF4-FFF2-40B4-BE49-F238E27FC236}">
                <a16:creationId xmlns:a16="http://schemas.microsoft.com/office/drawing/2014/main" id="{4ADF3524-67F1-7D19-1027-19443D3F93A7}"/>
              </a:ext>
            </a:extLst>
          </p:cNvPr>
          <p:cNvSpPr>
            <a:spLocks noGrp="1"/>
          </p:cNvSpPr>
          <p:nvPr>
            <p:ph type="body" idx="1"/>
          </p:nvPr>
        </p:nvSpPr>
        <p:spPr>
          <a:xfrm>
            <a:off x="906145" y="2432573"/>
            <a:ext cx="7331709" cy="1992853"/>
          </a:xfrm>
        </p:spPr>
        <p:txBody>
          <a:bodyPr/>
          <a:lstStyle/>
          <a:p>
            <a:pPr marL="354965" marR="0" lvl="0" indent="-342900" algn="l" rtl="0">
              <a:lnSpc>
                <a:spcPct val="100000"/>
              </a:lnSpc>
              <a:spcBef>
                <a:spcPts val="670"/>
              </a:spcBef>
              <a:spcAft>
                <a:spcPts val="0"/>
              </a:spcAft>
              <a:buSzPts val="2800"/>
              <a:buFont typeface="Noto Sans Symbols"/>
              <a:buChar char="❖"/>
            </a:pPr>
            <a:r>
              <a:rPr lang="en-US" sz="2800" b="0" i="0" u="none" strike="noStrike" cap="none" dirty="0">
                <a:latin typeface="Times New Roman"/>
                <a:ea typeface="Times New Roman"/>
                <a:cs typeface="Times New Roman"/>
                <a:sym typeface="Times New Roman"/>
              </a:rPr>
              <a:t>Enter the username</a:t>
            </a:r>
          </a:p>
          <a:p>
            <a:pPr marL="354965" marR="0" lvl="0" indent="-342900" algn="l" rtl="0">
              <a:lnSpc>
                <a:spcPct val="100000"/>
              </a:lnSpc>
              <a:spcBef>
                <a:spcPts val="670"/>
              </a:spcBef>
              <a:spcAft>
                <a:spcPts val="0"/>
              </a:spcAft>
              <a:buSzPts val="2800"/>
              <a:buFont typeface="Noto Sans Symbols"/>
              <a:buChar char="❖"/>
            </a:pPr>
            <a:r>
              <a:rPr lang="en-US" sz="2800" b="0" i="0" u="none" strike="noStrike" cap="none" dirty="0">
                <a:latin typeface="Times New Roman"/>
                <a:ea typeface="Times New Roman"/>
                <a:cs typeface="Times New Roman"/>
                <a:sym typeface="Times New Roman"/>
              </a:rPr>
              <a:t>Comparison of Profiles</a:t>
            </a:r>
          </a:p>
          <a:p>
            <a:pPr marL="354965" marR="0" lvl="0" indent="-342900" algn="l" rtl="0">
              <a:lnSpc>
                <a:spcPct val="100000"/>
              </a:lnSpc>
              <a:spcBef>
                <a:spcPts val="670"/>
              </a:spcBef>
              <a:spcAft>
                <a:spcPts val="0"/>
              </a:spcAft>
              <a:buSzPts val="2800"/>
              <a:buFont typeface="Noto Sans Symbols"/>
              <a:buChar char="❖"/>
            </a:pPr>
            <a:r>
              <a:rPr lang="en-US" dirty="0"/>
              <a:t>Conclusion of Profiles</a:t>
            </a:r>
            <a:endParaRPr lang="en-US" sz="2800" b="0" i="0" u="none" strike="noStrike" cap="none" dirty="0">
              <a:latin typeface="Times New Roman"/>
              <a:ea typeface="Times New Roman"/>
              <a:cs typeface="Times New Roman"/>
              <a:sym typeface="Times New Roman"/>
            </a:endParaRPr>
          </a:p>
          <a:p>
            <a:endParaRPr lang="en-IN" dirty="0"/>
          </a:p>
        </p:txBody>
      </p:sp>
    </p:spTree>
    <p:extLst>
      <p:ext uri="{BB962C8B-B14F-4D97-AF65-F5344CB8AC3E}">
        <p14:creationId xmlns:p14="http://schemas.microsoft.com/office/powerpoint/2010/main" val="447490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99C1FC-A644-25D2-236F-D36C26842510}"/>
              </a:ext>
            </a:extLst>
          </p:cNvPr>
          <p:cNvSpPr>
            <a:spLocks noGrp="1"/>
          </p:cNvSpPr>
          <p:nvPr>
            <p:ph type="title"/>
          </p:nvPr>
        </p:nvSpPr>
        <p:spPr>
          <a:xfrm>
            <a:off x="535940" y="420370"/>
            <a:ext cx="7646526" cy="814541"/>
          </a:xfrm>
        </p:spPr>
        <p:txBody>
          <a:bodyPr/>
          <a:lstStyle/>
          <a:p>
            <a:r>
              <a:rPr lang="en-US" dirty="0"/>
              <a:t>Entering the username</a:t>
            </a:r>
            <a:endParaRPr lang="en-IN" dirty="0"/>
          </a:p>
        </p:txBody>
      </p:sp>
      <p:sp>
        <p:nvSpPr>
          <p:cNvPr id="4" name="Text Placeholder 3">
            <a:extLst>
              <a:ext uri="{FF2B5EF4-FFF2-40B4-BE49-F238E27FC236}">
                <a16:creationId xmlns:a16="http://schemas.microsoft.com/office/drawing/2014/main" id="{5B11347C-E59D-CF72-7466-F78F1CA59D86}"/>
              </a:ext>
            </a:extLst>
          </p:cNvPr>
          <p:cNvSpPr>
            <a:spLocks noGrp="1"/>
          </p:cNvSpPr>
          <p:nvPr>
            <p:ph type="body" idx="1"/>
          </p:nvPr>
        </p:nvSpPr>
        <p:spPr>
          <a:xfrm>
            <a:off x="319817" y="1140643"/>
            <a:ext cx="8504365" cy="5170646"/>
          </a:xfrm>
        </p:spPr>
        <p:txBody>
          <a:bodyPr/>
          <a:lstStyle/>
          <a:p>
            <a:r>
              <a:rPr lang="en-US" b="0" i="0" dirty="0">
                <a:solidFill>
                  <a:srgbClr val="111111"/>
                </a:solidFill>
                <a:effectLst/>
                <a:latin typeface="Times New Roman" panose="02020603050405020304" pitchFamily="18" charset="0"/>
                <a:cs typeface="Times New Roman" panose="02020603050405020304" pitchFamily="18" charset="0"/>
              </a:rPr>
              <a:t>The entering the usernames part is the first step of the</a:t>
            </a:r>
          </a:p>
          <a:p>
            <a:r>
              <a:rPr lang="en-US" b="0" i="0" dirty="0">
                <a:solidFill>
                  <a:srgbClr val="111111"/>
                </a:solidFill>
                <a:effectLst/>
                <a:latin typeface="Times New Roman" panose="02020603050405020304" pitchFamily="18" charset="0"/>
                <a:cs typeface="Times New Roman" panose="02020603050405020304" pitchFamily="18" charset="0"/>
              </a:rPr>
              <a:t>project that allows the user to specify the user they want</a:t>
            </a:r>
          </a:p>
          <a:p>
            <a:r>
              <a:rPr lang="en-US" b="0" i="0" dirty="0">
                <a:solidFill>
                  <a:srgbClr val="111111"/>
                </a:solidFill>
                <a:effectLst/>
                <a:latin typeface="Times New Roman" panose="02020603050405020304" pitchFamily="18" charset="0"/>
                <a:cs typeface="Times New Roman" panose="02020603050405020304" pitchFamily="18" charset="0"/>
              </a:rPr>
              <a:t>to compare. The user interface provides a text box</a:t>
            </a:r>
          </a:p>
          <a:p>
            <a:r>
              <a:rPr lang="en-US" b="0" i="0" dirty="0">
                <a:solidFill>
                  <a:srgbClr val="111111"/>
                </a:solidFill>
                <a:effectLst/>
                <a:latin typeface="Times New Roman" panose="02020603050405020304" pitchFamily="18" charset="0"/>
                <a:cs typeface="Times New Roman" panose="02020603050405020304" pitchFamily="18" charset="0"/>
              </a:rPr>
              <a:t>where the user can type or paste a username. The user</a:t>
            </a:r>
          </a:p>
          <a:p>
            <a:r>
              <a:rPr lang="en-US" b="0" i="0" dirty="0">
                <a:solidFill>
                  <a:srgbClr val="111111"/>
                </a:solidFill>
                <a:effectLst/>
                <a:latin typeface="Times New Roman" panose="02020603050405020304" pitchFamily="18" charset="0"/>
                <a:cs typeface="Times New Roman" panose="02020603050405020304" pitchFamily="18" charset="0"/>
              </a:rPr>
              <a:t>interface also provides a button to submit the username</a:t>
            </a:r>
          </a:p>
          <a:p>
            <a:r>
              <a:rPr lang="en-US" b="0" i="0" dirty="0">
                <a:solidFill>
                  <a:srgbClr val="111111"/>
                </a:solidFill>
                <a:effectLst/>
                <a:latin typeface="Times New Roman" panose="02020603050405020304" pitchFamily="18" charset="0"/>
                <a:cs typeface="Times New Roman" panose="02020603050405020304" pitchFamily="18" charset="0"/>
              </a:rPr>
              <a:t>and proceed to the next step. The user interface</a:t>
            </a:r>
          </a:p>
          <a:p>
            <a:r>
              <a:rPr lang="en-US" b="0" i="0" dirty="0">
                <a:solidFill>
                  <a:srgbClr val="111111"/>
                </a:solidFill>
                <a:effectLst/>
                <a:latin typeface="Times New Roman" panose="02020603050405020304" pitchFamily="18" charset="0"/>
                <a:cs typeface="Times New Roman" panose="02020603050405020304" pitchFamily="18" charset="0"/>
              </a:rPr>
              <a:t>validates the username and checks if it exists on all three</a:t>
            </a:r>
          </a:p>
          <a:p>
            <a:r>
              <a:rPr lang="en-US" b="0" i="0" dirty="0">
                <a:solidFill>
                  <a:srgbClr val="111111"/>
                </a:solidFill>
                <a:effectLst/>
                <a:latin typeface="Times New Roman" panose="02020603050405020304" pitchFamily="18" charset="0"/>
                <a:cs typeface="Times New Roman" panose="02020603050405020304" pitchFamily="18" charset="0"/>
              </a:rPr>
              <a:t>platforms. If the username is valid and exists, the user</a:t>
            </a:r>
          </a:p>
          <a:p>
            <a:r>
              <a:rPr lang="en-US" b="0" i="0" dirty="0">
                <a:solidFill>
                  <a:srgbClr val="111111"/>
                </a:solidFill>
                <a:effectLst/>
                <a:latin typeface="Times New Roman" panose="02020603050405020304" pitchFamily="18" charset="0"/>
                <a:cs typeface="Times New Roman" panose="02020603050405020304" pitchFamily="18" charset="0"/>
              </a:rPr>
              <a:t>interface sends a request to each API with the username</a:t>
            </a:r>
          </a:p>
          <a:p>
            <a:r>
              <a:rPr lang="en-US" b="0" i="0" dirty="0">
                <a:solidFill>
                  <a:srgbClr val="111111"/>
                </a:solidFill>
                <a:effectLst/>
                <a:latin typeface="Times New Roman" panose="02020603050405020304" pitchFamily="18" charset="0"/>
                <a:cs typeface="Times New Roman" panose="02020603050405020304" pitchFamily="18" charset="0"/>
              </a:rPr>
              <a:t>as a parameter. If the username is invalid or does not</a:t>
            </a:r>
          </a:p>
          <a:p>
            <a:r>
              <a:rPr lang="en-US" b="0" i="0" dirty="0">
                <a:solidFill>
                  <a:srgbClr val="111111"/>
                </a:solidFill>
                <a:effectLst/>
                <a:latin typeface="Times New Roman" panose="02020603050405020304" pitchFamily="18" charset="0"/>
                <a:cs typeface="Times New Roman" panose="02020603050405020304" pitchFamily="18" charset="0"/>
              </a:rPr>
              <a:t>exist, the user interface displays an error message and</a:t>
            </a:r>
          </a:p>
          <a:p>
            <a:r>
              <a:rPr lang="en-US" b="0" i="0" dirty="0">
                <a:solidFill>
                  <a:srgbClr val="111111"/>
                </a:solidFill>
                <a:effectLst/>
                <a:latin typeface="Times New Roman" panose="02020603050405020304" pitchFamily="18" charset="0"/>
                <a:cs typeface="Times New Roman" panose="02020603050405020304" pitchFamily="18" charset="0"/>
              </a:rPr>
              <a:t>asks the user to enter a different username.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4578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88AE04-7D46-12F0-E248-AEAA27B1A17B}"/>
              </a:ext>
            </a:extLst>
          </p:cNvPr>
          <p:cNvSpPr>
            <a:spLocks noGrp="1"/>
          </p:cNvSpPr>
          <p:nvPr>
            <p:ph type="title"/>
          </p:nvPr>
        </p:nvSpPr>
        <p:spPr>
          <a:xfrm>
            <a:off x="535940" y="420370"/>
            <a:ext cx="7331708" cy="946517"/>
          </a:xfrm>
        </p:spPr>
        <p:txBody>
          <a:bodyPr/>
          <a:lstStyle/>
          <a:p>
            <a:r>
              <a:rPr lang="en-US" sz="4400" b="0" i="0" u="none" strike="noStrike" cap="none" dirty="0">
                <a:latin typeface="Times New Roman"/>
                <a:ea typeface="Times New Roman"/>
                <a:cs typeface="Times New Roman"/>
                <a:sym typeface="Times New Roman"/>
              </a:rPr>
              <a:t>Comparison of Profiles</a:t>
            </a:r>
            <a:br>
              <a:rPr lang="en-US" sz="4400" b="0" i="0" u="none" strike="noStrike" cap="none" dirty="0">
                <a:latin typeface="Times New Roman"/>
                <a:ea typeface="Times New Roman"/>
                <a:cs typeface="Times New Roman"/>
                <a:sym typeface="Times New Roman"/>
              </a:rPr>
            </a:br>
            <a:endParaRPr lang="en-IN" dirty="0"/>
          </a:p>
        </p:txBody>
      </p:sp>
      <p:sp>
        <p:nvSpPr>
          <p:cNvPr id="4" name="Text Placeholder 3">
            <a:extLst>
              <a:ext uri="{FF2B5EF4-FFF2-40B4-BE49-F238E27FC236}">
                <a16:creationId xmlns:a16="http://schemas.microsoft.com/office/drawing/2014/main" id="{5AC546B2-6E4F-9FEE-5F90-3259990AD143}"/>
              </a:ext>
            </a:extLst>
          </p:cNvPr>
          <p:cNvSpPr>
            <a:spLocks noGrp="1"/>
          </p:cNvSpPr>
          <p:nvPr>
            <p:ph type="body" idx="1"/>
          </p:nvPr>
        </p:nvSpPr>
        <p:spPr>
          <a:xfrm>
            <a:off x="612140" y="1589435"/>
            <a:ext cx="7909691" cy="4245757"/>
          </a:xfrm>
        </p:spPr>
        <p:txBody>
          <a:bodyPr/>
          <a:lstStyle/>
          <a:p>
            <a:r>
              <a:rPr lang="en-US" b="0" i="0" dirty="0">
                <a:solidFill>
                  <a:srgbClr val="111111"/>
                </a:solidFill>
                <a:effectLst/>
                <a:latin typeface="Times New Roman" panose="02020603050405020304" pitchFamily="18" charset="0"/>
                <a:cs typeface="Times New Roman" panose="02020603050405020304" pitchFamily="18" charset="0"/>
              </a:rPr>
              <a:t>The comparison of profiles part is the second step</a:t>
            </a:r>
          </a:p>
          <a:p>
            <a:r>
              <a:rPr lang="en-US" b="0" i="0" dirty="0">
                <a:solidFill>
                  <a:srgbClr val="111111"/>
                </a:solidFill>
                <a:effectLst/>
                <a:latin typeface="Times New Roman" panose="02020603050405020304" pitchFamily="18" charset="0"/>
                <a:cs typeface="Times New Roman" panose="02020603050405020304" pitchFamily="18" charset="0"/>
              </a:rPr>
              <a:t>of the project that allows the user to see and</a:t>
            </a:r>
          </a:p>
          <a:p>
            <a:r>
              <a:rPr lang="en-US" b="0" i="0" dirty="0">
                <a:solidFill>
                  <a:srgbClr val="111111"/>
                </a:solidFill>
                <a:effectLst/>
                <a:latin typeface="Times New Roman" panose="02020603050405020304" pitchFamily="18" charset="0"/>
                <a:cs typeface="Times New Roman" panose="02020603050405020304" pitchFamily="18" charset="0"/>
              </a:rPr>
              <a:t>compare the profiles of the user they entered on</a:t>
            </a:r>
          </a:p>
          <a:p>
            <a:r>
              <a:rPr lang="en-US" b="0" i="0" dirty="0">
                <a:solidFill>
                  <a:srgbClr val="111111"/>
                </a:solidFill>
                <a:effectLst/>
                <a:latin typeface="Times New Roman" panose="02020603050405020304" pitchFamily="18" charset="0"/>
                <a:cs typeface="Times New Roman" panose="02020603050405020304" pitchFamily="18" charset="0"/>
              </a:rPr>
              <a:t>each platform. The user interface receives the</a:t>
            </a:r>
          </a:p>
          <a:p>
            <a:r>
              <a:rPr lang="en-US" b="0" i="0" dirty="0">
                <a:solidFill>
                  <a:srgbClr val="111111"/>
                </a:solidFill>
                <a:effectLst/>
                <a:latin typeface="Times New Roman" panose="02020603050405020304" pitchFamily="18" charset="0"/>
                <a:cs typeface="Times New Roman" panose="02020603050405020304" pitchFamily="18" charset="0"/>
              </a:rPr>
              <a:t>responses from each API with the profile data</a:t>
            </a:r>
          </a:p>
          <a:p>
            <a:r>
              <a:rPr lang="en-US" b="0" i="0" dirty="0">
                <a:solidFill>
                  <a:srgbClr val="111111"/>
                </a:solidFill>
                <a:effectLst/>
                <a:latin typeface="Times New Roman" panose="02020603050405020304" pitchFamily="18" charset="0"/>
                <a:cs typeface="Times New Roman" panose="02020603050405020304" pitchFamily="18" charset="0"/>
              </a:rPr>
              <a:t>and displays them on a single page. The user</a:t>
            </a:r>
          </a:p>
          <a:p>
            <a:r>
              <a:rPr lang="en-US" b="0" i="0" dirty="0">
                <a:solidFill>
                  <a:srgbClr val="111111"/>
                </a:solidFill>
                <a:effectLst/>
                <a:latin typeface="Times New Roman" panose="02020603050405020304" pitchFamily="18" charset="0"/>
                <a:cs typeface="Times New Roman" panose="02020603050405020304" pitchFamily="18" charset="0"/>
              </a:rPr>
              <a:t>interface also provides some metrics and</a:t>
            </a:r>
          </a:p>
          <a:p>
            <a:r>
              <a:rPr lang="en-US" b="0" i="0" dirty="0">
                <a:solidFill>
                  <a:srgbClr val="111111"/>
                </a:solidFill>
                <a:effectLst/>
                <a:latin typeface="Times New Roman" panose="02020603050405020304" pitchFamily="18" charset="0"/>
                <a:cs typeface="Times New Roman" panose="02020603050405020304" pitchFamily="18" charset="0"/>
              </a:rPr>
              <a:t>visualizations to compare the profiles and</a:t>
            </a:r>
          </a:p>
          <a:p>
            <a:r>
              <a:rPr lang="en-US" b="0" i="0" dirty="0">
                <a:solidFill>
                  <a:srgbClr val="111111"/>
                </a:solidFill>
                <a:effectLst/>
                <a:latin typeface="Times New Roman" panose="02020603050405020304" pitchFamily="18" charset="0"/>
                <a:cs typeface="Times New Roman" panose="02020603050405020304" pitchFamily="18" charset="0"/>
              </a:rPr>
              <a:t>highlight the strengths and weaknesses of each</a:t>
            </a:r>
          </a:p>
          <a:p>
            <a:r>
              <a:rPr lang="en-US" b="0" i="0" dirty="0">
                <a:solidFill>
                  <a:srgbClr val="111111"/>
                </a:solidFill>
                <a:effectLst/>
                <a:latin typeface="Times New Roman" panose="02020603050405020304" pitchFamily="18" charset="0"/>
                <a:cs typeface="Times New Roman" panose="02020603050405020304" pitchFamily="18" charset="0"/>
              </a:rPr>
              <a:t>user.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2327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7FE36CF-37EF-E3A6-0486-BBCFE05B2E61}"/>
              </a:ext>
            </a:extLst>
          </p:cNvPr>
          <p:cNvSpPr>
            <a:spLocks noGrp="1"/>
          </p:cNvSpPr>
          <p:nvPr>
            <p:ph type="body" idx="1"/>
          </p:nvPr>
        </p:nvSpPr>
        <p:spPr>
          <a:xfrm>
            <a:off x="563880" y="614680"/>
            <a:ext cx="8016240" cy="5628639"/>
          </a:xfrm>
        </p:spPr>
        <p:txBody>
          <a:bodyPr/>
          <a:lstStyle/>
          <a:p>
            <a:pPr algn="l"/>
            <a:r>
              <a:rPr lang="en-US" b="0" i="0" dirty="0">
                <a:solidFill>
                  <a:srgbClr val="111111"/>
                </a:solidFill>
                <a:effectLst/>
                <a:latin typeface="Times New Roman" panose="02020603050405020304" pitchFamily="18" charset="0"/>
                <a:cs typeface="Times New Roman" panose="02020603050405020304" pitchFamily="18" charset="0"/>
              </a:rPr>
              <a:t>The metrics and visualizations include:</a:t>
            </a:r>
          </a:p>
          <a:p>
            <a:pPr algn="l">
              <a:buFont typeface="Arial" panose="020B0604020202020204" pitchFamily="34" charset="0"/>
              <a:buChar char="•"/>
            </a:pPr>
            <a:r>
              <a:rPr lang="en-US" b="0" i="0" dirty="0">
                <a:solidFill>
                  <a:srgbClr val="111111"/>
                </a:solidFill>
                <a:effectLst/>
                <a:latin typeface="Times New Roman" panose="02020603050405020304" pitchFamily="18" charset="0"/>
                <a:cs typeface="Times New Roman" panose="02020603050405020304" pitchFamily="18" charset="0"/>
              </a:rPr>
              <a:t>The number of problems solved, contests participated, and stars earned on each platform.</a:t>
            </a:r>
          </a:p>
          <a:p>
            <a:pPr algn="l">
              <a:buFont typeface="Arial" panose="020B0604020202020204" pitchFamily="34" charset="0"/>
              <a:buChar char="•"/>
            </a:pPr>
            <a:r>
              <a:rPr lang="en-US" b="0" i="0" dirty="0">
                <a:solidFill>
                  <a:srgbClr val="111111"/>
                </a:solidFill>
                <a:effectLst/>
                <a:latin typeface="Times New Roman" panose="02020603050405020304" pitchFamily="18" charset="0"/>
                <a:cs typeface="Times New Roman" panose="02020603050405020304" pitchFamily="18" charset="0"/>
              </a:rPr>
              <a:t>The distribution of problems by difficulty level, language, and topic on each platform.</a:t>
            </a:r>
          </a:p>
          <a:p>
            <a:pPr algn="l">
              <a:buFont typeface="Arial" panose="020B0604020202020204" pitchFamily="34" charset="0"/>
              <a:buChar char="•"/>
            </a:pPr>
            <a:r>
              <a:rPr lang="en-US" b="0" i="0" dirty="0">
                <a:solidFill>
                  <a:srgbClr val="111111"/>
                </a:solidFill>
                <a:effectLst/>
                <a:latin typeface="Times New Roman" panose="02020603050405020304" pitchFamily="18" charset="0"/>
                <a:cs typeface="Times New Roman" panose="02020603050405020304" pitchFamily="18" charset="0"/>
              </a:rPr>
              <a:t>The ranking, rating, and badges of the user on each platform.</a:t>
            </a:r>
          </a:p>
          <a:p>
            <a:pPr algn="l">
              <a:buFont typeface="Arial" panose="020B0604020202020204" pitchFamily="34" charset="0"/>
              <a:buChar char="•"/>
            </a:pPr>
            <a:r>
              <a:rPr lang="en-US" b="0" i="0" dirty="0">
                <a:solidFill>
                  <a:srgbClr val="111111"/>
                </a:solidFill>
                <a:effectLst/>
                <a:latin typeface="Times New Roman" panose="02020603050405020304" pitchFamily="18" charset="0"/>
                <a:cs typeface="Times New Roman" panose="02020603050405020304" pitchFamily="18" charset="0"/>
              </a:rPr>
              <a:t>The number of repositories, commits, and followers on GitHub.</a:t>
            </a:r>
          </a:p>
          <a:p>
            <a:pPr algn="l">
              <a:buFont typeface="Arial" panose="020B0604020202020204" pitchFamily="34" charset="0"/>
              <a:buChar char="•"/>
            </a:pPr>
            <a:r>
              <a:rPr lang="en-US" b="0" i="0" dirty="0">
                <a:solidFill>
                  <a:srgbClr val="111111"/>
                </a:solidFill>
                <a:effectLst/>
                <a:latin typeface="Times New Roman" panose="02020603050405020304" pitchFamily="18" charset="0"/>
                <a:cs typeface="Times New Roman" panose="02020603050405020304" pitchFamily="18" charset="0"/>
              </a:rPr>
              <a:t>The similarity score between the profiles based on their coding skills and interests.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7194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845AF1F-B890-8A06-71B8-24F0CF620DA0}"/>
              </a:ext>
            </a:extLst>
          </p:cNvPr>
          <p:cNvSpPr>
            <a:spLocks noGrp="1"/>
          </p:cNvSpPr>
          <p:nvPr>
            <p:ph type="body" idx="1"/>
          </p:nvPr>
        </p:nvSpPr>
        <p:spPr>
          <a:xfrm>
            <a:off x="524562" y="842166"/>
            <a:ext cx="8094875" cy="5173668"/>
          </a:xfrm>
        </p:spPr>
        <p:txBody>
          <a:bodyPr/>
          <a:lstStyle/>
          <a:p>
            <a:r>
              <a:rPr lang="en-US" b="0" i="0" dirty="0">
                <a:solidFill>
                  <a:srgbClr val="111111"/>
                </a:solidFill>
                <a:effectLst/>
                <a:latin typeface="Times New Roman" panose="02020603050405020304" pitchFamily="18" charset="0"/>
                <a:cs typeface="Times New Roman" panose="02020603050405020304" pitchFamily="18" charset="0"/>
              </a:rPr>
              <a:t>The user interface allows the user to switch</a:t>
            </a:r>
          </a:p>
          <a:p>
            <a:r>
              <a:rPr lang="en-US" b="0" i="0" dirty="0">
                <a:solidFill>
                  <a:srgbClr val="111111"/>
                </a:solidFill>
                <a:effectLst/>
                <a:latin typeface="Times New Roman" panose="02020603050405020304" pitchFamily="18" charset="0"/>
                <a:cs typeface="Times New Roman" panose="02020603050405020304" pitchFamily="18" charset="0"/>
              </a:rPr>
              <a:t>between different views and filters to explore</a:t>
            </a:r>
          </a:p>
          <a:p>
            <a:r>
              <a:rPr lang="en-US" b="0" i="0" dirty="0">
                <a:solidFill>
                  <a:srgbClr val="111111"/>
                </a:solidFill>
                <a:effectLst/>
                <a:latin typeface="Times New Roman" panose="02020603050405020304" pitchFamily="18" charset="0"/>
                <a:cs typeface="Times New Roman" panose="02020603050405020304" pitchFamily="18" charset="0"/>
              </a:rPr>
              <a:t>the profiles in more detail. The user interface</a:t>
            </a:r>
          </a:p>
          <a:p>
            <a:r>
              <a:rPr lang="en-US" b="0" i="0" dirty="0">
                <a:solidFill>
                  <a:srgbClr val="111111"/>
                </a:solidFill>
                <a:effectLst/>
                <a:latin typeface="Times New Roman" panose="02020603050405020304" pitchFamily="18" charset="0"/>
                <a:cs typeface="Times New Roman" panose="02020603050405020304" pitchFamily="18" charset="0"/>
              </a:rPr>
              <a:t>also provides some recommendations and</a:t>
            </a:r>
          </a:p>
          <a:p>
            <a:r>
              <a:rPr lang="en-US" b="0" i="0" dirty="0">
                <a:solidFill>
                  <a:srgbClr val="111111"/>
                </a:solidFill>
                <a:effectLst/>
                <a:latin typeface="Times New Roman" panose="02020603050405020304" pitchFamily="18" charset="0"/>
                <a:cs typeface="Times New Roman" panose="02020603050405020304" pitchFamily="18" charset="0"/>
              </a:rPr>
              <a:t>feedback to the user based on their comparison</a:t>
            </a:r>
          </a:p>
          <a:p>
            <a:r>
              <a:rPr lang="en-US" b="0" i="0" dirty="0">
                <a:solidFill>
                  <a:srgbClr val="111111"/>
                </a:solidFill>
                <a:effectLst/>
                <a:latin typeface="Times New Roman" panose="02020603050405020304" pitchFamily="18" charset="0"/>
                <a:cs typeface="Times New Roman" panose="02020603050405020304" pitchFamily="18" charset="0"/>
              </a:rPr>
              <a:t>results. For example, the user interface may</a:t>
            </a:r>
          </a:p>
          <a:p>
            <a:r>
              <a:rPr lang="en-US" b="0" i="0" dirty="0">
                <a:solidFill>
                  <a:srgbClr val="111111"/>
                </a:solidFill>
                <a:effectLst/>
                <a:latin typeface="Times New Roman" panose="02020603050405020304" pitchFamily="18" charset="0"/>
                <a:cs typeface="Times New Roman" panose="02020603050405020304" pitchFamily="18" charset="0"/>
              </a:rPr>
              <a:t>suggest the user to try some new problems or</a:t>
            </a:r>
          </a:p>
          <a:p>
            <a:r>
              <a:rPr lang="en-US" b="0" i="0" dirty="0">
                <a:solidFill>
                  <a:srgbClr val="111111"/>
                </a:solidFill>
                <a:effectLst/>
                <a:latin typeface="Times New Roman" panose="02020603050405020304" pitchFamily="18" charset="0"/>
                <a:cs typeface="Times New Roman" panose="02020603050405020304" pitchFamily="18" charset="0"/>
              </a:rPr>
              <a:t>languages on a platform where they are less</a:t>
            </a:r>
          </a:p>
          <a:p>
            <a:r>
              <a:rPr lang="en-US" b="0" i="0" dirty="0">
                <a:solidFill>
                  <a:srgbClr val="111111"/>
                </a:solidFill>
                <a:effectLst/>
                <a:latin typeface="Times New Roman" panose="02020603050405020304" pitchFamily="18" charset="0"/>
                <a:cs typeface="Times New Roman" panose="02020603050405020304" pitchFamily="18" charset="0"/>
              </a:rPr>
              <a:t>active or proficient, or to follow some users or</a:t>
            </a:r>
          </a:p>
          <a:p>
            <a:r>
              <a:rPr lang="en-US" b="0" i="0" dirty="0">
                <a:solidFill>
                  <a:srgbClr val="111111"/>
                </a:solidFill>
                <a:effectLst/>
                <a:latin typeface="Times New Roman" panose="02020603050405020304" pitchFamily="18" charset="0"/>
                <a:cs typeface="Times New Roman" panose="02020603050405020304" pitchFamily="18" charset="0"/>
              </a:rPr>
              <a:t>projects on GitHub that match their interests or</a:t>
            </a:r>
          </a:p>
          <a:p>
            <a:r>
              <a:rPr lang="en-US" b="0" i="0" dirty="0">
                <a:solidFill>
                  <a:srgbClr val="111111"/>
                </a:solidFill>
                <a:effectLst/>
                <a:latin typeface="Times New Roman" panose="02020603050405020304" pitchFamily="18" charset="0"/>
                <a:cs typeface="Times New Roman" panose="02020603050405020304" pitchFamily="18" charset="0"/>
              </a:rPr>
              <a:t>goals.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6501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EC3588-16A8-5EBE-9680-98DBB06A8B6C}"/>
              </a:ext>
            </a:extLst>
          </p:cNvPr>
          <p:cNvSpPr>
            <a:spLocks noGrp="1"/>
          </p:cNvSpPr>
          <p:nvPr>
            <p:ph type="title"/>
          </p:nvPr>
        </p:nvSpPr>
        <p:spPr>
          <a:xfrm>
            <a:off x="535939" y="420371"/>
            <a:ext cx="7165759" cy="677108"/>
          </a:xfrm>
        </p:spPr>
        <p:txBody>
          <a:bodyPr/>
          <a:lstStyle/>
          <a:p>
            <a:r>
              <a:rPr lang="en-US" dirty="0"/>
              <a:t>Conclusion of Profiles</a:t>
            </a:r>
            <a:endParaRPr lang="en-IN" dirty="0"/>
          </a:p>
        </p:txBody>
      </p:sp>
      <p:sp>
        <p:nvSpPr>
          <p:cNvPr id="4" name="Text Placeholder 3">
            <a:extLst>
              <a:ext uri="{FF2B5EF4-FFF2-40B4-BE49-F238E27FC236}">
                <a16:creationId xmlns:a16="http://schemas.microsoft.com/office/drawing/2014/main" id="{6F6BA287-5DE8-F65A-2EF2-937FBC37519B}"/>
              </a:ext>
            </a:extLst>
          </p:cNvPr>
          <p:cNvSpPr>
            <a:spLocks noGrp="1"/>
          </p:cNvSpPr>
          <p:nvPr>
            <p:ph type="body" idx="1"/>
          </p:nvPr>
        </p:nvSpPr>
        <p:spPr>
          <a:xfrm>
            <a:off x="610870" y="1630074"/>
            <a:ext cx="7922260" cy="4638645"/>
          </a:xfrm>
        </p:spPr>
        <p:txBody>
          <a:bodyPr/>
          <a:lstStyle/>
          <a:p>
            <a:r>
              <a:rPr lang="en-US" b="0" i="0" dirty="0">
                <a:solidFill>
                  <a:srgbClr val="111111"/>
                </a:solidFill>
                <a:effectLst/>
                <a:latin typeface="Times New Roman" panose="02020603050405020304" pitchFamily="18" charset="0"/>
                <a:cs typeface="Times New Roman" panose="02020603050405020304" pitchFamily="18" charset="0"/>
              </a:rPr>
              <a:t>The conclusions of profiles part is the final step</a:t>
            </a:r>
          </a:p>
          <a:p>
            <a:r>
              <a:rPr lang="en-US" b="0" i="0" dirty="0">
                <a:solidFill>
                  <a:srgbClr val="111111"/>
                </a:solidFill>
                <a:effectLst/>
                <a:latin typeface="Times New Roman" panose="02020603050405020304" pitchFamily="18" charset="0"/>
                <a:cs typeface="Times New Roman" panose="02020603050405020304" pitchFamily="18" charset="0"/>
              </a:rPr>
              <a:t>of the project that allows the user to review and</a:t>
            </a:r>
          </a:p>
          <a:p>
            <a:r>
              <a:rPr lang="en-US" b="0" i="0" dirty="0">
                <a:solidFill>
                  <a:srgbClr val="111111"/>
                </a:solidFill>
                <a:effectLst/>
                <a:latin typeface="Times New Roman" panose="02020603050405020304" pitchFamily="18" charset="0"/>
                <a:cs typeface="Times New Roman" panose="02020603050405020304" pitchFamily="18" charset="0"/>
              </a:rPr>
              <a:t>reflect on their comparison results and</a:t>
            </a:r>
          </a:p>
          <a:p>
            <a:r>
              <a:rPr lang="en-US" b="0" i="0" dirty="0">
                <a:solidFill>
                  <a:srgbClr val="111111"/>
                </a:solidFill>
                <a:effectLst/>
                <a:latin typeface="Times New Roman" panose="02020603050405020304" pitchFamily="18" charset="0"/>
                <a:cs typeface="Times New Roman" panose="02020603050405020304" pitchFamily="18" charset="0"/>
              </a:rPr>
              <a:t>recommendations. The user interface summarizes</a:t>
            </a:r>
          </a:p>
          <a:p>
            <a:r>
              <a:rPr lang="en-US" b="0" i="0" dirty="0">
                <a:solidFill>
                  <a:srgbClr val="111111"/>
                </a:solidFill>
                <a:effectLst/>
                <a:latin typeface="Times New Roman" panose="02020603050405020304" pitchFamily="18" charset="0"/>
                <a:cs typeface="Times New Roman" panose="02020603050405020304" pitchFamily="18" charset="0"/>
              </a:rPr>
              <a:t>the main findings and insights from the</a:t>
            </a:r>
          </a:p>
          <a:p>
            <a:r>
              <a:rPr lang="en-US" b="0" i="0" dirty="0">
                <a:solidFill>
                  <a:srgbClr val="111111"/>
                </a:solidFill>
                <a:effectLst/>
                <a:latin typeface="Times New Roman" panose="02020603050405020304" pitchFamily="18" charset="0"/>
                <a:cs typeface="Times New Roman" panose="02020603050405020304" pitchFamily="18" charset="0"/>
              </a:rPr>
              <a:t>comparison of profiles and provides some</a:t>
            </a:r>
          </a:p>
          <a:p>
            <a:r>
              <a:rPr lang="en-US" b="0" i="0" dirty="0">
                <a:solidFill>
                  <a:srgbClr val="111111"/>
                </a:solidFill>
                <a:effectLst/>
                <a:latin typeface="Times New Roman" panose="02020603050405020304" pitchFamily="18" charset="0"/>
                <a:cs typeface="Times New Roman" panose="02020603050405020304" pitchFamily="18" charset="0"/>
              </a:rPr>
              <a:t>actionable suggestions and tips to the user. The</a:t>
            </a:r>
          </a:p>
          <a:p>
            <a:r>
              <a:rPr lang="en-US" b="0" i="0" dirty="0">
                <a:solidFill>
                  <a:srgbClr val="111111"/>
                </a:solidFill>
                <a:effectLst/>
                <a:latin typeface="Times New Roman" panose="02020603050405020304" pitchFamily="18" charset="0"/>
                <a:cs typeface="Times New Roman" panose="02020603050405020304" pitchFamily="18" charset="0"/>
              </a:rPr>
              <a:t>user interface also allows the user to share their</a:t>
            </a:r>
          </a:p>
          <a:p>
            <a:r>
              <a:rPr lang="en-US" b="0" i="0" dirty="0">
                <a:solidFill>
                  <a:srgbClr val="111111"/>
                </a:solidFill>
                <a:effectLst/>
                <a:latin typeface="Times New Roman" panose="02020603050405020304" pitchFamily="18" charset="0"/>
                <a:cs typeface="Times New Roman" panose="02020603050405020304" pitchFamily="18" charset="0"/>
              </a:rPr>
              <a:t>comparison results and feedback with others via</a:t>
            </a:r>
          </a:p>
          <a:p>
            <a:r>
              <a:rPr lang="en-US" b="0" i="0" dirty="0">
                <a:solidFill>
                  <a:srgbClr val="111111"/>
                </a:solidFill>
                <a:effectLst/>
                <a:latin typeface="Times New Roman" panose="02020603050405020304" pitchFamily="18" charset="0"/>
                <a:cs typeface="Times New Roman" panose="02020603050405020304" pitchFamily="18" charset="0"/>
              </a:rPr>
              <a:t>social media or email.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1881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4DDFBC8-1369-A128-800A-5AE519A1028F}"/>
              </a:ext>
            </a:extLst>
          </p:cNvPr>
          <p:cNvSpPr>
            <a:spLocks noGrp="1"/>
          </p:cNvSpPr>
          <p:nvPr>
            <p:ph type="body" idx="1"/>
          </p:nvPr>
        </p:nvSpPr>
        <p:spPr>
          <a:xfrm>
            <a:off x="433332" y="410706"/>
            <a:ext cx="8277336" cy="6326002"/>
          </a:xfrm>
        </p:spPr>
        <p:txBody>
          <a:bodyPr/>
          <a:lstStyle/>
          <a:p>
            <a:pPr algn="l"/>
            <a:r>
              <a:rPr lang="en-US" b="0" i="0" dirty="0">
                <a:solidFill>
                  <a:srgbClr val="111111"/>
                </a:solidFill>
                <a:effectLst/>
                <a:latin typeface="Times New Roman" panose="02020603050405020304" pitchFamily="18" charset="0"/>
                <a:cs typeface="Times New Roman" panose="02020603050405020304" pitchFamily="18" charset="0"/>
              </a:rPr>
              <a:t>The summary and suggestions include:</a:t>
            </a:r>
          </a:p>
          <a:p>
            <a:pPr algn="l">
              <a:buFont typeface="Arial" panose="020B0604020202020204" pitchFamily="34" charset="0"/>
              <a:buChar char="•"/>
            </a:pPr>
            <a:r>
              <a:rPr lang="en-US" b="0" i="0" dirty="0">
                <a:solidFill>
                  <a:srgbClr val="111111"/>
                </a:solidFill>
                <a:effectLst/>
                <a:latin typeface="Times New Roman" panose="02020603050405020304" pitchFamily="18" charset="0"/>
                <a:cs typeface="Times New Roman" panose="02020603050405020304" pitchFamily="18" charset="0"/>
              </a:rPr>
              <a:t>The overall strengths and weaknesses of the user on each platform and across platforms.</a:t>
            </a:r>
          </a:p>
          <a:p>
            <a:pPr algn="l">
              <a:buFont typeface="Arial" panose="020B0604020202020204" pitchFamily="34" charset="0"/>
              <a:buChar char="•"/>
            </a:pPr>
            <a:r>
              <a:rPr lang="en-US" b="0" i="0" dirty="0">
                <a:solidFill>
                  <a:srgbClr val="111111"/>
                </a:solidFill>
                <a:effectLst/>
                <a:latin typeface="Times New Roman" panose="02020603050405020304" pitchFamily="18" charset="0"/>
                <a:cs typeface="Times New Roman" panose="02020603050405020304" pitchFamily="18" charset="0"/>
              </a:rPr>
              <a:t>The areas where the user can improve their coding skills, achievements, and contributions.</a:t>
            </a:r>
          </a:p>
          <a:p>
            <a:pPr algn="l">
              <a:buFont typeface="Arial" panose="020B0604020202020204" pitchFamily="34" charset="0"/>
              <a:buChar char="•"/>
            </a:pPr>
            <a:r>
              <a:rPr lang="en-US" b="0" i="0" dirty="0">
                <a:solidFill>
                  <a:srgbClr val="111111"/>
                </a:solidFill>
                <a:effectLst/>
                <a:latin typeface="Times New Roman" panose="02020603050405020304" pitchFamily="18" charset="0"/>
                <a:cs typeface="Times New Roman" panose="02020603050405020304" pitchFamily="18" charset="0"/>
              </a:rPr>
              <a:t>The opportunities and challenges that the user may face on each platform and in the coding community.</a:t>
            </a:r>
          </a:p>
          <a:p>
            <a:pPr algn="l">
              <a:buFont typeface="Arial" panose="020B0604020202020204" pitchFamily="34" charset="0"/>
              <a:buChar char="•"/>
            </a:pPr>
            <a:r>
              <a:rPr lang="en-US" b="0" i="0" dirty="0">
                <a:solidFill>
                  <a:srgbClr val="111111"/>
                </a:solidFill>
                <a:effectLst/>
                <a:latin typeface="Times New Roman" panose="02020603050405020304" pitchFamily="18" charset="0"/>
                <a:cs typeface="Times New Roman" panose="02020603050405020304" pitchFamily="18" charset="0"/>
              </a:rPr>
              <a:t>The resources and tools that the user can use to learn new skills, solve new problems, or join new projects.</a:t>
            </a:r>
          </a:p>
          <a:p>
            <a:pPr algn="l">
              <a:buFont typeface="Arial" panose="020B0604020202020204" pitchFamily="34" charset="0"/>
              <a:buChar char="•"/>
            </a:pPr>
            <a:r>
              <a:rPr lang="en-US" b="0" i="0" dirty="0">
                <a:solidFill>
                  <a:srgbClr val="111111"/>
                </a:solidFill>
                <a:effectLst/>
                <a:latin typeface="Times New Roman" panose="02020603050405020304" pitchFamily="18" charset="0"/>
                <a:cs typeface="Times New Roman" panose="02020603050405020304" pitchFamily="18" charset="0"/>
              </a:rPr>
              <a:t>The goals and plans that the user can set for themselves to track their progress and performance.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2615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CB4B187-CEB5-D0D0-E57F-66A0719E4AF4}"/>
              </a:ext>
            </a:extLst>
          </p:cNvPr>
          <p:cNvSpPr>
            <a:spLocks noGrp="1"/>
          </p:cNvSpPr>
          <p:nvPr>
            <p:ph type="body" idx="1"/>
          </p:nvPr>
        </p:nvSpPr>
        <p:spPr>
          <a:xfrm>
            <a:off x="603014" y="1268414"/>
            <a:ext cx="7937971" cy="2585323"/>
          </a:xfrm>
        </p:spPr>
        <p:txBody>
          <a:bodyPr/>
          <a:lstStyle/>
          <a:p>
            <a:r>
              <a:rPr lang="en-US" b="0" i="0" dirty="0">
                <a:solidFill>
                  <a:srgbClr val="111111"/>
                </a:solidFill>
                <a:effectLst/>
                <a:latin typeface="Times New Roman" panose="02020603050405020304" pitchFamily="18" charset="0"/>
                <a:cs typeface="Times New Roman" panose="02020603050405020304" pitchFamily="18" charset="0"/>
              </a:rPr>
              <a:t>The user interface encourages the user to take action</a:t>
            </a:r>
          </a:p>
          <a:p>
            <a:r>
              <a:rPr lang="en-US" b="0" i="0" dirty="0">
                <a:solidFill>
                  <a:srgbClr val="111111"/>
                </a:solidFill>
                <a:effectLst/>
                <a:latin typeface="Times New Roman" panose="02020603050405020304" pitchFamily="18" charset="0"/>
                <a:cs typeface="Times New Roman" panose="02020603050405020304" pitchFamily="18" charset="0"/>
              </a:rPr>
              <a:t>on their suggestions and tips and to revisit their</a:t>
            </a:r>
          </a:p>
          <a:p>
            <a:r>
              <a:rPr lang="en-US" b="0" i="0" dirty="0">
                <a:solidFill>
                  <a:srgbClr val="111111"/>
                </a:solidFill>
                <a:effectLst/>
                <a:latin typeface="Times New Roman" panose="02020603050405020304" pitchFamily="18" charset="0"/>
                <a:cs typeface="Times New Roman" panose="02020603050405020304" pitchFamily="18" charset="0"/>
              </a:rPr>
              <a:t>comparison results periodically to monitor their</a:t>
            </a:r>
          </a:p>
          <a:p>
            <a:r>
              <a:rPr lang="en-US" b="0" i="0" dirty="0">
                <a:solidFill>
                  <a:srgbClr val="111111"/>
                </a:solidFill>
                <a:effectLst/>
                <a:latin typeface="Times New Roman" panose="02020603050405020304" pitchFamily="18" charset="0"/>
                <a:cs typeface="Times New Roman" panose="02020603050405020304" pitchFamily="18" charset="0"/>
              </a:rPr>
              <a:t>improvement. The user interface also invites the user</a:t>
            </a:r>
          </a:p>
          <a:p>
            <a:r>
              <a:rPr lang="en-US" b="0" i="0" dirty="0">
                <a:solidFill>
                  <a:srgbClr val="111111"/>
                </a:solidFill>
                <a:effectLst/>
                <a:latin typeface="Times New Roman" panose="02020603050405020304" pitchFamily="18" charset="0"/>
                <a:cs typeface="Times New Roman" panose="02020603050405020304" pitchFamily="18" charset="0"/>
              </a:rPr>
              <a:t>to provide feedback on the project and to rate their</a:t>
            </a:r>
          </a:p>
          <a:p>
            <a:r>
              <a:rPr lang="en-US" b="0" i="0" dirty="0">
                <a:solidFill>
                  <a:srgbClr val="111111"/>
                </a:solidFill>
                <a:effectLst/>
                <a:latin typeface="Times New Roman" panose="02020603050405020304" pitchFamily="18" charset="0"/>
                <a:cs typeface="Times New Roman" panose="02020603050405020304" pitchFamily="18" charset="0"/>
              </a:rPr>
              <a:t>experience and satisfaction.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7429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F11DF-4456-37C4-AE81-65B99A618648}"/>
              </a:ext>
            </a:extLst>
          </p:cNvPr>
          <p:cNvSpPr>
            <a:spLocks noGrp="1"/>
          </p:cNvSpPr>
          <p:nvPr>
            <p:ph type="title"/>
          </p:nvPr>
        </p:nvSpPr>
        <p:spPr>
          <a:xfrm>
            <a:off x="535940" y="420370"/>
            <a:ext cx="8100060" cy="748030"/>
          </a:xfrm>
        </p:spPr>
        <p:txBody>
          <a:bodyPr/>
          <a:lstStyle/>
          <a:p>
            <a:r>
              <a:rPr lang="en-US" dirty="0">
                <a:solidFill>
                  <a:srgbClr val="000000"/>
                </a:solidFill>
              </a:rPr>
              <a:t>Data Flow Diagram Level 0</a:t>
            </a:r>
            <a:endParaRPr lang="en-IN" dirty="0"/>
          </a:p>
        </p:txBody>
      </p:sp>
      <p:sp>
        <p:nvSpPr>
          <p:cNvPr id="3" name="Text Placeholder 2">
            <a:extLst>
              <a:ext uri="{FF2B5EF4-FFF2-40B4-BE49-F238E27FC236}">
                <a16:creationId xmlns:a16="http://schemas.microsoft.com/office/drawing/2014/main" id="{9173F4BD-A314-6A08-A511-69EC38B845B1}"/>
              </a:ext>
            </a:extLst>
          </p:cNvPr>
          <p:cNvSpPr>
            <a:spLocks noGrp="1"/>
          </p:cNvSpPr>
          <p:nvPr>
            <p:ph type="body" idx="1"/>
          </p:nvPr>
        </p:nvSpPr>
        <p:spPr>
          <a:xfrm>
            <a:off x="535940" y="1274564"/>
            <a:ext cx="7331709" cy="3877985"/>
          </a:xfrm>
        </p:spPr>
        <p:txBody>
          <a:bodyPr/>
          <a:lstStyle/>
          <a:p>
            <a:r>
              <a:rPr lang="en-US" b="0" i="0" dirty="0">
                <a:solidFill>
                  <a:srgbClr val="111111"/>
                </a:solidFill>
                <a:effectLst/>
                <a:latin typeface="Times New Roman" panose="02020603050405020304" pitchFamily="18" charset="0"/>
                <a:cs typeface="Times New Roman" panose="02020603050405020304" pitchFamily="18" charset="0"/>
              </a:rPr>
              <a:t>The level 0 DFD shows the user as the external</a:t>
            </a:r>
          </a:p>
          <a:p>
            <a:r>
              <a:rPr lang="en-US" b="0" i="0" dirty="0">
                <a:solidFill>
                  <a:srgbClr val="111111"/>
                </a:solidFill>
                <a:effectLst/>
                <a:latin typeface="Times New Roman" panose="02020603050405020304" pitchFamily="18" charset="0"/>
                <a:cs typeface="Times New Roman" panose="02020603050405020304" pitchFamily="18" charset="0"/>
              </a:rPr>
              <a:t>entity that interacts with the profile comparison</a:t>
            </a:r>
          </a:p>
          <a:p>
            <a:r>
              <a:rPr lang="en-US" b="0" i="0" dirty="0">
                <a:solidFill>
                  <a:srgbClr val="111111"/>
                </a:solidFill>
                <a:effectLst/>
                <a:latin typeface="Times New Roman" panose="02020603050405020304" pitchFamily="18" charset="0"/>
                <a:cs typeface="Times New Roman" panose="02020603050405020304" pitchFamily="18" charset="0"/>
              </a:rPr>
              <a:t>system. The user provides a username as an input</a:t>
            </a:r>
          </a:p>
          <a:p>
            <a:r>
              <a:rPr lang="en-US" b="0" i="0" dirty="0">
                <a:solidFill>
                  <a:srgbClr val="111111"/>
                </a:solidFill>
                <a:effectLst/>
                <a:latin typeface="Times New Roman" panose="02020603050405020304" pitchFamily="18" charset="0"/>
                <a:cs typeface="Times New Roman" panose="02020603050405020304" pitchFamily="18" charset="0"/>
              </a:rPr>
              <a:t>and receives the comparison results as an output.</a:t>
            </a:r>
          </a:p>
          <a:p>
            <a:r>
              <a:rPr lang="en-US" b="0" i="0" dirty="0">
                <a:solidFill>
                  <a:srgbClr val="111111"/>
                </a:solidFill>
                <a:effectLst/>
                <a:latin typeface="Times New Roman" panose="02020603050405020304" pitchFamily="18" charset="0"/>
                <a:cs typeface="Times New Roman" panose="02020603050405020304" pitchFamily="18" charset="0"/>
              </a:rPr>
              <a:t>The profile comparison system is the single</a:t>
            </a:r>
          </a:p>
          <a:p>
            <a:r>
              <a:rPr lang="en-US" b="0" i="0" dirty="0">
                <a:solidFill>
                  <a:srgbClr val="111111"/>
                </a:solidFill>
                <a:effectLst/>
                <a:latin typeface="Times New Roman" panose="02020603050405020304" pitchFamily="18" charset="0"/>
                <a:cs typeface="Times New Roman" panose="02020603050405020304" pitchFamily="18" charset="0"/>
              </a:rPr>
              <a:t>process node that represents the functions of the</a:t>
            </a:r>
          </a:p>
          <a:p>
            <a:r>
              <a:rPr lang="en-US" b="0" i="0" dirty="0">
                <a:solidFill>
                  <a:srgbClr val="111111"/>
                </a:solidFill>
                <a:effectLst/>
                <a:latin typeface="Times New Roman" panose="02020603050405020304" pitchFamily="18" charset="0"/>
                <a:cs typeface="Times New Roman" panose="02020603050405020304" pitchFamily="18" charset="0"/>
              </a:rPr>
              <a:t>entire system. The profile comparison system</a:t>
            </a:r>
          </a:p>
          <a:p>
            <a:r>
              <a:rPr lang="en-US" b="0" i="0" dirty="0">
                <a:solidFill>
                  <a:srgbClr val="111111"/>
                </a:solidFill>
                <a:effectLst/>
                <a:latin typeface="Times New Roman" panose="02020603050405020304" pitchFamily="18" charset="0"/>
                <a:cs typeface="Times New Roman" panose="02020603050405020304" pitchFamily="18" charset="0"/>
              </a:rPr>
              <a:t>interacts with three other external entities:</a:t>
            </a:r>
          </a:p>
          <a:p>
            <a:r>
              <a:rPr lang="en-US" b="0" i="0" dirty="0">
                <a:solidFill>
                  <a:srgbClr val="111111"/>
                </a:solidFill>
                <a:effectLst/>
                <a:latin typeface="Times New Roman" panose="02020603050405020304" pitchFamily="18" charset="0"/>
                <a:cs typeface="Times New Roman" panose="02020603050405020304" pitchFamily="18" charset="0"/>
              </a:rPr>
              <a:t>LeetCode, CodeChef, and GitHub.</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8F7223E-6881-CAE5-3DC8-7A057F811EF8}"/>
              </a:ext>
            </a:extLst>
          </p:cNvPr>
          <p:cNvPicPr>
            <a:picLocks noChangeAspect="1"/>
          </p:cNvPicPr>
          <p:nvPr/>
        </p:nvPicPr>
        <p:blipFill>
          <a:blip r:embed="rId2"/>
          <a:stretch>
            <a:fillRect/>
          </a:stretch>
        </p:blipFill>
        <p:spPr>
          <a:xfrm>
            <a:off x="730582" y="5258712"/>
            <a:ext cx="7671385" cy="1416408"/>
          </a:xfrm>
          <a:prstGeom prst="rect">
            <a:avLst/>
          </a:prstGeom>
        </p:spPr>
      </p:pic>
    </p:spTree>
    <p:extLst>
      <p:ext uri="{BB962C8B-B14F-4D97-AF65-F5344CB8AC3E}">
        <p14:creationId xmlns:p14="http://schemas.microsoft.com/office/powerpoint/2010/main" val="1421730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2"/>
          <p:cNvSpPr txBox="1">
            <a:spLocks noGrp="1"/>
          </p:cNvSpPr>
          <p:nvPr>
            <p:ph type="title"/>
          </p:nvPr>
        </p:nvSpPr>
        <p:spPr>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sz="4000">
                <a:solidFill>
                  <a:srgbClr val="000000"/>
                </a:solidFill>
              </a:rPr>
              <a:t>Abstract</a:t>
            </a:r>
            <a:endParaRPr sz="4000"/>
          </a:p>
        </p:txBody>
      </p:sp>
      <p:sp>
        <p:nvSpPr>
          <p:cNvPr id="2" name="Text Placeholder 1">
            <a:extLst>
              <a:ext uri="{FF2B5EF4-FFF2-40B4-BE49-F238E27FC236}">
                <a16:creationId xmlns:a16="http://schemas.microsoft.com/office/drawing/2014/main" id="{9D584C58-AD8F-BAEE-E376-1DA6BB2AD292}"/>
              </a:ext>
            </a:extLst>
          </p:cNvPr>
          <p:cNvSpPr>
            <a:spLocks noGrp="1"/>
          </p:cNvSpPr>
          <p:nvPr>
            <p:ph type="body" idx="1"/>
          </p:nvPr>
        </p:nvSpPr>
        <p:spPr>
          <a:xfrm>
            <a:off x="235670" y="928429"/>
            <a:ext cx="8672660" cy="6550511"/>
          </a:xfrm>
        </p:spPr>
        <p:txBody>
          <a:bodyPr/>
          <a:lstStyle/>
          <a:p>
            <a:pPr marL="139700" marR="128270" algn="just">
              <a:lnSpc>
                <a:spcPct val="150000"/>
              </a:lnSpc>
              <a:spcBef>
                <a:spcPts val="175"/>
              </a:spcBef>
              <a:spcAft>
                <a:spcPts val="0"/>
              </a:spcAft>
            </a:pPr>
            <a:r>
              <a:rPr lang="en-US" dirty="0">
                <a:effectLst/>
                <a:latin typeface="Times New Roman" panose="02020603050405020304" pitchFamily="18" charset="0"/>
                <a:ea typeface="Calibri" panose="020F0502020204030204" pitchFamily="34" charset="0"/>
              </a:rPr>
              <a:t>CodeRec is a web application that enables users to compare their coding skills and achievements with other programmers from GitHub, LeetCode, and CodeChef. By entering the usernames or profile URLs of the users they want to compare, CodeRec fetches the user data from each platform and displays it in charts and graphs for easy comparison. CodeRec uses React for the frontend, Node.js and Express for the backend, GitHub API for data retrieval, and Chart.js for data visualization. </a:t>
            </a:r>
            <a:endParaRPr lang="en-IN" dirty="0">
              <a:effectLst/>
              <a:latin typeface="Calibri" panose="020F0502020204030204" pitchFamily="34" charset="0"/>
              <a:ea typeface="Calibri" panose="020F0502020204030204" pitchFamily="34" charset="0"/>
            </a:endParaRPr>
          </a:p>
          <a:p>
            <a:br>
              <a:rPr lang="en-US" sz="1800" dirty="0">
                <a:effectLst/>
                <a:latin typeface="Times New Roman" panose="02020603050405020304" pitchFamily="18" charset="0"/>
                <a:ea typeface="Calibri" panose="020F0502020204030204" pitchFamily="34" charset="0"/>
              </a:rPr>
            </a:b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D691BC-120E-261F-2DC6-34F827F11C7B}"/>
              </a:ext>
            </a:extLst>
          </p:cNvPr>
          <p:cNvSpPr>
            <a:spLocks noGrp="1"/>
          </p:cNvSpPr>
          <p:nvPr>
            <p:ph type="title"/>
          </p:nvPr>
        </p:nvSpPr>
        <p:spPr>
          <a:xfrm>
            <a:off x="535940" y="420371"/>
            <a:ext cx="7927340" cy="768350"/>
          </a:xfrm>
        </p:spPr>
        <p:txBody>
          <a:bodyPr/>
          <a:lstStyle/>
          <a:p>
            <a:r>
              <a:rPr lang="en-US" dirty="0">
                <a:solidFill>
                  <a:srgbClr val="000000"/>
                </a:solidFill>
              </a:rPr>
              <a:t>Data Flow Diagram Level 1</a:t>
            </a:r>
            <a:endParaRPr lang="en-IN" dirty="0"/>
          </a:p>
        </p:txBody>
      </p:sp>
      <p:pic>
        <p:nvPicPr>
          <p:cNvPr id="7" name="Picture 6">
            <a:extLst>
              <a:ext uri="{FF2B5EF4-FFF2-40B4-BE49-F238E27FC236}">
                <a16:creationId xmlns:a16="http://schemas.microsoft.com/office/drawing/2014/main" id="{F93C31F3-9398-EA10-77FA-DD151FF7448B}"/>
              </a:ext>
            </a:extLst>
          </p:cNvPr>
          <p:cNvPicPr>
            <a:picLocks noChangeAspect="1"/>
          </p:cNvPicPr>
          <p:nvPr/>
        </p:nvPicPr>
        <p:blipFill>
          <a:blip r:embed="rId2"/>
          <a:stretch>
            <a:fillRect/>
          </a:stretch>
        </p:blipFill>
        <p:spPr>
          <a:xfrm>
            <a:off x="905887" y="1188722"/>
            <a:ext cx="7557394" cy="5501714"/>
          </a:xfrm>
          <a:prstGeom prst="rect">
            <a:avLst/>
          </a:prstGeom>
        </p:spPr>
      </p:pic>
    </p:spTree>
    <p:extLst>
      <p:ext uri="{BB962C8B-B14F-4D97-AF65-F5344CB8AC3E}">
        <p14:creationId xmlns:p14="http://schemas.microsoft.com/office/powerpoint/2010/main" val="3119255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48BB3-D21F-34F3-F60E-40ED2FE65439}"/>
              </a:ext>
            </a:extLst>
          </p:cNvPr>
          <p:cNvSpPr>
            <a:spLocks noGrp="1"/>
          </p:cNvSpPr>
          <p:nvPr>
            <p:ph type="title"/>
          </p:nvPr>
        </p:nvSpPr>
        <p:spPr/>
        <p:txBody>
          <a:bodyPr/>
          <a:lstStyle/>
          <a:p>
            <a:r>
              <a:rPr lang="en-US" dirty="0">
                <a:solidFill>
                  <a:srgbClr val="000000"/>
                </a:solidFill>
              </a:rPr>
              <a:t>Use Case Diagram</a:t>
            </a:r>
            <a:endParaRPr lang="en-IN" dirty="0"/>
          </a:p>
        </p:txBody>
      </p:sp>
      <p:pic>
        <p:nvPicPr>
          <p:cNvPr id="4" name="Picture 3">
            <a:extLst>
              <a:ext uri="{FF2B5EF4-FFF2-40B4-BE49-F238E27FC236}">
                <a16:creationId xmlns:a16="http://schemas.microsoft.com/office/drawing/2014/main" id="{69E82027-D3A2-E101-8162-7FE3DDA08618}"/>
              </a:ext>
            </a:extLst>
          </p:cNvPr>
          <p:cNvPicPr>
            <a:picLocks noChangeAspect="1"/>
          </p:cNvPicPr>
          <p:nvPr/>
        </p:nvPicPr>
        <p:blipFill>
          <a:blip r:embed="rId2"/>
          <a:stretch>
            <a:fillRect/>
          </a:stretch>
        </p:blipFill>
        <p:spPr>
          <a:xfrm>
            <a:off x="1177846" y="1320961"/>
            <a:ext cx="6788308" cy="5116669"/>
          </a:xfrm>
          <a:prstGeom prst="rect">
            <a:avLst/>
          </a:prstGeom>
        </p:spPr>
      </p:pic>
    </p:spTree>
    <p:extLst>
      <p:ext uri="{BB962C8B-B14F-4D97-AF65-F5344CB8AC3E}">
        <p14:creationId xmlns:p14="http://schemas.microsoft.com/office/powerpoint/2010/main" val="584133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0F2E2-96F5-BCFB-7ECB-EE605B09F449}"/>
              </a:ext>
            </a:extLst>
          </p:cNvPr>
          <p:cNvSpPr>
            <a:spLocks noGrp="1"/>
          </p:cNvSpPr>
          <p:nvPr>
            <p:ph type="title"/>
          </p:nvPr>
        </p:nvSpPr>
        <p:spPr>
          <a:xfrm>
            <a:off x="363220" y="186603"/>
            <a:ext cx="8028940" cy="677108"/>
          </a:xfrm>
        </p:spPr>
        <p:txBody>
          <a:bodyPr/>
          <a:lstStyle/>
          <a:p>
            <a:r>
              <a:rPr lang="en-US" dirty="0"/>
              <a:t>User Activity Diagram</a:t>
            </a:r>
            <a:endParaRPr lang="en-IN" dirty="0"/>
          </a:p>
        </p:txBody>
      </p:sp>
      <p:pic>
        <p:nvPicPr>
          <p:cNvPr id="3" name="Picture 2">
            <a:extLst>
              <a:ext uri="{FF2B5EF4-FFF2-40B4-BE49-F238E27FC236}">
                <a16:creationId xmlns:a16="http://schemas.microsoft.com/office/drawing/2014/main" id="{DEF79DB6-799F-0A7F-83CE-165C98717E88}"/>
              </a:ext>
            </a:extLst>
          </p:cNvPr>
          <p:cNvPicPr>
            <a:picLocks noChangeAspect="1"/>
          </p:cNvPicPr>
          <p:nvPr/>
        </p:nvPicPr>
        <p:blipFill>
          <a:blip r:embed="rId2"/>
          <a:stretch>
            <a:fillRect/>
          </a:stretch>
        </p:blipFill>
        <p:spPr>
          <a:xfrm>
            <a:off x="911860" y="1097479"/>
            <a:ext cx="6663993" cy="5573918"/>
          </a:xfrm>
          <a:prstGeom prst="rect">
            <a:avLst/>
          </a:prstGeom>
        </p:spPr>
      </p:pic>
    </p:spTree>
    <p:extLst>
      <p:ext uri="{BB962C8B-B14F-4D97-AF65-F5344CB8AC3E}">
        <p14:creationId xmlns:p14="http://schemas.microsoft.com/office/powerpoint/2010/main" val="2825003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2285EEA-CF3A-9B59-9375-DDF773D97ABE}"/>
              </a:ext>
            </a:extLst>
          </p:cNvPr>
          <p:cNvSpPr>
            <a:spLocks noGrp="1"/>
          </p:cNvSpPr>
          <p:nvPr>
            <p:ph type="body" idx="1"/>
          </p:nvPr>
        </p:nvSpPr>
        <p:spPr>
          <a:xfrm>
            <a:off x="378460" y="0"/>
            <a:ext cx="8115300" cy="6746240"/>
          </a:xfrm>
        </p:spPr>
        <p:txBody>
          <a:bodyPr/>
          <a:lstStyle/>
          <a:p>
            <a:r>
              <a:rPr lang="en-US" b="0" i="0" dirty="0">
                <a:solidFill>
                  <a:srgbClr val="111111"/>
                </a:solidFill>
                <a:effectLst/>
                <a:latin typeface="Times New Roman" panose="02020603050405020304" pitchFamily="18" charset="0"/>
                <a:cs typeface="Times New Roman" panose="02020603050405020304" pitchFamily="18" charset="0"/>
              </a:rPr>
              <a:t>The activity diagram shows that after entering a</a:t>
            </a:r>
          </a:p>
          <a:p>
            <a:r>
              <a:rPr lang="en-US" b="0" i="0" dirty="0">
                <a:solidFill>
                  <a:srgbClr val="111111"/>
                </a:solidFill>
                <a:effectLst/>
                <a:latin typeface="Times New Roman" panose="02020603050405020304" pitchFamily="18" charset="0"/>
                <a:cs typeface="Times New Roman" panose="02020603050405020304" pitchFamily="18" charset="0"/>
              </a:rPr>
              <a:t>username, the system validates it by checking if it</a:t>
            </a:r>
          </a:p>
          <a:p>
            <a:r>
              <a:rPr lang="en-US" b="0" i="0" dirty="0">
                <a:solidFill>
                  <a:srgbClr val="111111"/>
                </a:solidFill>
                <a:effectLst/>
                <a:latin typeface="Times New Roman" panose="02020603050405020304" pitchFamily="18" charset="0"/>
                <a:cs typeface="Times New Roman" panose="02020603050405020304" pitchFamily="18" charset="0"/>
              </a:rPr>
              <a:t>exists on all three platforms (LeetCode, CodeChef,</a:t>
            </a:r>
          </a:p>
          <a:p>
            <a:r>
              <a:rPr lang="en-US" b="0" i="0" dirty="0">
                <a:solidFill>
                  <a:srgbClr val="111111"/>
                </a:solidFill>
                <a:effectLst/>
                <a:latin typeface="Times New Roman" panose="02020603050405020304" pitchFamily="18" charset="0"/>
                <a:cs typeface="Times New Roman" panose="02020603050405020304" pitchFamily="18" charset="0"/>
              </a:rPr>
              <a:t>and GitHub). If yes, then the system proceeds to</a:t>
            </a:r>
          </a:p>
          <a:p>
            <a:r>
              <a:rPr lang="en-US" b="0" i="0" dirty="0">
                <a:solidFill>
                  <a:srgbClr val="111111"/>
                </a:solidFill>
                <a:effectLst/>
                <a:latin typeface="Times New Roman" panose="02020603050405020304" pitchFamily="18" charset="0"/>
                <a:cs typeface="Times New Roman" panose="02020603050405020304" pitchFamily="18" charset="0"/>
              </a:rPr>
              <a:t>request profile data from each platform. If no, then</a:t>
            </a:r>
          </a:p>
          <a:p>
            <a:r>
              <a:rPr lang="en-US" b="0" i="0" dirty="0">
                <a:solidFill>
                  <a:srgbClr val="111111"/>
                </a:solidFill>
                <a:effectLst/>
                <a:latin typeface="Times New Roman" panose="02020603050405020304" pitchFamily="18" charset="0"/>
                <a:cs typeface="Times New Roman" panose="02020603050405020304" pitchFamily="18" charset="0"/>
              </a:rPr>
              <a:t>the system displays an error message and asks the</a:t>
            </a:r>
          </a:p>
          <a:p>
            <a:r>
              <a:rPr lang="en-US" b="0" i="0" dirty="0">
                <a:solidFill>
                  <a:srgbClr val="111111"/>
                </a:solidFill>
                <a:effectLst/>
                <a:latin typeface="Times New Roman" panose="02020603050405020304" pitchFamily="18" charset="0"/>
                <a:cs typeface="Times New Roman" panose="02020603050405020304" pitchFamily="18" charset="0"/>
              </a:rPr>
              <a:t>user to enter a different username. The activity</a:t>
            </a:r>
          </a:p>
          <a:p>
            <a:r>
              <a:rPr lang="en-US" b="0" i="0" dirty="0">
                <a:solidFill>
                  <a:srgbClr val="111111"/>
                </a:solidFill>
                <a:effectLst/>
                <a:latin typeface="Times New Roman" panose="02020603050405020304" pitchFamily="18" charset="0"/>
                <a:cs typeface="Times New Roman" panose="02020603050405020304" pitchFamily="18" charset="0"/>
              </a:rPr>
              <a:t>diagram does not show the details of how the</a:t>
            </a:r>
          </a:p>
          <a:p>
            <a:r>
              <a:rPr lang="en-US" b="0" i="0" dirty="0">
                <a:solidFill>
                  <a:srgbClr val="111111"/>
                </a:solidFill>
                <a:effectLst/>
                <a:latin typeface="Times New Roman" panose="02020603050405020304" pitchFamily="18" charset="0"/>
                <a:cs typeface="Times New Roman" panose="02020603050405020304" pitchFamily="18" charset="0"/>
              </a:rPr>
              <a:t>profile data is requested, received, displayed,</a:t>
            </a:r>
          </a:p>
          <a:p>
            <a:r>
              <a:rPr lang="en-US" b="0" i="0" dirty="0">
                <a:solidFill>
                  <a:srgbClr val="111111"/>
                </a:solidFill>
                <a:effectLst/>
                <a:latin typeface="Times New Roman" panose="02020603050405020304" pitchFamily="18" charset="0"/>
                <a:cs typeface="Times New Roman" panose="02020603050405020304" pitchFamily="18" charset="0"/>
              </a:rPr>
              <a:t>compared, or shared.</a:t>
            </a:r>
            <a:r>
              <a:rPr lang="en-US" b="0" i="0" dirty="0">
                <a:solidFill>
                  <a:srgbClr val="111111"/>
                </a:solidFill>
                <a:effectLst/>
                <a:latin typeface="-apple-system"/>
              </a:rPr>
              <a:t> </a:t>
            </a:r>
            <a:r>
              <a:rPr lang="en-US" b="0" i="0" dirty="0">
                <a:solidFill>
                  <a:srgbClr val="111111"/>
                </a:solidFill>
                <a:effectLst/>
                <a:latin typeface="Times New Roman" panose="02020603050405020304" pitchFamily="18" charset="0"/>
                <a:cs typeface="Times New Roman" panose="02020603050405020304" pitchFamily="18" charset="0"/>
              </a:rPr>
              <a:t>This is a simple and high</a:t>
            </a:r>
          </a:p>
          <a:p>
            <a:r>
              <a:rPr lang="en-US" b="0" i="0" dirty="0">
                <a:solidFill>
                  <a:srgbClr val="111111"/>
                </a:solidFill>
                <a:effectLst/>
                <a:latin typeface="Times New Roman" panose="02020603050405020304" pitchFamily="18" charset="0"/>
                <a:cs typeface="Times New Roman" panose="02020603050405020304" pitchFamily="18" charset="0"/>
              </a:rPr>
              <a:t>level activity diagram that shows the main</a:t>
            </a:r>
          </a:p>
          <a:p>
            <a:r>
              <a:rPr lang="en-US" b="0" i="0" dirty="0">
                <a:solidFill>
                  <a:srgbClr val="111111"/>
                </a:solidFill>
                <a:effectLst/>
                <a:latin typeface="Times New Roman" panose="02020603050405020304" pitchFamily="18" charset="0"/>
                <a:cs typeface="Times New Roman" panose="02020603050405020304" pitchFamily="18" charset="0"/>
              </a:rPr>
              <a:t>activities and transitions of the user activity. You</a:t>
            </a:r>
          </a:p>
          <a:p>
            <a:r>
              <a:rPr lang="en-US" b="0" i="0" dirty="0">
                <a:solidFill>
                  <a:srgbClr val="111111"/>
                </a:solidFill>
                <a:effectLst/>
                <a:latin typeface="Times New Roman" panose="02020603050405020304" pitchFamily="18" charset="0"/>
                <a:cs typeface="Times New Roman" panose="02020603050405020304" pitchFamily="18" charset="0"/>
              </a:rPr>
              <a:t>may need to add more details and refine the</a:t>
            </a:r>
          </a:p>
          <a:p>
            <a:r>
              <a:rPr lang="en-US" b="0" i="0" dirty="0">
                <a:solidFill>
                  <a:srgbClr val="111111"/>
                </a:solidFill>
                <a:effectLst/>
                <a:latin typeface="Times New Roman" panose="02020603050405020304" pitchFamily="18" charset="0"/>
                <a:cs typeface="Times New Roman" panose="02020603050405020304" pitchFamily="18" charset="0"/>
              </a:rPr>
              <a:t>diagram according to your specific requirements</a:t>
            </a:r>
          </a:p>
          <a:p>
            <a:r>
              <a:rPr lang="en-US" b="0" i="0" dirty="0">
                <a:solidFill>
                  <a:srgbClr val="111111"/>
                </a:solidFill>
                <a:effectLst/>
                <a:latin typeface="Times New Roman" panose="02020603050405020304" pitchFamily="18" charset="0"/>
                <a:cs typeface="Times New Roman" panose="02020603050405020304" pitchFamily="18" charset="0"/>
              </a:rPr>
              <a:t>and design choices.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1728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2E581-CF5A-1CE1-433F-37125EE00AC8}"/>
              </a:ext>
            </a:extLst>
          </p:cNvPr>
          <p:cNvSpPr>
            <a:spLocks noGrp="1"/>
          </p:cNvSpPr>
          <p:nvPr>
            <p:ph type="title"/>
          </p:nvPr>
        </p:nvSpPr>
        <p:spPr/>
        <p:txBody>
          <a:bodyPr/>
          <a:lstStyle/>
          <a:p>
            <a:r>
              <a:rPr lang="en-US" dirty="0"/>
              <a:t>Conclusion</a:t>
            </a:r>
            <a:endParaRPr lang="en-IN" dirty="0"/>
          </a:p>
        </p:txBody>
      </p:sp>
      <p:sp>
        <p:nvSpPr>
          <p:cNvPr id="5" name="Text Placeholder 4">
            <a:extLst>
              <a:ext uri="{FF2B5EF4-FFF2-40B4-BE49-F238E27FC236}">
                <a16:creationId xmlns:a16="http://schemas.microsoft.com/office/drawing/2014/main" id="{887E5A83-EE2D-D4E3-8DE8-4EA40912038A}"/>
              </a:ext>
            </a:extLst>
          </p:cNvPr>
          <p:cNvSpPr>
            <a:spLocks noGrp="1"/>
          </p:cNvSpPr>
          <p:nvPr>
            <p:ph type="body" idx="1"/>
          </p:nvPr>
        </p:nvSpPr>
        <p:spPr>
          <a:xfrm>
            <a:off x="535940" y="1116964"/>
            <a:ext cx="8072120" cy="5202556"/>
          </a:xfrm>
        </p:spPr>
        <p:txBody>
          <a:bodyPr/>
          <a:lstStyle/>
          <a:p>
            <a:r>
              <a:rPr lang="en-US" b="0" i="0" dirty="0">
                <a:solidFill>
                  <a:srgbClr val="111111"/>
                </a:solidFill>
                <a:effectLst/>
                <a:latin typeface="Times New Roman" panose="02020603050405020304" pitchFamily="18" charset="0"/>
                <a:cs typeface="Times New Roman" panose="02020603050405020304" pitchFamily="18" charset="0"/>
              </a:rPr>
              <a:t>The conclusion part is the final step of the project</a:t>
            </a:r>
          </a:p>
          <a:p>
            <a:r>
              <a:rPr lang="en-US" b="0" i="0" dirty="0">
                <a:solidFill>
                  <a:srgbClr val="111111"/>
                </a:solidFill>
                <a:effectLst/>
                <a:latin typeface="Times New Roman" panose="02020603050405020304" pitchFamily="18" charset="0"/>
                <a:cs typeface="Times New Roman" panose="02020603050405020304" pitchFamily="18" charset="0"/>
              </a:rPr>
              <a:t>that summarizes the main findings and insights</a:t>
            </a:r>
          </a:p>
          <a:p>
            <a:r>
              <a:rPr lang="en-US" b="0" i="0" dirty="0">
                <a:solidFill>
                  <a:srgbClr val="111111"/>
                </a:solidFill>
                <a:effectLst/>
                <a:latin typeface="Times New Roman" panose="02020603050405020304" pitchFamily="18" charset="0"/>
                <a:cs typeface="Times New Roman" panose="02020603050405020304" pitchFamily="18" charset="0"/>
              </a:rPr>
              <a:t>from the comparison of profiles and provides</a:t>
            </a:r>
          </a:p>
          <a:p>
            <a:r>
              <a:rPr lang="en-US" b="0" i="0" dirty="0">
                <a:solidFill>
                  <a:srgbClr val="111111"/>
                </a:solidFill>
                <a:effectLst/>
                <a:latin typeface="Times New Roman" panose="02020603050405020304" pitchFamily="18" charset="0"/>
                <a:cs typeface="Times New Roman" panose="02020603050405020304" pitchFamily="18" charset="0"/>
              </a:rPr>
              <a:t>some actionable suggestions and tips to the user.</a:t>
            </a:r>
          </a:p>
          <a:p>
            <a:r>
              <a:rPr lang="en-US" b="0" i="0" dirty="0">
                <a:solidFill>
                  <a:srgbClr val="111111"/>
                </a:solidFill>
                <a:effectLst/>
                <a:latin typeface="Times New Roman" panose="02020603050405020304" pitchFamily="18" charset="0"/>
                <a:cs typeface="Times New Roman" panose="02020603050405020304" pitchFamily="18" charset="0"/>
              </a:rPr>
              <a:t>The user interface displays a brief overview of</a:t>
            </a:r>
          </a:p>
          <a:p>
            <a:r>
              <a:rPr lang="en-US" b="0" i="0" dirty="0">
                <a:solidFill>
                  <a:srgbClr val="111111"/>
                </a:solidFill>
                <a:effectLst/>
                <a:latin typeface="Times New Roman" panose="02020603050405020304" pitchFamily="18" charset="0"/>
                <a:cs typeface="Times New Roman" panose="02020603050405020304" pitchFamily="18" charset="0"/>
              </a:rPr>
              <a:t>the strengths and weaknesses of the user on each</a:t>
            </a:r>
          </a:p>
          <a:p>
            <a:r>
              <a:rPr lang="en-US" b="0" i="0" dirty="0">
                <a:solidFill>
                  <a:srgbClr val="111111"/>
                </a:solidFill>
                <a:effectLst/>
                <a:latin typeface="Times New Roman" panose="02020603050405020304" pitchFamily="18" charset="0"/>
                <a:cs typeface="Times New Roman" panose="02020603050405020304" pitchFamily="18" charset="0"/>
              </a:rPr>
              <a:t>platform and across platforms. It also highlights</a:t>
            </a:r>
          </a:p>
          <a:p>
            <a:r>
              <a:rPr lang="en-US" b="0" i="0" dirty="0">
                <a:solidFill>
                  <a:srgbClr val="111111"/>
                </a:solidFill>
                <a:effectLst/>
                <a:latin typeface="Times New Roman" panose="02020603050405020304" pitchFamily="18" charset="0"/>
                <a:cs typeface="Times New Roman" panose="02020603050405020304" pitchFamily="18" charset="0"/>
              </a:rPr>
              <a:t>the areas where the user can improve their coding</a:t>
            </a:r>
          </a:p>
          <a:p>
            <a:r>
              <a:rPr lang="en-US" b="0" i="0" dirty="0">
                <a:solidFill>
                  <a:srgbClr val="111111"/>
                </a:solidFill>
                <a:effectLst/>
                <a:latin typeface="Times New Roman" panose="02020603050405020304" pitchFamily="18" charset="0"/>
                <a:cs typeface="Times New Roman" panose="02020603050405020304" pitchFamily="18" charset="0"/>
              </a:rPr>
              <a:t>skills, achievements, and contributions. It also</a:t>
            </a:r>
          </a:p>
          <a:p>
            <a:r>
              <a:rPr lang="en-US" b="0" i="0" dirty="0">
                <a:solidFill>
                  <a:srgbClr val="111111"/>
                </a:solidFill>
                <a:effectLst/>
                <a:latin typeface="Times New Roman" panose="02020603050405020304" pitchFamily="18" charset="0"/>
                <a:cs typeface="Times New Roman" panose="02020603050405020304" pitchFamily="18" charset="0"/>
              </a:rPr>
              <a:t>suggests some resources and tools that the user</a:t>
            </a:r>
          </a:p>
          <a:p>
            <a:r>
              <a:rPr lang="en-US" b="0" i="0" dirty="0">
                <a:solidFill>
                  <a:srgbClr val="111111"/>
                </a:solidFill>
                <a:effectLst/>
                <a:latin typeface="Times New Roman" panose="02020603050405020304" pitchFamily="18" charset="0"/>
                <a:cs typeface="Times New Roman" panose="02020603050405020304" pitchFamily="18" charset="0"/>
              </a:rPr>
              <a:t>can use to learn new skills, solve new problems,</a:t>
            </a:r>
          </a:p>
          <a:p>
            <a:r>
              <a:rPr lang="en-US" b="0" i="0" dirty="0">
                <a:solidFill>
                  <a:srgbClr val="111111"/>
                </a:solidFill>
                <a:effectLst/>
                <a:latin typeface="Times New Roman" panose="02020603050405020304" pitchFamily="18" charset="0"/>
                <a:cs typeface="Times New Roman" panose="02020603050405020304" pitchFamily="18" charset="0"/>
              </a:rPr>
              <a:t>or join new projects.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0038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0938D1-DCA2-2E67-3FD0-7F235CF654B7}"/>
              </a:ext>
            </a:extLst>
          </p:cNvPr>
          <p:cNvSpPr>
            <a:spLocks noGrp="1"/>
          </p:cNvSpPr>
          <p:nvPr>
            <p:ph type="body" idx="1"/>
          </p:nvPr>
        </p:nvSpPr>
        <p:spPr>
          <a:xfrm>
            <a:off x="636270" y="1251917"/>
            <a:ext cx="7871460" cy="3447098"/>
          </a:xfrm>
        </p:spPr>
        <p:txBody>
          <a:bodyPr/>
          <a:lstStyle/>
          <a:p>
            <a:r>
              <a:rPr lang="en-US" b="0" i="0" dirty="0">
                <a:solidFill>
                  <a:srgbClr val="111111"/>
                </a:solidFill>
                <a:effectLst/>
                <a:latin typeface="Times New Roman" panose="02020603050405020304" pitchFamily="18" charset="0"/>
                <a:cs typeface="Times New Roman" panose="02020603050405020304" pitchFamily="18" charset="0"/>
              </a:rPr>
              <a:t>The user interface also allows the user to set some</a:t>
            </a:r>
          </a:p>
          <a:p>
            <a:r>
              <a:rPr lang="en-US" b="0" i="0" dirty="0">
                <a:solidFill>
                  <a:srgbClr val="111111"/>
                </a:solidFill>
                <a:effectLst/>
                <a:latin typeface="Times New Roman" panose="02020603050405020304" pitchFamily="18" charset="0"/>
                <a:cs typeface="Times New Roman" panose="02020603050405020304" pitchFamily="18" charset="0"/>
              </a:rPr>
              <a:t>goals and plans for themselves to track their progress</a:t>
            </a:r>
          </a:p>
          <a:p>
            <a:r>
              <a:rPr lang="en-US" b="0" i="0" dirty="0">
                <a:solidFill>
                  <a:srgbClr val="111111"/>
                </a:solidFill>
                <a:effectLst/>
                <a:latin typeface="Times New Roman" panose="02020603050405020304" pitchFamily="18" charset="0"/>
                <a:cs typeface="Times New Roman" panose="02020603050405020304" pitchFamily="18" charset="0"/>
              </a:rPr>
              <a:t>and performance. The user interface encourages the</a:t>
            </a:r>
          </a:p>
          <a:p>
            <a:r>
              <a:rPr lang="en-US" b="0" i="0" dirty="0">
                <a:solidFill>
                  <a:srgbClr val="111111"/>
                </a:solidFill>
                <a:effectLst/>
                <a:latin typeface="Times New Roman" panose="02020603050405020304" pitchFamily="18" charset="0"/>
                <a:cs typeface="Times New Roman" panose="02020603050405020304" pitchFamily="18" charset="0"/>
              </a:rPr>
              <a:t>user to take action on their suggestions and tips and</a:t>
            </a:r>
          </a:p>
          <a:p>
            <a:r>
              <a:rPr lang="en-US" b="0" i="0" dirty="0">
                <a:solidFill>
                  <a:srgbClr val="111111"/>
                </a:solidFill>
                <a:effectLst/>
                <a:latin typeface="Times New Roman" panose="02020603050405020304" pitchFamily="18" charset="0"/>
                <a:cs typeface="Times New Roman" panose="02020603050405020304" pitchFamily="18" charset="0"/>
              </a:rPr>
              <a:t>to revisit their comparison results periodically to</a:t>
            </a:r>
          </a:p>
          <a:p>
            <a:r>
              <a:rPr lang="en-US" b="0" i="0" dirty="0">
                <a:solidFill>
                  <a:srgbClr val="111111"/>
                </a:solidFill>
                <a:effectLst/>
                <a:latin typeface="Times New Roman" panose="02020603050405020304" pitchFamily="18" charset="0"/>
                <a:cs typeface="Times New Roman" panose="02020603050405020304" pitchFamily="18" charset="0"/>
              </a:rPr>
              <a:t>monitor their improvement. The user interface also</a:t>
            </a:r>
          </a:p>
          <a:p>
            <a:r>
              <a:rPr lang="en-US" b="0" i="0" dirty="0">
                <a:solidFill>
                  <a:srgbClr val="111111"/>
                </a:solidFill>
                <a:effectLst/>
                <a:latin typeface="Times New Roman" panose="02020603050405020304" pitchFamily="18" charset="0"/>
                <a:cs typeface="Times New Roman" panose="02020603050405020304" pitchFamily="18" charset="0"/>
              </a:rPr>
              <a:t>invites the user to provide feedback on the project</a:t>
            </a:r>
          </a:p>
          <a:p>
            <a:r>
              <a:rPr lang="en-US" b="0" i="0" dirty="0">
                <a:solidFill>
                  <a:srgbClr val="111111"/>
                </a:solidFill>
                <a:effectLst/>
                <a:latin typeface="Times New Roman" panose="02020603050405020304" pitchFamily="18" charset="0"/>
                <a:cs typeface="Times New Roman" panose="02020603050405020304" pitchFamily="18" charset="0"/>
              </a:rPr>
              <a:t>and to rate their experience and satisfaction.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8328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5"/>
          <p:cNvSpPr txBox="1">
            <a:spLocks noGrp="1"/>
          </p:cNvSpPr>
          <p:nvPr>
            <p:ph type="title"/>
          </p:nvPr>
        </p:nvSpPr>
        <p:spPr>
          <a:xfrm>
            <a:off x="439329" y="305605"/>
            <a:ext cx="6247146" cy="690564"/>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Libraries and Modules</a:t>
            </a:r>
            <a:endParaRPr dirty="0"/>
          </a:p>
        </p:txBody>
      </p:sp>
      <p:sp>
        <p:nvSpPr>
          <p:cNvPr id="94" name="Google Shape;94;p15"/>
          <p:cNvSpPr txBox="1"/>
          <p:nvPr/>
        </p:nvSpPr>
        <p:spPr>
          <a:xfrm>
            <a:off x="821928" y="996169"/>
            <a:ext cx="7671832" cy="5556226"/>
          </a:xfrm>
          <a:prstGeom prst="rect">
            <a:avLst/>
          </a:prstGeom>
          <a:noFill/>
          <a:ln>
            <a:noFill/>
          </a:ln>
        </p:spPr>
        <p:txBody>
          <a:bodyPr spcFirstLastPara="1" wrap="square" lIns="0" tIns="97775" rIns="0" bIns="0" anchor="t" anchorCtr="0">
            <a:spAutoFit/>
          </a:bodyPr>
          <a:lstStyle/>
          <a:p>
            <a:pPr marL="342900" lvl="0" indent="-342900">
              <a:lnSpc>
                <a:spcPct val="158000"/>
              </a:lnSpc>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React: a JavaScript library for building user interfaces</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8000"/>
              </a:lnSpc>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HTML: a markup language for creating web pages</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8000"/>
              </a:lnSpc>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CSS: a style sheet language for designing web pages</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8000"/>
              </a:lnSpc>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JavaScript: a scripting language for adding interactivity to web pages</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8000"/>
              </a:lnSpc>
              <a:buFont typeface="Symbol" panose="05050102010706020507" pitchFamily="18" charset="2"/>
              <a:buChar char=""/>
            </a:pP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865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C7BCFF-34C3-8767-0662-06A185C1B9BE}"/>
              </a:ext>
            </a:extLst>
          </p:cNvPr>
          <p:cNvSpPr>
            <a:spLocks noGrp="1"/>
          </p:cNvSpPr>
          <p:nvPr>
            <p:ph type="body" idx="1"/>
          </p:nvPr>
        </p:nvSpPr>
        <p:spPr>
          <a:xfrm>
            <a:off x="906145" y="1046104"/>
            <a:ext cx="7331709" cy="4765792"/>
          </a:xfrm>
        </p:spPr>
        <p:txBody>
          <a:bodyPr/>
          <a:lstStyle/>
          <a:p>
            <a:pPr marL="342900" lvl="0" indent="-342900">
              <a:lnSpc>
                <a:spcPct val="158000"/>
              </a:lnSpc>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Node.js: a JavaScript runtime environment for executing JavaScript code outside the browser</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8000"/>
              </a:lnSpc>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Express: a web framework for Node.js</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8000"/>
              </a:lnSpc>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GitHub API: an application programming interface for accessing GitHub data</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8000"/>
              </a:lnSpc>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Chart.js: a JavaScript library for creating charts and graphs</a:t>
            </a:r>
            <a:endParaRPr lang="en-IN" dirty="0"/>
          </a:p>
        </p:txBody>
      </p:sp>
    </p:spTree>
    <p:extLst>
      <p:ext uri="{BB962C8B-B14F-4D97-AF65-F5344CB8AC3E}">
        <p14:creationId xmlns:p14="http://schemas.microsoft.com/office/powerpoint/2010/main" val="3261277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2"/>
          <p:cNvSpPr txBox="1">
            <a:spLocks noGrp="1"/>
          </p:cNvSpPr>
          <p:nvPr>
            <p:ph type="title"/>
          </p:nvPr>
        </p:nvSpPr>
        <p:spPr>
          <a:xfrm>
            <a:off x="435090" y="309750"/>
            <a:ext cx="2842200" cy="690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solidFill>
                  <a:srgbClr val="000000"/>
                </a:solidFill>
              </a:rPr>
              <a:t>Screenshots</a:t>
            </a:r>
            <a:endParaRPr/>
          </a:p>
        </p:txBody>
      </p:sp>
      <p:pic>
        <p:nvPicPr>
          <p:cNvPr id="2" name="Picture 1">
            <a:extLst>
              <a:ext uri="{FF2B5EF4-FFF2-40B4-BE49-F238E27FC236}">
                <a16:creationId xmlns:a16="http://schemas.microsoft.com/office/drawing/2014/main" id="{C8C53107-7BF7-B41B-7AD1-F761E77DDF3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8533" y="1431290"/>
            <a:ext cx="8786934" cy="4723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pic>
        <p:nvPicPr>
          <p:cNvPr id="2" name="Picture 1">
            <a:extLst>
              <a:ext uri="{FF2B5EF4-FFF2-40B4-BE49-F238E27FC236}">
                <a16:creationId xmlns:a16="http://schemas.microsoft.com/office/drawing/2014/main" id="{76BE4D86-C50B-C392-B385-B263978CE3A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8533" y="1067400"/>
            <a:ext cx="8786934" cy="4723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96E394D-E9E0-DE5B-95EB-931F06ACBF89}"/>
              </a:ext>
            </a:extLst>
          </p:cNvPr>
          <p:cNvSpPr>
            <a:spLocks noGrp="1"/>
          </p:cNvSpPr>
          <p:nvPr>
            <p:ph type="body" idx="1"/>
          </p:nvPr>
        </p:nvSpPr>
        <p:spPr>
          <a:xfrm>
            <a:off x="155542" y="1772239"/>
            <a:ext cx="8832916" cy="5646656"/>
          </a:xfrm>
        </p:spPr>
        <p:txBody>
          <a:bodyPr/>
          <a:lstStyle/>
          <a:p>
            <a:r>
              <a:rPr lang="en-US" dirty="0">
                <a:effectLst/>
                <a:latin typeface="Times New Roman" panose="02020603050405020304" pitchFamily="18" charset="0"/>
                <a:ea typeface="Calibri" panose="020F0502020204030204" pitchFamily="34" charset="0"/>
              </a:rPr>
              <a:t>The motivation for this project was to provide a tool for programmers to benchmark their coding abilities and learn from others. The main challenge was to handle the different APIs and data formats of each platform. The future plans for this project include adding more features like filtering, sorting, and sharing the comparison results.</a:t>
            </a:r>
            <a:endParaRPr lang="en-IN" dirty="0"/>
          </a:p>
        </p:txBody>
      </p:sp>
    </p:spTree>
    <p:extLst>
      <p:ext uri="{BB962C8B-B14F-4D97-AF65-F5344CB8AC3E}">
        <p14:creationId xmlns:p14="http://schemas.microsoft.com/office/powerpoint/2010/main" val="29827285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 name="Picture 1">
            <a:extLst>
              <a:ext uri="{FF2B5EF4-FFF2-40B4-BE49-F238E27FC236}">
                <a16:creationId xmlns:a16="http://schemas.microsoft.com/office/drawing/2014/main" id="{857E424A-CC68-3B82-3124-63A450D8040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8533" y="1067400"/>
            <a:ext cx="8786934" cy="4723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 name="Picture 1">
            <a:extLst>
              <a:ext uri="{FF2B5EF4-FFF2-40B4-BE49-F238E27FC236}">
                <a16:creationId xmlns:a16="http://schemas.microsoft.com/office/drawing/2014/main" id="{DAF5EFCF-BE84-F63F-1CA4-C9789F821BE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0711" y="1036320"/>
            <a:ext cx="8789167" cy="4724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1"/>
          <p:cNvSpPr txBox="1">
            <a:spLocks noGrp="1"/>
          </p:cNvSpPr>
          <p:nvPr>
            <p:ph type="title"/>
          </p:nvPr>
        </p:nvSpPr>
        <p:spPr>
          <a:xfrm>
            <a:off x="360397" y="253546"/>
            <a:ext cx="2623200" cy="690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dirty="0">
                <a:solidFill>
                  <a:srgbClr val="000000"/>
                </a:solidFill>
              </a:rPr>
              <a:t>References</a:t>
            </a:r>
            <a:endParaRPr dirty="0"/>
          </a:p>
        </p:txBody>
      </p:sp>
      <p:sp>
        <p:nvSpPr>
          <p:cNvPr id="254" name="Google Shape;254;p41"/>
          <p:cNvSpPr txBox="1"/>
          <p:nvPr/>
        </p:nvSpPr>
        <p:spPr>
          <a:xfrm>
            <a:off x="258797" y="1147107"/>
            <a:ext cx="8306083" cy="4449280"/>
          </a:xfrm>
          <a:prstGeom prst="rect">
            <a:avLst/>
          </a:prstGeom>
          <a:noFill/>
          <a:ln>
            <a:noFill/>
          </a:ln>
        </p:spPr>
        <p:txBody>
          <a:bodyPr spcFirstLastPara="1" wrap="square" lIns="0" tIns="88250" rIns="0" bIns="0" anchor="t" anchorCtr="0">
            <a:spAutoFit/>
          </a:bodyPr>
          <a:lstStyle/>
          <a:p>
            <a:pPr marL="139700">
              <a:spcBef>
                <a:spcPts val="175"/>
              </a:spcBef>
              <a:spcAft>
                <a:spcPts val="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Websites</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a:p>
            <a:pPr marL="596900" indent="-457200">
              <a:spcBef>
                <a:spcPts val="175"/>
              </a:spcBef>
              <a:spcAft>
                <a:spcPts val="0"/>
              </a:spcAft>
              <a:buFont typeface="Arial" panose="020B0604020202020204" pitchFamily="34" charset="0"/>
              <a:buChar char="•"/>
            </a:pPr>
            <a:r>
              <a:rPr lang="en-US" sz="2800" b="0" i="0" dirty="0" err="1">
                <a:solidFill>
                  <a:srgbClr val="111111"/>
                </a:solidFill>
                <a:effectLst/>
                <a:latin typeface="Times New Roman" panose="02020603050405020304" pitchFamily="18" charset="0"/>
                <a:cs typeface="Times New Roman" panose="02020603050405020304" pitchFamily="18" charset="0"/>
              </a:rPr>
              <a:t>Scribbr</a:t>
            </a:r>
            <a:r>
              <a:rPr lang="en-US" sz="2800" b="0" i="0" dirty="0">
                <a:solidFill>
                  <a:srgbClr val="111111"/>
                </a:solidFill>
                <a:effectLst/>
                <a:latin typeface="Times New Roman" panose="02020603050405020304" pitchFamily="18" charset="0"/>
                <a:cs typeface="Times New Roman" panose="02020603050405020304" pitchFamily="18" charset="0"/>
              </a:rPr>
              <a:t>. (n.d.). How to cite a website in APA style | Format &amp; examples. </a:t>
            </a:r>
            <a:r>
              <a:rPr lang="en-US" sz="2800" b="0" i="0" dirty="0">
                <a:solidFill>
                  <a:srgbClr val="111111"/>
                </a:solidFill>
                <a:effectLst/>
                <a:latin typeface="Times New Roman" panose="02020603050405020304" pitchFamily="18" charset="0"/>
                <a:cs typeface="Times New Roman" panose="02020603050405020304" pitchFamily="18" charset="0"/>
                <a:hlinkClick r:id="rId3"/>
              </a:rPr>
              <a:t>https://www.scribbr.com/apa-examples/website/</a:t>
            </a:r>
            <a:endParaRPr lang="en-US" sz="2800" b="0" i="0" dirty="0">
              <a:solidFill>
                <a:srgbClr val="111111"/>
              </a:solidFill>
              <a:effectLst/>
              <a:latin typeface="Times New Roman" panose="02020603050405020304" pitchFamily="18" charset="0"/>
              <a:cs typeface="Times New Roman" panose="02020603050405020304" pitchFamily="18" charset="0"/>
            </a:endParaRPr>
          </a:p>
          <a:p>
            <a:pPr algn="l"/>
            <a:endParaRPr lang="en-US" sz="2800" b="0" i="0" dirty="0">
              <a:solidFill>
                <a:srgbClr val="111111"/>
              </a:solidFill>
              <a:effectLst/>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0" i="0" dirty="0">
                <a:solidFill>
                  <a:srgbClr val="111111"/>
                </a:solidFill>
                <a:effectLst/>
                <a:latin typeface="Times New Roman" panose="02020603050405020304" pitchFamily="18" charset="0"/>
                <a:cs typeface="Times New Roman" panose="02020603050405020304" pitchFamily="18" charset="0"/>
              </a:rPr>
              <a:t>Visual Paradigm. (n.d.). What is sequence diagram? https://www.visual-paradigm.com/guide/uml-unified-modeling-language/what-is-sequence-diagram/</a:t>
            </a:r>
          </a:p>
          <a:p>
            <a:pPr>
              <a:spcBef>
                <a:spcPts val="20"/>
              </a:spcBef>
            </a:pP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0E499F5-1A98-FCFA-40A9-F9D923367ED6}"/>
              </a:ext>
            </a:extLst>
          </p:cNvPr>
          <p:cNvSpPr>
            <a:spLocks noGrp="1"/>
          </p:cNvSpPr>
          <p:nvPr>
            <p:ph type="body" idx="1"/>
          </p:nvPr>
        </p:nvSpPr>
        <p:spPr>
          <a:xfrm>
            <a:off x="626110" y="1174769"/>
            <a:ext cx="7891780" cy="4508461"/>
          </a:xfrm>
        </p:spPr>
        <p:txBody>
          <a:bodyPr/>
          <a:lstStyle/>
          <a:p>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139700">
              <a:spcBef>
                <a:spcPts val="1180"/>
              </a:spcBef>
              <a:tabLst>
                <a:tab pos="3200400" algn="ctr"/>
              </a:tabLst>
            </a:pPr>
            <a:r>
              <a:rPr lang="en-US" sz="28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Faculty</a:t>
            </a:r>
            <a:r>
              <a:rPr lang="en-US" sz="2800" b="1" u="none" strike="noStrike" spc="-15"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Guidelines:</a:t>
            </a:r>
            <a:endParaRPr lang="en-IN" sz="2800" b="1" u="sng"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130810">
              <a:spcBef>
                <a:spcPts val="93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Mr.</a:t>
            </a:r>
            <a:r>
              <a:rPr lang="en-US" sz="28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Mayank</a:t>
            </a:r>
            <a:r>
              <a:rPr lang="en-US" sz="28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Saxena </a:t>
            </a:r>
          </a:p>
          <a:p>
            <a:pPr marL="130810">
              <a:spcBef>
                <a:spcPts val="93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(Technical</a:t>
            </a:r>
            <a:r>
              <a:rPr lang="en-US" sz="2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Trainer</a:t>
            </a:r>
            <a:r>
              <a:rPr lang="en-US" sz="28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in</a:t>
            </a:r>
            <a:r>
              <a:rPr lang="en-US" sz="28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GLA</a:t>
            </a:r>
            <a:r>
              <a:rPr lang="en-US" sz="28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University)</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spcBef>
                <a:spcPts val="35"/>
              </a:spcBef>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139700"/>
            <a:r>
              <a:rPr lang="en-US" sz="28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GitHub</a:t>
            </a:r>
            <a:r>
              <a:rPr lang="en-US" sz="2800" b="1" u="none" strike="noStrike" spc="-25"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Repository</a:t>
            </a:r>
            <a:r>
              <a:rPr lang="en-US" sz="2800" b="1" u="none" strike="noStrike" spc="-2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28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link:</a:t>
            </a:r>
            <a:endParaRPr lang="en-IN" sz="2800" b="1" u="sng"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20"/>
              </a:spcBef>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139700">
              <a:spcBef>
                <a:spcPts val="220"/>
              </a:spcBef>
              <a:spcAft>
                <a:spcPts val="0"/>
              </a:spcAft>
            </a:pPr>
            <a:r>
              <a:rPr lang="en-US" sz="2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https://github.com/pavangupta352/CodeRec</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79167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4"/>
          <p:cNvSpPr txBox="1">
            <a:spLocks noGrp="1"/>
          </p:cNvSpPr>
          <p:nvPr>
            <p:ph type="title"/>
          </p:nvPr>
        </p:nvSpPr>
        <p:spPr>
          <a:xfrm>
            <a:off x="840740" y="493063"/>
            <a:ext cx="4747800" cy="690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solidFill>
                  <a:srgbClr val="000000"/>
                </a:solidFill>
              </a:rPr>
              <a:t>Scope of the project</a:t>
            </a:r>
            <a:endParaRPr/>
          </a:p>
        </p:txBody>
      </p:sp>
      <p:sp>
        <p:nvSpPr>
          <p:cNvPr id="58" name="Google Shape;58;p4"/>
          <p:cNvSpPr txBox="1"/>
          <p:nvPr/>
        </p:nvSpPr>
        <p:spPr>
          <a:xfrm>
            <a:off x="737044" y="940671"/>
            <a:ext cx="7685596" cy="5168071"/>
          </a:xfrm>
          <a:prstGeom prst="rect">
            <a:avLst/>
          </a:prstGeom>
          <a:noFill/>
          <a:ln>
            <a:noFill/>
          </a:ln>
        </p:spPr>
        <p:txBody>
          <a:bodyPr spcFirstLastPara="1" wrap="square" lIns="0" tIns="226050" rIns="0" bIns="0" anchor="t" anchorCtr="0">
            <a:spAutoFit/>
          </a:bodyPr>
          <a:lstStyle/>
          <a:p>
            <a:pPr marL="342900" marR="128905" lvl="0" indent="-342900" algn="just">
              <a:lnSpc>
                <a:spcPct val="200000"/>
              </a:lnSpc>
              <a:spcBef>
                <a:spcPts val="175"/>
              </a:spcBef>
              <a:spcAft>
                <a:spcPts val="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rPr>
              <a:t>To provide a user-friendly interface for users to enter the usernames or profile URLs of the users they want to compare.</a:t>
            </a:r>
            <a:endParaRPr lang="en-IN" sz="2800" dirty="0">
              <a:effectLst/>
              <a:latin typeface="Calibri" panose="020F0502020204030204" pitchFamily="34" charset="0"/>
              <a:ea typeface="Calibri" panose="020F0502020204030204" pitchFamily="34" charset="0"/>
            </a:endParaRPr>
          </a:p>
          <a:p>
            <a:pPr marL="342900" marR="128905" lvl="0" indent="-342900" algn="just">
              <a:lnSpc>
                <a:spcPct val="200000"/>
              </a:lnSpc>
              <a:spcBef>
                <a:spcPts val="175"/>
              </a:spcBef>
              <a:spcAft>
                <a:spcPts val="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rPr>
              <a:t>To fetch the user data from GitHub, LeetCode, and CodeChef using their respective APIs.</a:t>
            </a:r>
            <a:endParaRPr lang="en-IN" sz="2800" dirty="0">
              <a:effectLst/>
              <a:latin typeface="Calibri" panose="020F0502020204030204" pitchFamily="34" charset="0"/>
              <a:ea typeface="Calibri" panose="020F0502020204030204" pitchFamily="34" charset="0"/>
            </a:endParaRPr>
          </a:p>
          <a:p>
            <a:pPr marL="368300" marR="128905" algn="just">
              <a:lnSpc>
                <a:spcPct val="200000"/>
              </a:lnSpc>
              <a:spcBef>
                <a:spcPts val="175"/>
              </a:spcBef>
              <a:spcAft>
                <a:spcPts val="0"/>
              </a:spcAft>
            </a:pPr>
            <a:endParaRPr lang="en-IN" sz="1800" dirty="0">
              <a:effectLst/>
              <a:latin typeface="Calibri" panose="020F0502020204030204" pitchFamily="34" charset="0"/>
              <a:ea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33F0092-0E55-A42D-DF91-986C553150B3}"/>
              </a:ext>
            </a:extLst>
          </p:cNvPr>
          <p:cNvSpPr>
            <a:spLocks noGrp="1"/>
          </p:cNvSpPr>
          <p:nvPr>
            <p:ph type="body" idx="1"/>
          </p:nvPr>
        </p:nvSpPr>
        <p:spPr>
          <a:xfrm>
            <a:off x="612140" y="1589435"/>
            <a:ext cx="7922260" cy="4018885"/>
          </a:xfrm>
        </p:spPr>
        <p:txBody>
          <a:bodyPr/>
          <a:lstStyle/>
          <a:p>
            <a:pPr marL="342900" marR="128905" lvl="0" indent="-342900" algn="just">
              <a:lnSpc>
                <a:spcPct val="200000"/>
              </a:lnSpc>
              <a:spcBef>
                <a:spcPts val="175"/>
              </a:spcBef>
              <a:spcAft>
                <a:spcPts val="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rPr>
              <a:t>To display the user data in charts and graphs for easy comparison using Chart.js.</a:t>
            </a:r>
            <a:endParaRPr lang="en-IN" sz="2800" dirty="0">
              <a:effectLst/>
              <a:latin typeface="Calibri" panose="020F0502020204030204" pitchFamily="34" charset="0"/>
              <a:ea typeface="Calibri" panose="020F0502020204030204" pitchFamily="34" charset="0"/>
            </a:endParaRPr>
          </a:p>
          <a:p>
            <a:pPr marL="342900" marR="128905" lvl="0" indent="-342900" algn="just">
              <a:lnSpc>
                <a:spcPct val="200000"/>
              </a:lnSpc>
              <a:spcBef>
                <a:spcPts val="175"/>
              </a:spcBef>
              <a:spcAft>
                <a:spcPts val="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rPr>
              <a:t>To add more features like filtering, sorting, and sharing the comparison results.</a:t>
            </a:r>
            <a:endParaRPr lang="en-IN" sz="2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2033221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3B597-8662-C614-7D0F-85D1115CAD51}"/>
              </a:ext>
            </a:extLst>
          </p:cNvPr>
          <p:cNvSpPr>
            <a:spLocks noGrp="1"/>
          </p:cNvSpPr>
          <p:nvPr>
            <p:ph type="title"/>
          </p:nvPr>
        </p:nvSpPr>
        <p:spPr/>
        <p:txBody>
          <a:bodyPr/>
          <a:lstStyle/>
          <a:p>
            <a:r>
              <a:rPr lang="en-US" dirty="0">
                <a:solidFill>
                  <a:srgbClr val="000000"/>
                </a:solidFill>
              </a:rPr>
              <a:t>Existing System</a:t>
            </a:r>
            <a:endParaRPr lang="en-IN" b="0" dirty="0"/>
          </a:p>
        </p:txBody>
      </p:sp>
      <p:sp>
        <p:nvSpPr>
          <p:cNvPr id="5" name="Text Placeholder 4">
            <a:extLst>
              <a:ext uri="{FF2B5EF4-FFF2-40B4-BE49-F238E27FC236}">
                <a16:creationId xmlns:a16="http://schemas.microsoft.com/office/drawing/2014/main" id="{2AB14008-9A3D-0456-ECDB-5D7BECED1B75}"/>
              </a:ext>
            </a:extLst>
          </p:cNvPr>
          <p:cNvSpPr>
            <a:spLocks noGrp="1"/>
          </p:cNvSpPr>
          <p:nvPr>
            <p:ph type="body" idx="1"/>
          </p:nvPr>
        </p:nvSpPr>
        <p:spPr>
          <a:xfrm>
            <a:off x="415798" y="1589435"/>
            <a:ext cx="8312404" cy="4308872"/>
          </a:xfrm>
        </p:spPr>
        <p:txBody>
          <a:bodyPr/>
          <a:lstStyle/>
          <a:p>
            <a:r>
              <a:rPr lang="en-US" dirty="0"/>
              <a:t>The user needs to go to the website separately and have to enter the profile username but there is no way to compare two or more profiles. It is a time consuming job.</a:t>
            </a:r>
          </a:p>
          <a:p>
            <a:endParaRPr lang="en-US" dirty="0"/>
          </a:p>
          <a:p>
            <a:r>
              <a:rPr lang="en-US" b="1" dirty="0"/>
              <a:t>Disadvantage:</a:t>
            </a:r>
          </a:p>
          <a:p>
            <a:pPr marL="685800" indent="-457200">
              <a:buFont typeface="Wingdings" panose="05000000000000000000" pitchFamily="2" charset="2"/>
              <a:buChar char="Ø"/>
            </a:pPr>
            <a:r>
              <a:rPr lang="en-IN" dirty="0"/>
              <a:t>Time consuming job.</a:t>
            </a:r>
          </a:p>
          <a:p>
            <a:pPr marL="685800" indent="-457200">
              <a:buFont typeface="Wingdings" panose="05000000000000000000" pitchFamily="2" charset="2"/>
              <a:buChar char="Ø"/>
            </a:pPr>
            <a:r>
              <a:rPr lang="en-IN" dirty="0"/>
              <a:t>No way to compare two or more profiles on the same platform.</a:t>
            </a:r>
          </a:p>
          <a:p>
            <a:pPr marL="685800" indent="-457200">
              <a:buFont typeface="Wingdings" panose="05000000000000000000" pitchFamily="2" charset="2"/>
              <a:buChar char="Ø"/>
            </a:pPr>
            <a:endParaRPr lang="en-IN" dirty="0"/>
          </a:p>
        </p:txBody>
      </p:sp>
    </p:spTree>
    <p:extLst>
      <p:ext uri="{BB962C8B-B14F-4D97-AF65-F5344CB8AC3E}">
        <p14:creationId xmlns:p14="http://schemas.microsoft.com/office/powerpoint/2010/main" val="1093068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C4EADB-46A2-0194-45B9-2B6E70E295FB}"/>
              </a:ext>
            </a:extLst>
          </p:cNvPr>
          <p:cNvSpPr>
            <a:spLocks noGrp="1"/>
          </p:cNvSpPr>
          <p:nvPr>
            <p:ph type="title"/>
          </p:nvPr>
        </p:nvSpPr>
        <p:spPr/>
        <p:txBody>
          <a:bodyPr/>
          <a:lstStyle/>
          <a:p>
            <a:r>
              <a:rPr lang="en-US" dirty="0"/>
              <a:t>Proposed System</a:t>
            </a:r>
            <a:endParaRPr lang="en-IN" dirty="0"/>
          </a:p>
        </p:txBody>
      </p:sp>
      <p:sp>
        <p:nvSpPr>
          <p:cNvPr id="4" name="Text Placeholder 3">
            <a:extLst>
              <a:ext uri="{FF2B5EF4-FFF2-40B4-BE49-F238E27FC236}">
                <a16:creationId xmlns:a16="http://schemas.microsoft.com/office/drawing/2014/main" id="{BB0ADA57-6A8A-BC3B-B93D-1B1D08239D5D}"/>
              </a:ext>
            </a:extLst>
          </p:cNvPr>
          <p:cNvSpPr>
            <a:spLocks noGrp="1"/>
          </p:cNvSpPr>
          <p:nvPr>
            <p:ph type="body" idx="1"/>
          </p:nvPr>
        </p:nvSpPr>
        <p:spPr>
          <a:xfrm>
            <a:off x="535941" y="1524001"/>
            <a:ext cx="8049260" cy="5140960"/>
          </a:xfrm>
        </p:spPr>
        <p:txBody>
          <a:bodyPr/>
          <a:lstStyle/>
          <a:p>
            <a:r>
              <a:rPr lang="en-US" dirty="0">
                <a:effectLst/>
                <a:latin typeface="Times New Roman" panose="02020603050405020304" pitchFamily="18" charset="0"/>
                <a:ea typeface="Calibri" panose="020F0502020204030204" pitchFamily="34" charset="0"/>
                <a:cs typeface="Times New Roman" panose="02020603050405020304" pitchFamily="18" charset="0"/>
              </a:rPr>
              <a:t>CodeRec is a web application that aims to fill this</a:t>
            </a:r>
          </a:p>
          <a:p>
            <a:r>
              <a:rPr lang="en-US" dirty="0">
                <a:effectLst/>
                <a:latin typeface="Times New Roman" panose="02020603050405020304" pitchFamily="18" charset="0"/>
                <a:ea typeface="Calibri" panose="020F0502020204030204" pitchFamily="34" charset="0"/>
                <a:cs typeface="Times New Roman" panose="02020603050405020304" pitchFamily="18" charset="0"/>
              </a:rPr>
              <a:t>gap by enabling users to compare their coding</a:t>
            </a:r>
          </a:p>
          <a:p>
            <a:r>
              <a:rPr lang="en-US" dirty="0">
                <a:effectLst/>
                <a:latin typeface="Times New Roman" panose="02020603050405020304" pitchFamily="18" charset="0"/>
                <a:ea typeface="Calibri" panose="020F0502020204030204" pitchFamily="34" charset="0"/>
                <a:cs typeface="Times New Roman" panose="02020603050405020304" pitchFamily="18" charset="0"/>
              </a:rPr>
              <a:t>skills and achievements with other programmers</a:t>
            </a:r>
          </a:p>
          <a:p>
            <a:r>
              <a:rPr lang="en-US" dirty="0">
                <a:effectLst/>
                <a:latin typeface="Times New Roman" panose="02020603050405020304" pitchFamily="18" charset="0"/>
                <a:ea typeface="Calibri" panose="020F0502020204030204" pitchFamily="34" charset="0"/>
                <a:cs typeface="Times New Roman" panose="02020603050405020304" pitchFamily="18" charset="0"/>
              </a:rPr>
              <a:t>from GitHub, LeetCode, and CodeChef. By</a:t>
            </a:r>
          </a:p>
          <a:p>
            <a:r>
              <a:rPr lang="en-US" dirty="0">
                <a:effectLst/>
                <a:latin typeface="Times New Roman" panose="02020603050405020304" pitchFamily="18" charset="0"/>
                <a:ea typeface="Calibri" panose="020F0502020204030204" pitchFamily="34" charset="0"/>
                <a:cs typeface="Times New Roman" panose="02020603050405020304" pitchFamily="18" charset="0"/>
              </a:rPr>
              <a:t>entering the usernames or profile URLs of the</a:t>
            </a:r>
          </a:p>
          <a:p>
            <a:r>
              <a:rPr lang="en-US" dirty="0">
                <a:effectLst/>
                <a:latin typeface="Times New Roman" panose="02020603050405020304" pitchFamily="18" charset="0"/>
                <a:ea typeface="Calibri" panose="020F0502020204030204" pitchFamily="34" charset="0"/>
                <a:cs typeface="Times New Roman" panose="02020603050405020304" pitchFamily="18" charset="0"/>
              </a:rPr>
              <a:t>users they want to compare, CodeRec fetches the</a:t>
            </a:r>
          </a:p>
          <a:p>
            <a:r>
              <a:rPr lang="en-US" dirty="0">
                <a:effectLst/>
                <a:latin typeface="Times New Roman" panose="02020603050405020304" pitchFamily="18" charset="0"/>
                <a:ea typeface="Calibri" panose="020F0502020204030204" pitchFamily="34" charset="0"/>
                <a:cs typeface="Times New Roman" panose="02020603050405020304" pitchFamily="18" charset="0"/>
              </a:rPr>
              <a:t>user data from each platform and displays it in</a:t>
            </a:r>
          </a:p>
          <a:p>
            <a:r>
              <a:rPr lang="en-US" dirty="0">
                <a:effectLst/>
                <a:latin typeface="Times New Roman" panose="02020603050405020304" pitchFamily="18" charset="0"/>
                <a:ea typeface="Calibri" panose="020F0502020204030204" pitchFamily="34" charset="0"/>
                <a:cs typeface="Times New Roman" panose="02020603050405020304" pitchFamily="18" charset="0"/>
              </a:rPr>
              <a:t>charts and graphs for easy comparison. CodeRec</a:t>
            </a:r>
          </a:p>
          <a:p>
            <a:r>
              <a:rPr lang="en-US" dirty="0">
                <a:effectLst/>
                <a:latin typeface="Times New Roman" panose="02020603050405020304" pitchFamily="18" charset="0"/>
                <a:ea typeface="Calibri" panose="020F0502020204030204" pitchFamily="34" charset="0"/>
                <a:cs typeface="Times New Roman" panose="02020603050405020304" pitchFamily="18" charset="0"/>
              </a:rPr>
              <a:t>uses React for the frontend, Node.js and Express</a:t>
            </a:r>
          </a:p>
          <a:p>
            <a:r>
              <a:rPr lang="en-US" dirty="0">
                <a:effectLst/>
                <a:latin typeface="Times New Roman" panose="02020603050405020304" pitchFamily="18" charset="0"/>
                <a:ea typeface="Calibri" panose="020F0502020204030204" pitchFamily="34" charset="0"/>
                <a:cs typeface="Times New Roman" panose="02020603050405020304" pitchFamily="18" charset="0"/>
              </a:rPr>
              <a:t>for the backend, GitHub API for data retrieval,</a:t>
            </a:r>
          </a:p>
          <a:p>
            <a:r>
              <a:rPr lang="en-US" dirty="0">
                <a:effectLst/>
                <a:latin typeface="Times New Roman" panose="02020603050405020304" pitchFamily="18" charset="0"/>
                <a:ea typeface="Calibri" panose="020F0502020204030204" pitchFamily="34" charset="0"/>
                <a:cs typeface="Times New Roman" panose="02020603050405020304" pitchFamily="18" charset="0"/>
              </a:rPr>
              <a:t>and Chart.js for data visualization.</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9144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5"/>
          <p:cNvSpPr txBox="1">
            <a:spLocks noGrp="1"/>
          </p:cNvSpPr>
          <p:nvPr>
            <p:ph type="title"/>
          </p:nvPr>
        </p:nvSpPr>
        <p:spPr>
          <a:xfrm>
            <a:off x="535939" y="419613"/>
            <a:ext cx="8679779" cy="1121451"/>
          </a:xfrm>
          <a:prstGeom prst="rect">
            <a:avLst/>
          </a:prstGeom>
          <a:noFill/>
          <a:ln>
            <a:noFill/>
          </a:ln>
        </p:spPr>
        <p:txBody>
          <a:bodyPr spcFirstLastPara="1" wrap="square" lIns="0" tIns="13325" rIns="0" bIns="0" anchor="t" anchorCtr="0">
            <a:spAutoFit/>
          </a:bodyPr>
          <a:lstStyle/>
          <a:p>
            <a:pPr marL="12700"/>
            <a:r>
              <a:rPr lang="en-US" sz="3600" dirty="0">
                <a:solidFill>
                  <a:srgbClr val="000000"/>
                </a:solidFill>
              </a:rPr>
              <a:t>SOFTWARE AND HARDWARE REQUIREMENTS</a:t>
            </a:r>
            <a:endParaRPr lang="en-IN" sz="3600" dirty="0">
              <a:solidFill>
                <a:srgbClr val="000000"/>
              </a:solidFill>
            </a:endParaRPr>
          </a:p>
        </p:txBody>
      </p:sp>
      <p:sp>
        <p:nvSpPr>
          <p:cNvPr id="64" name="Google Shape;64;p5"/>
          <p:cNvSpPr txBox="1"/>
          <p:nvPr/>
        </p:nvSpPr>
        <p:spPr>
          <a:xfrm>
            <a:off x="649063" y="1851961"/>
            <a:ext cx="7263130" cy="4929555"/>
          </a:xfrm>
          <a:prstGeom prst="rect">
            <a:avLst/>
          </a:prstGeom>
          <a:noFill/>
          <a:ln>
            <a:noFill/>
          </a:ln>
        </p:spPr>
        <p:txBody>
          <a:bodyPr spcFirstLastPara="1" wrap="square" lIns="0" tIns="127000" rIns="0" bIns="0" anchor="t" anchorCtr="0">
            <a:spAutoFit/>
          </a:bodyPr>
          <a:lstStyle/>
          <a:p>
            <a:pPr marL="342900" lvl="0" indent="-342900">
              <a:spcBef>
                <a:spcPts val="975"/>
              </a:spcBef>
              <a:spcAft>
                <a:spcPts val="0"/>
              </a:spcAft>
              <a:buSzPts val="1600"/>
              <a:buFont typeface="Symbol" panose="05050102010706020507" pitchFamily="18" charset="2"/>
              <a:buChar char=""/>
              <a:tabLst>
                <a:tab pos="1054100" algn="l"/>
                <a:tab pos="1054735" algn="l"/>
              </a:tabLst>
            </a:pPr>
            <a:r>
              <a:rPr lang="en-US" sz="2800" dirty="0">
                <a:effectLst/>
                <a:latin typeface="Times New Roman" panose="02020603050405020304" pitchFamily="18" charset="0"/>
                <a:ea typeface="Symbol" panose="05050102010706020507" pitchFamily="18" charset="2"/>
                <a:cs typeface="Times New Roman" panose="02020603050405020304" pitchFamily="18" charset="0"/>
              </a:rPr>
              <a:t>HTML5</a:t>
            </a:r>
            <a:endParaRPr lang="en-IN" sz="2800" dirty="0">
              <a:effectLst/>
              <a:latin typeface="Times New Roman" panose="02020603050405020304" pitchFamily="18" charset="0"/>
              <a:ea typeface="Symbol" panose="05050102010706020507" pitchFamily="18" charset="2"/>
              <a:cs typeface="Times New Roman" panose="02020603050405020304" pitchFamily="18" charset="0"/>
            </a:endParaRPr>
          </a:p>
          <a:p>
            <a:pPr marL="342900" lvl="0" indent="-342900">
              <a:spcBef>
                <a:spcPts val="970"/>
              </a:spcBef>
              <a:spcAft>
                <a:spcPts val="0"/>
              </a:spcAft>
              <a:buSzPts val="1600"/>
              <a:buFont typeface="Symbol" panose="05050102010706020507" pitchFamily="18" charset="2"/>
              <a:buChar char=""/>
              <a:tabLst>
                <a:tab pos="1054100" algn="l"/>
                <a:tab pos="1054735" algn="l"/>
              </a:tabLst>
            </a:pPr>
            <a:r>
              <a:rPr lang="en-US" sz="2800" dirty="0">
                <a:effectLst/>
                <a:latin typeface="Times New Roman" panose="02020603050405020304" pitchFamily="18" charset="0"/>
                <a:ea typeface="Symbol" panose="05050102010706020507" pitchFamily="18" charset="2"/>
                <a:cs typeface="Times New Roman" panose="02020603050405020304" pitchFamily="18" charset="0"/>
              </a:rPr>
              <a:t>CSS3</a:t>
            </a:r>
            <a:endParaRPr lang="en-IN" sz="2800" dirty="0">
              <a:effectLst/>
              <a:latin typeface="Times New Roman" panose="02020603050405020304" pitchFamily="18" charset="0"/>
              <a:ea typeface="Symbol" panose="05050102010706020507" pitchFamily="18" charset="2"/>
              <a:cs typeface="Times New Roman" panose="02020603050405020304" pitchFamily="18" charset="0"/>
            </a:endParaRPr>
          </a:p>
          <a:p>
            <a:pPr marL="342900" lvl="0" indent="-342900">
              <a:spcBef>
                <a:spcPts val="985"/>
              </a:spcBef>
              <a:spcAft>
                <a:spcPts val="0"/>
              </a:spcAft>
              <a:buSzPts val="1600"/>
              <a:buFont typeface="Symbol" panose="05050102010706020507" pitchFamily="18" charset="2"/>
              <a:buChar char=""/>
              <a:tabLst>
                <a:tab pos="1054100" algn="l"/>
                <a:tab pos="1054735" algn="l"/>
              </a:tabLst>
            </a:pPr>
            <a:r>
              <a:rPr lang="en-US" sz="2800" dirty="0">
                <a:effectLst/>
                <a:latin typeface="Times New Roman" panose="02020603050405020304" pitchFamily="18" charset="0"/>
                <a:ea typeface="Symbol" panose="05050102010706020507" pitchFamily="18" charset="2"/>
                <a:cs typeface="Times New Roman" panose="02020603050405020304" pitchFamily="18" charset="0"/>
              </a:rPr>
              <a:t>JavaScript</a:t>
            </a:r>
            <a:endParaRPr lang="en-IN" sz="2800" dirty="0">
              <a:effectLst/>
              <a:latin typeface="Times New Roman" panose="02020603050405020304" pitchFamily="18" charset="0"/>
              <a:ea typeface="Symbol" panose="05050102010706020507" pitchFamily="18" charset="2"/>
              <a:cs typeface="Times New Roman" panose="02020603050405020304" pitchFamily="18" charset="0"/>
            </a:endParaRPr>
          </a:p>
          <a:p>
            <a:pPr marL="342900" lvl="0" indent="-342900">
              <a:spcBef>
                <a:spcPts val="985"/>
              </a:spcBef>
              <a:spcAft>
                <a:spcPts val="0"/>
              </a:spcAft>
              <a:buSzPts val="1600"/>
              <a:buFont typeface="Symbol" panose="05050102010706020507" pitchFamily="18" charset="2"/>
              <a:buChar char=""/>
              <a:tabLst>
                <a:tab pos="1054100" algn="l"/>
                <a:tab pos="1054735" algn="l"/>
              </a:tabLst>
            </a:pPr>
            <a:r>
              <a:rPr lang="en-US" sz="2800" dirty="0">
                <a:effectLst/>
                <a:latin typeface="Times New Roman" panose="02020603050405020304" pitchFamily="18" charset="0"/>
                <a:ea typeface="Symbol" panose="05050102010706020507" pitchFamily="18" charset="2"/>
                <a:cs typeface="Times New Roman" panose="02020603050405020304" pitchFamily="18" charset="0"/>
              </a:rPr>
              <a:t>React</a:t>
            </a:r>
            <a:endParaRPr lang="en-IN" sz="2800" dirty="0">
              <a:effectLst/>
              <a:latin typeface="Times New Roman" panose="02020603050405020304" pitchFamily="18" charset="0"/>
              <a:ea typeface="Symbol" panose="05050102010706020507" pitchFamily="18" charset="2"/>
              <a:cs typeface="Times New Roman" panose="02020603050405020304" pitchFamily="18" charset="0"/>
            </a:endParaRPr>
          </a:p>
          <a:p>
            <a:pPr marL="342900" lvl="0" indent="-342900">
              <a:spcBef>
                <a:spcPts val="985"/>
              </a:spcBef>
              <a:spcAft>
                <a:spcPts val="0"/>
              </a:spcAft>
              <a:buSzPts val="1600"/>
              <a:buFont typeface="Symbol" panose="05050102010706020507" pitchFamily="18" charset="2"/>
              <a:buChar char=""/>
              <a:tabLst>
                <a:tab pos="1054100" algn="l"/>
                <a:tab pos="1054735" algn="l"/>
              </a:tabLst>
            </a:pPr>
            <a:r>
              <a:rPr lang="en-US" sz="2800" dirty="0">
                <a:effectLst/>
                <a:latin typeface="Times New Roman" panose="02020603050405020304" pitchFamily="18" charset="0"/>
                <a:ea typeface="Symbol" panose="05050102010706020507" pitchFamily="18" charset="2"/>
                <a:cs typeface="Times New Roman" panose="02020603050405020304" pitchFamily="18" charset="0"/>
              </a:rPr>
              <a:t>Node.js</a:t>
            </a:r>
            <a:endParaRPr lang="en-IN" sz="2800" dirty="0">
              <a:effectLst/>
              <a:latin typeface="Times New Roman" panose="02020603050405020304" pitchFamily="18" charset="0"/>
              <a:ea typeface="Symbol" panose="05050102010706020507" pitchFamily="18" charset="2"/>
              <a:cs typeface="Times New Roman" panose="02020603050405020304" pitchFamily="18" charset="0"/>
            </a:endParaRPr>
          </a:p>
          <a:p>
            <a:pPr marL="342900" lvl="0" indent="-342900">
              <a:spcBef>
                <a:spcPts val="990"/>
              </a:spcBef>
              <a:spcAft>
                <a:spcPts val="0"/>
              </a:spcAft>
              <a:buSzPts val="1600"/>
              <a:buFont typeface="Symbol" panose="05050102010706020507" pitchFamily="18" charset="2"/>
              <a:buChar char=""/>
              <a:tabLst>
                <a:tab pos="1054100" algn="l"/>
                <a:tab pos="1054735" algn="l"/>
              </a:tabLst>
            </a:pPr>
            <a:r>
              <a:rPr lang="en-US" sz="2800" dirty="0">
                <a:effectLst/>
                <a:latin typeface="Times New Roman" panose="02020603050405020304" pitchFamily="18" charset="0"/>
                <a:ea typeface="Symbol" panose="05050102010706020507" pitchFamily="18" charset="2"/>
                <a:cs typeface="Times New Roman" panose="02020603050405020304" pitchFamily="18" charset="0"/>
              </a:rPr>
              <a:t>Express.js</a:t>
            </a:r>
            <a:endParaRPr lang="en-IN" sz="2800" dirty="0">
              <a:effectLst/>
              <a:latin typeface="Times New Roman" panose="02020603050405020304" pitchFamily="18" charset="0"/>
              <a:ea typeface="Symbol" panose="05050102010706020507" pitchFamily="18" charset="2"/>
              <a:cs typeface="Times New Roman" panose="02020603050405020304" pitchFamily="18" charset="0"/>
            </a:endParaRPr>
          </a:p>
          <a:p>
            <a:pPr marL="342900" lvl="0" indent="-342900">
              <a:spcBef>
                <a:spcPts val="990"/>
              </a:spcBef>
              <a:spcAft>
                <a:spcPts val="0"/>
              </a:spcAft>
              <a:buSzPts val="1600"/>
              <a:buFont typeface="Symbol" panose="05050102010706020507" pitchFamily="18" charset="2"/>
              <a:buChar char=""/>
              <a:tabLst>
                <a:tab pos="1054100" algn="l"/>
                <a:tab pos="1054735" algn="l"/>
              </a:tabLst>
            </a:pPr>
            <a:r>
              <a:rPr lang="en-US" sz="2800" dirty="0">
                <a:effectLst/>
                <a:latin typeface="Times New Roman" panose="02020603050405020304" pitchFamily="18" charset="0"/>
                <a:ea typeface="Symbol" panose="05050102010706020507" pitchFamily="18" charset="2"/>
                <a:cs typeface="Times New Roman" panose="02020603050405020304" pitchFamily="18" charset="0"/>
              </a:rPr>
              <a:t>GitHub API</a:t>
            </a:r>
            <a:endParaRPr lang="en-IN" sz="2800" dirty="0">
              <a:effectLst/>
              <a:latin typeface="Times New Roman" panose="02020603050405020304" pitchFamily="18" charset="0"/>
              <a:ea typeface="Symbol" panose="05050102010706020507" pitchFamily="18" charset="2"/>
              <a:cs typeface="Times New Roman" panose="02020603050405020304" pitchFamily="18" charset="0"/>
            </a:endParaRPr>
          </a:p>
          <a:p>
            <a:pPr marL="368300" marR="128905" algn="just">
              <a:lnSpc>
                <a:spcPct val="200000"/>
              </a:lnSpc>
              <a:spcBef>
                <a:spcPts val="175"/>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612140" y="340888"/>
            <a:ext cx="4049400" cy="690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solidFill>
                  <a:srgbClr val="000000"/>
                </a:solidFill>
              </a:rPr>
              <a:t>Feasibility Study</a:t>
            </a:r>
            <a:endParaRPr dirty="0"/>
          </a:p>
        </p:txBody>
      </p:sp>
      <p:sp>
        <p:nvSpPr>
          <p:cNvPr id="82" name="Google Shape;82;p13"/>
          <p:cNvSpPr txBox="1"/>
          <p:nvPr/>
        </p:nvSpPr>
        <p:spPr>
          <a:xfrm>
            <a:off x="612140" y="1167129"/>
            <a:ext cx="7998600" cy="5431500"/>
          </a:xfrm>
          <a:prstGeom prst="rect">
            <a:avLst/>
          </a:prstGeom>
          <a:noFill/>
          <a:ln>
            <a:noFill/>
          </a:ln>
        </p:spPr>
        <p:txBody>
          <a:bodyPr spcFirstLastPara="1" wrap="square" lIns="0" tIns="12050" rIns="0" bIns="0" anchor="t" anchorCtr="0">
            <a:spAutoFit/>
          </a:bodyPr>
          <a:lstStyle/>
          <a:p>
            <a:pPr marL="12700" marR="0" lvl="0" indent="0" algn="just" rtl="0">
              <a:lnSpc>
                <a:spcPct val="100000"/>
              </a:lnSpc>
              <a:spcBef>
                <a:spcPts val="0"/>
              </a:spcBef>
              <a:spcAft>
                <a:spcPts val="0"/>
              </a:spcAft>
              <a:buNone/>
            </a:pPr>
            <a:r>
              <a:rPr lang="en-US" sz="2200" b="1" i="0" u="sng" strike="noStrike" cap="none" dirty="0">
                <a:latin typeface="Times New Roman"/>
                <a:ea typeface="Times New Roman"/>
                <a:cs typeface="Times New Roman"/>
                <a:sym typeface="Times New Roman"/>
              </a:rPr>
              <a:t>Technical feasibility:</a:t>
            </a:r>
            <a:endParaRPr sz="2200" b="0" i="0" u="none" strike="noStrike" cap="none" dirty="0">
              <a:latin typeface="Times New Roman"/>
              <a:ea typeface="Times New Roman"/>
              <a:cs typeface="Times New Roman"/>
              <a:sym typeface="Times New Roman"/>
            </a:endParaRPr>
          </a:p>
          <a:p>
            <a:pPr marL="12700" marR="5715" lvl="0" indent="914400" algn="just" rtl="0">
              <a:lnSpc>
                <a:spcPct val="100000"/>
              </a:lnSpc>
              <a:spcBef>
                <a:spcPts val="0"/>
              </a:spcBef>
              <a:spcAft>
                <a:spcPts val="0"/>
              </a:spcAft>
              <a:buNone/>
            </a:pPr>
            <a:r>
              <a:rPr lang="en-US" sz="2200" b="0" i="0" u="none" strike="noStrike" cap="none" dirty="0">
                <a:latin typeface="Times New Roman"/>
                <a:ea typeface="Times New Roman"/>
                <a:cs typeface="Times New Roman"/>
                <a:sym typeface="Times New Roman"/>
              </a:rPr>
              <a:t>HTML, CSS, JavaScript allows software development using  the language to function on any windows operating system, so the  software will run on all windows.</a:t>
            </a:r>
            <a:endParaRPr sz="2200" b="0" i="0" u="none" strike="noStrike" cap="none" dirty="0">
              <a:latin typeface="Times New Roman"/>
              <a:ea typeface="Times New Roman"/>
              <a:cs typeface="Times New Roman"/>
              <a:sym typeface="Times New Roman"/>
            </a:endParaRPr>
          </a:p>
          <a:p>
            <a:pPr marL="12700" marR="0" lvl="0" indent="0" algn="just" rtl="0">
              <a:lnSpc>
                <a:spcPct val="100000"/>
              </a:lnSpc>
              <a:spcBef>
                <a:spcPts val="5"/>
              </a:spcBef>
              <a:spcAft>
                <a:spcPts val="0"/>
              </a:spcAft>
              <a:buNone/>
            </a:pPr>
            <a:r>
              <a:rPr lang="en-US" sz="2200" b="1" i="0" u="sng" strike="noStrike" cap="none" dirty="0">
                <a:latin typeface="Times New Roman"/>
                <a:ea typeface="Times New Roman"/>
                <a:cs typeface="Times New Roman"/>
                <a:sym typeface="Times New Roman"/>
              </a:rPr>
              <a:t>Economic feasibility:</a:t>
            </a:r>
            <a:endParaRPr sz="2200" b="0" i="0" u="none" strike="noStrike" cap="none" dirty="0">
              <a:latin typeface="Times New Roman"/>
              <a:ea typeface="Times New Roman"/>
              <a:cs typeface="Times New Roman"/>
              <a:sym typeface="Times New Roman"/>
            </a:endParaRPr>
          </a:p>
          <a:p>
            <a:pPr marL="12700" marR="5715" lvl="0" indent="914400" algn="just" rtl="0">
              <a:lnSpc>
                <a:spcPct val="100000"/>
              </a:lnSpc>
              <a:spcBef>
                <a:spcPts val="0"/>
              </a:spcBef>
              <a:spcAft>
                <a:spcPts val="0"/>
              </a:spcAft>
              <a:buNone/>
            </a:pPr>
            <a:r>
              <a:rPr lang="en-US" sz="2200" b="0" i="0" u="none" strike="noStrike" cap="none" dirty="0">
                <a:latin typeface="Times New Roman"/>
                <a:ea typeface="Times New Roman"/>
                <a:cs typeface="Times New Roman"/>
                <a:sym typeface="Times New Roman"/>
              </a:rPr>
              <a:t>All software necessary for creation of the program is available  freely to me at no extra cost. Graphics can be obtained for free from a  variety of sources, including the internet, outsourcing and self-  creation, and need extra hardware is required for the software to  perform. No budget is available or required, so the project is  economically feasible</a:t>
            </a:r>
            <a:endParaRPr sz="2200" b="0" i="0" u="none" strike="noStrike" cap="none" dirty="0">
              <a:latin typeface="Times New Roman"/>
              <a:ea typeface="Times New Roman"/>
              <a:cs typeface="Times New Roman"/>
              <a:sym typeface="Times New Roman"/>
            </a:endParaRPr>
          </a:p>
          <a:p>
            <a:pPr marL="12700" marR="0" lvl="0" indent="0" algn="just" rtl="0">
              <a:lnSpc>
                <a:spcPct val="100000"/>
              </a:lnSpc>
              <a:spcBef>
                <a:spcPts val="0"/>
              </a:spcBef>
              <a:spcAft>
                <a:spcPts val="0"/>
              </a:spcAft>
              <a:buNone/>
            </a:pPr>
            <a:r>
              <a:rPr lang="en-US" sz="2200" b="1" i="0" u="sng" strike="noStrike" cap="none" dirty="0">
                <a:latin typeface="Times New Roman"/>
                <a:ea typeface="Times New Roman"/>
                <a:cs typeface="Times New Roman"/>
                <a:sym typeface="Times New Roman"/>
              </a:rPr>
              <a:t>Operational feasibility:</a:t>
            </a:r>
            <a:endParaRPr sz="2200" b="0" i="0" u="none" strike="noStrike" cap="none" dirty="0">
              <a:latin typeface="Times New Roman"/>
              <a:ea typeface="Times New Roman"/>
              <a:cs typeface="Times New Roman"/>
              <a:sym typeface="Times New Roman"/>
            </a:endParaRPr>
          </a:p>
          <a:p>
            <a:pPr marL="12700" marR="5080" lvl="0" indent="914400" algn="just" rtl="0">
              <a:lnSpc>
                <a:spcPct val="100000"/>
              </a:lnSpc>
              <a:spcBef>
                <a:spcPts val="5"/>
              </a:spcBef>
              <a:spcAft>
                <a:spcPts val="0"/>
              </a:spcAft>
              <a:buNone/>
            </a:pPr>
            <a:r>
              <a:rPr lang="en-US" sz="2200" b="0" i="0" u="none" strike="noStrike" cap="none" dirty="0">
                <a:latin typeface="Times New Roman"/>
                <a:ea typeface="Times New Roman"/>
                <a:cs typeface="Times New Roman"/>
                <a:sym typeface="Times New Roman"/>
              </a:rPr>
              <a:t>The expertise for the project can be obtained through the  course of the project, the resources for the project are obtainable with  effort. In the maintenance will need to be performed as the use will  have been fulfilled</a:t>
            </a:r>
            <a:endParaRPr sz="2200" b="0" i="0" u="none" strike="noStrike" cap="none" dirty="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1810</Words>
  <Application>Microsoft Office PowerPoint</Application>
  <PresentationFormat>On-screen Show (4:3)</PresentationFormat>
  <Paragraphs>204</Paragraphs>
  <Slides>33</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-apple-system</vt:lpstr>
      <vt:lpstr>Arial</vt:lpstr>
      <vt:lpstr>Calibri</vt:lpstr>
      <vt:lpstr>Noto Sans Symbols</vt:lpstr>
      <vt:lpstr>Symbol</vt:lpstr>
      <vt:lpstr>Times New Roman</vt:lpstr>
      <vt:lpstr>Wingdings</vt:lpstr>
      <vt:lpstr>Office Theme</vt:lpstr>
      <vt:lpstr>Code Rec</vt:lpstr>
      <vt:lpstr>Abstract</vt:lpstr>
      <vt:lpstr>PowerPoint Presentation</vt:lpstr>
      <vt:lpstr>Scope of the project</vt:lpstr>
      <vt:lpstr>PowerPoint Presentation</vt:lpstr>
      <vt:lpstr>Existing System</vt:lpstr>
      <vt:lpstr>Proposed System</vt:lpstr>
      <vt:lpstr>SOFTWARE AND HARDWARE REQUIREMENTS</vt:lpstr>
      <vt:lpstr>Feasibility Study</vt:lpstr>
      <vt:lpstr>System Architecture</vt:lpstr>
      <vt:lpstr>Modules</vt:lpstr>
      <vt:lpstr>Entering the username</vt:lpstr>
      <vt:lpstr>Comparison of Profiles </vt:lpstr>
      <vt:lpstr>PowerPoint Presentation</vt:lpstr>
      <vt:lpstr>PowerPoint Presentation</vt:lpstr>
      <vt:lpstr>Conclusion of Profiles</vt:lpstr>
      <vt:lpstr>PowerPoint Presentation</vt:lpstr>
      <vt:lpstr>PowerPoint Presentation</vt:lpstr>
      <vt:lpstr>Data Flow Diagram Level 0</vt:lpstr>
      <vt:lpstr>Data Flow Diagram Level 1</vt:lpstr>
      <vt:lpstr>Use Case Diagram</vt:lpstr>
      <vt:lpstr>User Activity Diagram</vt:lpstr>
      <vt:lpstr>PowerPoint Presentation</vt:lpstr>
      <vt:lpstr>Conclusion</vt:lpstr>
      <vt:lpstr>PowerPoint Presentation</vt:lpstr>
      <vt:lpstr>Libraries and Modules</vt:lpstr>
      <vt:lpstr>PowerPoint Presentation</vt:lpstr>
      <vt:lpstr>Screenshots</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Rec</dc:title>
  <dc:creator>Pradeep</dc:creator>
  <cp:lastModifiedBy>kshitiz singh</cp:lastModifiedBy>
  <cp:revision>2</cp:revision>
  <dcterms:created xsi:type="dcterms:W3CDTF">2022-11-22T16:13:11Z</dcterms:created>
  <dcterms:modified xsi:type="dcterms:W3CDTF">2023-04-28T18:53:48Z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2018-10-10T00:00:00Z</vt:filetime>
  </property>
  <property fmtid="{D5CDD505-2E9C-101B-9397-08002B2CF9AE}" pid="3" name="Creator">
    <vt:lpwstr>Microsoft® PowerPoint® 2016</vt:lpwstr>
  </property>
  <property fmtid="{D5CDD505-2E9C-101B-9397-08002B2CF9AE}" pid="4" name="LastSaved">
    <vt:filetime>2022-11-22T00:00:00Z</vt:filetime>
  </property>
</Properties>
</file>