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71" r:id="rId4"/>
    <p:sldId id="257" r:id="rId5"/>
    <p:sldId id="258" r:id="rId6"/>
    <p:sldId id="259" r:id="rId7"/>
    <p:sldId id="260" r:id="rId8"/>
    <p:sldId id="261" r:id="rId9"/>
    <p:sldId id="262" r:id="rId10"/>
    <p:sldId id="263" r:id="rId11"/>
    <p:sldId id="264" r:id="rId12"/>
    <p:sldId id="265" r:id="rId13"/>
    <p:sldId id="267" r:id="rId15"/>
    <p:sldId id="268" r:id="rId16"/>
    <p:sldId id="269"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5.png"/><Relationship Id="rId7" Type="http://schemas.openxmlformats.org/officeDocument/2006/relationships/tags" Target="../tags/tag4.xml"/><Relationship Id="rId6" Type="http://schemas.openxmlformats.org/officeDocument/2006/relationships/image" Target="../media/image4.png"/><Relationship Id="rId5" Type="http://schemas.openxmlformats.org/officeDocument/2006/relationships/tags" Target="../tags/tag3.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9.png"/><Relationship Id="rId7" Type="http://schemas.openxmlformats.org/officeDocument/2006/relationships/tags" Target="../tags/tag8.xml"/><Relationship Id="rId6" Type="http://schemas.openxmlformats.org/officeDocument/2006/relationships/image" Target="../media/image8.png"/><Relationship Id="rId5" Type="http://schemas.openxmlformats.org/officeDocument/2006/relationships/tags" Target="../tags/tag7.xml"/><Relationship Id="rId4" Type="http://schemas.openxmlformats.org/officeDocument/2006/relationships/image" Target="../media/image7.png"/><Relationship Id="rId3" Type="http://schemas.openxmlformats.org/officeDocument/2006/relationships/tags" Target="../tags/tag6.xml"/><Relationship Id="rId2" Type="http://schemas.openxmlformats.org/officeDocument/2006/relationships/image" Target="../media/image6.png"/><Relationship Id="rId10" Type="http://schemas.openxmlformats.org/officeDocument/2006/relationships/notesSlide" Target="../notesSlides/notesSlide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hyperlink" Target="https://docs.oracle.com/javase/8/docs/api/java/util/concurrent/locks/ReentrantLock.html" TargetMode="External"/><Relationship Id="rId3" Type="http://schemas.openxmlformats.org/officeDocument/2006/relationships/hyperlink" Target="https://docs.oracle.com/javase/tutorial/essential/concurrency/" TargetMode="External"/><Relationship Id="rId2" Type="http://schemas.openxmlformats.org/officeDocument/2006/relationships/hyperlink" Target="https://docs.oracle.com/javase/tutorial/uiswing/" TargetMode="External"/><Relationship Id="rId1" Type="http://schemas.openxmlformats.org/officeDocument/2006/relationships/hyperlink" Target="https://docs.oracle.com/en/java/"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44445" y="2492375"/>
            <a:ext cx="7393305" cy="1764030"/>
          </a:xfrm>
        </p:spPr>
        <p:txBody>
          <a:bodyPr/>
          <a:lstStyle/>
          <a:p>
            <a:r>
              <a:rPr lang="en-US" sz="6000" b="1">
                <a:latin typeface="Times New Roman" panose="02020603050405020304" charset="0"/>
                <a:cs typeface="Times New Roman" panose="02020603050405020304" charset="0"/>
              </a:rPr>
              <a:t>BANKING SYSTEM</a:t>
            </a:r>
            <a:endParaRPr lang="en-US" sz="6000" b="1">
              <a:latin typeface="Times New Roman" panose="02020603050405020304" charset="0"/>
              <a:cs typeface="Times New Roman" panose="02020603050405020304" charset="0"/>
            </a:endParaRPr>
          </a:p>
        </p:txBody>
      </p:sp>
      <p:sp>
        <p:nvSpPr>
          <p:cNvPr id="5" name="Text Box 4"/>
          <p:cNvSpPr txBox="1"/>
          <p:nvPr/>
        </p:nvSpPr>
        <p:spPr>
          <a:xfrm>
            <a:off x="3948430" y="4135120"/>
            <a:ext cx="3890010" cy="774065"/>
          </a:xfrm>
          <a:prstGeom prst="rect">
            <a:avLst/>
          </a:prstGeom>
          <a:noFill/>
        </p:spPr>
        <p:txBody>
          <a:bodyPr wrap="square" rtlCol="0">
            <a:noAutofit/>
          </a:bodyPr>
          <a:p>
            <a:r>
              <a:rPr lang="en-US" sz="3200" b="1">
                <a:latin typeface="Times New Roman" panose="02020603050405020304" charset="0"/>
                <a:cs typeface="Times New Roman" panose="02020603050405020304" charset="0"/>
                <a:sym typeface="+mn-ea"/>
              </a:rPr>
              <a:t>K. Pavani [N190061]</a:t>
            </a:r>
            <a:endParaRPr lang="en-US" sz="3200" b="1">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Experimental Setup</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marL="0" indent="0">
              <a:buNone/>
            </a:pPr>
            <a:r>
              <a:rPr lang="en-US" sz="2800" b="1">
                <a:latin typeface="Times New Roman" panose="02020603050405020304" charset="0"/>
                <a:cs typeface="Times New Roman" panose="02020603050405020304" charset="0"/>
              </a:rPr>
              <a:t>IV. Results screenshots :</a:t>
            </a:r>
            <a:endParaRPr lang="en-US" sz="2800" b="1">
              <a:latin typeface="Times New Roman" panose="02020603050405020304" charset="0"/>
              <a:cs typeface="Times New Roman" panose="02020603050405020304" charset="0"/>
            </a:endParaRPr>
          </a:p>
          <a:p>
            <a:pPr marL="0" indent="0">
              <a:buNone/>
            </a:pPr>
            <a:endParaRPr lang="en-US" sz="2800" b="1">
              <a:latin typeface="Times New Roman" panose="02020603050405020304" charset="0"/>
              <a:cs typeface="Times New Roman" panose="02020603050405020304" charset="0"/>
            </a:endParaRPr>
          </a:p>
        </p:txBody>
      </p:sp>
      <p:pic>
        <p:nvPicPr>
          <p:cNvPr id="4" name="Content Placeholder 3"/>
          <p:cNvPicPr>
            <a:picLocks noChangeAspect="1"/>
          </p:cNvPicPr>
          <p:nvPr>
            <p:ph sz="half" idx="2"/>
            <p:custDataLst>
              <p:tags r:id="rId1"/>
            </p:custDataLst>
          </p:nvPr>
        </p:nvPicPr>
        <p:blipFill>
          <a:blip r:embed="rId2"/>
          <a:srcRect l="24517" t="21607" r="47724" b="28529"/>
          <a:stretch>
            <a:fillRect/>
          </a:stretch>
        </p:blipFill>
        <p:spPr>
          <a:xfrm>
            <a:off x="483870" y="2198370"/>
            <a:ext cx="4922520" cy="4104005"/>
          </a:xfrm>
          <a:prstGeom prst="rect">
            <a:avLst/>
          </a:prstGeom>
        </p:spPr>
      </p:pic>
      <p:pic>
        <p:nvPicPr>
          <p:cNvPr id="7" name="Picture 2"/>
          <p:cNvPicPr>
            <a:picLocks noChangeAspect="1"/>
          </p:cNvPicPr>
          <p:nvPr>
            <p:custDataLst>
              <p:tags r:id="rId3"/>
            </p:custDataLst>
          </p:nvPr>
        </p:nvPicPr>
        <p:blipFill>
          <a:blip r:embed="rId4"/>
          <a:srcRect l="40188" t="27173" r="40284" b="33220"/>
          <a:stretch>
            <a:fillRect/>
          </a:stretch>
        </p:blipFill>
        <p:spPr>
          <a:xfrm>
            <a:off x="6301105" y="1685290"/>
            <a:ext cx="4380230" cy="1743710"/>
          </a:xfrm>
          <a:prstGeom prst="rect">
            <a:avLst/>
          </a:prstGeom>
          <a:noFill/>
          <a:ln w="9525">
            <a:noFill/>
          </a:ln>
        </p:spPr>
      </p:pic>
      <p:pic>
        <p:nvPicPr>
          <p:cNvPr id="8" name="Picture 3"/>
          <p:cNvPicPr>
            <a:picLocks noChangeAspect="1"/>
          </p:cNvPicPr>
          <p:nvPr>
            <p:custDataLst>
              <p:tags r:id="rId5"/>
            </p:custDataLst>
          </p:nvPr>
        </p:nvPicPr>
        <p:blipFill>
          <a:blip r:embed="rId6"/>
          <a:srcRect l="40218" t="32491" r="40178" b="39570"/>
          <a:stretch>
            <a:fillRect/>
          </a:stretch>
        </p:blipFill>
        <p:spPr>
          <a:xfrm>
            <a:off x="6301105" y="3769360"/>
            <a:ext cx="4380230" cy="1243330"/>
          </a:xfrm>
          <a:prstGeom prst="rect">
            <a:avLst/>
          </a:prstGeom>
          <a:noFill/>
          <a:ln>
            <a:noFill/>
          </a:ln>
        </p:spPr>
      </p:pic>
      <p:pic>
        <p:nvPicPr>
          <p:cNvPr id="9" name="Picture 8"/>
          <p:cNvPicPr>
            <a:picLocks noChangeAspect="1"/>
          </p:cNvPicPr>
          <p:nvPr>
            <p:custDataLst>
              <p:tags r:id="rId7"/>
            </p:custDataLst>
          </p:nvPr>
        </p:nvPicPr>
        <p:blipFill>
          <a:blip r:embed="rId8"/>
          <a:srcRect l="37939" t="36492" r="37995" b="42229"/>
          <a:stretch>
            <a:fillRect/>
          </a:stretch>
        </p:blipFill>
        <p:spPr>
          <a:xfrm>
            <a:off x="6301105" y="5207000"/>
            <a:ext cx="4379595" cy="140208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p>
            <a:r>
              <a:rPr lang="en-US">
                <a:latin typeface="Times New Roman" panose="02020603050405020304" charset="0"/>
                <a:cs typeface="Times New Roman" panose="02020603050405020304" charset="0"/>
                <a:sym typeface="+mn-ea"/>
              </a:rPr>
              <a:t>Experimental Setup</a:t>
            </a:r>
            <a:endParaRPr lang="en-US">
              <a:latin typeface="Times New Roman" panose="02020603050405020304" charset="0"/>
              <a:cs typeface="Times New Roman" panose="02020603050405020304" charset="0"/>
            </a:endParaRPr>
          </a:p>
        </p:txBody>
      </p:sp>
      <p:pic>
        <p:nvPicPr>
          <p:cNvPr id="8" name="Content Placeholder 7"/>
          <p:cNvPicPr>
            <a:picLocks noChangeAspect="1"/>
          </p:cNvPicPr>
          <p:nvPr>
            <p:ph sz="half" idx="1"/>
            <p:custDataLst>
              <p:tags r:id="rId1"/>
            </p:custDataLst>
          </p:nvPr>
        </p:nvPicPr>
        <p:blipFill>
          <a:blip r:embed="rId2"/>
          <a:srcRect l="22299" t="20547" r="50000" b="29175"/>
          <a:stretch>
            <a:fillRect/>
          </a:stretch>
        </p:blipFill>
        <p:spPr>
          <a:xfrm>
            <a:off x="609600" y="1568450"/>
            <a:ext cx="4970145" cy="4297680"/>
          </a:xfrm>
          <a:prstGeom prst="rect">
            <a:avLst/>
          </a:prstGeom>
        </p:spPr>
      </p:pic>
      <p:pic>
        <p:nvPicPr>
          <p:cNvPr id="11" name="Picture 8"/>
          <p:cNvPicPr>
            <a:picLocks noChangeAspect="1"/>
          </p:cNvPicPr>
          <p:nvPr>
            <p:ph sz="half" idx="2"/>
            <p:custDataLst>
              <p:tags r:id="rId3"/>
            </p:custDataLst>
          </p:nvPr>
        </p:nvPicPr>
        <p:blipFill>
          <a:blip r:embed="rId4"/>
          <a:srcRect l="38018" t="36932" r="38127" b="42550"/>
          <a:stretch>
            <a:fillRect/>
          </a:stretch>
        </p:blipFill>
        <p:spPr>
          <a:xfrm>
            <a:off x="5942330" y="1568450"/>
            <a:ext cx="5384800" cy="1402080"/>
          </a:xfrm>
          <a:prstGeom prst="rect">
            <a:avLst/>
          </a:prstGeom>
          <a:noFill/>
          <a:ln>
            <a:noFill/>
          </a:ln>
        </p:spPr>
      </p:pic>
      <p:pic>
        <p:nvPicPr>
          <p:cNvPr id="13" name="Picture 7"/>
          <p:cNvPicPr>
            <a:picLocks noChangeAspect="1"/>
          </p:cNvPicPr>
          <p:nvPr>
            <p:custDataLst>
              <p:tags r:id="rId5"/>
            </p:custDataLst>
          </p:nvPr>
        </p:nvPicPr>
        <p:blipFill>
          <a:blip r:embed="rId6"/>
          <a:srcRect l="37967" t="37561" r="38043" b="42136"/>
          <a:stretch>
            <a:fillRect/>
          </a:stretch>
        </p:blipFill>
        <p:spPr>
          <a:xfrm>
            <a:off x="5942330" y="3121025"/>
            <a:ext cx="5384165" cy="1222375"/>
          </a:xfrm>
          <a:prstGeom prst="rect">
            <a:avLst/>
          </a:prstGeom>
          <a:noFill/>
          <a:ln>
            <a:noFill/>
          </a:ln>
        </p:spPr>
      </p:pic>
      <p:pic>
        <p:nvPicPr>
          <p:cNvPr id="15" name="Picture 10"/>
          <p:cNvPicPr>
            <a:picLocks noChangeAspect="1"/>
          </p:cNvPicPr>
          <p:nvPr>
            <p:custDataLst>
              <p:tags r:id="rId7"/>
            </p:custDataLst>
          </p:nvPr>
        </p:nvPicPr>
        <p:blipFill>
          <a:blip r:embed="rId8"/>
          <a:srcRect l="37336" t="35944" r="37467" b="41619"/>
          <a:stretch>
            <a:fillRect/>
          </a:stretch>
        </p:blipFill>
        <p:spPr>
          <a:xfrm>
            <a:off x="5942330" y="4493895"/>
            <a:ext cx="5384800" cy="1635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Experimental Setup</a:t>
            </a:r>
            <a:endParaRPr lang="en-US">
              <a:latin typeface="Times New Roman" panose="02020603050405020304" charset="0"/>
              <a:cs typeface="Times New Roman" panose="02020603050405020304" charset="0"/>
            </a:endParaRPr>
          </a:p>
        </p:txBody>
      </p:sp>
      <p:sp>
        <p:nvSpPr>
          <p:cNvPr id="8" name="Text Box 7"/>
          <p:cNvSpPr txBox="1"/>
          <p:nvPr/>
        </p:nvSpPr>
        <p:spPr>
          <a:xfrm>
            <a:off x="716280" y="1707515"/>
            <a:ext cx="8700770" cy="618490"/>
          </a:xfrm>
          <a:prstGeom prst="rect">
            <a:avLst/>
          </a:prstGeom>
          <a:noFill/>
        </p:spPr>
        <p:txBody>
          <a:bodyPr wrap="square" rtlCol="0">
            <a:noAutofit/>
          </a:bodyPr>
          <a:p>
            <a:r>
              <a:rPr lang="en-US" sz="2500" b="1">
                <a:latin typeface="Times New Roman" panose="02020603050405020304" charset="0"/>
                <a:cs typeface="Times New Roman" panose="02020603050405020304" charset="0"/>
              </a:rPr>
              <a:t>Results comparision with other approaches :</a:t>
            </a:r>
            <a:endParaRPr lang="en-US" sz="2500" b="1">
              <a:latin typeface="Times New Roman" panose="02020603050405020304" charset="0"/>
              <a:cs typeface="Times New Roman" panose="02020603050405020304" charset="0"/>
            </a:endParaRPr>
          </a:p>
        </p:txBody>
      </p:sp>
      <p:sp>
        <p:nvSpPr>
          <p:cNvPr id="9" name="Text Box 8"/>
          <p:cNvSpPr txBox="1"/>
          <p:nvPr/>
        </p:nvSpPr>
        <p:spPr>
          <a:xfrm>
            <a:off x="716280" y="2476500"/>
            <a:ext cx="10230485" cy="1244600"/>
          </a:xfrm>
          <a:prstGeom prst="rect">
            <a:avLst/>
          </a:prstGeom>
        </p:spPr>
        <p:txBody>
          <a:bodyPr wrap="square">
            <a:noAutofit/>
          </a:bodyPr>
          <a:p>
            <a:pPr algn="just"/>
            <a:r>
              <a:rPr sz="2400">
                <a:latin typeface="Times New Roman" panose="02020603050405020304" charset="0"/>
                <a:cs typeface="Times New Roman" panose="02020603050405020304" charset="0"/>
              </a:rPr>
              <a:t>Comparing results with other approaches, our banking system shows robustness in transaction handling and account management, supporting secure operations and real-time updates.</a:t>
            </a:r>
            <a:endParaRPr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p:txBody>
      </p:sp>
      <p:sp>
        <p:nvSpPr>
          <p:cNvPr id="5" name="Text Box 4"/>
          <p:cNvSpPr txBox="1"/>
          <p:nvPr/>
        </p:nvSpPr>
        <p:spPr>
          <a:xfrm>
            <a:off x="610235" y="1631315"/>
            <a:ext cx="10972165" cy="2212340"/>
          </a:xfrm>
          <a:prstGeom prst="rect">
            <a:avLst/>
          </a:prstGeom>
        </p:spPr>
        <p:txBody>
          <a:bodyPr wrap="square">
            <a:noAutofit/>
          </a:bodyPr>
          <a:p>
            <a:endParaRPr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sz="2400">
                <a:latin typeface="Times New Roman" panose="02020603050405020304" charset="0"/>
                <a:cs typeface="Times New Roman" panose="02020603050405020304" charset="0"/>
              </a:rPr>
              <a:t>The banking system demonstrates robust functionality with secure account management, efficient transaction handling, and clear user interfaces.</a:t>
            </a:r>
            <a:endParaRPr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sz="2400">
                <a:latin typeface="Times New Roman" panose="02020603050405020304" charset="0"/>
                <a:cs typeface="Times New Roman" panose="02020603050405020304" charset="0"/>
              </a:rPr>
              <a:t>User feedback highlights positive experiences with intuitive navigation and reliable transaction processing, enhancing overall satisfaction.</a:t>
            </a:r>
            <a:endParaRPr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sz="2400">
                <a:latin typeface="Times New Roman" panose="02020603050405020304" charset="0"/>
                <a:cs typeface="Times New Roman" panose="02020603050405020304" charset="0"/>
              </a:rPr>
              <a:t>Future improvements could focus on scalability and optimization to meet growing user demands and further enhance system performance.</a:t>
            </a:r>
            <a:endParaRPr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FUTURE SCOPE</a:t>
            </a:r>
            <a:endParaRPr lang="en-US">
              <a:latin typeface="Times New Roman" panose="02020603050405020304" charset="0"/>
              <a:cs typeface="Times New Roman" panose="02020603050405020304" charset="0"/>
            </a:endParaRPr>
          </a:p>
        </p:txBody>
      </p:sp>
      <p:sp>
        <p:nvSpPr>
          <p:cNvPr id="5" name="Text Box 4"/>
          <p:cNvSpPr txBox="1"/>
          <p:nvPr/>
        </p:nvSpPr>
        <p:spPr>
          <a:xfrm>
            <a:off x="609600" y="1744345"/>
            <a:ext cx="10624185" cy="2223770"/>
          </a:xfrm>
          <a:prstGeom prst="rect">
            <a:avLst/>
          </a:prstGeom>
        </p:spPr>
        <p:txBody>
          <a:bodyPr wrap="square">
            <a:noAutofit/>
          </a:bodyPr>
          <a:p>
            <a:r>
              <a:rPr sz="2400" b="1">
                <a:latin typeface="Times New Roman" panose="02020603050405020304" charset="0"/>
                <a:cs typeface="Times New Roman" panose="02020603050405020304" charset="0"/>
              </a:rPr>
              <a:t>Enhanced Security:</a:t>
            </a:r>
            <a:r>
              <a:rPr sz="2400">
                <a:latin typeface="Times New Roman" panose="02020603050405020304" charset="0"/>
                <a:cs typeface="Times New Roman" panose="02020603050405020304" charset="0"/>
              </a:rPr>
              <a:t> Implementing advanced encryption and biometric authentication.</a:t>
            </a:r>
            <a:endParaRPr sz="2400">
              <a:latin typeface="Times New Roman" panose="02020603050405020304" charset="0"/>
              <a:cs typeface="Times New Roman" panose="02020603050405020304" charset="0"/>
            </a:endParaRPr>
          </a:p>
          <a:p>
            <a:r>
              <a:rPr sz="2400" b="1">
                <a:latin typeface="Times New Roman" panose="02020603050405020304" charset="0"/>
                <a:cs typeface="Times New Roman" panose="02020603050405020304" charset="0"/>
              </a:rPr>
              <a:t>AI and Machine Learning:</a:t>
            </a:r>
            <a:r>
              <a:rPr sz="2400">
                <a:latin typeface="Times New Roman" panose="02020603050405020304" charset="0"/>
                <a:cs typeface="Times New Roman" panose="02020603050405020304" charset="0"/>
              </a:rPr>
              <a:t> Utilizing for personalized services and fraud detection.</a:t>
            </a:r>
            <a:endParaRPr sz="2400">
              <a:latin typeface="Times New Roman" panose="02020603050405020304" charset="0"/>
              <a:cs typeface="Times New Roman" panose="02020603050405020304" charset="0"/>
            </a:endParaRPr>
          </a:p>
          <a:p>
            <a:r>
              <a:rPr sz="2400" b="1">
                <a:latin typeface="Times New Roman" panose="02020603050405020304" charset="0"/>
                <a:cs typeface="Times New Roman" panose="02020603050405020304" charset="0"/>
              </a:rPr>
              <a:t>Mobile and Contactless Banking:</a:t>
            </a:r>
            <a:r>
              <a:rPr sz="2400">
                <a:latin typeface="Times New Roman" panose="02020603050405020304" charset="0"/>
                <a:cs typeface="Times New Roman" panose="02020603050405020304" charset="0"/>
              </a:rPr>
              <a:t> Developing intuitive apps for seamless transactions.</a:t>
            </a:r>
            <a:endParaRPr sz="2400">
              <a:latin typeface="Times New Roman" panose="02020603050405020304" charset="0"/>
              <a:cs typeface="Times New Roman" panose="02020603050405020304" charset="0"/>
            </a:endParaRPr>
          </a:p>
          <a:p>
            <a:r>
              <a:rPr sz="2400" b="1">
                <a:latin typeface="Times New Roman" panose="02020603050405020304" charset="0"/>
                <a:cs typeface="Times New Roman" panose="02020603050405020304" charset="0"/>
              </a:rPr>
              <a:t>Blockchain Integration:</a:t>
            </a:r>
            <a:r>
              <a:rPr sz="2400">
                <a:latin typeface="Times New Roman" panose="02020603050405020304" charset="0"/>
                <a:cs typeface="Times New Roman" panose="02020603050405020304" charset="0"/>
              </a:rPr>
              <a:t> Exploring for transparent and secure transaction handling.</a:t>
            </a:r>
            <a:endParaRPr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2270" y="274955"/>
            <a:ext cx="11200130" cy="1143000"/>
          </a:xfrm>
        </p:spPr>
        <p:txBody>
          <a:bodyPr/>
          <a:p>
            <a:r>
              <a:rPr lang="en-US">
                <a:latin typeface="Times New Roman" panose="02020603050405020304" charset="0"/>
                <a:cs typeface="Times New Roman" panose="02020603050405020304" charset="0"/>
              </a:rPr>
              <a:t>REFERENCES</a:t>
            </a:r>
            <a:endParaRPr lang="en-US">
              <a:latin typeface="Times New Roman" panose="02020603050405020304" charset="0"/>
              <a:cs typeface="Times New Roman" panose="02020603050405020304" charset="0"/>
            </a:endParaRPr>
          </a:p>
        </p:txBody>
      </p:sp>
      <p:sp>
        <p:nvSpPr>
          <p:cNvPr id="7" name="Text Box 6"/>
          <p:cNvSpPr txBox="1"/>
          <p:nvPr/>
        </p:nvSpPr>
        <p:spPr>
          <a:xfrm>
            <a:off x="655320" y="1785620"/>
            <a:ext cx="8080375" cy="1112520"/>
          </a:xfrm>
          <a:prstGeom prst="rect">
            <a:avLst/>
          </a:prstGeom>
        </p:spPr>
        <p:txBody>
          <a:bodyPr wrap="square">
            <a:noAutofit/>
          </a:bodyPr>
          <a:p>
            <a:pPr marL="285750" indent="-285750">
              <a:buFont typeface="Arial" panose="020B0604020202020204" pitchFamily="34" charset="0"/>
              <a:buChar char="•"/>
            </a:pPr>
            <a:r>
              <a:rPr lang="en-US" sz="2400"/>
              <a:t>  </a:t>
            </a:r>
            <a:r>
              <a:rPr sz="2400"/>
              <a:t>Java Documentation - Oracle: </a:t>
            </a:r>
            <a:r>
              <a:rPr sz="2400">
                <a:hlinkClick r:id="rId1"/>
              </a:rPr>
              <a:t>https://docs.oracle.com/en/java/</a:t>
            </a:r>
            <a:endParaRPr sz="2400">
              <a:hlinkClick r:id="rId1"/>
            </a:endParaRPr>
          </a:p>
        </p:txBody>
      </p:sp>
      <p:sp>
        <p:nvSpPr>
          <p:cNvPr id="8" name="Text Box 7"/>
          <p:cNvSpPr txBox="1"/>
          <p:nvPr/>
        </p:nvSpPr>
        <p:spPr>
          <a:xfrm>
            <a:off x="655320" y="2661285"/>
            <a:ext cx="7980680" cy="812800"/>
          </a:xfrm>
          <a:prstGeom prst="rect">
            <a:avLst/>
          </a:prstGeom>
        </p:spPr>
        <p:txBody>
          <a:bodyPr wrap="square">
            <a:noAutofit/>
          </a:bodyPr>
          <a:p>
            <a:pPr marL="342900" indent="-342900">
              <a:buFont typeface="Arial" panose="020B0604020202020204" pitchFamily="34" charset="0"/>
              <a:buChar char="•"/>
            </a:pPr>
            <a:r>
              <a:rPr sz="2400"/>
              <a:t>Swing Documentation - Oracle: </a:t>
            </a:r>
            <a:r>
              <a:rPr sz="2400">
                <a:hlinkClick r:id="rId2"/>
              </a:rPr>
              <a:t>https://docs.oracle.com/javase/tutorial/uiswing/</a:t>
            </a:r>
            <a:endParaRPr sz="2400">
              <a:hlinkClick r:id="rId2"/>
            </a:endParaRPr>
          </a:p>
        </p:txBody>
      </p:sp>
      <p:sp>
        <p:nvSpPr>
          <p:cNvPr id="9" name="Text Box 8"/>
          <p:cNvSpPr txBox="1"/>
          <p:nvPr/>
        </p:nvSpPr>
        <p:spPr>
          <a:xfrm>
            <a:off x="654685" y="3429635"/>
            <a:ext cx="7981315" cy="598170"/>
          </a:xfrm>
          <a:prstGeom prst="rect">
            <a:avLst/>
          </a:prstGeom>
        </p:spPr>
        <p:txBody>
          <a:bodyPr wrap="square">
            <a:noAutofit/>
          </a:bodyPr>
          <a:p>
            <a:pPr marL="342900" indent="-342900">
              <a:buFont typeface="Arial" panose="020B0604020202020204" pitchFamily="34" charset="0"/>
              <a:buChar char="•"/>
            </a:pPr>
            <a:r>
              <a:rPr sz="2400"/>
              <a:t>Concurrency in Java - Oracle: </a:t>
            </a:r>
            <a:r>
              <a:rPr sz="2400">
                <a:hlinkClick r:id="rId3"/>
              </a:rPr>
              <a:t>https://docs.oracle.com/javase/tutorial/essential/concurrency/</a:t>
            </a:r>
            <a:endParaRPr sz="2400">
              <a:hlinkClick r:id="rId3"/>
            </a:endParaRPr>
          </a:p>
        </p:txBody>
      </p:sp>
      <p:sp>
        <p:nvSpPr>
          <p:cNvPr id="10" name="Text Box 9"/>
          <p:cNvSpPr txBox="1"/>
          <p:nvPr/>
        </p:nvSpPr>
        <p:spPr>
          <a:xfrm>
            <a:off x="655955" y="4559300"/>
            <a:ext cx="7980045" cy="926465"/>
          </a:xfrm>
          <a:prstGeom prst="rect">
            <a:avLst/>
          </a:prstGeom>
        </p:spPr>
        <p:txBody>
          <a:bodyPr>
            <a:noAutofit/>
          </a:bodyPr>
          <a:p>
            <a:pPr marL="342900" indent="-342900">
              <a:buFont typeface="Arial" panose="020B0604020202020204" pitchFamily="34" charset="0"/>
              <a:buChar char="•"/>
            </a:pPr>
            <a:r>
              <a:rPr sz="2400"/>
              <a:t>ReentrantLock Class - Oracle: </a:t>
            </a:r>
            <a:r>
              <a:rPr sz="2400">
                <a:hlinkClick r:id="rId4"/>
              </a:rPr>
              <a:t>https://docs.oracle.com/javase/8/docs/api/java/util/concurrent/locks/ReentrantLock.html</a:t>
            </a:r>
            <a:endParaRPr sz="2400">
              <a:hlinkClick r:id="rId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rcRect t="20651" b="17845"/>
        </p:blipFill>
        <p:spPr>
          <a:xfrm>
            <a:off x="2072640" y="2152650"/>
            <a:ext cx="8046085" cy="2711450"/>
          </a:xfrm>
          <a:prstGeom prst="rect">
            <a:avLst/>
          </a:prstGeom>
        </p:spPr>
      </p:pic>
      <p:sp>
        <p:nvSpPr>
          <p:cNvPr id="2" name="Text Box 1"/>
          <p:cNvSpPr txBox="1"/>
          <p:nvPr/>
        </p:nvSpPr>
        <p:spPr>
          <a:xfrm>
            <a:off x="3799205" y="5304155"/>
            <a:ext cx="7899400" cy="583565"/>
          </a:xfrm>
          <a:prstGeom prst="rect">
            <a:avLst/>
          </a:prstGeom>
          <a:noFill/>
        </p:spPr>
        <p:txBody>
          <a:bodyPr wrap="square" rtlCol="0">
            <a:spAutoFit/>
          </a:bodyPr>
          <a:p>
            <a:r>
              <a:rPr lang="en-US" sz="3200" b="1">
                <a:latin typeface="Times New Roman" panose="02020603050405020304" charset="0"/>
                <a:cs typeface="Times New Roman" panose="02020603050405020304" charset="0"/>
              </a:rPr>
              <a:t>K. Pavani [N190061]</a:t>
            </a:r>
            <a:endParaRPr lang="en-US" sz="32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Table of contents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228600" lvl="0" indent="-228600" algn="l" rtl="0">
              <a:lnSpc>
                <a:spcPct val="90000"/>
              </a:lnSpc>
              <a:spcBef>
                <a:spcPts val="0"/>
              </a:spcBef>
              <a:spcAft>
                <a:spcPts val="0"/>
              </a:spcAft>
              <a:buClr>
                <a:schemeClr val="dk2"/>
              </a:buClr>
              <a:buSzPts val="2800"/>
              <a:buFont typeface="Noto Sans Symbols"/>
              <a:buChar char="▪"/>
            </a:pPr>
            <a:r>
              <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rPr>
              <a:t>Abstract</a:t>
            </a:r>
            <a:endPar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228600" lvl="0" indent="-228600" algn="l" rtl="0">
              <a:lnSpc>
                <a:spcPct val="90000"/>
              </a:lnSpc>
              <a:spcBef>
                <a:spcPts val="1000"/>
              </a:spcBef>
              <a:spcAft>
                <a:spcPts val="0"/>
              </a:spcAft>
              <a:buClr>
                <a:schemeClr val="dk2"/>
              </a:buClr>
              <a:buSzPts val="2800"/>
              <a:buFont typeface="Noto Sans Symbols"/>
              <a:buChar char="▪"/>
            </a:pPr>
            <a:r>
              <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rPr>
              <a:t>Introduction</a:t>
            </a:r>
            <a:endPar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228600" lvl="0" indent="-228600" algn="l" rtl="0">
              <a:lnSpc>
                <a:spcPct val="90000"/>
              </a:lnSpc>
              <a:spcBef>
                <a:spcPts val="1000"/>
              </a:spcBef>
              <a:spcAft>
                <a:spcPts val="0"/>
              </a:spcAft>
              <a:buClr>
                <a:schemeClr val="dk2"/>
              </a:buClr>
              <a:buSzPts val="2800"/>
              <a:buFont typeface="Noto Sans Symbols"/>
              <a:buChar char="▪"/>
            </a:pPr>
            <a:r>
              <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rPr>
              <a:t>Related Works/Existing Works</a:t>
            </a:r>
            <a:endParaRPr lang="en-US" sz="2800" i="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228600" lvl="0" indent="-228600" algn="l" rtl="0">
              <a:lnSpc>
                <a:spcPct val="90000"/>
              </a:lnSpc>
              <a:spcBef>
                <a:spcPts val="1000"/>
              </a:spcBef>
              <a:spcAft>
                <a:spcPts val="0"/>
              </a:spcAft>
              <a:buClr>
                <a:schemeClr val="dk2"/>
              </a:buClr>
              <a:buSzPts val="2800"/>
              <a:buFont typeface="Noto Sans Symbols"/>
              <a:buChar char="▪"/>
            </a:pPr>
            <a:r>
              <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rPr>
              <a:t>Proposed Method</a:t>
            </a:r>
            <a:endParaRPr lang="en-US" sz="2800" i="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228600" lvl="0" indent="-228600" algn="l" rtl="0">
              <a:lnSpc>
                <a:spcPct val="90000"/>
              </a:lnSpc>
              <a:spcBef>
                <a:spcPts val="1000"/>
              </a:spcBef>
              <a:spcAft>
                <a:spcPts val="0"/>
              </a:spcAft>
              <a:buClr>
                <a:schemeClr val="dk2"/>
              </a:buClr>
              <a:buSzPts val="2800"/>
              <a:buFont typeface="Noto Sans Symbols"/>
              <a:buChar char="▪"/>
            </a:pPr>
            <a:r>
              <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rPr>
              <a:t>Experimental Setup</a:t>
            </a:r>
            <a:endParaRPr lang="en-US" sz="2800" i="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228600" lvl="0" indent="-228600" algn="l" rtl="0">
              <a:lnSpc>
                <a:spcPct val="90000"/>
              </a:lnSpc>
              <a:spcBef>
                <a:spcPts val="1000"/>
              </a:spcBef>
              <a:spcAft>
                <a:spcPts val="0"/>
              </a:spcAft>
              <a:buClr>
                <a:schemeClr val="dk2"/>
              </a:buClr>
              <a:buSzPts val="2800"/>
              <a:buFont typeface="Noto Sans Symbols"/>
              <a:buChar char="▪"/>
            </a:pPr>
            <a:r>
              <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rPr>
              <a:t>Conclusions</a:t>
            </a:r>
            <a:endParaRPr lang="en-US" sz="2800" i="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228600" lvl="0" indent="-228600" algn="l" rtl="0">
              <a:lnSpc>
                <a:spcPct val="90000"/>
              </a:lnSpc>
              <a:spcBef>
                <a:spcPts val="1000"/>
              </a:spcBef>
              <a:spcAft>
                <a:spcPts val="0"/>
              </a:spcAft>
              <a:buClr>
                <a:schemeClr val="dk2"/>
              </a:buClr>
              <a:buSzPts val="2800"/>
              <a:buFont typeface="Noto Sans Symbols"/>
              <a:buChar char="▪"/>
            </a:pPr>
            <a:r>
              <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rPr>
              <a:t>Future Scope</a:t>
            </a:r>
            <a:endParaRPr lang="en-US" sz="2800" i="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228600" lvl="0" indent="-228600" algn="l" rtl="0">
              <a:lnSpc>
                <a:spcPct val="90000"/>
              </a:lnSpc>
              <a:spcBef>
                <a:spcPts val="1000"/>
              </a:spcBef>
              <a:spcAft>
                <a:spcPts val="0"/>
              </a:spcAft>
              <a:buClr>
                <a:schemeClr val="dk2"/>
              </a:buClr>
              <a:buSzPts val="2800"/>
              <a:buFont typeface="Noto Sans Symbols"/>
              <a:buChar char="▪"/>
            </a:pPr>
            <a:r>
              <a:rPr lang="en-US" sz="280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rPr>
              <a:t>References</a:t>
            </a:r>
            <a:endParaRPr lang="en-US" sz="2800" i="0">
              <a:solidFill>
                <a:schemeClr val="dk2"/>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indent="0">
              <a:buNone/>
            </a:pPr>
            <a:endParaRPr 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ABSTRACT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 Java application presented is a Banking System implemented using Swing for graphical user interface (GUI). It allows users to perform essential banking operations such as creating accounts, logging in securely with password validation, conducting deposits and withdrawals with transaction management using locks for synchronization, and retrieving account balances and transaction histories. The system employs DAO (Data Access Object) design pattern for interacting with persistent storage, ensuring data integrity and security. With its intuitive interface and robust functionality, the Banking System provides a reliable platform for managing financial transactions effectively.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INTRODUCTION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b="1">
                <a:latin typeface="Times New Roman" panose="02020603050405020304" charset="0"/>
                <a:cs typeface="Times New Roman" panose="02020603050405020304" charset="0"/>
              </a:rPr>
              <a:t>Motivation for the work : </a:t>
            </a:r>
            <a:endParaRPr lang="en-US" b="1">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 motivation behind developing this Banking System lies in providing users with a secure and intuitive platform for managing their financial transactions. By incorporating robust features such as account creation, login authentication, transaction handling with synchronized </a:t>
            </a:r>
            <a:r>
              <a:rPr lang="en-US" sz="2400">
                <a:latin typeface="Times New Roman" panose="02020603050405020304" charset="0"/>
                <a:cs typeface="Times New Roman" panose="02020603050405020304" charset="0"/>
              </a:rPr>
              <a:t>operations, and comprehensive account management, the system aims to enhance user experience while ensuring data integrity and security. This project addresses the practical need for efficient and reliable banking software suitable for both personal and small-scale business use.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INTRODUCTION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b="1">
                <a:latin typeface="Times New Roman" panose="02020603050405020304" charset="0"/>
                <a:cs typeface="Times New Roman" panose="02020603050405020304" charset="0"/>
              </a:rPr>
              <a:t>Real-world Applications :</a:t>
            </a:r>
            <a:endParaRPr lang="en-US" b="1">
              <a:latin typeface="Times New Roman" panose="02020603050405020304" charset="0"/>
              <a:cs typeface="Times New Roman" panose="02020603050405020304" charset="0"/>
            </a:endParaRPr>
          </a:p>
          <a:p>
            <a:pPr>
              <a:buFont typeface="Wingdings" panose="05000000000000000000" charset="0"/>
              <a:buChar char="q"/>
            </a:pPr>
            <a:r>
              <a:rPr lang="en-US" sz="2800">
                <a:latin typeface="Times New Roman" panose="02020603050405020304" charset="0"/>
                <a:cs typeface="Times New Roman" panose="02020603050405020304" charset="0"/>
              </a:rPr>
              <a:t>Secure Account Management</a:t>
            </a:r>
            <a:endParaRPr lang="en-US" sz="2800">
              <a:latin typeface="Times New Roman" panose="02020603050405020304" charset="0"/>
              <a:cs typeface="Times New Roman" panose="02020603050405020304" charset="0"/>
            </a:endParaRPr>
          </a:p>
          <a:p>
            <a:pPr>
              <a:buFont typeface="Wingdings" panose="05000000000000000000" charset="0"/>
              <a:buChar char="q"/>
            </a:pPr>
            <a:r>
              <a:rPr lang="en-US" sz="2800">
                <a:latin typeface="Times New Roman" panose="02020603050405020304" charset="0"/>
                <a:cs typeface="Times New Roman" panose="02020603050405020304" charset="0"/>
              </a:rPr>
              <a:t>Transaction Handling</a:t>
            </a:r>
            <a:endParaRPr lang="en-US" sz="2800">
              <a:latin typeface="Times New Roman" panose="02020603050405020304" charset="0"/>
              <a:cs typeface="Times New Roman" panose="02020603050405020304" charset="0"/>
            </a:endParaRPr>
          </a:p>
          <a:p>
            <a:pPr>
              <a:buFont typeface="Wingdings" panose="05000000000000000000" charset="0"/>
              <a:buChar char="q"/>
            </a:pPr>
            <a:r>
              <a:rPr lang="en-US" sz="2800">
                <a:latin typeface="Times New Roman" panose="02020603050405020304" charset="0"/>
                <a:cs typeface="Times New Roman" panose="02020603050405020304" charset="0"/>
              </a:rPr>
              <a:t>Transaction History and Balance Inquiry</a:t>
            </a:r>
            <a:endParaRPr lang="en-US" sz="2800">
              <a:latin typeface="Times New Roman" panose="02020603050405020304" charset="0"/>
              <a:cs typeface="Times New Roman" panose="02020603050405020304" charset="0"/>
            </a:endParaRPr>
          </a:p>
          <a:p>
            <a:pPr>
              <a:buFont typeface="Wingdings" panose="05000000000000000000" charset="0"/>
              <a:buChar char="q"/>
            </a:pPr>
            <a:r>
              <a:rPr lang="en-US" sz="2800">
                <a:latin typeface="Times New Roman" panose="02020603050405020304" charset="0"/>
                <a:cs typeface="Times New Roman" panose="02020603050405020304" charset="0"/>
              </a:rPr>
              <a:t>Data Access Object (DAO) Pattern</a:t>
            </a:r>
            <a:endParaRPr lang="en-US" sz="2800">
              <a:latin typeface="Times New Roman" panose="02020603050405020304" charset="0"/>
              <a:cs typeface="Times New Roman" panose="02020603050405020304" charset="0"/>
            </a:endParaRPr>
          </a:p>
          <a:p>
            <a:pPr>
              <a:buFont typeface="Wingdings" panose="05000000000000000000" charset="0"/>
              <a:buChar char="q"/>
            </a:pPr>
            <a:r>
              <a:rPr lang="en-US" sz="2800">
                <a:latin typeface="Times New Roman" panose="02020603050405020304" charset="0"/>
                <a:cs typeface="Times New Roman" panose="02020603050405020304" charset="0"/>
              </a:rPr>
              <a:t>User Interface (UI) Design</a:t>
            </a:r>
            <a:endParaRPr lang="en-US" sz="2800">
              <a:latin typeface="Times New Roman" panose="02020603050405020304" charset="0"/>
              <a:cs typeface="Times New Roman" panose="02020603050405020304" charset="0"/>
            </a:endParaRPr>
          </a:p>
          <a:p>
            <a:pPr>
              <a:buFont typeface="Wingdings" panose="05000000000000000000" charset="0"/>
              <a:buChar char="q"/>
            </a:pPr>
            <a:r>
              <a:rPr lang="en-US" sz="2800">
                <a:latin typeface="Times New Roman" panose="02020603050405020304" charset="0"/>
                <a:cs typeface="Times New Roman" panose="02020603050405020304" charset="0"/>
              </a:rPr>
              <a:t>Error Handling and Validation</a:t>
            </a:r>
            <a:endParaRPr lang="en-US" sz="2800">
              <a:latin typeface="Times New Roman" panose="02020603050405020304" charset="0"/>
              <a:cs typeface="Times New Roman" panose="02020603050405020304" charset="0"/>
            </a:endParaRPr>
          </a:p>
          <a:p>
            <a:pPr>
              <a:buFont typeface="Wingdings" panose="05000000000000000000" charset="0"/>
              <a:buChar char="q"/>
            </a:pPr>
            <a:r>
              <a:rPr lang="en-US" sz="2800">
                <a:latin typeface="Times New Roman" panose="02020603050405020304" charset="0"/>
                <a:cs typeface="Times New Roman" panose="02020603050405020304" charset="0"/>
              </a:rPr>
              <a:t>Account Deletion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Related works/ Existing works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400" b="1">
                <a:latin typeface="Times New Roman" panose="02020603050405020304" charset="0"/>
                <a:cs typeface="Times New Roman" panose="02020603050405020304" charset="0"/>
              </a:rPr>
              <a:t>Few Related works and their limitations :</a:t>
            </a:r>
            <a:endParaRPr lang="en-US" sz="2400" b="1">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Traditional Banking Systems</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rPr>
              <a:t>Online Banking Systems</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rPr>
              <a:t>Mobile Banking Apps</a:t>
            </a:r>
            <a:endParaRPr lang="en-US" sz="2400">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sym typeface="+mn-ea"/>
              </a:rPr>
              <a:t>Limitations:</a:t>
            </a:r>
            <a:endParaRPr lang="en-US" sz="2400" b="1">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Limited accessibility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Vulnerability to cyber attacks</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Device compatibility issues</a:t>
            </a:r>
            <a:endParaRPr lang="en-US" sz="2400">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PROPOSED METHOD</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Ø"/>
            </a:pPr>
            <a:r>
              <a:rPr lang="en-US" b="1">
                <a:latin typeface="Times New Roman" panose="02020603050405020304" charset="0"/>
                <a:cs typeface="Times New Roman" panose="02020603050405020304" charset="0"/>
              </a:rPr>
              <a:t>Accessibility:</a:t>
            </a:r>
            <a:endParaRPr lang="en-US" b="1">
              <a:latin typeface="Times New Roman" panose="02020603050405020304" charset="0"/>
              <a:cs typeface="Times New Roman" panose="02020603050405020304" charset="0"/>
            </a:endParaRPr>
          </a:p>
          <a:p>
            <a:pPr marL="0" indent="0">
              <a:buFont typeface="Wingdings" panose="05000000000000000000" charset="0"/>
              <a:buNone/>
            </a:pPr>
            <a:r>
              <a:rPr lang="en-US" sz="2400">
                <a:latin typeface="Times New Roman" panose="02020603050405020304" charset="0"/>
                <a:cs typeface="Times New Roman" panose="02020603050405020304" charset="0"/>
              </a:rPr>
              <a:t>Provides offline accessibility through a platform-independent desktop application.</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b="1">
                <a:latin typeface="Times New Roman" panose="02020603050405020304" charset="0"/>
                <a:cs typeface="Times New Roman" panose="02020603050405020304" charset="0"/>
              </a:rPr>
              <a:t>Cybersecurity:</a:t>
            </a:r>
            <a:endParaRPr lang="en-US" b="1">
              <a:latin typeface="Times New Roman" panose="02020603050405020304" charset="0"/>
              <a:cs typeface="Times New Roman" panose="02020603050405020304" charset="0"/>
            </a:endParaRPr>
          </a:p>
          <a:p>
            <a:pPr marL="0" indent="0">
              <a:buFont typeface="Wingdings" panose="05000000000000000000" charset="0"/>
              <a:buNone/>
            </a:pPr>
            <a:r>
              <a:rPr lang="en-US" sz="2400">
                <a:latin typeface="Times New Roman" panose="02020603050405020304" charset="0"/>
                <a:cs typeface="Times New Roman" panose="02020603050405020304" charset="0"/>
              </a:rPr>
              <a:t>Implements basic security measures like password validation and synchronized transaction handling.</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b="1">
                <a:latin typeface="Times New Roman" panose="02020603050405020304" charset="0"/>
                <a:cs typeface="Times New Roman" panose="02020603050405020304" charset="0"/>
              </a:rPr>
              <a:t>Device Compatibility:</a:t>
            </a:r>
            <a:endParaRPr lang="en-US" b="1">
              <a:latin typeface="Times New Roman" panose="02020603050405020304" charset="0"/>
              <a:cs typeface="Times New Roman" panose="02020603050405020304" charset="0"/>
            </a:endParaRPr>
          </a:p>
          <a:p>
            <a:pPr marL="0" indent="0">
              <a:buFont typeface="Wingdings" panose="05000000000000000000" charset="0"/>
              <a:buNone/>
            </a:pPr>
            <a:r>
              <a:rPr lang="en-US" sz="2400">
                <a:latin typeface="Times New Roman" panose="02020603050405020304" charset="0"/>
                <a:cs typeface="Times New Roman" panose="02020603050405020304" charset="0"/>
              </a:rPr>
              <a:t>Ensures compatibility across different desktop platforms with Java Swing.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Experimental Setup</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955"/>
            <a:ext cx="10972800" cy="4708525"/>
          </a:xfrm>
        </p:spPr>
        <p:txBody>
          <a:bodyPr/>
          <a:p>
            <a:pPr marL="0" indent="0">
              <a:buNone/>
            </a:pPr>
            <a:r>
              <a:rPr lang="en-US" b="1">
                <a:latin typeface="Times New Roman" panose="02020603050405020304" charset="0"/>
                <a:cs typeface="Times New Roman" panose="02020603050405020304" charset="0"/>
              </a:rPr>
              <a:t>I. Technologies/ Libraries used : </a:t>
            </a:r>
            <a:endParaRPr lang="en-US"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Java </a:t>
            </a:r>
            <a:r>
              <a:rPr lang="en-US" sz="2400" b="1">
                <a:latin typeface="Times New Roman" panose="02020603050405020304" charset="0"/>
                <a:cs typeface="Times New Roman" panose="02020603050405020304" charset="0"/>
              </a:rPr>
              <a:t>Swing</a:t>
            </a:r>
            <a:r>
              <a:rPr lang="en-US" sz="2800" b="1">
                <a:latin typeface="Times New Roman" panose="02020603050405020304" charset="0"/>
                <a:cs typeface="Times New Roman" panose="02020603050405020304" charset="0"/>
              </a:rPr>
              <a:t>:</a:t>
            </a:r>
            <a:endParaRPr lang="en-US" sz="28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Java's standard GUI toolkit for creating interactive user interfaces.</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Concurrency Utilities:</a:t>
            </a:r>
            <a:endParaRPr lang="en-US" sz="24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Provides mechanisms for synchronized access to shared resources.</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DAO Pattern (Data Access Object):</a:t>
            </a:r>
            <a:endParaRPr lang="en-US" sz="24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Separates data access logic from business logic.</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Java Collections:</a:t>
            </a:r>
            <a:endParaRPr lang="en-US" sz="24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Provides data structures and algorithms for managing collections of objects.</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Nimbus Look and Feel:</a:t>
            </a:r>
            <a:endParaRPr lang="en-US" sz="24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Provides a modern appearance for Swing applications.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Experimental Setup</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800" b="1">
                <a:latin typeface="Times New Roman" panose="02020603050405020304" charset="0"/>
                <a:cs typeface="Times New Roman" panose="02020603050405020304" charset="0"/>
              </a:rPr>
              <a:t>II. Datasets:</a:t>
            </a:r>
            <a:endParaRPr lang="en-US" sz="28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 Account details and transaction records for banking operations.</a:t>
            </a:r>
            <a:endParaRPr lang="en-US" sz="2800">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III. System hardware:</a:t>
            </a:r>
            <a:endParaRPr lang="en-US" sz="28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 Minimum 2GB RAM, modern multi-core processor, and sufficient SSD storage for optimal performance.</a:t>
            </a:r>
            <a:endParaRPr lang="en-US" sz="28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4347</Words>
  <Application>WPS Presentation</Application>
  <PresentationFormat>Widescreen</PresentationFormat>
  <Paragraphs>117</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Times New Roman</vt:lpstr>
      <vt:lpstr>Noto Sans Symbols</vt:lpstr>
      <vt:lpstr>Segoe Print</vt:lpstr>
      <vt:lpstr>Times New Roman</vt:lpstr>
      <vt:lpstr>Wingdings</vt:lpstr>
      <vt:lpstr>Microsoft YaHei</vt:lpstr>
      <vt:lpstr>Arial Unicode MS</vt:lpstr>
      <vt:lpstr>Calibri</vt:lpstr>
      <vt:lpstr>Business Cooperate</vt:lpstr>
      <vt:lpstr>PowerPoint 演示文稿</vt:lpstr>
      <vt:lpstr>OUTLINE</vt:lpstr>
      <vt:lpstr>ABSTRACT</vt:lpstr>
      <vt:lpstr>INTRODUCTION</vt:lpstr>
      <vt:lpstr>INTRODUCTION</vt:lpstr>
      <vt:lpstr>Related works/ Existing works</vt:lpstr>
      <vt:lpstr>PROPOSED METHOD</vt:lpstr>
      <vt:lpstr>Experimental Setup</vt:lpstr>
      <vt:lpstr>Experimental Setup</vt:lpstr>
      <vt:lpstr>Experimental Setup</vt:lpstr>
      <vt:lpstr>Experimental Setup</vt:lpstr>
      <vt:lpstr>Experimental Setup</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PAVANI</cp:lastModifiedBy>
  <cp:revision>21</cp:revision>
  <dcterms:created xsi:type="dcterms:W3CDTF">2024-07-05T15:40:00Z</dcterms:created>
  <dcterms:modified xsi:type="dcterms:W3CDTF">2024-07-06T18:00:22Z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5A4D705C610A4ACFB7C67E4B9A295785_11</vt:lpwstr>
  </property>
  <property fmtid="{D5CDD505-2E9C-101B-9397-08002B2CF9AE}" pid="3" name="KSOProductBuildVer">
    <vt:lpwstr>1033-12.2.0.17119</vt:lpwstr>
  </property>
</Properties>
</file>