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Arimo" panose="020B0604020202020204" charset="0"/>
      <p:regular r:id="rId29"/>
    </p:embeddedFont>
    <p:embeddedFont>
      <p:font typeface="Times New Roman Bold" panose="02020803070505020304" pitchFamily="18" charset="0"/>
      <p:bold r:id="rId30"/>
    </p:embeddedFont>
    <p:embeddedFont>
      <p:font typeface="Arimo Bold" panose="020B0604020202020204" charset="0"/>
      <p:regular r:id="rId31"/>
    </p:embeddedFont>
    <p:embeddedFont>
      <p:font typeface="Times New Roman Bold Italics" panose="020B0604020202020204" charset="0"/>
      <p:regular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30744290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arthquake.usgs.gov/earthquakes/feed/v1.0/csv.ph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abs/pii/S0031920198001599"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70829" y="3473376"/>
            <a:ext cx="16146342" cy="2399919"/>
          </a:xfrm>
          <a:prstGeom prst="rect">
            <a:avLst/>
          </a:prstGeom>
        </p:spPr>
        <p:txBody>
          <a:bodyPr lIns="0" tIns="0" rIns="0" bIns="0" rtlCol="0" anchor="t">
            <a:spAutoFit/>
          </a:bodyPr>
          <a:lstStyle/>
          <a:p>
            <a:pPr algn="l">
              <a:lnSpc>
                <a:spcPts val="8748"/>
              </a:lnSpc>
            </a:pPr>
            <a:r>
              <a:rPr lang="en-US" sz="8100" b="1" i="1" spc="-450">
                <a:solidFill>
                  <a:srgbClr val="000000"/>
                </a:solidFill>
                <a:latin typeface="Times New Roman Bold Italics"/>
                <a:ea typeface="Times New Roman Bold Italics"/>
                <a:cs typeface="Times New Roman Bold Italics"/>
                <a:sym typeface="Times New Roman Bold Italics"/>
              </a:rPr>
              <a:t>ENHANCED SEISMIC EVENT</a:t>
            </a:r>
          </a:p>
          <a:p>
            <a:pPr algn="l">
              <a:lnSpc>
                <a:spcPts val="8748"/>
              </a:lnSpc>
            </a:pPr>
            <a:r>
              <a:rPr lang="en-US" sz="8100" b="1" i="1" spc="-450">
                <a:solidFill>
                  <a:srgbClr val="000000"/>
                </a:solidFill>
                <a:latin typeface="Times New Roman Bold Italics"/>
                <a:ea typeface="Times New Roman Bold Italics"/>
                <a:cs typeface="Times New Roman Bold Italics"/>
                <a:sym typeface="Times New Roman Bold Italics"/>
              </a:rPr>
              <a:t>DETECTION</a:t>
            </a: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1358403" y="6555690"/>
            <a:ext cx="4790937" cy="2489478"/>
          </a:xfrm>
          <a:prstGeom prst="rect">
            <a:avLst/>
          </a:prstGeom>
        </p:spPr>
        <p:txBody>
          <a:bodyPr lIns="0" tIns="0" rIns="0" bIns="0" rtlCol="0" anchor="t">
            <a:spAutoFit/>
          </a:bodyPr>
          <a:lstStyle/>
          <a:p>
            <a:pPr algn="l">
              <a:lnSpc>
                <a:spcPts val="3240"/>
              </a:lnSpc>
            </a:pPr>
            <a:r>
              <a:rPr lang="en-US" sz="2700">
                <a:solidFill>
                  <a:srgbClr val="000000"/>
                </a:solidFill>
                <a:latin typeface="Times New Roman"/>
                <a:ea typeface="Times New Roman"/>
                <a:cs typeface="Times New Roman"/>
                <a:sym typeface="Times New Roman"/>
              </a:rPr>
              <a:t>BATCH NO: 06</a:t>
            </a:r>
          </a:p>
          <a:p>
            <a:pPr algn="l">
              <a:lnSpc>
                <a:spcPts val="3240"/>
              </a:lnSpc>
            </a:pPr>
            <a:r>
              <a:rPr lang="en-US" sz="2700" b="1">
                <a:solidFill>
                  <a:srgbClr val="000000"/>
                </a:solidFill>
                <a:latin typeface="Times New Roman Bold"/>
                <a:ea typeface="Times New Roman Bold"/>
                <a:cs typeface="Times New Roman Bold"/>
                <a:sym typeface="Times New Roman Bold"/>
              </a:rPr>
              <a:t>1. 22071A6672 – B. NIKHITHA</a:t>
            </a:r>
          </a:p>
          <a:p>
            <a:pPr algn="l">
              <a:lnSpc>
                <a:spcPts val="3240"/>
              </a:lnSpc>
            </a:pPr>
            <a:r>
              <a:rPr lang="en-US" sz="2700" b="1">
                <a:solidFill>
                  <a:srgbClr val="000000"/>
                </a:solidFill>
                <a:latin typeface="Times New Roman Bold"/>
                <a:ea typeface="Times New Roman Bold"/>
                <a:cs typeface="Times New Roman Bold"/>
                <a:sym typeface="Times New Roman Bold"/>
              </a:rPr>
              <a:t>2. 22071A6675 – B. PAVANI</a:t>
            </a:r>
          </a:p>
          <a:p>
            <a:pPr algn="l">
              <a:lnSpc>
                <a:spcPts val="3240"/>
              </a:lnSpc>
            </a:pPr>
            <a:r>
              <a:rPr lang="en-US" sz="2700" b="1">
                <a:solidFill>
                  <a:srgbClr val="000000"/>
                </a:solidFill>
                <a:latin typeface="Times New Roman Bold"/>
                <a:ea typeface="Times New Roman Bold"/>
                <a:cs typeface="Times New Roman Bold"/>
                <a:sym typeface="Times New Roman Bold"/>
              </a:rPr>
              <a:t>3. 22071A6692 - J. OLIVYA</a:t>
            </a:r>
          </a:p>
          <a:p>
            <a:pPr algn="l">
              <a:lnSpc>
                <a:spcPts val="3240"/>
              </a:lnSpc>
            </a:pPr>
            <a:r>
              <a:rPr lang="en-US" sz="2700" b="1">
                <a:solidFill>
                  <a:srgbClr val="000000"/>
                </a:solidFill>
                <a:latin typeface="Times New Roman Bold"/>
                <a:ea typeface="Times New Roman Bold"/>
                <a:cs typeface="Times New Roman Bold"/>
                <a:sym typeface="Times New Roman Bold"/>
              </a:rPr>
              <a:t>4. 23075A6614 – S. SRAVYA</a:t>
            </a:r>
          </a:p>
        </p:txBody>
      </p:sp>
      <p:sp>
        <p:nvSpPr>
          <p:cNvPr id="5" name="TextBox 5"/>
          <p:cNvSpPr txBox="1"/>
          <p:nvPr/>
        </p:nvSpPr>
        <p:spPr>
          <a:xfrm>
            <a:off x="12509581" y="7048132"/>
            <a:ext cx="4385584" cy="1285875"/>
          </a:xfrm>
          <a:prstGeom prst="rect">
            <a:avLst/>
          </a:prstGeom>
        </p:spPr>
        <p:txBody>
          <a:bodyPr lIns="0" tIns="0" rIns="0" bIns="0" rtlCol="0" anchor="t">
            <a:spAutoFit/>
          </a:bodyPr>
          <a:lstStyle/>
          <a:p>
            <a:pPr algn="just">
              <a:lnSpc>
                <a:spcPts val="3240"/>
              </a:lnSpc>
            </a:pPr>
            <a:r>
              <a:rPr lang="en-US" sz="2700" b="1">
                <a:solidFill>
                  <a:srgbClr val="000000"/>
                </a:solidFill>
                <a:latin typeface="Times New Roman Bold"/>
                <a:ea typeface="Times New Roman Bold"/>
                <a:cs typeface="Times New Roman Bold"/>
                <a:sym typeface="Times New Roman Bold"/>
              </a:rPr>
              <a:t>GUIDE:</a:t>
            </a:r>
          </a:p>
          <a:p>
            <a:pPr algn="just">
              <a:lnSpc>
                <a:spcPts val="3240"/>
              </a:lnSpc>
            </a:pPr>
            <a:r>
              <a:rPr lang="en-US" sz="2700" b="1">
                <a:solidFill>
                  <a:srgbClr val="000000"/>
                </a:solidFill>
                <a:latin typeface="Times New Roman Bold"/>
                <a:ea typeface="Times New Roman Bold"/>
                <a:cs typeface="Times New Roman Bold"/>
                <a:sym typeface="Times New Roman Bold"/>
              </a:rPr>
              <a:t>MS. PREETY SINGH</a:t>
            </a:r>
          </a:p>
          <a:p>
            <a:pPr algn="just">
              <a:lnSpc>
                <a:spcPts val="3240"/>
              </a:lnSpc>
            </a:pPr>
            <a:r>
              <a:rPr lang="en-US" sz="2700" b="1">
                <a:solidFill>
                  <a:srgbClr val="000000"/>
                </a:solidFill>
                <a:latin typeface="Times New Roman Bold"/>
                <a:ea typeface="Times New Roman Bold"/>
                <a:cs typeface="Times New Roman Bold"/>
                <a:sym typeface="Times New Roman Bold"/>
              </a:rPr>
              <a:t>ASSISTANT PROFESSOR</a:t>
            </a:r>
          </a:p>
        </p:txBody>
      </p:sp>
      <p:sp>
        <p:nvSpPr>
          <p:cNvPr id="6" name="TextBox 6"/>
          <p:cNvSpPr txBox="1"/>
          <p:nvPr/>
        </p:nvSpPr>
        <p:spPr>
          <a:xfrm>
            <a:off x="4229796" y="981075"/>
            <a:ext cx="11443054" cy="1190625"/>
          </a:xfrm>
          <a:prstGeom prst="rect">
            <a:avLst/>
          </a:prstGeom>
        </p:spPr>
        <p:txBody>
          <a:bodyPr lIns="0" tIns="0" rIns="0" bIns="0" rtlCol="0" anchor="t">
            <a:spAutoFit/>
          </a:bodyPr>
          <a:lstStyle/>
          <a:p>
            <a:pPr algn="l">
              <a:lnSpc>
                <a:spcPts val="9000"/>
              </a:lnSpc>
            </a:pPr>
            <a:r>
              <a:rPr lang="en-US" sz="7500" b="1">
                <a:solidFill>
                  <a:srgbClr val="9E9E9E"/>
                </a:solidFill>
                <a:latin typeface="Arimo Bold"/>
                <a:ea typeface="Arimo Bold"/>
                <a:cs typeface="Arimo Bold"/>
                <a:sym typeface="Arimo Bold"/>
              </a:rPr>
              <a:t>SUMMER INTERNSHIP</a:t>
            </a:r>
          </a:p>
        </p:txBody>
      </p:sp>
      <p:sp>
        <p:nvSpPr>
          <p:cNvPr id="7" name="AutoShape 7"/>
          <p:cNvSpPr/>
          <p:nvPr/>
        </p:nvSpPr>
        <p:spPr>
          <a:xfrm rot="9839">
            <a:off x="8318531" y="4414990"/>
            <a:ext cx="9983777" cy="0"/>
          </a:xfrm>
          <a:prstGeom prst="line">
            <a:avLst/>
          </a:prstGeom>
          <a:ln w="19050" cap="rnd">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1703" y="2023665"/>
            <a:ext cx="10199844" cy="1540764"/>
          </a:xfrm>
          <a:prstGeom prst="rect">
            <a:avLst/>
          </a:prstGeom>
        </p:spPr>
        <p:txBody>
          <a:bodyPr lIns="0" tIns="0" rIns="0" bIns="0" rtlCol="0" anchor="t">
            <a:spAutoFit/>
          </a:bodyPr>
          <a:lstStyle/>
          <a:p>
            <a:pPr algn="l">
              <a:lnSpc>
                <a:spcPts val="3888"/>
              </a:lnSpc>
            </a:pPr>
            <a:r>
              <a:rPr lang="en-US" sz="3600">
                <a:solidFill>
                  <a:srgbClr val="000000"/>
                </a:solidFill>
                <a:latin typeface="Times New Roman"/>
                <a:ea typeface="Times New Roman"/>
                <a:cs typeface="Times New Roman"/>
                <a:sym typeface="Times New Roman"/>
              </a:rPr>
              <a:t>Convolutional Neural Networks(CNN) and LSTM:</a:t>
            </a:r>
          </a:p>
          <a:p>
            <a:pPr algn="l">
              <a:lnSpc>
                <a:spcPts val="3888"/>
              </a:lnSpc>
            </a:pPr>
            <a:endParaRPr lang="en-US" sz="3600">
              <a:solidFill>
                <a:srgbClr val="000000"/>
              </a:solidFill>
              <a:latin typeface="Times New Roman"/>
              <a:ea typeface="Times New Roman"/>
              <a:cs typeface="Times New Roman"/>
              <a:sym typeface="Times New Roman"/>
            </a:endParaRPr>
          </a:p>
          <a:p>
            <a:pPr algn="l">
              <a:lnSpc>
                <a:spcPts val="3888"/>
              </a:lnSpc>
            </a:pPr>
            <a:endParaRPr lang="en-US" sz="3600">
              <a:solidFill>
                <a:srgbClr val="000000"/>
              </a:solidFill>
              <a:latin typeface="Times New Roman"/>
              <a:ea typeface="Times New Roman"/>
              <a:cs typeface="Times New Roman"/>
              <a:sym typeface="Times New Roman"/>
            </a:endParaRPr>
          </a:p>
        </p:txBody>
      </p:sp>
      <p:sp>
        <p:nvSpPr>
          <p:cNvPr id="3" name="Freeform 3"/>
          <p:cNvSpPr/>
          <p:nvPr/>
        </p:nvSpPr>
        <p:spPr>
          <a:xfrm>
            <a:off x="1181703" y="2808334"/>
            <a:ext cx="14895711" cy="6655796"/>
          </a:xfrm>
          <a:custGeom>
            <a:avLst/>
            <a:gdLst/>
            <a:ahLst/>
            <a:cxnLst/>
            <a:rect l="l" t="t" r="r" b="b"/>
            <a:pathLst>
              <a:path w="14895711" h="6655796">
                <a:moveTo>
                  <a:pt x="0" y="0"/>
                </a:moveTo>
                <a:lnTo>
                  <a:pt x="14895711" y="0"/>
                </a:lnTo>
                <a:lnTo>
                  <a:pt x="14895711" y="6655796"/>
                </a:lnTo>
                <a:lnTo>
                  <a:pt x="0" y="6655796"/>
                </a:lnTo>
                <a:lnTo>
                  <a:pt x="0" y="0"/>
                </a:lnTo>
                <a:close/>
              </a:path>
            </a:pathLst>
          </a:custGeom>
          <a:blipFill>
            <a:blip r:embed="rId2"/>
            <a:stretch>
              <a:fillRect b="-10"/>
            </a:stretch>
          </a:blipFill>
        </p:spPr>
      </p:sp>
      <p:sp>
        <p:nvSpPr>
          <p:cNvPr id="4" name="TextBox 4"/>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5" name="TextBox 5"/>
          <p:cNvSpPr txBox="1"/>
          <p:nvPr/>
        </p:nvSpPr>
        <p:spPr>
          <a:xfrm>
            <a:off x="6281625" y="952500"/>
            <a:ext cx="7173877" cy="619125"/>
          </a:xfrm>
          <a:prstGeom prst="rect">
            <a:avLst/>
          </a:prstGeom>
        </p:spPr>
        <p:txBody>
          <a:bodyPr lIns="0" tIns="0" rIns="0" bIns="0" rtlCol="0" anchor="t">
            <a:spAutoFit/>
          </a:bodyPr>
          <a:lstStyle/>
          <a:p>
            <a:pPr algn="l">
              <a:lnSpc>
                <a:spcPts val="4319"/>
              </a:lnSpc>
            </a:pPr>
            <a:r>
              <a:rPr lang="en-US" sz="3599" b="1" u="sng">
                <a:solidFill>
                  <a:srgbClr val="000000"/>
                </a:solidFill>
                <a:latin typeface="Times New Roman Bold"/>
                <a:ea typeface="Times New Roman Bold"/>
                <a:cs typeface="Times New Roman Bold"/>
                <a:sym typeface="Times New Roman Bold"/>
              </a:rPr>
              <a:t>TECHNICAL SPECIFICATIONS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92180" y="1750782"/>
            <a:ext cx="14503641" cy="6785436"/>
          </a:xfrm>
          <a:custGeom>
            <a:avLst/>
            <a:gdLst/>
            <a:ahLst/>
            <a:cxnLst/>
            <a:rect l="l" t="t" r="r" b="b"/>
            <a:pathLst>
              <a:path w="14503641" h="6785436">
                <a:moveTo>
                  <a:pt x="0" y="0"/>
                </a:moveTo>
                <a:lnTo>
                  <a:pt x="14503640" y="0"/>
                </a:lnTo>
                <a:lnTo>
                  <a:pt x="14503640" y="6785436"/>
                </a:lnTo>
                <a:lnTo>
                  <a:pt x="0" y="6785436"/>
                </a:lnTo>
                <a:lnTo>
                  <a:pt x="0" y="0"/>
                </a:lnTo>
                <a:close/>
              </a:path>
            </a:pathLst>
          </a:custGeom>
          <a:blipFill>
            <a:blip r:embed="rId2"/>
            <a:stretch>
              <a:fillRect/>
            </a:stretch>
          </a:blipFill>
        </p:spPr>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sp>
        <p:nvSpPr>
          <p:cNvPr id="4" name="TextBox 4"/>
          <p:cNvSpPr txBox="1"/>
          <p:nvPr/>
        </p:nvSpPr>
        <p:spPr>
          <a:xfrm>
            <a:off x="6561835" y="1084032"/>
            <a:ext cx="6661637" cy="666750"/>
          </a:xfrm>
          <a:prstGeom prst="rect">
            <a:avLst/>
          </a:prstGeom>
        </p:spPr>
        <p:txBody>
          <a:bodyPr lIns="0" tIns="0" rIns="0" bIns="0" rtlCol="0" anchor="t">
            <a:spAutoFit/>
          </a:bodyPr>
          <a:lstStyle/>
          <a:p>
            <a:pPr algn="l">
              <a:lnSpc>
                <a:spcPts val="4680"/>
              </a:lnSpc>
            </a:pPr>
            <a:r>
              <a:rPr lang="en-US" sz="3900" b="1" u="sng">
                <a:solidFill>
                  <a:srgbClr val="000000"/>
                </a:solidFill>
                <a:latin typeface="Times New Roman Bold"/>
                <a:ea typeface="Times New Roman Bold"/>
                <a:cs typeface="Times New Roman Bold"/>
                <a:sym typeface="Times New Roman Bold"/>
              </a:rPr>
              <a:t>METHOD:CNN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677145"/>
            <a:ext cx="9179067" cy="3883451"/>
          </a:xfrm>
          <a:custGeom>
            <a:avLst/>
            <a:gdLst/>
            <a:ahLst/>
            <a:cxnLst/>
            <a:rect l="l" t="t" r="r" b="b"/>
            <a:pathLst>
              <a:path w="9179067" h="3883451">
                <a:moveTo>
                  <a:pt x="0" y="0"/>
                </a:moveTo>
                <a:lnTo>
                  <a:pt x="9179067" y="0"/>
                </a:lnTo>
                <a:lnTo>
                  <a:pt x="9179067" y="3883452"/>
                </a:lnTo>
                <a:lnTo>
                  <a:pt x="0" y="3883452"/>
                </a:lnTo>
                <a:lnTo>
                  <a:pt x="0" y="0"/>
                </a:lnTo>
                <a:close/>
              </a:path>
            </a:pathLst>
          </a:custGeom>
          <a:blipFill>
            <a:blip r:embed="rId2"/>
            <a:stretch>
              <a:fillRect/>
            </a:stretch>
          </a:blipFill>
        </p:spPr>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sp>
        <p:nvSpPr>
          <p:cNvPr id="4" name="TextBox 4"/>
          <p:cNvSpPr txBox="1"/>
          <p:nvPr/>
        </p:nvSpPr>
        <p:spPr>
          <a:xfrm>
            <a:off x="1028700" y="962025"/>
            <a:ext cx="5565659"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DATASET:</a:t>
            </a:r>
          </a:p>
        </p:txBody>
      </p:sp>
      <p:sp>
        <p:nvSpPr>
          <p:cNvPr id="5" name="TextBox 5"/>
          <p:cNvSpPr txBox="1"/>
          <p:nvPr/>
        </p:nvSpPr>
        <p:spPr>
          <a:xfrm>
            <a:off x="824938" y="1524245"/>
            <a:ext cx="16638125" cy="4152900"/>
          </a:xfrm>
          <a:prstGeom prst="rect">
            <a:avLst/>
          </a:prstGeom>
        </p:spPr>
        <p:txBody>
          <a:bodyPr lIns="0" tIns="0" rIns="0" bIns="0" rtlCol="0" anchor="t">
            <a:spAutoFit/>
          </a:bodyPr>
          <a:lstStyle/>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Indian Subcontinent Seismic Dataset (Short)</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Focus: Contains seismic waveform and earthquake event data specific to the Indian subcontinent, a tectonically active region.</a:t>
            </a:r>
          </a:p>
          <a:p>
            <a:pPr algn="l">
              <a:lnSpc>
                <a:spcPts val="3278"/>
              </a:lnSpc>
            </a:pPr>
            <a:r>
              <a:rPr lang="en-US" sz="2731" spc="-3">
                <a:solidFill>
                  <a:srgbClr val="000000"/>
                </a:solidFill>
                <a:latin typeface="Times New Roman"/>
                <a:ea typeface="Times New Roman"/>
                <a:cs typeface="Times New Roman"/>
                <a:sym typeface="Times New Roman"/>
              </a:rPr>
              <a:t>       Features:</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Magnitude (mag): Strength of earthquakes on the Richter scale.</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Seismic Waveforms: Time series data of ground motion.</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Additional Attributes: Event timestamps, locations, depth, and classifications.</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Magnitude Distribution: Includes a range of magnitudes from minor tremors to significant earthquakes.</a:t>
            </a:r>
          </a:p>
          <a:p>
            <a:pPr marL="589786" lvl="1" indent="-294893" algn="l">
              <a:lnSpc>
                <a:spcPts val="3278"/>
              </a:lnSpc>
              <a:buFont typeface="Arial"/>
              <a:buChar char="•"/>
            </a:pPr>
            <a:r>
              <a:rPr lang="en-US" sz="2731" spc="-3">
                <a:solidFill>
                  <a:srgbClr val="000000"/>
                </a:solidFill>
                <a:latin typeface="Times New Roman"/>
                <a:ea typeface="Times New Roman"/>
                <a:cs typeface="Times New Roman"/>
                <a:sym typeface="Times New Roman"/>
              </a:rPr>
              <a:t>Relevance: Essential for developing models to classify and predict significant seismic events in a high-risk area.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sp>
        <p:nvSpPr>
          <p:cNvPr id="3" name="Freeform 3"/>
          <p:cNvSpPr/>
          <p:nvPr/>
        </p:nvSpPr>
        <p:spPr>
          <a:xfrm>
            <a:off x="756024" y="1148890"/>
            <a:ext cx="16775950" cy="7989218"/>
          </a:xfrm>
          <a:custGeom>
            <a:avLst/>
            <a:gdLst/>
            <a:ahLst/>
            <a:cxnLst/>
            <a:rect l="l" t="t" r="r" b="b"/>
            <a:pathLst>
              <a:path w="16775950" h="7989218">
                <a:moveTo>
                  <a:pt x="0" y="0"/>
                </a:moveTo>
                <a:lnTo>
                  <a:pt x="16775950" y="0"/>
                </a:lnTo>
                <a:lnTo>
                  <a:pt x="16775950" y="7989218"/>
                </a:lnTo>
                <a:lnTo>
                  <a:pt x="0" y="7989218"/>
                </a:lnTo>
                <a:lnTo>
                  <a:pt x="0" y="0"/>
                </a:lnTo>
                <a:close/>
              </a:path>
            </a:pathLst>
          </a:custGeom>
          <a:blipFill>
            <a:blip r:embed="rId2"/>
            <a:stretch>
              <a:fillRect b="-641"/>
            </a:stretch>
          </a:blipFill>
        </p:spPr>
      </p:sp>
      <p:sp>
        <p:nvSpPr>
          <p:cNvPr id="4" name="TextBox 4"/>
          <p:cNvSpPr txBox="1"/>
          <p:nvPr/>
        </p:nvSpPr>
        <p:spPr>
          <a:xfrm>
            <a:off x="1028700" y="962025"/>
            <a:ext cx="5565659"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CNN ARCHIETECTURE: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sp>
        <p:nvSpPr>
          <p:cNvPr id="3" name="TextBox 3"/>
          <p:cNvSpPr txBox="1"/>
          <p:nvPr/>
        </p:nvSpPr>
        <p:spPr>
          <a:xfrm>
            <a:off x="914400" y="818737"/>
            <a:ext cx="16459200" cy="6624828"/>
          </a:xfrm>
          <a:prstGeom prst="rect">
            <a:avLst/>
          </a:prstGeom>
        </p:spPr>
        <p:txBody>
          <a:bodyPr lIns="0" tIns="0" rIns="0" bIns="0" rtlCol="0" anchor="t">
            <a:spAutoFit/>
          </a:bodyPr>
          <a:lstStyle/>
          <a:p>
            <a:pPr algn="just">
              <a:lnSpc>
                <a:spcPts val="3726"/>
              </a:lnSpc>
            </a:pPr>
            <a:r>
              <a:rPr lang="en-US" sz="3450">
                <a:solidFill>
                  <a:srgbClr val="000000"/>
                </a:solidFill>
                <a:latin typeface="Times New Roman"/>
                <a:ea typeface="Times New Roman"/>
                <a:cs typeface="Times New Roman"/>
                <a:sym typeface="Times New Roman"/>
              </a:rPr>
              <a:t>There are  different layers:</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Input Layer:</a:t>
            </a:r>
            <a:r>
              <a:rPr lang="en-US" sz="3450">
                <a:solidFill>
                  <a:srgbClr val="000000"/>
                </a:solidFill>
                <a:latin typeface="Times New Roman"/>
                <a:ea typeface="Times New Roman"/>
                <a:cs typeface="Times New Roman"/>
                <a:sym typeface="Times New Roman"/>
              </a:rPr>
              <a:t> Takes in spectrogram images or waveform segments.</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Convolutional Layers:</a:t>
            </a:r>
            <a:r>
              <a:rPr lang="en-US" sz="3450">
                <a:solidFill>
                  <a:srgbClr val="000000"/>
                </a:solidFill>
                <a:latin typeface="Times New Roman"/>
                <a:ea typeface="Times New Roman"/>
                <a:cs typeface="Times New Roman"/>
                <a:sym typeface="Times New Roman"/>
              </a:rPr>
              <a:t> Extract features from the input data using convolution operations.</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Pooling Layers:</a:t>
            </a:r>
            <a:r>
              <a:rPr lang="en-US" sz="3450">
                <a:solidFill>
                  <a:srgbClr val="000000"/>
                </a:solidFill>
                <a:latin typeface="Times New Roman"/>
                <a:ea typeface="Times New Roman"/>
                <a:cs typeface="Times New Roman"/>
                <a:sym typeface="Times New Roman"/>
              </a:rPr>
              <a:t> Reduce the spatial dimensions of the data, typically using max pooling or average pooling.</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Flattening Layers:</a:t>
            </a:r>
            <a:r>
              <a:rPr lang="en-US" sz="3450">
                <a:solidFill>
                  <a:srgbClr val="000000"/>
                </a:solidFill>
                <a:latin typeface="Times New Roman"/>
                <a:ea typeface="Times New Roman"/>
                <a:cs typeface="Times New Roman"/>
                <a:sym typeface="Times New Roman"/>
              </a:rPr>
              <a:t> The Flatten layer transforms the 3D tensor output from the last convolutional layer into a 1D vector.</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Dense Layers:</a:t>
            </a:r>
            <a:r>
              <a:rPr lang="en-US" sz="3450">
                <a:solidFill>
                  <a:srgbClr val="000000"/>
                </a:solidFill>
                <a:latin typeface="Times New Roman"/>
                <a:ea typeface="Times New Roman"/>
                <a:cs typeface="Times New Roman"/>
                <a:sym typeface="Times New Roman"/>
              </a:rPr>
              <a:t> The Dense layer interprets these features and performs the final classification.</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Fully Connected Layers:</a:t>
            </a:r>
            <a:r>
              <a:rPr lang="en-US" sz="3450">
                <a:solidFill>
                  <a:srgbClr val="000000"/>
                </a:solidFill>
                <a:latin typeface="Times New Roman"/>
                <a:ea typeface="Times New Roman"/>
                <a:cs typeface="Times New Roman"/>
                <a:sym typeface="Times New Roman"/>
              </a:rPr>
              <a:t> Perform classification or regression based on the extracted features.</a:t>
            </a:r>
          </a:p>
          <a:p>
            <a:pPr marL="624364" lvl="1" indent="-312182" algn="just">
              <a:lnSpc>
                <a:spcPts val="3726"/>
              </a:lnSpc>
              <a:buFont typeface="Arial"/>
              <a:buChar char="•"/>
            </a:pPr>
            <a:r>
              <a:rPr lang="en-US" sz="3450" b="1">
                <a:solidFill>
                  <a:srgbClr val="000000"/>
                </a:solidFill>
                <a:latin typeface="Times New Roman Bold"/>
                <a:ea typeface="Times New Roman Bold"/>
                <a:cs typeface="Times New Roman Bold"/>
                <a:sym typeface="Times New Roman Bold"/>
              </a:rPr>
              <a:t>Output Layer:</a:t>
            </a:r>
            <a:r>
              <a:rPr lang="en-US" sz="3450">
                <a:solidFill>
                  <a:srgbClr val="000000"/>
                </a:solidFill>
                <a:latin typeface="Times New Roman"/>
                <a:ea typeface="Times New Roman"/>
                <a:cs typeface="Times New Roman"/>
                <a:sym typeface="Times New Roman"/>
              </a:rPr>
              <a:t> Depending on the task, this could be a softmax layer for classification (e.g., event detection) or a linear layer for regression (e.g., magnitude estimation)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9140" y="549946"/>
            <a:ext cx="15409719" cy="11557290"/>
          </a:xfrm>
          <a:custGeom>
            <a:avLst/>
            <a:gdLst/>
            <a:ahLst/>
            <a:cxnLst/>
            <a:rect l="l" t="t" r="r" b="b"/>
            <a:pathLst>
              <a:path w="15409719" h="11557290">
                <a:moveTo>
                  <a:pt x="0" y="0"/>
                </a:moveTo>
                <a:lnTo>
                  <a:pt x="15409720" y="0"/>
                </a:lnTo>
                <a:lnTo>
                  <a:pt x="15409720" y="11557290"/>
                </a:lnTo>
                <a:lnTo>
                  <a:pt x="0" y="11557290"/>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7297154" y="399008"/>
            <a:ext cx="3693692" cy="512961"/>
          </a:xfrm>
          <a:prstGeom prst="rect">
            <a:avLst/>
          </a:prstGeom>
        </p:spPr>
        <p:txBody>
          <a:bodyPr wrap="square" lIns="0" tIns="0" rIns="0" bIns="0" rtlCol="0" anchor="t">
            <a:spAutoFit/>
          </a:bodyPr>
          <a:lstStyle/>
          <a:p>
            <a:pPr algn="l">
              <a:lnSpc>
                <a:spcPts val="3960"/>
              </a:lnSpc>
            </a:pPr>
            <a:r>
              <a:rPr lang="en-US" sz="3300" b="1" dirty="0">
                <a:solidFill>
                  <a:srgbClr val="000000"/>
                </a:solidFill>
                <a:latin typeface="Times New Roman Bold"/>
                <a:ea typeface="Times New Roman Bold"/>
                <a:cs typeface="Times New Roman Bold"/>
                <a:sym typeface="Times New Roman Bold"/>
              </a:rPr>
              <a:t>CLASS DIAGRAM</a:t>
            </a:r>
          </a:p>
        </p:txBody>
      </p:sp>
      <p:pic>
        <p:nvPicPr>
          <p:cNvPr id="1026" name="Picture 2" descr="C:\Users\USER\AppData\Local\Packages\Microsoft.Windows.Photos_8wekyb3d8bbwe\TempState\ShareServiceTempFolder\Screenshot (2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04899"/>
            <a:ext cx="13106399" cy="810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3" name="TextBox 3"/>
          <p:cNvSpPr txBox="1"/>
          <p:nvPr/>
        </p:nvSpPr>
        <p:spPr>
          <a:xfrm>
            <a:off x="6985049" y="384868"/>
            <a:ext cx="5153612"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USE-CASE DIAGRAM</a:t>
            </a:r>
          </a:p>
        </p:txBody>
      </p:sp>
      <p:sp>
        <p:nvSpPr>
          <p:cNvPr id="4" name="Freeform 4"/>
          <p:cNvSpPr/>
          <p:nvPr/>
        </p:nvSpPr>
        <p:spPr>
          <a:xfrm>
            <a:off x="1092022" y="1707356"/>
            <a:ext cx="16103955" cy="6872288"/>
          </a:xfrm>
          <a:custGeom>
            <a:avLst/>
            <a:gdLst/>
            <a:ahLst/>
            <a:cxnLst/>
            <a:rect l="l" t="t" r="r" b="b"/>
            <a:pathLst>
              <a:path w="16103955" h="6872288">
                <a:moveTo>
                  <a:pt x="0" y="0"/>
                </a:moveTo>
                <a:lnTo>
                  <a:pt x="16103956" y="0"/>
                </a:lnTo>
                <a:lnTo>
                  <a:pt x="16103956" y="6872287"/>
                </a:lnTo>
                <a:lnTo>
                  <a:pt x="0" y="6872287"/>
                </a:lnTo>
                <a:lnTo>
                  <a:pt x="0" y="0"/>
                </a:lnTo>
                <a:close/>
              </a:path>
            </a:pathLst>
          </a:custGeom>
          <a:blipFill>
            <a:blip r:embed="rId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3" name="TextBox 3"/>
          <p:cNvSpPr txBox="1"/>
          <p:nvPr/>
        </p:nvSpPr>
        <p:spPr>
          <a:xfrm>
            <a:off x="1433864" y="4581525"/>
            <a:ext cx="5565659"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ACTIVITY DIAGRAM</a:t>
            </a:r>
          </a:p>
        </p:txBody>
      </p:sp>
      <p:sp>
        <p:nvSpPr>
          <p:cNvPr id="4" name="Freeform 4"/>
          <p:cNvSpPr/>
          <p:nvPr/>
        </p:nvSpPr>
        <p:spPr>
          <a:xfrm>
            <a:off x="8458200" y="233270"/>
            <a:ext cx="5148405" cy="8696509"/>
          </a:xfrm>
          <a:custGeom>
            <a:avLst/>
            <a:gdLst/>
            <a:ahLst/>
            <a:cxnLst/>
            <a:rect l="l" t="t" r="r" b="b"/>
            <a:pathLst>
              <a:path w="5661179" h="9233554">
                <a:moveTo>
                  <a:pt x="0" y="0"/>
                </a:moveTo>
                <a:lnTo>
                  <a:pt x="5661178" y="0"/>
                </a:lnTo>
                <a:lnTo>
                  <a:pt x="5661178" y="9233555"/>
                </a:lnTo>
                <a:lnTo>
                  <a:pt x="0" y="9233555"/>
                </a:lnTo>
                <a:lnTo>
                  <a:pt x="0" y="0"/>
                </a:lnTo>
                <a:close/>
              </a:path>
            </a:pathLst>
          </a:custGeom>
          <a:blipFill>
            <a:blip r:embed="rId2"/>
            <a:stretch>
              <a:fillRect t="-11231" b="-11231"/>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694" y="2521210"/>
            <a:ext cx="8324064" cy="5222883"/>
          </a:xfrm>
          <a:custGeom>
            <a:avLst/>
            <a:gdLst/>
            <a:ahLst/>
            <a:cxnLst/>
            <a:rect l="l" t="t" r="r" b="b"/>
            <a:pathLst>
              <a:path w="8324064" h="5222883">
                <a:moveTo>
                  <a:pt x="0" y="0"/>
                </a:moveTo>
                <a:lnTo>
                  <a:pt x="8324063" y="0"/>
                </a:lnTo>
                <a:lnTo>
                  <a:pt x="8324063" y="5222883"/>
                </a:lnTo>
                <a:lnTo>
                  <a:pt x="0" y="5222883"/>
                </a:lnTo>
                <a:lnTo>
                  <a:pt x="0" y="0"/>
                </a:lnTo>
                <a:close/>
              </a:path>
            </a:pathLst>
          </a:custGeom>
          <a:blipFill>
            <a:blip r:embed="rId2"/>
            <a:stretch>
              <a:fillRect r="-51191"/>
            </a:stretch>
          </a:blipFill>
        </p:spPr>
      </p:sp>
      <p:sp>
        <p:nvSpPr>
          <p:cNvPr id="3" name="TextBox 3"/>
          <p:cNvSpPr txBox="1"/>
          <p:nvPr/>
        </p:nvSpPr>
        <p:spPr>
          <a:xfrm>
            <a:off x="1028700" y="962025"/>
            <a:ext cx="5565659"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IMPLEMENTATION:</a:t>
            </a:r>
          </a:p>
        </p:txBody>
      </p:sp>
      <p:sp>
        <p:nvSpPr>
          <p:cNvPr id="4" name="TextBox 4"/>
          <p:cNvSpPr txBox="1"/>
          <p:nvPr/>
        </p:nvSpPr>
        <p:spPr>
          <a:xfrm>
            <a:off x="1028694" y="1605749"/>
            <a:ext cx="5565665" cy="504825"/>
          </a:xfrm>
          <a:prstGeom prst="rect">
            <a:avLst/>
          </a:prstGeom>
        </p:spPr>
        <p:txBody>
          <a:bodyPr lIns="0" tIns="0" rIns="0" bIns="0" rtlCol="0" anchor="t">
            <a:spAutoFit/>
          </a:bodyPr>
          <a:lstStyle/>
          <a:p>
            <a:pPr algn="ctr">
              <a:lnSpc>
                <a:spcPts val="3599"/>
              </a:lnSpc>
              <a:spcBef>
                <a:spcPct val="0"/>
              </a:spcBef>
            </a:pPr>
            <a:r>
              <a:rPr lang="en-US" sz="2999" spc="-4">
                <a:solidFill>
                  <a:srgbClr val="000000"/>
                </a:solidFill>
                <a:latin typeface="Times New Roman"/>
                <a:ea typeface="Times New Roman"/>
                <a:cs typeface="Times New Roman"/>
                <a:sym typeface="Times New Roman"/>
              </a:rPr>
              <a:t>Creating Sequences for the Model</a:t>
            </a:r>
          </a:p>
        </p:txBody>
      </p:sp>
      <p:sp>
        <p:nvSpPr>
          <p:cNvPr id="5" name="TextBox 5"/>
          <p:cNvSpPr txBox="1"/>
          <p:nvPr/>
        </p:nvSpPr>
        <p:spPr>
          <a:xfrm>
            <a:off x="9596623" y="2837126"/>
            <a:ext cx="8324057" cy="4524375"/>
          </a:xfrm>
          <a:prstGeom prst="rect">
            <a:avLst/>
          </a:prstGeom>
        </p:spPr>
        <p:txBody>
          <a:bodyPr lIns="0" tIns="0" rIns="0" bIns="0" rtlCol="0" anchor="t">
            <a:spAutoFit/>
          </a:bodyPr>
          <a:lstStyle/>
          <a:p>
            <a:pPr algn="l">
              <a:lnSpc>
                <a:spcPts val="3959"/>
              </a:lnSpc>
              <a:spcBef>
                <a:spcPct val="0"/>
              </a:spcBef>
            </a:pPr>
            <a:r>
              <a:rPr lang="en-US" sz="3299" spc="-4">
                <a:solidFill>
                  <a:srgbClr val="000000"/>
                </a:solidFill>
                <a:latin typeface="Times New Roman"/>
                <a:ea typeface="Times New Roman"/>
                <a:cs typeface="Times New Roman"/>
                <a:sym typeface="Times New Roman"/>
              </a:rPr>
              <a:t>The create_sequences function generates sequences of magnitude values to feed into the model. For each sequence of 50 time steps (controlled by SEQ_LENGTH), the corresponding earthquake label (0 or 1) is extracted.</a:t>
            </a:r>
          </a:p>
          <a:p>
            <a:pPr algn="l">
              <a:lnSpc>
                <a:spcPts val="3959"/>
              </a:lnSpc>
              <a:spcBef>
                <a:spcPct val="0"/>
              </a:spcBef>
            </a:pPr>
            <a:r>
              <a:rPr lang="en-US" sz="3299" spc="-4">
                <a:solidFill>
                  <a:srgbClr val="000000"/>
                </a:solidFill>
                <a:latin typeface="Times New Roman"/>
                <a:ea typeface="Times New Roman"/>
                <a:cs typeface="Times New Roman"/>
                <a:sym typeface="Times New Roman"/>
              </a:rPr>
              <a:t>These sequences (X) and labels (y) are returned as numpy arrays and are used as input for model training.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3192" y="2001005"/>
            <a:ext cx="16721613" cy="7370064"/>
          </a:xfrm>
          <a:prstGeom prst="rect">
            <a:avLst/>
          </a:prstGeom>
        </p:spPr>
        <p:txBody>
          <a:bodyPr lIns="0" tIns="0" rIns="0" bIns="0" rtlCol="0" anchor="t">
            <a:spAutoFit/>
          </a:bodyPr>
          <a:lstStyle/>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The project focuses on developing a machine learning model to predict significant earthquakes based on seismic waveforms.</a:t>
            </a:r>
          </a:p>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A dataset of seismic events is used, and CNNs (Convolutional Neural Networks) are integrated with LSTM (Long Short-Term Memory) layers for classification.</a:t>
            </a:r>
          </a:p>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The dataset undergoes preprocessing, including normalizing magnitude values and generating input sequences for the model.</a:t>
            </a:r>
          </a:p>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The model architecture:</a:t>
            </a:r>
          </a:p>
          <a:p>
            <a:pPr algn="l">
              <a:lnSpc>
                <a:spcPts val="3888"/>
              </a:lnSpc>
            </a:pPr>
            <a:r>
              <a:rPr lang="en-US" sz="3600">
                <a:solidFill>
                  <a:srgbClr val="000000"/>
                </a:solidFill>
                <a:latin typeface="Times New Roman"/>
                <a:ea typeface="Times New Roman"/>
                <a:cs typeface="Times New Roman"/>
                <a:sym typeface="Times New Roman"/>
              </a:rPr>
              <a:t>       Conv1D layers for feature extraction from seismic waveforms.</a:t>
            </a:r>
          </a:p>
          <a:p>
            <a:pPr algn="l">
              <a:lnSpc>
                <a:spcPts val="3888"/>
              </a:lnSpc>
            </a:pPr>
            <a:r>
              <a:rPr lang="en-US" sz="3600">
                <a:solidFill>
                  <a:srgbClr val="000000"/>
                </a:solidFill>
                <a:latin typeface="Times New Roman"/>
                <a:ea typeface="Times New Roman"/>
                <a:cs typeface="Times New Roman"/>
                <a:sym typeface="Times New Roman"/>
              </a:rPr>
              <a:t>       LSTM layer to capture temporal dependencies in the data.</a:t>
            </a:r>
          </a:p>
          <a:p>
            <a:pPr algn="l">
              <a:lnSpc>
                <a:spcPts val="3888"/>
              </a:lnSpc>
            </a:pPr>
            <a:r>
              <a:rPr lang="en-US" sz="3600">
                <a:solidFill>
                  <a:srgbClr val="000000"/>
                </a:solidFill>
                <a:latin typeface="Times New Roman"/>
                <a:ea typeface="Times New Roman"/>
                <a:cs typeface="Times New Roman"/>
                <a:sym typeface="Times New Roman"/>
              </a:rPr>
              <a:t>       Dense layers for binary classification of earthquakes (significant vs. non-significant).</a:t>
            </a:r>
          </a:p>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Training is conducted on 80% of the dataset, with 20% reserved for testing.</a:t>
            </a:r>
          </a:p>
          <a:p>
            <a:pPr marL="777240" lvl="1" indent="-388620" algn="just">
              <a:lnSpc>
                <a:spcPts val="3888"/>
              </a:lnSpc>
              <a:buFont typeface="Arial"/>
              <a:buChar char="•"/>
            </a:pPr>
            <a:r>
              <a:rPr lang="en-US" sz="3600">
                <a:solidFill>
                  <a:srgbClr val="000000"/>
                </a:solidFill>
                <a:latin typeface="Times New Roman"/>
                <a:ea typeface="Times New Roman"/>
                <a:cs typeface="Times New Roman"/>
                <a:sym typeface="Times New Roman"/>
              </a:rPr>
              <a:t>The model's performance is evaluated using accuracy metrics, achieving a high accuracy in identifying significant earthquakes (magnitude &gt; 5.5).</a:t>
            </a:r>
          </a:p>
          <a:p>
            <a:pPr algn="just">
              <a:lnSpc>
                <a:spcPts val="3888"/>
              </a:lnSpc>
            </a:pPr>
            <a:endParaRPr lang="en-US" sz="3600">
              <a:solidFill>
                <a:srgbClr val="000000"/>
              </a:solidFill>
              <a:latin typeface="Times New Roman"/>
              <a:ea typeface="Times New Roman"/>
              <a:cs typeface="Times New Roman"/>
              <a:sym typeface="Times New Roman"/>
            </a:endParaRP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7499772" y="702945"/>
            <a:ext cx="3288454" cy="790575"/>
          </a:xfrm>
          <a:prstGeom prst="rect">
            <a:avLst/>
          </a:prstGeom>
        </p:spPr>
        <p:txBody>
          <a:bodyPr lIns="0" tIns="0" rIns="0" bIns="0" rtlCol="0" anchor="t">
            <a:spAutoFit/>
          </a:bodyPr>
          <a:lstStyle/>
          <a:p>
            <a:pPr algn="l">
              <a:lnSpc>
                <a:spcPts val="5520"/>
              </a:lnSpc>
            </a:pPr>
            <a:r>
              <a:rPr lang="en-US" sz="4600" b="1" u="sng">
                <a:solidFill>
                  <a:srgbClr val="000000"/>
                </a:solidFill>
                <a:latin typeface="Times New Roman Bold"/>
                <a:ea typeface="Times New Roman Bold"/>
                <a:cs typeface="Times New Roman Bold"/>
                <a:sym typeface="Times New Roman Bold"/>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086084"/>
            <a:ext cx="11230971" cy="6542041"/>
          </a:xfrm>
          <a:custGeom>
            <a:avLst/>
            <a:gdLst/>
            <a:ahLst/>
            <a:cxnLst/>
            <a:rect l="l" t="t" r="r" b="b"/>
            <a:pathLst>
              <a:path w="11230971" h="6542041">
                <a:moveTo>
                  <a:pt x="0" y="0"/>
                </a:moveTo>
                <a:lnTo>
                  <a:pt x="11230971" y="0"/>
                </a:lnTo>
                <a:lnTo>
                  <a:pt x="11230971" y="6542040"/>
                </a:lnTo>
                <a:lnTo>
                  <a:pt x="0" y="6542040"/>
                </a:lnTo>
                <a:lnTo>
                  <a:pt x="0" y="0"/>
                </a:lnTo>
                <a:close/>
              </a:path>
            </a:pathLst>
          </a:custGeom>
          <a:blipFill>
            <a:blip r:embed="rId2"/>
            <a:stretch>
              <a:fillRect/>
            </a:stretch>
          </a:blipFill>
        </p:spPr>
      </p:sp>
      <p:sp>
        <p:nvSpPr>
          <p:cNvPr id="3" name="TextBox 3"/>
          <p:cNvSpPr txBox="1"/>
          <p:nvPr/>
        </p:nvSpPr>
        <p:spPr>
          <a:xfrm>
            <a:off x="194095" y="1311119"/>
            <a:ext cx="7975600" cy="552450"/>
          </a:xfrm>
          <a:prstGeom prst="rect">
            <a:avLst/>
          </a:prstGeom>
        </p:spPr>
        <p:txBody>
          <a:bodyPr lIns="0" tIns="0" rIns="0" bIns="0" rtlCol="0" anchor="t">
            <a:spAutoFit/>
          </a:bodyPr>
          <a:lstStyle/>
          <a:p>
            <a:pPr algn="ctr">
              <a:lnSpc>
                <a:spcPts val="3839"/>
              </a:lnSpc>
              <a:spcBef>
                <a:spcPct val="0"/>
              </a:spcBef>
            </a:pPr>
            <a:r>
              <a:rPr lang="en-US" sz="3199" spc="-4">
                <a:solidFill>
                  <a:srgbClr val="000000"/>
                </a:solidFill>
                <a:latin typeface="Times New Roman"/>
                <a:ea typeface="Times New Roman"/>
                <a:cs typeface="Times New Roman"/>
                <a:sym typeface="Times New Roman"/>
              </a:rPr>
              <a:t>Building and Compiling the Model</a:t>
            </a:r>
          </a:p>
        </p:txBody>
      </p:sp>
      <p:sp>
        <p:nvSpPr>
          <p:cNvPr id="4" name="TextBox 4"/>
          <p:cNvSpPr txBox="1"/>
          <p:nvPr/>
        </p:nvSpPr>
        <p:spPr>
          <a:xfrm>
            <a:off x="12259671" y="962025"/>
            <a:ext cx="5612410" cy="8467725"/>
          </a:xfrm>
          <a:prstGeom prst="rect">
            <a:avLst/>
          </a:prstGeom>
        </p:spPr>
        <p:txBody>
          <a:bodyPr lIns="0" tIns="0" rIns="0" bIns="0" rtlCol="0" anchor="t">
            <a:spAutoFit/>
          </a:bodyPr>
          <a:lstStyle/>
          <a:p>
            <a:pPr algn="l">
              <a:lnSpc>
                <a:spcPts val="3719"/>
              </a:lnSpc>
            </a:pPr>
            <a:endParaRPr/>
          </a:p>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A sequential model is created.</a:t>
            </a:r>
          </a:p>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The first layer is a Conv1D layer with 64 filters and a kernel size of 3, followed by max pooling.</a:t>
            </a:r>
          </a:p>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Next, an LSTM layer with 128 units is added to capture sequential patterns in the data.</a:t>
            </a:r>
          </a:p>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The model is then flattened using dense layers to output a single binary classification (sigmoid activation).</a:t>
            </a:r>
          </a:p>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The model is compiled with the Adam optimizer and binary cross-entropy loss.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1505" y="2307210"/>
            <a:ext cx="11301259" cy="2669922"/>
          </a:xfrm>
          <a:custGeom>
            <a:avLst/>
            <a:gdLst/>
            <a:ahLst/>
            <a:cxnLst/>
            <a:rect l="l" t="t" r="r" b="b"/>
            <a:pathLst>
              <a:path w="11301259" h="2669922">
                <a:moveTo>
                  <a:pt x="0" y="0"/>
                </a:moveTo>
                <a:lnTo>
                  <a:pt x="11301259" y="0"/>
                </a:lnTo>
                <a:lnTo>
                  <a:pt x="11301259" y="2669923"/>
                </a:lnTo>
                <a:lnTo>
                  <a:pt x="0" y="2669923"/>
                </a:lnTo>
                <a:lnTo>
                  <a:pt x="0" y="0"/>
                </a:lnTo>
                <a:close/>
              </a:path>
            </a:pathLst>
          </a:custGeom>
          <a:blipFill>
            <a:blip r:embed="rId2"/>
            <a:stretch>
              <a:fillRect/>
            </a:stretch>
          </a:blipFill>
        </p:spPr>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sp>
        <p:nvSpPr>
          <p:cNvPr id="4" name="TextBox 4"/>
          <p:cNvSpPr txBox="1"/>
          <p:nvPr/>
        </p:nvSpPr>
        <p:spPr>
          <a:xfrm>
            <a:off x="1028694" y="1605749"/>
            <a:ext cx="6452958" cy="504825"/>
          </a:xfrm>
          <a:prstGeom prst="rect">
            <a:avLst/>
          </a:prstGeom>
        </p:spPr>
        <p:txBody>
          <a:bodyPr lIns="0" tIns="0" rIns="0" bIns="0" rtlCol="0" anchor="t">
            <a:spAutoFit/>
          </a:bodyPr>
          <a:lstStyle/>
          <a:p>
            <a:pPr algn="ctr">
              <a:lnSpc>
                <a:spcPts val="3599"/>
              </a:lnSpc>
              <a:spcBef>
                <a:spcPct val="0"/>
              </a:spcBef>
            </a:pPr>
            <a:r>
              <a:rPr lang="en-US" sz="2999" spc="-4">
                <a:solidFill>
                  <a:srgbClr val="000000"/>
                </a:solidFill>
                <a:latin typeface="Times New Roman"/>
                <a:ea typeface="Times New Roman"/>
                <a:cs typeface="Times New Roman"/>
                <a:sym typeface="Times New Roman"/>
              </a:rPr>
              <a:t>Training and Evaluating the Model</a:t>
            </a:r>
          </a:p>
        </p:txBody>
      </p:sp>
      <p:sp>
        <p:nvSpPr>
          <p:cNvPr id="5" name="TextBox 5"/>
          <p:cNvSpPr txBox="1"/>
          <p:nvPr/>
        </p:nvSpPr>
        <p:spPr>
          <a:xfrm>
            <a:off x="1028694" y="5503966"/>
            <a:ext cx="14724136" cy="2162175"/>
          </a:xfrm>
          <a:prstGeom prst="rect">
            <a:avLst/>
          </a:prstGeom>
        </p:spPr>
        <p:txBody>
          <a:bodyPr lIns="0" tIns="0" rIns="0" bIns="0" rtlCol="0" anchor="t">
            <a:spAutoFit/>
          </a:bodyPr>
          <a:lstStyle/>
          <a:p>
            <a:pPr marL="755641" lvl="1" indent="-377820" algn="l">
              <a:lnSpc>
                <a:spcPts val="4199"/>
              </a:lnSpc>
              <a:buFont typeface="Arial"/>
              <a:buChar char="•"/>
            </a:pPr>
            <a:r>
              <a:rPr lang="en-US" sz="3499" spc="-4">
                <a:solidFill>
                  <a:srgbClr val="000000"/>
                </a:solidFill>
                <a:latin typeface="Times New Roman"/>
                <a:ea typeface="Times New Roman"/>
                <a:cs typeface="Times New Roman"/>
                <a:sym typeface="Times New Roman"/>
              </a:rPr>
              <a:t>The model is trained for 10 epochs, using the training data and validated on the test data.</a:t>
            </a:r>
          </a:p>
          <a:p>
            <a:pPr marL="755641" lvl="1" indent="-377820" algn="l">
              <a:lnSpc>
                <a:spcPts val="4199"/>
              </a:lnSpc>
              <a:buFont typeface="Arial"/>
              <a:buChar char="•"/>
            </a:pPr>
            <a:r>
              <a:rPr lang="en-US" sz="3499" spc="-4">
                <a:solidFill>
                  <a:srgbClr val="000000"/>
                </a:solidFill>
                <a:latin typeface="Times New Roman"/>
                <a:ea typeface="Times New Roman"/>
                <a:cs typeface="Times New Roman"/>
                <a:sym typeface="Times New Roman"/>
              </a:rPr>
              <a:t>After training, the model is evaluated on the test set, and the test accuracy is calculated and stored in the test_accuracy global variable.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9149" y="1954021"/>
            <a:ext cx="9894583" cy="7304279"/>
          </a:xfrm>
          <a:custGeom>
            <a:avLst/>
            <a:gdLst/>
            <a:ahLst/>
            <a:cxnLst/>
            <a:rect l="l" t="t" r="r" b="b"/>
            <a:pathLst>
              <a:path w="9894583" h="7304279">
                <a:moveTo>
                  <a:pt x="0" y="0"/>
                </a:moveTo>
                <a:lnTo>
                  <a:pt x="9894583" y="0"/>
                </a:lnTo>
                <a:lnTo>
                  <a:pt x="9894583" y="7304279"/>
                </a:lnTo>
                <a:lnTo>
                  <a:pt x="0" y="7304279"/>
                </a:lnTo>
                <a:lnTo>
                  <a:pt x="0" y="0"/>
                </a:lnTo>
                <a:close/>
              </a:path>
            </a:pathLst>
          </a:custGeom>
          <a:blipFill>
            <a:blip r:embed="rId2"/>
            <a:stretch>
              <a:fillRect r="-16253"/>
            </a:stretch>
          </a:blipFill>
        </p:spPr>
      </p:sp>
      <p:sp>
        <p:nvSpPr>
          <p:cNvPr id="3" name="TextBox 3"/>
          <p:cNvSpPr txBox="1"/>
          <p:nvPr/>
        </p:nvSpPr>
        <p:spPr>
          <a:xfrm>
            <a:off x="363230" y="1189830"/>
            <a:ext cx="7506619" cy="504825"/>
          </a:xfrm>
          <a:prstGeom prst="rect">
            <a:avLst/>
          </a:prstGeom>
        </p:spPr>
        <p:txBody>
          <a:bodyPr lIns="0" tIns="0" rIns="0" bIns="0" rtlCol="0" anchor="t">
            <a:spAutoFit/>
          </a:bodyPr>
          <a:lstStyle/>
          <a:p>
            <a:pPr algn="ctr">
              <a:lnSpc>
                <a:spcPts val="3599"/>
              </a:lnSpc>
              <a:spcBef>
                <a:spcPct val="0"/>
              </a:spcBef>
            </a:pPr>
            <a:r>
              <a:rPr lang="en-US" sz="2999" spc="-4">
                <a:solidFill>
                  <a:srgbClr val="000000"/>
                </a:solidFill>
                <a:latin typeface="Times New Roman"/>
                <a:ea typeface="Times New Roman"/>
                <a:cs typeface="Times New Roman"/>
                <a:sym typeface="Times New Roman"/>
              </a:rPr>
              <a:t>Classify Waveform Based on Magnitude</a:t>
            </a:r>
          </a:p>
        </p:txBody>
      </p:sp>
      <p:sp>
        <p:nvSpPr>
          <p:cNvPr id="4" name="TextBox 4"/>
          <p:cNvSpPr txBox="1"/>
          <p:nvPr/>
        </p:nvSpPr>
        <p:spPr>
          <a:xfrm>
            <a:off x="10673732" y="2719387"/>
            <a:ext cx="7138102" cy="4781550"/>
          </a:xfrm>
          <a:prstGeom prst="rect">
            <a:avLst/>
          </a:prstGeom>
        </p:spPr>
        <p:txBody>
          <a:bodyPr lIns="0" tIns="0" rIns="0" bIns="0" rtlCol="0" anchor="t">
            <a:spAutoFit/>
          </a:bodyPr>
          <a:lstStyle/>
          <a:p>
            <a:pPr marL="755641" lvl="1" indent="-377820" algn="l">
              <a:lnSpc>
                <a:spcPts val="4199"/>
              </a:lnSpc>
              <a:buFont typeface="Arial"/>
              <a:buChar char="•"/>
            </a:pPr>
            <a:r>
              <a:rPr lang="en-US" sz="3499" spc="-4">
                <a:solidFill>
                  <a:srgbClr val="000000"/>
                </a:solidFill>
                <a:latin typeface="Times New Roman"/>
                <a:ea typeface="Times New Roman"/>
                <a:cs typeface="Times New Roman"/>
                <a:sym typeface="Times New Roman"/>
              </a:rPr>
              <a:t>This function classifies the waveform based on the magnitude ranges.</a:t>
            </a:r>
          </a:p>
          <a:p>
            <a:pPr marL="755641" lvl="1" indent="-377820" algn="l">
              <a:lnSpc>
                <a:spcPts val="4199"/>
              </a:lnSpc>
              <a:buFont typeface="Arial"/>
              <a:buChar char="•"/>
            </a:pPr>
            <a:r>
              <a:rPr lang="en-US" sz="3499" spc="-4">
                <a:solidFill>
                  <a:srgbClr val="000000"/>
                </a:solidFill>
                <a:latin typeface="Times New Roman"/>
                <a:ea typeface="Times New Roman"/>
                <a:cs typeface="Times New Roman"/>
                <a:sym typeface="Times New Roman"/>
              </a:rPr>
              <a:t>It checks the count of values in specific magnitude ranges (e.g., noise, minor earthquake, major earthquake, strong earthquake).</a:t>
            </a:r>
          </a:p>
          <a:p>
            <a:pPr marL="755641" lvl="1" indent="-377820" algn="l">
              <a:lnSpc>
                <a:spcPts val="4199"/>
              </a:lnSpc>
              <a:buFont typeface="Arial"/>
              <a:buChar char="•"/>
            </a:pPr>
            <a:r>
              <a:rPr lang="en-US" sz="3499" spc="-4">
                <a:solidFill>
                  <a:srgbClr val="000000"/>
                </a:solidFill>
                <a:latin typeface="Times New Roman"/>
                <a:ea typeface="Times New Roman"/>
                <a:cs typeface="Times New Roman"/>
                <a:sym typeface="Times New Roman"/>
              </a:rPr>
              <a:t>The majority count determines the classification label.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199" y="2193758"/>
            <a:ext cx="11301259" cy="4026074"/>
          </a:xfrm>
          <a:custGeom>
            <a:avLst/>
            <a:gdLst/>
            <a:ahLst/>
            <a:cxnLst/>
            <a:rect l="l" t="t" r="r" b="b"/>
            <a:pathLst>
              <a:path w="11301259" h="4026074">
                <a:moveTo>
                  <a:pt x="0" y="0"/>
                </a:moveTo>
                <a:lnTo>
                  <a:pt x="11301259" y="0"/>
                </a:lnTo>
                <a:lnTo>
                  <a:pt x="11301259" y="4026073"/>
                </a:lnTo>
                <a:lnTo>
                  <a:pt x="0" y="4026073"/>
                </a:lnTo>
                <a:lnTo>
                  <a:pt x="0" y="0"/>
                </a:lnTo>
                <a:close/>
              </a:path>
            </a:pathLst>
          </a:custGeom>
          <a:blipFill>
            <a:blip r:embed="rId2"/>
            <a:stretch>
              <a:fillRect/>
            </a:stretch>
          </a:blipFill>
        </p:spPr>
      </p:sp>
      <p:sp>
        <p:nvSpPr>
          <p:cNvPr id="3" name="TextBox 3"/>
          <p:cNvSpPr txBox="1"/>
          <p:nvPr/>
        </p:nvSpPr>
        <p:spPr>
          <a:xfrm>
            <a:off x="-496341" y="1427676"/>
            <a:ext cx="7756170" cy="504825"/>
          </a:xfrm>
          <a:prstGeom prst="rect">
            <a:avLst/>
          </a:prstGeom>
        </p:spPr>
        <p:txBody>
          <a:bodyPr lIns="0" tIns="0" rIns="0" bIns="0" rtlCol="0" anchor="t">
            <a:spAutoFit/>
          </a:bodyPr>
          <a:lstStyle/>
          <a:p>
            <a:pPr algn="ctr">
              <a:lnSpc>
                <a:spcPts val="3599"/>
              </a:lnSpc>
              <a:spcBef>
                <a:spcPct val="0"/>
              </a:spcBef>
            </a:pPr>
            <a:r>
              <a:rPr lang="en-US" sz="2999" spc="-4">
                <a:solidFill>
                  <a:srgbClr val="000000"/>
                </a:solidFill>
                <a:latin typeface="Times New Roman"/>
                <a:ea typeface="Times New Roman"/>
                <a:cs typeface="Times New Roman"/>
                <a:sym typeface="Times New Roman"/>
              </a:rPr>
              <a:t> Creating the Gradio Interface</a:t>
            </a:r>
          </a:p>
        </p:txBody>
      </p:sp>
      <p:sp>
        <p:nvSpPr>
          <p:cNvPr id="4" name="TextBox 4"/>
          <p:cNvSpPr txBox="1"/>
          <p:nvPr/>
        </p:nvSpPr>
        <p:spPr>
          <a:xfrm>
            <a:off x="1275138" y="6410331"/>
            <a:ext cx="12964588" cy="3429000"/>
          </a:xfrm>
          <a:prstGeom prst="rect">
            <a:avLst/>
          </a:prstGeom>
        </p:spPr>
        <p:txBody>
          <a:bodyPr lIns="0" tIns="0" rIns="0" bIns="0" rtlCol="0" anchor="t">
            <a:spAutoFit/>
          </a:bodyPr>
          <a:lstStyle/>
          <a:p>
            <a:pPr marL="669283" lvl="1" indent="-334641" algn="l">
              <a:lnSpc>
                <a:spcPts val="3719"/>
              </a:lnSpc>
              <a:buFont typeface="Arial"/>
              <a:buChar char="•"/>
            </a:pPr>
            <a:r>
              <a:rPr lang="en-US" sz="3099" spc="-4">
                <a:solidFill>
                  <a:srgbClr val="000000"/>
                </a:solidFill>
                <a:latin typeface="Times New Roman"/>
                <a:ea typeface="Times New Roman"/>
                <a:cs typeface="Times New Roman"/>
                <a:sym typeface="Times New Roman"/>
              </a:rPr>
              <a:t>This creates a Gradio interface where users can upload a CSV file, and the app will output both the classification and the test accuracy.</a:t>
            </a:r>
          </a:p>
          <a:p>
            <a:pPr marL="669283" lvl="1" indent="-334641" algn="l">
              <a:lnSpc>
                <a:spcPts val="3719"/>
              </a:lnSpc>
              <a:buFont typeface="Arial"/>
              <a:buChar char="•"/>
            </a:pPr>
            <a:r>
              <a:rPr lang="en-US" sz="3099" spc="-3">
                <a:solidFill>
                  <a:srgbClr val="000000"/>
                </a:solidFill>
                <a:latin typeface="Times New Roman"/>
                <a:ea typeface="Times New Roman"/>
                <a:cs typeface="Times New Roman"/>
                <a:sym typeface="Times New Roman"/>
              </a:rPr>
              <a:t>The interface.launch() command launches the interface.</a:t>
            </a:r>
          </a:p>
          <a:p>
            <a:pPr marL="669283" lvl="1" indent="-334641" algn="l">
              <a:lnSpc>
                <a:spcPts val="3719"/>
              </a:lnSpc>
              <a:buFont typeface="Arial"/>
              <a:buChar char="•"/>
            </a:pPr>
            <a:r>
              <a:rPr lang="en-US" sz="3099" spc="-3">
                <a:solidFill>
                  <a:srgbClr val="000000"/>
                </a:solidFill>
                <a:latin typeface="Times New Roman"/>
                <a:ea typeface="Times New Roman"/>
                <a:cs typeface="Times New Roman"/>
                <a:sym typeface="Times New Roman"/>
              </a:rPr>
              <a:t>This function handles CSV file input in Gradio.</a:t>
            </a:r>
          </a:p>
          <a:p>
            <a:pPr marL="669283" lvl="1" indent="-334641" algn="l">
              <a:lnSpc>
                <a:spcPts val="3719"/>
              </a:lnSpc>
              <a:buFont typeface="Arial"/>
              <a:buChar char="•"/>
            </a:pPr>
            <a:r>
              <a:rPr lang="en-US" sz="3099" spc="-3">
                <a:solidFill>
                  <a:srgbClr val="000000"/>
                </a:solidFill>
                <a:latin typeface="Times New Roman"/>
                <a:ea typeface="Times New Roman"/>
                <a:cs typeface="Times New Roman"/>
                <a:sym typeface="Times New Roman"/>
              </a:rPr>
              <a:t>It reads the file, checks for the existence of the mag column, and verifies that it has at least 30 values.</a:t>
            </a:r>
          </a:p>
          <a:p>
            <a:pPr algn="l">
              <a:lnSpc>
                <a:spcPts val="4439"/>
              </a:lnSpc>
            </a:pPr>
            <a:endParaRPr lang="en-US" sz="3099" spc="-3">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657505"/>
            <a:ext cx="11301259" cy="3717970"/>
          </a:xfrm>
          <a:custGeom>
            <a:avLst/>
            <a:gdLst/>
            <a:ahLst/>
            <a:cxnLst/>
            <a:rect l="l" t="t" r="r" b="b"/>
            <a:pathLst>
              <a:path w="11301259" h="3717970">
                <a:moveTo>
                  <a:pt x="0" y="0"/>
                </a:moveTo>
                <a:lnTo>
                  <a:pt x="11301259" y="0"/>
                </a:lnTo>
                <a:lnTo>
                  <a:pt x="11301259" y="3717970"/>
                </a:lnTo>
                <a:lnTo>
                  <a:pt x="0" y="3717970"/>
                </a:lnTo>
                <a:lnTo>
                  <a:pt x="0" y="0"/>
                </a:lnTo>
                <a:close/>
              </a:path>
            </a:pathLst>
          </a:custGeom>
          <a:blipFill>
            <a:blip r:embed="rId2"/>
            <a:stretch>
              <a:fillRect b="-23864"/>
            </a:stretch>
          </a:blipFill>
        </p:spPr>
      </p:sp>
      <p:sp>
        <p:nvSpPr>
          <p:cNvPr id="3" name="Freeform 3"/>
          <p:cNvSpPr/>
          <p:nvPr/>
        </p:nvSpPr>
        <p:spPr>
          <a:xfrm>
            <a:off x="1028700" y="5560634"/>
            <a:ext cx="11301259" cy="3475137"/>
          </a:xfrm>
          <a:custGeom>
            <a:avLst/>
            <a:gdLst/>
            <a:ahLst/>
            <a:cxnLst/>
            <a:rect l="l" t="t" r="r" b="b"/>
            <a:pathLst>
              <a:path w="11301259" h="3475137">
                <a:moveTo>
                  <a:pt x="0" y="0"/>
                </a:moveTo>
                <a:lnTo>
                  <a:pt x="11301259" y="0"/>
                </a:lnTo>
                <a:lnTo>
                  <a:pt x="11301259" y="3475137"/>
                </a:lnTo>
                <a:lnTo>
                  <a:pt x="0" y="3475137"/>
                </a:lnTo>
                <a:lnTo>
                  <a:pt x="0" y="0"/>
                </a:lnTo>
                <a:close/>
              </a:path>
            </a:pathLst>
          </a:custGeom>
          <a:blipFill>
            <a:blip r:embed="rId3"/>
            <a:stretch>
              <a:fillRect/>
            </a:stretch>
          </a:blipFill>
        </p:spPr>
      </p:sp>
      <p:sp>
        <p:nvSpPr>
          <p:cNvPr id="4" name="TextBox 4"/>
          <p:cNvSpPr txBox="1"/>
          <p:nvPr/>
        </p:nvSpPr>
        <p:spPr>
          <a:xfrm>
            <a:off x="-302246" y="523875"/>
            <a:ext cx="5565665" cy="504825"/>
          </a:xfrm>
          <a:prstGeom prst="rect">
            <a:avLst/>
          </a:prstGeom>
        </p:spPr>
        <p:txBody>
          <a:bodyPr lIns="0" tIns="0" rIns="0" bIns="0" rtlCol="0" anchor="t">
            <a:spAutoFit/>
          </a:bodyPr>
          <a:lstStyle/>
          <a:p>
            <a:pPr algn="ctr">
              <a:lnSpc>
                <a:spcPts val="3599"/>
              </a:lnSpc>
              <a:spcBef>
                <a:spcPct val="0"/>
              </a:spcBef>
            </a:pPr>
            <a:r>
              <a:rPr lang="en-US" sz="2999" b="1" spc="-4">
                <a:solidFill>
                  <a:srgbClr val="000000"/>
                </a:solidFill>
                <a:latin typeface="Times New Roman Bold"/>
                <a:ea typeface="Times New Roman Bold"/>
                <a:cs typeface="Times New Roman Bold"/>
                <a:sym typeface="Times New Roman Bold"/>
              </a:rPr>
              <a:t>TEST RESULTS:</a:t>
            </a:r>
          </a:p>
        </p:txBody>
      </p:sp>
      <p:sp>
        <p:nvSpPr>
          <p:cNvPr id="5" name="TextBox 5"/>
          <p:cNvSpPr txBox="1"/>
          <p:nvPr/>
        </p:nvSpPr>
        <p:spPr>
          <a:xfrm>
            <a:off x="12329959" y="1238250"/>
            <a:ext cx="5456171" cy="7600950"/>
          </a:xfrm>
          <a:prstGeom prst="rect">
            <a:avLst/>
          </a:prstGeom>
        </p:spPr>
        <p:txBody>
          <a:bodyPr lIns="0" tIns="0" rIns="0" bIns="0" rtlCol="0" anchor="t">
            <a:spAutoFit/>
          </a:bodyPr>
          <a:lstStyle/>
          <a:p>
            <a:pPr algn="l">
              <a:lnSpc>
                <a:spcPts val="3359"/>
              </a:lnSpc>
            </a:pPr>
            <a:endParaRPr/>
          </a:p>
          <a:p>
            <a:pPr marL="604515" lvl="1" indent="-302257" algn="l">
              <a:lnSpc>
                <a:spcPts val="3359"/>
              </a:lnSpc>
              <a:buFont typeface="Arial"/>
              <a:buChar char="•"/>
            </a:pPr>
            <a:r>
              <a:rPr lang="en-US" sz="2799" spc="-3">
                <a:solidFill>
                  <a:srgbClr val="000000"/>
                </a:solidFill>
                <a:latin typeface="Times New Roman"/>
                <a:ea typeface="Times New Roman"/>
                <a:cs typeface="Times New Roman"/>
                <a:sym typeface="Times New Roman"/>
              </a:rPr>
              <a:t>The output is presented in two forms:</a:t>
            </a:r>
          </a:p>
          <a:p>
            <a:pPr marL="604515" lvl="1" indent="-302257" algn="l">
              <a:lnSpc>
                <a:spcPts val="3359"/>
              </a:lnSpc>
              <a:buFont typeface="Arial"/>
              <a:buChar char="•"/>
            </a:pPr>
            <a:r>
              <a:rPr lang="en-US" sz="2799" spc="-3">
                <a:solidFill>
                  <a:srgbClr val="000000"/>
                </a:solidFill>
                <a:latin typeface="Times New Roman"/>
                <a:ea typeface="Times New Roman"/>
                <a:cs typeface="Times New Roman"/>
                <a:sym typeface="Times New Roman"/>
              </a:rPr>
              <a:t>Classification result: "Significant Earthquake" or "Non-significant Event."</a:t>
            </a:r>
          </a:p>
          <a:p>
            <a:pPr marL="604515" lvl="1" indent="-302257" algn="l">
              <a:lnSpc>
                <a:spcPts val="3359"/>
              </a:lnSpc>
              <a:buFont typeface="Arial"/>
              <a:buChar char="•"/>
            </a:pPr>
            <a:r>
              <a:rPr lang="en-US" sz="2799" spc="-3">
                <a:solidFill>
                  <a:srgbClr val="000000"/>
                </a:solidFill>
                <a:latin typeface="Times New Roman"/>
                <a:ea typeface="Times New Roman"/>
                <a:cs typeface="Times New Roman"/>
                <a:sym typeface="Times New Roman"/>
              </a:rPr>
              <a:t>Accuracy score: A percentage reflecting the model's performance in correctly identifying significant earthquakes.</a:t>
            </a:r>
          </a:p>
          <a:p>
            <a:pPr marL="604515" lvl="1" indent="-302257" algn="l">
              <a:lnSpc>
                <a:spcPts val="3359"/>
              </a:lnSpc>
              <a:buFont typeface="Arial"/>
              <a:buChar char="•"/>
            </a:pPr>
            <a:r>
              <a:rPr lang="en-US" sz="2799" spc="-3">
                <a:solidFill>
                  <a:srgbClr val="000000"/>
                </a:solidFill>
                <a:latin typeface="Times New Roman"/>
                <a:ea typeface="Times New Roman"/>
                <a:cs typeface="Times New Roman"/>
                <a:sym typeface="Times New Roman"/>
              </a:rPr>
              <a:t>The model can also be integrated with an interface (e.g., Gradio) for users to upload CSV files containing seismic data and receive real-time classification results, along with the test accuracy score.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89014" y="1479617"/>
            <a:ext cx="16470286" cy="7596919"/>
          </a:xfrm>
          <a:custGeom>
            <a:avLst/>
            <a:gdLst/>
            <a:ahLst/>
            <a:cxnLst/>
            <a:rect l="l" t="t" r="r" b="b"/>
            <a:pathLst>
              <a:path w="16470286" h="7596919">
                <a:moveTo>
                  <a:pt x="0" y="0"/>
                </a:moveTo>
                <a:lnTo>
                  <a:pt x="16470286" y="0"/>
                </a:lnTo>
                <a:lnTo>
                  <a:pt x="16470286" y="7596919"/>
                </a:lnTo>
                <a:lnTo>
                  <a:pt x="0" y="7596919"/>
                </a:lnTo>
                <a:lnTo>
                  <a:pt x="0" y="0"/>
                </a:lnTo>
                <a:close/>
              </a:path>
            </a:pathLst>
          </a:custGeom>
          <a:blipFill>
            <a:blip r:embed="rId2"/>
            <a:stretch>
              <a:fillRect/>
            </a:stretch>
          </a:blipFill>
        </p:spPr>
      </p:sp>
      <p:sp>
        <p:nvSpPr>
          <p:cNvPr id="3" name="TextBox 3"/>
          <p:cNvSpPr txBox="1"/>
          <p:nvPr/>
        </p:nvSpPr>
        <p:spPr>
          <a:xfrm>
            <a:off x="-718165" y="571500"/>
            <a:ext cx="5565665" cy="819150"/>
          </a:xfrm>
          <a:prstGeom prst="rect">
            <a:avLst/>
          </a:prstGeom>
        </p:spPr>
        <p:txBody>
          <a:bodyPr lIns="0" tIns="0" rIns="0" bIns="0" rtlCol="0" anchor="t">
            <a:spAutoFit/>
          </a:bodyPr>
          <a:lstStyle/>
          <a:p>
            <a:pPr algn="ctr">
              <a:lnSpc>
                <a:spcPts val="5759"/>
              </a:lnSpc>
              <a:spcBef>
                <a:spcPct val="0"/>
              </a:spcBef>
            </a:pPr>
            <a:r>
              <a:rPr lang="en-US" sz="4799" b="1" spc="-6">
                <a:solidFill>
                  <a:srgbClr val="000000"/>
                </a:solidFill>
                <a:latin typeface="Times New Roman Bold"/>
                <a:ea typeface="Times New Roman Bold"/>
                <a:cs typeface="Times New Roman Bold"/>
                <a:sym typeface="Times New Roman Bold"/>
              </a:rPr>
              <a:t>Accuracy: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3788" y="2277510"/>
            <a:ext cx="15540423" cy="8753475"/>
          </a:xfrm>
          <a:prstGeom prst="rect">
            <a:avLst/>
          </a:prstGeom>
        </p:spPr>
        <p:txBody>
          <a:bodyPr lIns="0" tIns="0" rIns="0" bIns="0" rtlCol="0" anchor="t">
            <a:spAutoFit/>
          </a:bodyPr>
          <a:lstStyle/>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An earthquake is the sudden shaking of the ground caused by the rapid release of energy in the Earth's lithosphere.</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This energy release occurs due to the movement of tectonic plates at fault lines.</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Earthquake magnitude is measured using the Richter or moment magnitude scale.</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Modern detection involves seismometers, which are sensitive instruments that record ground vibrations.</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Seismographs convert these vibrations into visual data for analysis.</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By analyzing seismic waves, scientists can determine an earthquake’s location, depth, and magnitude.</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Advanced technologies and networks of seismometers enable real-time monitoring.</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Early warning systems are developed using this real-time monitoring data.</a:t>
            </a:r>
          </a:p>
          <a:p>
            <a:pPr marL="542925" lvl="1" indent="-271462" algn="just">
              <a:lnSpc>
                <a:spcPts val="3240"/>
              </a:lnSpc>
              <a:buFont typeface="Arial"/>
              <a:buChar char="•"/>
            </a:pPr>
            <a:r>
              <a:rPr lang="en-US" sz="3000">
                <a:solidFill>
                  <a:srgbClr val="000000"/>
                </a:solidFill>
                <a:latin typeface="Times New Roman"/>
                <a:ea typeface="Times New Roman"/>
                <a:cs typeface="Times New Roman"/>
                <a:sym typeface="Times New Roman"/>
              </a:rPr>
              <a:t>These systems help in disaster preparedness and reducing potential damage and loss of life.</a:t>
            </a: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1028700" y="962025"/>
            <a:ext cx="5565659" cy="561975"/>
          </a:xfrm>
          <a:prstGeom prst="rect">
            <a:avLst/>
          </a:prstGeom>
        </p:spPr>
        <p:txBody>
          <a:bodyPr lIns="0" tIns="0" rIns="0" bIns="0" rtlCol="0" anchor="t">
            <a:spAutoFit/>
          </a:bodyPr>
          <a:lstStyle/>
          <a:p>
            <a:pPr algn="l">
              <a:lnSpc>
                <a:spcPts val="3960"/>
              </a:lnSpc>
            </a:pPr>
            <a:r>
              <a:rPr lang="en-US" sz="3300" b="1">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3" name="TextBox 3"/>
          <p:cNvSpPr txBox="1"/>
          <p:nvPr/>
        </p:nvSpPr>
        <p:spPr>
          <a:xfrm>
            <a:off x="4563279" y="4183639"/>
            <a:ext cx="9161440" cy="1872094"/>
          </a:xfrm>
          <a:prstGeom prst="rect">
            <a:avLst/>
          </a:prstGeom>
        </p:spPr>
        <p:txBody>
          <a:bodyPr lIns="0" tIns="0" rIns="0" bIns="0" rtlCol="0" anchor="t">
            <a:spAutoFit/>
          </a:bodyPr>
          <a:lstStyle/>
          <a:p>
            <a:pPr algn="l">
              <a:lnSpc>
                <a:spcPts val="13860"/>
              </a:lnSpc>
            </a:pPr>
            <a:r>
              <a:rPr lang="en-US" sz="11550">
                <a:solidFill>
                  <a:srgbClr val="000000"/>
                </a:solidFill>
                <a:latin typeface="Arimo"/>
                <a:ea typeface="Arimo"/>
                <a:cs typeface="Arimo"/>
                <a:sym typeface="Arimo"/>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2274" y="1866983"/>
            <a:ext cx="16183452" cy="7235667"/>
          </a:xfrm>
          <a:prstGeom prst="rect">
            <a:avLst/>
          </a:prstGeom>
        </p:spPr>
        <p:txBody>
          <a:bodyPr lIns="0" tIns="0" rIns="0" bIns="0" rtlCol="0" anchor="t">
            <a:spAutoFit/>
          </a:bodyPr>
          <a:lstStyle/>
          <a:p>
            <a:pPr algn="just">
              <a:lnSpc>
                <a:spcPts val="3888"/>
              </a:lnSpc>
            </a:pPr>
            <a:r>
              <a:rPr lang="en-US" sz="3600">
                <a:solidFill>
                  <a:srgbClr val="000000"/>
                </a:solidFill>
                <a:latin typeface="Times New Roman"/>
                <a:ea typeface="Times New Roman"/>
                <a:cs typeface="Times New Roman"/>
                <a:sym typeface="Times New Roman"/>
              </a:rPr>
              <a:t>	The discrimination of seismic event and nuclear explosion is a complex and nonlinear system. The nonlinear methodologies including Random Forests (RF), Support Vector Machines (SVM), and Naïve Bayes Classifier (NBC) were applied to discriminant seismic events. Twenty earthquakes and twenty-seven explosions with nine ratios of the energies contained within predetermined “velocity windows” and calculated distance are used in discriminators. Based on the one out cross-validation, ROC curve, calculated accuracy of training and test samples, and discriminating performances of RF, SVM, and NBC were discussed and compared. The result of RF method clearly shows the best predictive power with a maximum area of 0.975 under the ROC among RF, SVM, and NBC. The discriminant accuracies of RF, SVM, and NBC for test samples are 92.86%, 85.71%, and 92.86%, respectively. It has been demonstrated that the presented RF model can not only identify seismic event automatically with high accuracy, but also can sort the discriminant indicators according to calculated values of weights.</a:t>
            </a:r>
          </a:p>
          <a:p>
            <a:pPr algn="just">
              <a:lnSpc>
                <a:spcPts val="3888"/>
              </a:lnSpc>
            </a:pPr>
            <a:endParaRPr lang="en-US" sz="3600">
              <a:solidFill>
                <a:srgbClr val="000000"/>
              </a:solidFill>
              <a:latin typeface="Times New Roman"/>
              <a:ea typeface="Times New Roman"/>
              <a:cs typeface="Times New Roman"/>
              <a:sym typeface="Times New Roman"/>
            </a:endParaRP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6356773" y="546515"/>
            <a:ext cx="7071758" cy="752475"/>
          </a:xfrm>
          <a:prstGeom prst="rect">
            <a:avLst/>
          </a:prstGeom>
        </p:spPr>
        <p:txBody>
          <a:bodyPr lIns="0" tIns="0" rIns="0" bIns="0" rtlCol="0" anchor="t">
            <a:spAutoFit/>
          </a:bodyPr>
          <a:lstStyle/>
          <a:p>
            <a:pPr algn="l">
              <a:lnSpc>
                <a:spcPts val="5280"/>
              </a:lnSpc>
            </a:pPr>
            <a:r>
              <a:rPr lang="en-US" sz="4400" b="1" u="sng">
                <a:solidFill>
                  <a:srgbClr val="000000"/>
                </a:solidFill>
                <a:latin typeface="Times New Roman Bold"/>
                <a:ea typeface="Times New Roman Bold"/>
                <a:cs typeface="Times New Roman Bold"/>
                <a:sym typeface="Times New Roman Bold"/>
              </a:rPr>
              <a:t>EXSISTED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5840" y="2408475"/>
            <a:ext cx="16276320" cy="4158773"/>
          </a:xfrm>
          <a:prstGeom prst="rect">
            <a:avLst/>
          </a:prstGeom>
        </p:spPr>
        <p:txBody>
          <a:bodyPr lIns="0" tIns="0" rIns="0" bIns="0" rtlCol="0" anchor="t">
            <a:spAutoFit/>
          </a:bodyPr>
          <a:lstStyle/>
          <a:p>
            <a:pPr algn="just">
              <a:lnSpc>
                <a:spcPts val="3499"/>
              </a:lnSpc>
            </a:pPr>
            <a:r>
              <a:rPr lang="en-US" sz="3600">
                <a:solidFill>
                  <a:srgbClr val="000000"/>
                </a:solidFill>
                <a:latin typeface="Times New Roman"/>
                <a:ea typeface="Times New Roman"/>
                <a:cs typeface="Times New Roman"/>
                <a:sym typeface="Times New Roman"/>
              </a:rPr>
              <a:t>	The research identified several key research gaps, including the need for assessing the robustness of machine learning models across diverse geological settings, expanding the discrimination capability to include other potential sources of seismic activity, and exploring the effectiveness of advanced deep learning techniques. Additionally, while the study demonstrates promising results with traditional algorithms, further investigation into optimizing deep learning architectures and model training strategies is warranted. Addressing these gaps could lead to more accurate and efficient seismic event detection systems with broader applicability in real-world scenarios.</a:t>
            </a:r>
          </a:p>
          <a:p>
            <a:pPr algn="just">
              <a:lnSpc>
                <a:spcPts val="3499"/>
              </a:lnSpc>
            </a:pPr>
            <a:endParaRPr lang="en-US" sz="3600">
              <a:solidFill>
                <a:srgbClr val="000000"/>
              </a:solidFill>
              <a:latin typeface="Times New Roman"/>
              <a:ea typeface="Times New Roman"/>
              <a:cs typeface="Times New Roman"/>
              <a:sym typeface="Times New Roman"/>
            </a:endParaRP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5440257" y="965885"/>
            <a:ext cx="9209800" cy="704850"/>
          </a:xfrm>
          <a:prstGeom prst="rect">
            <a:avLst/>
          </a:prstGeom>
        </p:spPr>
        <p:txBody>
          <a:bodyPr lIns="0" tIns="0" rIns="0" bIns="0" rtlCol="0" anchor="t">
            <a:spAutoFit/>
          </a:bodyPr>
          <a:lstStyle/>
          <a:p>
            <a:pPr algn="l">
              <a:lnSpc>
                <a:spcPts val="4920"/>
              </a:lnSpc>
            </a:pPr>
            <a:r>
              <a:rPr lang="en-US" sz="4100" b="1" u="sng">
                <a:solidFill>
                  <a:srgbClr val="000000"/>
                </a:solidFill>
                <a:latin typeface="Times New Roman Bold"/>
                <a:ea typeface="Times New Roman Bold"/>
                <a:cs typeface="Times New Roman Bold"/>
                <a:sym typeface="Times New Roman Bold"/>
              </a:rPr>
              <a:t>RESEARCH GAP IDENTIFIED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1606" y="2595443"/>
            <a:ext cx="16276320" cy="5790667"/>
          </a:xfrm>
          <a:prstGeom prst="rect">
            <a:avLst/>
          </a:prstGeom>
        </p:spPr>
        <p:txBody>
          <a:bodyPr lIns="0" tIns="0" rIns="0" bIns="0" rtlCol="0" anchor="t">
            <a:spAutoFit/>
          </a:bodyPr>
          <a:lstStyle/>
          <a:p>
            <a:pPr marL="777240" lvl="1" indent="-388620" algn="just">
              <a:lnSpc>
                <a:spcPts val="3499"/>
              </a:lnSpc>
              <a:buFont typeface="Arial"/>
              <a:buChar char="•"/>
            </a:pPr>
            <a:r>
              <a:rPr lang="en-US" sz="3600" b="1">
                <a:solidFill>
                  <a:srgbClr val="000000"/>
                </a:solidFill>
                <a:latin typeface="Times New Roman Bold"/>
                <a:ea typeface="Times New Roman Bold"/>
                <a:cs typeface="Times New Roman Bold"/>
                <a:sym typeface="Times New Roman Bold"/>
              </a:rPr>
              <a:t>Problem: </a:t>
            </a:r>
            <a:r>
              <a:rPr lang="en-US" sz="3600">
                <a:solidFill>
                  <a:srgbClr val="000000"/>
                </a:solidFill>
                <a:latin typeface="Times New Roman"/>
                <a:ea typeface="Times New Roman"/>
                <a:cs typeface="Times New Roman"/>
                <a:sym typeface="Times New Roman"/>
              </a:rPr>
              <a:t>Predict significant earthquakes  from seismic waveforms.</a:t>
            </a:r>
          </a:p>
          <a:p>
            <a:pPr marL="777240" lvl="1" indent="-388620" algn="just">
              <a:lnSpc>
                <a:spcPts val="3499"/>
              </a:lnSpc>
              <a:buFont typeface="Arial"/>
              <a:buChar char="•"/>
            </a:pPr>
            <a:r>
              <a:rPr lang="en-US" sz="3600" b="1">
                <a:solidFill>
                  <a:srgbClr val="000000"/>
                </a:solidFill>
                <a:latin typeface="Times New Roman Bold"/>
                <a:ea typeface="Times New Roman Bold"/>
                <a:cs typeface="Times New Roman Bold"/>
                <a:sym typeface="Times New Roman Bold"/>
              </a:rPr>
              <a:t>Data Preprocessing:</a:t>
            </a:r>
          </a:p>
          <a:p>
            <a:pPr algn="just">
              <a:lnSpc>
                <a:spcPts val="3499"/>
              </a:lnSpc>
            </a:pPr>
            <a:r>
              <a:rPr lang="en-US" sz="3600">
                <a:solidFill>
                  <a:srgbClr val="000000"/>
                </a:solidFill>
                <a:latin typeface="Times New Roman"/>
                <a:ea typeface="Times New Roman"/>
                <a:cs typeface="Times New Roman"/>
                <a:sym typeface="Times New Roman"/>
              </a:rPr>
              <a:t>           Normalize magnitudes and create input sequences.</a:t>
            </a:r>
          </a:p>
          <a:p>
            <a:pPr marL="777240" lvl="1" indent="-388620" algn="just">
              <a:lnSpc>
                <a:spcPts val="3499"/>
              </a:lnSpc>
              <a:buFont typeface="Arial"/>
              <a:buChar char="•"/>
            </a:pPr>
            <a:r>
              <a:rPr lang="en-US" sz="3600" b="1">
                <a:solidFill>
                  <a:srgbClr val="000000"/>
                </a:solidFill>
                <a:latin typeface="Times New Roman Bold"/>
                <a:ea typeface="Times New Roman Bold"/>
                <a:cs typeface="Times New Roman Bold"/>
                <a:sym typeface="Times New Roman Bold"/>
              </a:rPr>
              <a:t>Model:</a:t>
            </a:r>
          </a:p>
          <a:p>
            <a:pPr algn="just">
              <a:lnSpc>
                <a:spcPts val="3499"/>
              </a:lnSpc>
            </a:pPr>
            <a:r>
              <a:rPr lang="en-US" sz="3600">
                <a:solidFill>
                  <a:srgbClr val="000000"/>
                </a:solidFill>
                <a:latin typeface="Times New Roman"/>
                <a:ea typeface="Times New Roman"/>
                <a:cs typeface="Times New Roman"/>
                <a:sym typeface="Times New Roman"/>
              </a:rPr>
              <a:t>           Conv1D layers: Extract features.</a:t>
            </a:r>
          </a:p>
          <a:p>
            <a:pPr algn="just">
              <a:lnSpc>
                <a:spcPts val="3499"/>
              </a:lnSpc>
            </a:pPr>
            <a:r>
              <a:rPr lang="en-US" sz="3600">
                <a:solidFill>
                  <a:srgbClr val="000000"/>
                </a:solidFill>
                <a:latin typeface="Times New Roman"/>
                <a:ea typeface="Times New Roman"/>
                <a:cs typeface="Times New Roman"/>
                <a:sym typeface="Times New Roman"/>
              </a:rPr>
              <a:t>           LSTM layer: Capture temporal dependencies.</a:t>
            </a:r>
          </a:p>
          <a:p>
            <a:pPr algn="just">
              <a:lnSpc>
                <a:spcPts val="3499"/>
              </a:lnSpc>
            </a:pPr>
            <a:r>
              <a:rPr lang="en-US" sz="3600">
                <a:solidFill>
                  <a:srgbClr val="000000"/>
                </a:solidFill>
                <a:latin typeface="Times New Roman"/>
                <a:ea typeface="Times New Roman"/>
                <a:cs typeface="Times New Roman"/>
                <a:sym typeface="Times New Roman"/>
              </a:rPr>
              <a:t>           Dense layers: Binary classification.</a:t>
            </a:r>
          </a:p>
          <a:p>
            <a:pPr marL="777240" lvl="1" indent="-388620" algn="just">
              <a:lnSpc>
                <a:spcPts val="3499"/>
              </a:lnSpc>
              <a:buFont typeface="Arial"/>
              <a:buChar char="•"/>
            </a:pPr>
            <a:r>
              <a:rPr lang="en-US" sz="3600" b="1">
                <a:solidFill>
                  <a:srgbClr val="000000"/>
                </a:solidFill>
                <a:latin typeface="Times New Roman Bold"/>
                <a:ea typeface="Times New Roman Bold"/>
                <a:cs typeface="Times New Roman Bold"/>
                <a:sym typeface="Times New Roman Bold"/>
              </a:rPr>
              <a:t>Training:</a:t>
            </a:r>
          </a:p>
          <a:p>
            <a:pPr algn="just">
              <a:lnSpc>
                <a:spcPts val="3499"/>
              </a:lnSpc>
            </a:pPr>
            <a:r>
              <a:rPr lang="en-US" sz="3600">
                <a:solidFill>
                  <a:srgbClr val="000000"/>
                </a:solidFill>
                <a:latin typeface="Times New Roman"/>
                <a:ea typeface="Times New Roman"/>
                <a:cs typeface="Times New Roman"/>
                <a:sym typeface="Times New Roman"/>
              </a:rPr>
              <a:t>          Split data (80% training, 20% testing).</a:t>
            </a:r>
          </a:p>
          <a:p>
            <a:pPr algn="just">
              <a:lnSpc>
                <a:spcPts val="3499"/>
              </a:lnSpc>
            </a:pPr>
            <a:r>
              <a:rPr lang="en-US" sz="3600">
                <a:solidFill>
                  <a:srgbClr val="000000"/>
                </a:solidFill>
                <a:latin typeface="Times New Roman"/>
                <a:ea typeface="Times New Roman"/>
                <a:cs typeface="Times New Roman"/>
                <a:sym typeface="Times New Roman"/>
              </a:rPr>
              <a:t>          Train and validate for high accuracy.</a:t>
            </a:r>
          </a:p>
          <a:p>
            <a:pPr marL="777240" lvl="1" indent="-388620" algn="just">
              <a:lnSpc>
                <a:spcPts val="3499"/>
              </a:lnSpc>
              <a:buFont typeface="Arial"/>
              <a:buChar char="•"/>
            </a:pPr>
            <a:r>
              <a:rPr lang="en-US" sz="3600" b="1">
                <a:solidFill>
                  <a:srgbClr val="000000"/>
                </a:solidFill>
                <a:latin typeface="Times New Roman Bold"/>
                <a:ea typeface="Times New Roman Bold"/>
                <a:cs typeface="Times New Roman Bold"/>
                <a:sym typeface="Times New Roman Bold"/>
              </a:rPr>
              <a:t>Outcome:</a:t>
            </a:r>
            <a:r>
              <a:rPr lang="en-US" sz="3600">
                <a:solidFill>
                  <a:srgbClr val="000000"/>
                </a:solidFill>
                <a:latin typeface="Times New Roman"/>
                <a:ea typeface="Times New Roman"/>
                <a:cs typeface="Times New Roman"/>
                <a:sym typeface="Times New Roman"/>
              </a:rPr>
              <a:t>A model that accurately predicts significant earthquakes based on waveform data.</a:t>
            </a:r>
          </a:p>
          <a:p>
            <a:pPr algn="just">
              <a:lnSpc>
                <a:spcPts val="3499"/>
              </a:lnSpc>
            </a:pPr>
            <a:endParaRPr lang="en-US" sz="3600">
              <a:solidFill>
                <a:srgbClr val="000000"/>
              </a:solidFill>
              <a:latin typeface="Times New Roman"/>
              <a:ea typeface="Times New Roman"/>
              <a:cs typeface="Times New Roman"/>
              <a:sym typeface="Times New Roman"/>
            </a:endParaRPr>
          </a:p>
        </p:txBody>
      </p:sp>
      <p:sp>
        <p:nvSpPr>
          <p:cNvPr id="3" name="TextBox 3"/>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4" name="TextBox 4"/>
          <p:cNvSpPr txBox="1"/>
          <p:nvPr/>
        </p:nvSpPr>
        <p:spPr>
          <a:xfrm>
            <a:off x="6140871" y="1135567"/>
            <a:ext cx="7051449" cy="723900"/>
          </a:xfrm>
          <a:prstGeom prst="rect">
            <a:avLst/>
          </a:prstGeom>
        </p:spPr>
        <p:txBody>
          <a:bodyPr lIns="0" tIns="0" rIns="0" bIns="0" rtlCol="0" anchor="t">
            <a:spAutoFit/>
          </a:bodyPr>
          <a:lstStyle/>
          <a:p>
            <a:pPr algn="l">
              <a:lnSpc>
                <a:spcPts val="5040"/>
              </a:lnSpc>
            </a:pPr>
            <a:r>
              <a:rPr lang="en-US" sz="4200" b="1" u="sng">
                <a:solidFill>
                  <a:srgbClr val="000000"/>
                </a:solidFill>
                <a:latin typeface="Times New Roman Bold"/>
                <a:ea typeface="Times New Roman Bold"/>
                <a:cs typeface="Times New Roman Bold"/>
                <a:sym typeface="Times New Roman Bold"/>
              </a:rPr>
              <a:t>PROPOSED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99649" y="2158096"/>
          <a:ext cx="16459200" cy="5064760"/>
        </p:xfrm>
        <a:graphic>
          <a:graphicData uri="http://schemas.openxmlformats.org/drawingml/2006/table">
            <a:tbl>
              <a:tblPr/>
              <a:tblGrid>
                <a:gridCol w="8229600"/>
                <a:gridCol w="8229600"/>
              </a:tblGrid>
              <a:tr h="552450">
                <a:tc>
                  <a:txBody>
                    <a:bodyPr/>
                    <a:lstStyle/>
                    <a:p>
                      <a:pPr algn="l">
                        <a:lnSpc>
                          <a:spcPts val="3960"/>
                        </a:lnSpc>
                        <a:defRPr/>
                      </a:pPr>
                      <a:r>
                        <a:rPr lang="en-US" sz="3300" b="1" u="sng">
                          <a:solidFill>
                            <a:srgbClr val="000000"/>
                          </a:solidFill>
                          <a:latin typeface="Times New Roman Bold"/>
                          <a:ea typeface="Times New Roman Bold"/>
                          <a:cs typeface="Times New Roman Bold"/>
                          <a:sym typeface="Times New Roman Bold"/>
                        </a:rPr>
                        <a:t>FUNCTIONAL REQUIREMENTS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960"/>
                        </a:lnSpc>
                        <a:defRPr/>
                      </a:pPr>
                      <a:r>
                        <a:rPr lang="en-US" sz="3300" b="1" u="sng">
                          <a:solidFill>
                            <a:srgbClr val="000000"/>
                          </a:solidFill>
                          <a:latin typeface="Times New Roman Bold"/>
                          <a:ea typeface="Times New Roman Bold"/>
                          <a:cs typeface="Times New Roman Bold"/>
                          <a:sym typeface="Times New Roman Bold"/>
                        </a:rPr>
                        <a:t>NON-FUNCTIONAL REQUIREMENTS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4320"/>
                        </a:lnSpc>
                        <a:defRPr/>
                      </a:pPr>
                      <a:r>
                        <a:rPr lang="en-US" sz="3600">
                          <a:solidFill>
                            <a:srgbClr val="000000"/>
                          </a:solidFill>
                          <a:latin typeface="Times New Roman"/>
                          <a:ea typeface="Times New Roman"/>
                          <a:cs typeface="Times New Roman"/>
                          <a:sym typeface="Times New Roman"/>
                        </a:rPr>
                        <a:t>Data Collection and Pre processing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Performance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4320"/>
                        </a:lnSpc>
                        <a:defRPr/>
                      </a:pPr>
                      <a:r>
                        <a:rPr lang="en-US" sz="3600">
                          <a:solidFill>
                            <a:srgbClr val="000000"/>
                          </a:solidFill>
                          <a:latin typeface="Times New Roman"/>
                          <a:ea typeface="Times New Roman"/>
                          <a:cs typeface="Times New Roman"/>
                          <a:sym typeface="Times New Roman"/>
                        </a:rPr>
                        <a:t>Model Development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Reliability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4320"/>
                        </a:lnSpc>
                        <a:defRPr/>
                      </a:pPr>
                      <a:r>
                        <a:rPr lang="en-US" sz="3600">
                          <a:solidFill>
                            <a:srgbClr val="000000"/>
                          </a:solidFill>
                          <a:latin typeface="Times New Roman"/>
                          <a:ea typeface="Times New Roman"/>
                          <a:cs typeface="Times New Roman"/>
                          <a:sym typeface="Times New Roman"/>
                        </a:rPr>
                        <a:t>Prediction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Security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4320"/>
                        </a:lnSpc>
                        <a:defRPr/>
                      </a:pPr>
                      <a:r>
                        <a:rPr lang="en-US" sz="3600">
                          <a:solidFill>
                            <a:srgbClr val="000000"/>
                          </a:solidFill>
                          <a:latin typeface="Times New Roman"/>
                          <a:ea typeface="Times New Roman"/>
                          <a:cs typeface="Times New Roman"/>
                          <a:sym typeface="Times New Roman"/>
                        </a:rPr>
                        <a:t>User Interface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Usability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4320"/>
                        </a:lnSpc>
                        <a:defRPr/>
                      </a:pPr>
                      <a:r>
                        <a:rPr lang="en-US" sz="3600">
                          <a:solidFill>
                            <a:srgbClr val="000000"/>
                          </a:solidFill>
                          <a:latin typeface="Times New Roman"/>
                          <a:ea typeface="Times New Roman"/>
                          <a:cs typeface="Times New Roman"/>
                          <a:sym typeface="Times New Roman"/>
                        </a:rPr>
                        <a:t>Monitoring and Maintenance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Maintainability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52450">
                <a:tc>
                  <a:txBody>
                    <a:bodyPr/>
                    <a:lstStyle/>
                    <a:p>
                      <a:pPr algn="l">
                        <a:lnSpc>
                          <a:spcPts val="1679"/>
                        </a:lnSpc>
                        <a:defRPr/>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4320"/>
                        </a:lnSpc>
                        <a:defRPr/>
                      </a:pPr>
                      <a:r>
                        <a:rPr lang="en-US" sz="3600">
                          <a:solidFill>
                            <a:srgbClr val="000000"/>
                          </a:solidFill>
                          <a:latin typeface="Times New Roman"/>
                          <a:ea typeface="Times New Roman"/>
                          <a:cs typeface="Times New Roman"/>
                          <a:sym typeface="Times New Roman"/>
                        </a:rPr>
                        <a:t>Compliance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6982759" y="781536"/>
            <a:ext cx="5155901" cy="733425"/>
          </a:xfrm>
          <a:prstGeom prst="rect">
            <a:avLst/>
          </a:prstGeom>
        </p:spPr>
        <p:txBody>
          <a:bodyPr lIns="0" tIns="0" rIns="0" bIns="0" rtlCol="0" anchor="t">
            <a:spAutoFit/>
          </a:bodyPr>
          <a:lstStyle/>
          <a:p>
            <a:pPr algn="l">
              <a:lnSpc>
                <a:spcPts val="5160"/>
              </a:lnSpc>
            </a:pPr>
            <a:r>
              <a:rPr lang="en-US" sz="4300" b="1" u="sng">
                <a:solidFill>
                  <a:srgbClr val="000000"/>
                </a:solidFill>
                <a:latin typeface="Times New Roman Bold"/>
                <a:ea typeface="Times New Roman Bold"/>
                <a:cs typeface="Times New Roman Bold"/>
                <a:sym typeface="Times New Roman Bold"/>
              </a:rPr>
              <a:t>REQUIREMENTS</a:t>
            </a:r>
          </a:p>
        </p:txBody>
      </p:sp>
      <p:sp>
        <p:nvSpPr>
          <p:cNvPr id="4" name="TextBox 4"/>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000000"/>
                </a:solidFill>
                <a:latin typeface="Times New Roman"/>
                <a:ea typeface="Times New Roman"/>
                <a:cs typeface="Times New Roman"/>
                <a:sym typeface="Times New Roman"/>
              </a:rPr>
              <a:t>DEPARTMENT OF CSE-AIML &amp; IoT</a:t>
            </a:r>
          </a:p>
        </p:txBody>
      </p:sp>
      <p:sp>
        <p:nvSpPr>
          <p:cNvPr id="3" name="TextBox 3"/>
          <p:cNvSpPr txBox="1"/>
          <p:nvPr/>
        </p:nvSpPr>
        <p:spPr>
          <a:xfrm>
            <a:off x="6506379" y="436148"/>
            <a:ext cx="6661637" cy="666750"/>
          </a:xfrm>
          <a:prstGeom prst="rect">
            <a:avLst/>
          </a:prstGeom>
        </p:spPr>
        <p:txBody>
          <a:bodyPr lIns="0" tIns="0" rIns="0" bIns="0" rtlCol="0" anchor="t">
            <a:spAutoFit/>
          </a:bodyPr>
          <a:lstStyle/>
          <a:p>
            <a:pPr algn="l">
              <a:lnSpc>
                <a:spcPts val="4680"/>
              </a:lnSpc>
            </a:pPr>
            <a:r>
              <a:rPr lang="en-US" sz="3900" b="1" u="sng">
                <a:solidFill>
                  <a:srgbClr val="000000"/>
                </a:solidFill>
                <a:latin typeface="Times New Roman Bold"/>
                <a:ea typeface="Times New Roman Bold"/>
                <a:cs typeface="Times New Roman Bold"/>
                <a:sym typeface="Times New Roman Bold"/>
              </a:rPr>
              <a:t>LITERATURE REVIEW</a:t>
            </a:r>
          </a:p>
        </p:txBody>
      </p:sp>
      <p:graphicFrame>
        <p:nvGraphicFramePr>
          <p:cNvPr id="4" name="Table 4"/>
          <p:cNvGraphicFramePr>
            <a:graphicFrameLocks noGrp="1"/>
          </p:cNvGraphicFramePr>
          <p:nvPr/>
        </p:nvGraphicFramePr>
        <p:xfrm>
          <a:off x="1059657" y="1418216"/>
          <a:ext cx="16097249" cy="8170411"/>
        </p:xfrm>
        <a:graphic>
          <a:graphicData uri="http://schemas.openxmlformats.org/drawingml/2006/table">
            <a:tbl>
              <a:tblPr/>
              <a:tblGrid>
                <a:gridCol w="1093855"/>
                <a:gridCol w="3321460"/>
                <a:gridCol w="1456507"/>
                <a:gridCol w="2400940"/>
                <a:gridCol w="2266687"/>
                <a:gridCol w="2266687"/>
                <a:gridCol w="3291113"/>
              </a:tblGrid>
              <a:tr h="943525">
                <a:tc>
                  <a:txBody>
                    <a:bodyPr/>
                    <a:lstStyle/>
                    <a:p>
                      <a:pPr algn="l">
                        <a:lnSpc>
                          <a:spcPts val="3240"/>
                        </a:lnSpc>
                        <a:defRPr/>
                      </a:pPr>
                      <a:r>
                        <a:rPr lang="en-US" sz="2700">
                          <a:solidFill>
                            <a:srgbClr val="000000"/>
                          </a:solidFill>
                          <a:latin typeface="Times New Roman"/>
                          <a:ea typeface="Times New Roman"/>
                          <a:cs typeface="Times New Roman"/>
                          <a:sym typeface="Times New Roman"/>
                        </a:rPr>
                        <a:t>S.No</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Title of the Paper</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DOI/Link</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Problem/Gap Addressed</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Objective of the Paper</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Focus of the Paper</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Summary</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4234292">
                <a:tc>
                  <a:txBody>
                    <a:bodyPr/>
                    <a:lstStyle/>
                    <a:p>
                      <a:pPr algn="l">
                        <a:lnSpc>
                          <a:spcPts val="3240"/>
                        </a:lnSpc>
                        <a:defRPr/>
                      </a:pPr>
                      <a:r>
                        <a:rPr lang="en-US" sz="2700">
                          <a:solidFill>
                            <a:srgbClr val="000000"/>
                          </a:solidFill>
                          <a:latin typeface="Times New Roman"/>
                          <a:ea typeface="Times New Roman"/>
                          <a:cs typeface="Times New Roman"/>
                          <a:sym typeface="Times New Roman"/>
                        </a:rPr>
                        <a:t>1</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Earthquake prediction model using support vector regressor and hybrid neural networks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N/A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Previous studies did not show optimal prediction accuracy.</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To build a model that improves earthquake prediction accuracy using machine learning techniques.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Combines SVR and HNN with Enhanced Particle Swarm Optimization (EPSO) for weight optimization at each layer.</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Proposes a multistep prediction model (SVR-HNN) using seismic features and applying to regions like Hindukush and Southern California, showing improved prediction performance.</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2992594">
                <a:tc>
                  <a:txBody>
                    <a:bodyPr/>
                    <a:lstStyle/>
                    <a:p>
                      <a:pPr algn="l">
                        <a:lnSpc>
                          <a:spcPts val="3240"/>
                        </a:lnSpc>
                        <a:defRPr/>
                      </a:pPr>
                      <a:r>
                        <a:rPr lang="en-US" sz="2700">
                          <a:solidFill>
                            <a:srgbClr val="000000"/>
                          </a:solidFill>
                          <a:latin typeface="Times New Roman"/>
                          <a:ea typeface="Times New Roman"/>
                          <a:cs typeface="Times New Roman"/>
                          <a:sym typeface="Times New Roman"/>
                        </a:rPr>
                        <a:t>2</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Study of seismicity in the NW Himalaya and adjoining regions using IMS network</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u="sng">
                          <a:solidFill>
                            <a:srgbClr val="000000"/>
                          </a:solidFill>
                          <a:latin typeface="Times New Roman"/>
                          <a:ea typeface="Times New Roman"/>
                          <a:cs typeface="Times New Roman"/>
                          <a:sym typeface="Times New Roman"/>
                          <a:hlinkClick r:id="rId2" tooltip="https://www.researchgate.net/publication/307442900"/>
                        </a:rPr>
                        <a:t>Link</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Investigating seismic activity in NW Himalaya.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Use International Data Center data to study earthquakes from 1999 to 2015.</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Divides study area into 6 regions, analyzing focal mechanisms and seismic faults.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imes New Roman"/>
                          <a:ea typeface="Times New Roman"/>
                          <a:cs typeface="Times New Roman"/>
                          <a:sym typeface="Times New Roman"/>
                        </a:rPr>
                        <a:t>Examines 7,583 events, using 120 earthquakes for focal mechanism solutions to study seismic faults.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graphicFrame>
        <p:nvGraphicFramePr>
          <p:cNvPr id="3" name="Table 3"/>
          <p:cNvGraphicFramePr>
            <a:graphicFrameLocks noGrp="1"/>
          </p:cNvGraphicFramePr>
          <p:nvPr/>
        </p:nvGraphicFramePr>
        <p:xfrm>
          <a:off x="990598" y="787718"/>
          <a:ext cx="16249650" cy="8977312"/>
        </p:xfrm>
        <a:graphic>
          <a:graphicData uri="http://schemas.openxmlformats.org/drawingml/2006/table">
            <a:tbl>
              <a:tblPr/>
              <a:tblGrid>
                <a:gridCol w="876504"/>
                <a:gridCol w="2772004"/>
                <a:gridCol w="941184"/>
                <a:gridCol w="2201934"/>
                <a:gridCol w="3540699"/>
                <a:gridCol w="2452777"/>
                <a:gridCol w="3464548"/>
              </a:tblGrid>
              <a:tr h="2582645">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3</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Earthquake Prediction using Hybrid Machine Learning Techniques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N/A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The challenge of accurate earthquake prediction in Southern California.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To use hybrid ML models to predict earthquake magnitude.</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Proposes two models: FPA-ELM and FPA-LS-SVM, using seven seismic indicators.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FPA-LS-SVM outperforms other models in terms of prediction accuracy based on several performance criteria.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2992437">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4</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Approaches of Earthquake Magnitude Prediction using machine learning techniques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N/A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Earthquake prediction complexity.</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To review various ML techniques for earthquake prediction.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Surveys various machine learning techniques and their efficiency in earthquake prediction.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Concludes SVR-HNN hybrid neural network with EPSO is the most efficient among surveyed techniques.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402230">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5</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Experimental analysis of earthquake prediction using machine learning classifiers, curve fitting, and neural modeling</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u="sng" spc="-3">
                          <a:solidFill>
                            <a:srgbClr val="000000"/>
                          </a:solidFill>
                          <a:latin typeface="Times New Roman"/>
                          <a:ea typeface="Times New Roman"/>
                          <a:cs typeface="Times New Roman"/>
                          <a:sym typeface="Times New Roman"/>
                          <a:hlinkClick r:id="rId2" tooltip="https://earthquake.usgs.gov/earthquakes/feed/v1.0/csv.php"/>
                        </a:rPr>
                        <a:t>Link</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Predicting earthquake magnitudes for different regions in India.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Predict earthquake magnitudes using six different classifiers.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Evaluates six classifiers on datasets from different Indian regions.</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XGBoost classifier shows highest accuracy in most datasets; study focuses on magnitude prediction.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9340" y="9636919"/>
            <a:ext cx="5989320" cy="304800"/>
          </a:xfrm>
          <a:prstGeom prst="rect">
            <a:avLst/>
          </a:prstGeom>
        </p:spPr>
        <p:txBody>
          <a:bodyPr lIns="0" tIns="0" rIns="0" bIns="0" rtlCol="0" anchor="t">
            <a:spAutoFit/>
          </a:bodyPr>
          <a:lstStyle/>
          <a:p>
            <a:pPr algn="ctr">
              <a:lnSpc>
                <a:spcPts val="2160"/>
              </a:lnSpc>
            </a:pPr>
            <a:r>
              <a:rPr lang="en-US" sz="1800" spc="-2">
                <a:solidFill>
                  <a:srgbClr val="9E9E9E"/>
                </a:solidFill>
                <a:latin typeface="Times New Roman"/>
                <a:ea typeface="Times New Roman"/>
                <a:cs typeface="Times New Roman"/>
                <a:sym typeface="Times New Roman"/>
              </a:rPr>
              <a:t>DEPARTMENT OF CSE-AIML &amp; IoT</a:t>
            </a:r>
          </a:p>
        </p:txBody>
      </p:sp>
      <p:graphicFrame>
        <p:nvGraphicFramePr>
          <p:cNvPr id="3" name="Table 3"/>
          <p:cNvGraphicFramePr>
            <a:graphicFrameLocks noGrp="1"/>
          </p:cNvGraphicFramePr>
          <p:nvPr/>
        </p:nvGraphicFramePr>
        <p:xfrm>
          <a:off x="982980" y="814161"/>
          <a:ext cx="16249651" cy="9386887"/>
        </p:xfrm>
        <a:graphic>
          <a:graphicData uri="http://schemas.openxmlformats.org/drawingml/2006/table">
            <a:tbl>
              <a:tblPr/>
              <a:tblGrid>
                <a:gridCol w="963448"/>
                <a:gridCol w="3444137"/>
                <a:gridCol w="1001379"/>
                <a:gridCol w="2139310"/>
                <a:gridCol w="2791723"/>
                <a:gridCol w="2882758"/>
                <a:gridCol w="3026896"/>
              </a:tblGrid>
              <a:tr h="2582585">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6</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Testing earthquake prediction algorithms: statistically significant advance prediction of the largest earthquakes in the Circum-Pacific</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u="sng" spc="-3">
                          <a:solidFill>
                            <a:srgbClr val="000000"/>
                          </a:solidFill>
                          <a:latin typeface="Times New Roman"/>
                          <a:ea typeface="Times New Roman"/>
                          <a:cs typeface="Times New Roman"/>
                          <a:sym typeface="Times New Roman"/>
                          <a:hlinkClick r:id="rId2" tooltip="https://www.sciencedirect.com/science/article/abs/pii/S0031920198001599"/>
                        </a:rPr>
                        <a:t>Link</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Testing prediction algorithms M8 and MSc.</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Predict large earthquakes in the Circum-Pacific seismic belt.</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Tests algorithms M8 and MSc for predicting earthquakes of magnitude 7.5+ and 8+.</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M8 and MSc predict 5 large earthquakes, with statistical significance beyond 99%.</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402151">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7</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Precursor-Based Earthquake Prediction Research: Proposal for a Paradigm-Shifting Strategy</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N/A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Challenges dominant pessimistic view on precursor-based earthquake prediction.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To propose a new research strategy for precursor-based earthquake prediction.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Suggests focusing on unique seismic fingerprints with a multi-parameter approach.</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Proposes a costly, long-term international project using AI and sensor data for improved prediction accuracy.</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402151">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8</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Local earthquakes detection: A benchmark dataset of 3-component seismograms built on a global scale</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N/A</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Lack of labeled seismograms for machine learning applications in earthquake detection.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To provide a benchmark dataset for ML-based earthquake detection.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Creates a large dataset of 3-component seismograms from global stations for local earthquake detection.</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3">
                          <a:solidFill>
                            <a:srgbClr val="000000"/>
                          </a:solidFill>
                          <a:latin typeface="Times New Roman"/>
                          <a:ea typeface="Times New Roman"/>
                          <a:cs typeface="Times New Roman"/>
                          <a:sym typeface="Times New Roman"/>
                        </a:rPr>
                        <a:t>CNN-based model achieves high accuracy (96.7%, 95.3%, and 93.2%) in detecting earthquakes versus noise.</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1704</Words>
  <Application>Microsoft Office PowerPoint</Application>
  <PresentationFormat>Custom</PresentationFormat>
  <Paragraphs>200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Arimo</vt:lpstr>
      <vt:lpstr>Times New Roman Bold</vt:lpstr>
      <vt:lpstr>Arimo Bold</vt:lpstr>
      <vt:lpstr>Times New Roman Bold Italics</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Earthquake.pptx</dc:title>
  <dc:creator>USER</dc:creator>
  <cp:lastModifiedBy>Windows User</cp:lastModifiedBy>
  <cp:revision>3</cp:revision>
  <dcterms:created xsi:type="dcterms:W3CDTF">2006-08-16T00:00:00Z</dcterms:created>
  <dcterms:modified xsi:type="dcterms:W3CDTF">2024-09-21T06:42:54Z</dcterms:modified>
  <dc:identifier>DAGRWtzGpFo</dc:identifier>
</cp:coreProperties>
</file>