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37"/>
  </p:notesMasterIdLst>
  <p:sldIdLst>
    <p:sldId id="475" r:id="rId2"/>
    <p:sldId id="257" r:id="rId3"/>
    <p:sldId id="269" r:id="rId4"/>
    <p:sldId id="485" r:id="rId5"/>
    <p:sldId id="487" r:id="rId6"/>
    <p:sldId id="486" r:id="rId7"/>
    <p:sldId id="488" r:id="rId8"/>
    <p:sldId id="489" r:id="rId9"/>
    <p:sldId id="482" r:id="rId10"/>
    <p:sldId id="481" r:id="rId11"/>
    <p:sldId id="483" r:id="rId12"/>
    <p:sldId id="490" r:id="rId13"/>
    <p:sldId id="497" r:id="rId14"/>
    <p:sldId id="502" r:id="rId15"/>
    <p:sldId id="491" r:id="rId16"/>
    <p:sldId id="498" r:id="rId17"/>
    <p:sldId id="501" r:id="rId18"/>
    <p:sldId id="492" r:id="rId19"/>
    <p:sldId id="499" r:id="rId20"/>
    <p:sldId id="504" r:id="rId21"/>
    <p:sldId id="493" r:id="rId22"/>
    <p:sldId id="500" r:id="rId23"/>
    <p:sldId id="503" r:id="rId24"/>
    <p:sldId id="494" r:id="rId25"/>
    <p:sldId id="476" r:id="rId26"/>
    <p:sldId id="495" r:id="rId27"/>
    <p:sldId id="477" r:id="rId28"/>
    <p:sldId id="268" r:id="rId29"/>
    <p:sldId id="270" r:id="rId30"/>
    <p:sldId id="505" r:id="rId31"/>
    <p:sldId id="265" r:id="rId32"/>
    <p:sldId id="478" r:id="rId33"/>
    <p:sldId id="480" r:id="rId34"/>
    <p:sldId id="484" r:id="rId35"/>
    <p:sldId id="266" r:id="rId36"/>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09" autoAdjust="0"/>
    <p:restoredTop sz="94434" autoAdjust="0"/>
  </p:normalViewPr>
  <p:slideViewPr>
    <p:cSldViewPr snapToGrid="0">
      <p:cViewPr varScale="1">
        <p:scale>
          <a:sx n="102" d="100"/>
          <a:sy n="102" d="100"/>
        </p:scale>
        <p:origin x="303" y="5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5/16/2025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99A6CA9-9A15-EAFD-56DE-423E4EEB842C}"/>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CB86D6A6-BEF3-E94A-367D-F71DF1B0A4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EFD95623-DF96-E2C4-FB2F-39902F89EE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794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D0E8BFB9-D509-4DB3-1C7C-DAB3B1CC50B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302813E-5340-B32B-AE02-2CA47B9C57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06D41D38-AF4A-8FD8-070C-0689437AE4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8658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944D0AC-373C-172B-A012-81A4059796C4}"/>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2334549F-FEF9-3CF3-44F0-ED2FF14E08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A55D2C27-6F5E-472D-4183-F2B2E06EBA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851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D1B5665-1EA8-9DA5-B2F3-0195ED173519}"/>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349F7263-885A-A5FA-98DC-56385A8EA7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625CF7D0-9943-4ED0-AACE-A51087A783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301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D0E8BFB9-D509-4DB3-1C7C-DAB3B1CC50B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302813E-5340-B32B-AE02-2CA47B9C57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06D41D38-AF4A-8FD8-070C-0689437AE4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8658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F96D6D18-3FD8-2AEF-4388-AEC2BA699F84}"/>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F095F2C8-E100-0C03-2E8B-4CD74B4521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086E2D93-3BA8-DB4C-3FC1-6B93B966B4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265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2A1E8730-046A-8C81-D120-6274F1CDF059}"/>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25B172B4-76D8-BE41-FBF5-C289DCBDC7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5B210DC4-C782-AC55-115E-2190148554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4009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CC102A0-4536-A9E6-B82F-32CDB9CE7914}"/>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4E0D0303-BB2E-1576-4391-EB337B699F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2F09084-91DA-53EE-F644-903D1FC7C1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835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4157FAF-DBAE-9CF0-2551-9CEFEE5EE9F2}"/>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E16855D2-66A9-08E7-F169-6378CF757A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98C02DC4-782A-C602-5383-1A6C2C4B21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7951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E2B516F-7112-D7E3-6B0B-96F651A452AF}"/>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DAE3704-94C5-C689-EC5B-130753B19C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DC7F1581-AED6-20D0-78FE-C038FEF968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31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235C88D-C7FC-8FBD-E724-18C9894A21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2691D9E-4DBC-C04A-11B4-E84B361A10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AAD666AE-999F-7381-3C0C-EFC56DD916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008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6B705491-1382-61ED-7F62-9F4132EAAD47}"/>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29ABDA1F-85C1-6C6D-F586-E6984ED7BD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C594F81E-F8BB-1489-6D2A-B55516644B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086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9316DCF7-C453-186E-4ECA-82C63CBE3F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616F93AE-7277-0540-E06F-B1504B583D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D105665C-F0CA-ACB8-5FEC-98AE9189FA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534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CBC1BFC-AF35-215A-893E-85344AAEA182}"/>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0705D4C-3165-CE75-D92E-44982C72DD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5A9E572-094F-AC5E-D2B2-7B3A839591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335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F936B86F-6EC4-510A-2D89-73CA26098E90}"/>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5DAE66DF-34A4-9D9E-9F3B-A45A9EF58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A44CD3AD-2A24-8E48-1E98-D169D1F1B6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351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659ECF8E-857D-392B-22DB-4D8CD31D2251}"/>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A33FB8DC-5AD2-7474-9622-373601F967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409480A0-55FF-38D4-EC42-56657DF762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53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FF1E69DF-7DBE-2093-39D7-6D5B1A381F70}"/>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695B4619-FFE6-0ECD-EF9D-E559CFBA1C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328F7486-D609-5BEA-0560-6FED18A803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236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51EDABD-939D-958A-349E-F6429208A07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BD91DDF-51DF-46D6-F048-7C72E4D478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BD27EC56-5FCF-4325-BB5A-4FE299B470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7060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E2714A0-064B-3A2F-452D-9BA58D24FB39}"/>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3A7EDAC0-DA37-22BB-EDEE-19CF62D14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51218D13-3AC6-66C8-9A57-4BEB222BE0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29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29A13E62-051F-CC72-E570-71465A40F553}"/>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87844117-E6E1-098E-7022-4D3ACBDDB9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6B435D10-4BA7-8BB6-1A05-FCA19B5FF3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742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7D55A42-FC25-02FE-E2F1-EFBEB014B12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CE01DD49-A945-13CC-A67D-CE1D27F4EF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56C3EF8-0F42-596F-8270-3AB763AC54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62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10158D7-971D-5344-A727-C12D0BB5B6AA}"/>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75D69557-2037-9049-10E3-DDB9FF4EE4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EDED6F7D-159C-8B37-5C71-852B9E743D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198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5/16/2025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5/16/2025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5/16/2025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5/16/2025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5/16/2025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5/16/2025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5/16/2025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5/16/2025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5/16/2025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5/16/2025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5/16/2025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5/16/2025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BCA Final Year Project (Review III)</a:t>
            </a:r>
            <a:br>
              <a:rPr lang="en-IN" sz="28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DROWSINESS DETECTION</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893" y="1296773"/>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Bachelor of Computer Applications(BCA)</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Project Team No : 40</a:t>
            </a: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a:solidFill>
                  <a:srgbClr val="C00000"/>
                </a:solidFill>
                <a:latin typeface="Times New Roman" panose="02020603050405020304" pitchFamily="18" charset="0"/>
                <a:cs typeface="Times New Roman" panose="02020603050405020304" pitchFamily="18" charset="0"/>
              </a:rPr>
              <a:t>Mr. Sakthi S</a:t>
            </a:r>
            <a:br>
              <a:rPr lang="en-IN" sz="1800" b="1" dirty="0">
                <a:solidFill>
                  <a:srgbClr val="C00000"/>
                </a:solidFill>
                <a:latin typeface="Times New Roman" panose="02020603050405020304" pitchFamily="18" charset="0"/>
                <a:cs typeface="Times New Roman" panose="02020603050405020304" pitchFamily="18" charset="0"/>
              </a:rPr>
            </a:br>
            <a:r>
              <a:rPr lang="en-US" sz="1300" b="1" dirty="0">
                <a:solidFill>
                  <a:srgbClr val="C00000"/>
                </a:solidFill>
                <a:latin typeface="Times New Roman" panose="02020603050405020304" pitchFamily="18" charset="0"/>
                <a:cs typeface="Times New Roman" panose="02020603050405020304" pitchFamily="18" charset="0"/>
              </a:rPr>
              <a:t>Assistant Professor,</a:t>
            </a:r>
          </a:p>
          <a:p>
            <a:pPr marL="0" indent="0" algn="ctr" eaLnBrk="1" hangingPunct="1">
              <a:buNone/>
              <a:defRPr/>
            </a:pPr>
            <a:r>
              <a:rPr lang="en-US" sz="1200" b="1" dirty="0">
                <a:solidFill>
                  <a:srgbClr val="C00000"/>
                </a:solidFill>
                <a:latin typeface="Times New Roman" panose="02020603050405020304" pitchFamily="18" charset="0"/>
                <a:cs typeface="Times New Roman" panose="02020603050405020304" pitchFamily="18" charset="0"/>
              </a:rPr>
              <a:t>PSOCSE(Presidency School of Computer Science and Engineering)</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794353687"/>
              </p:ext>
            </p:extLst>
          </p:nvPr>
        </p:nvGraphicFramePr>
        <p:xfrm>
          <a:off x="3435224" y="2457723"/>
          <a:ext cx="5321552" cy="182880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689928737"/>
                    </a:ext>
                  </a:extLst>
                </a:gridCol>
                <a:gridCol w="2660776">
                  <a:extLst>
                    <a:ext uri="{9D8B030D-6E8A-4147-A177-3AD203B41FA5}">
                      <a16:colId xmlns:a16="http://schemas.microsoft.com/office/drawing/2014/main" val="3965538731"/>
                    </a:ext>
                  </a:extLst>
                </a:gridCol>
              </a:tblGrid>
              <a:tr h="362263">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362263">
                <a:tc>
                  <a:txBody>
                    <a:bodyPr/>
                    <a:lstStyle/>
                    <a:p>
                      <a:pPr algn="ctr"/>
                      <a:r>
                        <a:rPr lang="en-US" dirty="0">
                          <a:latin typeface="Times New Roman" panose="02020603050405020304" pitchFamily="18" charset="0"/>
                          <a:cs typeface="Times New Roman" panose="02020603050405020304" pitchFamily="18" charset="0"/>
                        </a:rPr>
                        <a:t>Y. Gnana Pavani</a:t>
                      </a:r>
                    </a:p>
                  </a:txBody>
                  <a:tcPr/>
                </a:tc>
                <a:tc>
                  <a:txBody>
                    <a:bodyPr/>
                    <a:lstStyle/>
                    <a:p>
                      <a:pPr algn="ctr"/>
                      <a:r>
                        <a:rPr lang="en-US" dirty="0">
                          <a:latin typeface="Times New Roman" panose="02020603050405020304" pitchFamily="18" charset="0"/>
                          <a:cs typeface="Times New Roman" panose="02020603050405020304" pitchFamily="18" charset="0"/>
                        </a:rPr>
                        <a:t>20221BCA0060</a:t>
                      </a:r>
                    </a:p>
                  </a:txBody>
                  <a:tcPr/>
                </a:tc>
                <a:extLst>
                  <a:ext uri="{0D108BD9-81ED-4DB2-BD59-A6C34878D82A}">
                    <a16:rowId xmlns:a16="http://schemas.microsoft.com/office/drawing/2014/main" val="673540802"/>
                  </a:ext>
                </a:extLst>
              </a:tr>
              <a:tr h="362263">
                <a:tc>
                  <a:txBody>
                    <a:bodyPr/>
                    <a:lstStyle/>
                    <a:p>
                      <a:pPr algn="ctr"/>
                      <a:r>
                        <a:rPr lang="en-US" dirty="0">
                          <a:latin typeface="Times New Roman" panose="02020603050405020304" pitchFamily="18" charset="0"/>
                          <a:cs typeface="Times New Roman" panose="02020603050405020304" pitchFamily="18" charset="0"/>
                        </a:rPr>
                        <a:t>Velpula Usha</a:t>
                      </a:r>
                    </a:p>
                  </a:txBody>
                  <a:tcPr/>
                </a:tc>
                <a:tc>
                  <a:txBody>
                    <a:bodyPr/>
                    <a:lstStyle/>
                    <a:p>
                      <a:pPr algn="ctr"/>
                      <a:r>
                        <a:rPr lang="en-US" dirty="0">
                          <a:latin typeface="Times New Roman" panose="02020603050405020304" pitchFamily="18" charset="0"/>
                          <a:cs typeface="Times New Roman" panose="02020603050405020304" pitchFamily="18" charset="0"/>
                        </a:rPr>
                        <a:t>20221BCA0185</a:t>
                      </a:r>
                    </a:p>
                  </a:txBody>
                  <a:tcPr/>
                </a:tc>
                <a:extLst>
                  <a:ext uri="{0D108BD9-81ED-4DB2-BD59-A6C34878D82A}">
                    <a16:rowId xmlns:a16="http://schemas.microsoft.com/office/drawing/2014/main" val="1825509489"/>
                  </a:ext>
                </a:extLst>
              </a:tr>
              <a:tr h="362263">
                <a:tc>
                  <a:txBody>
                    <a:bodyPr/>
                    <a:lstStyle/>
                    <a:p>
                      <a:pPr algn="ctr"/>
                      <a:r>
                        <a:rPr lang="en-US" dirty="0">
                          <a:latin typeface="Times New Roman" panose="02020603050405020304" pitchFamily="18" charset="0"/>
                          <a:cs typeface="Times New Roman" panose="02020603050405020304" pitchFamily="18" charset="0"/>
                        </a:rPr>
                        <a:t>M. Yasaswini Sai</a:t>
                      </a:r>
                    </a:p>
                  </a:txBody>
                  <a:tcPr/>
                </a:tc>
                <a:tc>
                  <a:txBody>
                    <a:bodyPr/>
                    <a:lstStyle/>
                    <a:p>
                      <a:pPr algn="ctr"/>
                      <a:r>
                        <a:rPr lang="en-US" dirty="0">
                          <a:latin typeface="Times New Roman" panose="02020603050405020304" pitchFamily="18" charset="0"/>
                          <a:cs typeface="Times New Roman" panose="02020603050405020304" pitchFamily="18" charset="0"/>
                        </a:rPr>
                        <a:t>20221BCA0044</a:t>
                      </a:r>
                    </a:p>
                  </a:txBody>
                  <a:tcPr/>
                </a:tc>
                <a:extLst>
                  <a:ext uri="{0D108BD9-81ED-4DB2-BD59-A6C34878D82A}">
                    <a16:rowId xmlns:a16="http://schemas.microsoft.com/office/drawing/2014/main" val="1278268189"/>
                  </a:ext>
                </a:extLst>
              </a:tr>
              <a:tr h="362263">
                <a:tc>
                  <a:txBody>
                    <a:bodyPr/>
                    <a:lstStyle/>
                    <a:p>
                      <a:pPr algn="ctr"/>
                      <a:r>
                        <a:rPr lang="en-US" dirty="0">
                          <a:latin typeface="Times New Roman" panose="02020603050405020304" pitchFamily="18" charset="0"/>
                          <a:cs typeface="Times New Roman" panose="02020603050405020304" pitchFamily="18" charset="0"/>
                        </a:rPr>
                        <a:t>E. Kushal</a:t>
                      </a:r>
                    </a:p>
                  </a:txBody>
                  <a:tcPr/>
                </a:tc>
                <a:tc>
                  <a:txBody>
                    <a:bodyPr/>
                    <a:lstStyle/>
                    <a:p>
                      <a:pPr algn="ctr"/>
                      <a:r>
                        <a:rPr lang="en-US" dirty="0">
                          <a:latin typeface="Times New Roman" panose="02020603050405020304" pitchFamily="18" charset="0"/>
                          <a:cs typeface="Times New Roman" panose="02020603050405020304" pitchFamily="18" charset="0"/>
                        </a:rPr>
                        <a:t>20221BCA0053</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947468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F4FCCFF-61F7-8F57-6F76-47DD3CC64B4F}"/>
            </a:ext>
          </a:extLst>
        </p:cNvPr>
        <p:cNvGrpSpPr/>
        <p:nvPr/>
      </p:nvGrpSpPr>
      <p:grpSpPr>
        <a:xfrm>
          <a:off x="0" y="0"/>
          <a:ext cx="0" cy="0"/>
          <a:chOff x="0" y="0"/>
          <a:chExt cx="0" cy="0"/>
        </a:xfrm>
      </p:grpSpPr>
      <p:sp>
        <p:nvSpPr>
          <p:cNvPr id="97" name="Google Shape;97;p14">
            <a:extLst>
              <a:ext uri="{FF2B5EF4-FFF2-40B4-BE49-F238E27FC236}">
                <a16:creationId xmlns:a16="http://schemas.microsoft.com/office/drawing/2014/main" id="{A0EB8503-E197-C7AB-C3AF-EF1E9157AE88}"/>
              </a:ext>
            </a:extLst>
          </p:cNvPr>
          <p:cNvSpPr txBox="1">
            <a:spLocks noGrp="1"/>
          </p:cNvSpPr>
          <p:nvPr>
            <p:ph type="body" idx="1"/>
          </p:nvPr>
        </p:nvSpPr>
        <p:spPr>
          <a:xfrm>
            <a:off x="1971040" y="1847557"/>
            <a:ext cx="5766191" cy="253511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ts val="2400"/>
              <a:buNone/>
            </a:pPr>
            <a:endParaRPr dirty="0">
              <a:latin typeface="Cambria" panose="02040503050406030204" pitchFamily="18" charset="0"/>
              <a:ea typeface="Cambria" panose="02040503050406030204" pitchFamily="18" charset="0"/>
            </a:endParaRPr>
          </a:p>
        </p:txBody>
      </p:sp>
      <p:pic>
        <p:nvPicPr>
          <p:cNvPr id="2050" name="Picture 2" descr="Detection of Drowsiness among Drivers Using Novel Deep Convolutional Neural  Network Model">
            <a:extLst>
              <a:ext uri="{FF2B5EF4-FFF2-40B4-BE49-F238E27FC236}">
                <a16:creationId xmlns:a16="http://schemas.microsoft.com/office/drawing/2014/main" id="{553487CE-7709-FE33-2482-350406B0C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63793"/>
            <a:ext cx="7806813" cy="61156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98BB6C-DFF6-21EF-8ECC-293EF8867914}"/>
              </a:ext>
            </a:extLst>
          </p:cNvPr>
          <p:cNvSpPr txBox="1"/>
          <p:nvPr/>
        </p:nvSpPr>
        <p:spPr>
          <a:xfrm>
            <a:off x="386080" y="287774"/>
            <a:ext cx="6096000" cy="769441"/>
          </a:xfrm>
          <a:prstGeom prst="rect">
            <a:avLst/>
          </a:prstGeom>
          <a:noFill/>
        </p:spPr>
        <p:txBody>
          <a:bodyPr wrap="square">
            <a:spAutoFit/>
          </a:bodyPr>
          <a:lstStyle/>
          <a:p>
            <a:r>
              <a:rPr lang="en-GB" sz="4400" dirty="0">
                <a:latin typeface="Cambria" panose="02040503050406030204" pitchFamily="18" charset="0"/>
                <a:ea typeface="Cambria" panose="02040503050406030204" pitchFamily="18" charset="0"/>
              </a:rPr>
              <a:t>Module Design</a:t>
            </a:r>
            <a:r>
              <a:rPr lang="en-GB" dirty="0">
                <a:latin typeface="Cambria" panose="02040503050406030204" pitchFamily="18" charset="0"/>
                <a:ea typeface="Cambria" panose="02040503050406030204" pitchFamily="18" charset="0"/>
              </a:rPr>
              <a:t> </a:t>
            </a:r>
            <a:endParaRPr lang="en-IN" dirty="0"/>
          </a:p>
        </p:txBody>
      </p:sp>
    </p:spTree>
    <p:extLst>
      <p:ext uri="{BB962C8B-B14F-4D97-AF65-F5344CB8AC3E}">
        <p14:creationId xmlns:p14="http://schemas.microsoft.com/office/powerpoint/2010/main" val="329385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BC7BDE5E-303C-4985-2842-E367D649287C}"/>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5602462F-B60B-2639-B888-2D79CAE1C940}"/>
              </a:ext>
            </a:extLst>
          </p:cNvPr>
          <p:cNvSpPr txBox="1">
            <a:spLocks noGrp="1"/>
          </p:cNvSpPr>
          <p:nvPr>
            <p:ph type="title"/>
          </p:nvPr>
        </p:nvSpPr>
        <p:spPr>
          <a:xfrm>
            <a:off x="812800" y="274637"/>
            <a:ext cx="10668000" cy="1572919"/>
          </a:xfrm>
          <a:prstGeom prst="rect">
            <a:avLst/>
          </a:prstGeom>
          <a:noFill/>
          <a:ln>
            <a:noFill/>
          </a:ln>
        </p:spPr>
        <p:txBody>
          <a:bodyPr spcFirstLastPara="1" wrap="square" lIns="91425" tIns="45700" rIns="91425" bIns="45700" anchor="ctr" anchorCtr="0">
            <a:noAutofit/>
          </a:bodyPr>
          <a:lstStyle/>
          <a:p>
            <a:pPr>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Modules</a:t>
            </a: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906437A6-76ED-C072-DC5E-E67F18052C66}"/>
              </a:ext>
            </a:extLst>
          </p:cNvPr>
          <p:cNvSpPr txBox="1">
            <a:spLocks noGrp="1"/>
          </p:cNvSpPr>
          <p:nvPr>
            <p:ph type="body" idx="1"/>
          </p:nvPr>
        </p:nvSpPr>
        <p:spPr>
          <a:xfrm>
            <a:off x="1971040" y="1284849"/>
            <a:ext cx="7941994" cy="3948334"/>
          </a:xfrm>
          <a:prstGeom prst="rect">
            <a:avLst/>
          </a:prstGeom>
          <a:noFill/>
          <a:ln>
            <a:noFill/>
          </a:ln>
        </p:spPr>
        <p:txBody>
          <a:bodyPr spcFirstLastPara="1" wrap="square" lIns="91425" tIns="45700" rIns="91425" bIns="45700" anchor="t" anchorCtr="0">
            <a:normAutofit fontScale="92500" lnSpcReduction="10000"/>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Input Driving Videos (Data Collection)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Feature Extraction &amp; Classification</a:t>
            </a: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Data Preprocessing &amp; Augmentation</a:t>
            </a: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Model Execution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Model Evaluation</a:t>
            </a: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1410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0D2AA38E-03B0-0DB4-6DBB-5815404EB0AB}"/>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0D288819-CE72-47F5-409A-19A471343933}"/>
              </a:ext>
            </a:extLst>
          </p:cNvPr>
          <p:cNvSpPr txBox="1">
            <a:spLocks noGrp="1"/>
          </p:cNvSpPr>
          <p:nvPr>
            <p:ph type="title"/>
          </p:nvPr>
        </p:nvSpPr>
        <p:spPr>
          <a:xfrm>
            <a:off x="711201" y="934185"/>
            <a:ext cx="10668000" cy="668351"/>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1</a:t>
            </a:r>
            <a:br>
              <a:rPr lang="en-US" sz="4400" dirty="0">
                <a:solidFill>
                  <a:schemeClr val="dk1"/>
                </a:solidFill>
                <a:latin typeface="Cambria" panose="02040503050406030204" pitchFamily="18" charset="0"/>
                <a:ea typeface="Cambria" panose="02040503050406030204" pitchFamily="18" charset="0"/>
                <a:cs typeface="+mn-cs"/>
              </a:rPr>
            </a:br>
            <a:r>
              <a:rPr lang="en-GB" sz="3600" b="1" dirty="0"/>
              <a:t>Input Driving Videos (Data Collection)</a:t>
            </a:r>
            <a:br>
              <a:rPr lang="en-GB" b="1" dirty="0"/>
            </a:b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9FDC3FA3-EAA8-84EC-F712-AF9C8E5C4120}"/>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fontScale="92500" lnSpcReduction="10000"/>
          </a:bodyPr>
          <a:lstStyle/>
          <a:p>
            <a:pPr algn="just">
              <a:buFont typeface="Wingdings" panose="05000000000000000000" pitchFamily="2" charset="2"/>
              <a:buChar char="Ø"/>
            </a:pPr>
            <a:r>
              <a:rPr lang="en-US" sz="2400" dirty="0"/>
              <a:t>The process begins with the collection of real-time driving videos from a dashboard camera or in-car monitoring system. </a:t>
            </a:r>
          </a:p>
          <a:p>
            <a:pPr algn="just">
              <a:buFont typeface="Wingdings" panose="05000000000000000000" pitchFamily="2" charset="2"/>
              <a:buChar char="Ø"/>
            </a:pPr>
            <a:r>
              <a:rPr lang="en-US" b="1" dirty="0"/>
              <a:t>Face Detection:</a:t>
            </a:r>
            <a:endParaRPr lang="en-US" dirty="0"/>
          </a:p>
          <a:p>
            <a:pPr lvl="1" algn="just">
              <a:buFont typeface="Wingdings" panose="05000000000000000000" pitchFamily="2" charset="2"/>
              <a:buChar char="Ø"/>
            </a:pPr>
            <a:r>
              <a:rPr lang="en-US" dirty="0"/>
              <a:t>Uses Dlib’s Facial Landmark Detector and Mouth Aspect Ratio (MAR) to locate the driver’s face.</a:t>
            </a:r>
          </a:p>
          <a:p>
            <a:pPr lvl="1" algn="just">
              <a:buFont typeface="Wingdings" panose="05000000000000000000" pitchFamily="2" charset="2"/>
              <a:buChar char="Ø"/>
            </a:pPr>
            <a:r>
              <a:rPr lang="en-US" dirty="0"/>
              <a:t>Extracts key facial features like eyes, mouth, and head position for analysis.</a:t>
            </a:r>
          </a:p>
          <a:p>
            <a:pPr algn="just">
              <a:buFont typeface="Wingdings" panose="05000000000000000000" pitchFamily="2" charset="2"/>
              <a:buChar char="Ø"/>
            </a:pPr>
            <a:r>
              <a:rPr lang="en-US" b="1" dirty="0"/>
              <a:t>Yawning Detection:</a:t>
            </a:r>
            <a:endParaRPr lang="en-US" dirty="0"/>
          </a:p>
          <a:p>
            <a:pPr lvl="1" algn="just">
              <a:buFont typeface="Wingdings" panose="05000000000000000000" pitchFamily="2" charset="2"/>
              <a:buChar char="Ø"/>
            </a:pPr>
            <a:r>
              <a:rPr lang="en-US" dirty="0"/>
              <a:t>The distance between the lips is measured.</a:t>
            </a:r>
          </a:p>
          <a:p>
            <a:pPr lvl="1" algn="just">
              <a:buFont typeface="Wingdings" panose="05000000000000000000" pitchFamily="2" charset="2"/>
              <a:buChar char="Ø"/>
            </a:pPr>
            <a:r>
              <a:rPr lang="en-US" dirty="0"/>
              <a:t>If Yawn Distance &gt; 35, the driver is classified as Drowsy; otherwise, they are Not Drowsy.</a:t>
            </a:r>
          </a:p>
          <a:p>
            <a:pPr algn="just">
              <a:buFont typeface="Wingdings" panose="05000000000000000000" pitchFamily="2" charset="2"/>
              <a:buChar char="Ø"/>
            </a:pPr>
            <a:r>
              <a:rPr lang="en-US" b="1" dirty="0"/>
              <a:t>Frame Extraction:</a:t>
            </a:r>
            <a:endParaRPr lang="en-US" dirty="0"/>
          </a:p>
          <a:p>
            <a:pPr marL="457200" lvl="1" indent="0" algn="just">
              <a:buNone/>
            </a:pPr>
            <a:r>
              <a:rPr lang="en-US" dirty="0"/>
              <a:t>Frames are extracted from the video at regular intervals for further processing.</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6628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5DCF3369-3DCB-A747-01B2-9EA41A80D21F}"/>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1478A9C7-569E-8822-D365-4C83C696ECB3}"/>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Module-1</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E1E85602-66FE-7DF6-BE33-DFBCEECF66E4}"/>
              </a:ext>
            </a:extLst>
          </p:cNvPr>
          <p:cNvSpPr txBox="1"/>
          <p:nvPr/>
        </p:nvSpPr>
        <p:spPr>
          <a:xfrm>
            <a:off x="812800" y="923779"/>
            <a:ext cx="10499188" cy="3477875"/>
          </a:xfrm>
          <a:prstGeom prst="rect">
            <a:avLst/>
          </a:prstGeom>
          <a:noFill/>
        </p:spPr>
        <p:txBody>
          <a:bodyPr wrap="square" rtlCol="0">
            <a:spAutoFit/>
          </a:bodyPr>
          <a:lstStyle/>
          <a:p>
            <a:r>
              <a:rPr lang="en-GB" sz="2800" b="1" dirty="0">
                <a:latin typeface="Cambria" panose="02040503050406030204" pitchFamily="18" charset="0"/>
                <a:ea typeface="Cambria" panose="02040503050406030204" pitchFamily="18" charset="0"/>
              </a:rPr>
              <a:t>Input Driving Videos(Data Collection):</a:t>
            </a:r>
          </a:p>
          <a:p>
            <a:endParaRPr lang="en-GB" sz="2400" b="1" dirty="0">
              <a:latin typeface="Cambria" panose="02040503050406030204" pitchFamily="18" charset="0"/>
              <a:ea typeface="Cambria" panose="02040503050406030204" pitchFamily="18" charset="0"/>
            </a:endParaRPr>
          </a:p>
          <a:p>
            <a:r>
              <a:rPr lang="en-GB" sz="2400" b="1" dirty="0">
                <a:latin typeface="Cambria" panose="02040503050406030204" pitchFamily="18" charset="0"/>
                <a:ea typeface="Cambria" panose="02040503050406030204" pitchFamily="18" charset="0"/>
              </a:rPr>
              <a:t>📌 Libraries Used:</a:t>
            </a:r>
          </a:p>
          <a:p>
            <a:r>
              <a:rPr lang="en-GB" sz="2400" dirty="0">
                <a:latin typeface="Cambria" panose="02040503050406030204" pitchFamily="18" charset="0"/>
                <a:ea typeface="Cambria" panose="02040503050406030204" pitchFamily="18" charset="0"/>
              </a:rPr>
              <a:t>✅ cv2 – OpenCV (for video capture and processing)</a:t>
            </a:r>
          </a:p>
          <a:p>
            <a:r>
              <a:rPr lang="en-GB" sz="2400" dirty="0">
                <a:latin typeface="Cambria" panose="02040503050406030204" pitchFamily="18" charset="0"/>
                <a:ea typeface="Cambria" panose="02040503050406030204" pitchFamily="18" charset="0"/>
              </a:rPr>
              <a:t>✅ </a:t>
            </a:r>
            <a:r>
              <a:rPr lang="en-GB" sz="2400" dirty="0" err="1">
                <a:latin typeface="Cambria" panose="02040503050406030204" pitchFamily="18" charset="0"/>
                <a:ea typeface="Cambria" panose="02040503050406030204" pitchFamily="18" charset="0"/>
              </a:rPr>
              <a:t>imutils.video.VideoStream</a:t>
            </a:r>
            <a:r>
              <a:rPr lang="en-GB" sz="2400" dirty="0">
                <a:latin typeface="Cambria" panose="02040503050406030204" pitchFamily="18" charset="0"/>
                <a:ea typeface="Cambria" panose="02040503050406030204" pitchFamily="18" charset="0"/>
              </a:rPr>
              <a:t> – Efficient video streaming</a:t>
            </a:r>
          </a:p>
          <a:p>
            <a:r>
              <a:rPr lang="en-GB" sz="2400" dirty="0">
                <a:latin typeface="Cambria" panose="02040503050406030204" pitchFamily="18" charset="0"/>
                <a:ea typeface="Cambria" panose="02040503050406030204" pitchFamily="18" charset="0"/>
              </a:rPr>
              <a:t>✅ time – Adds delays for initialization</a:t>
            </a:r>
          </a:p>
          <a:p>
            <a:endParaRPr lang="en-GB" sz="2400" b="1" dirty="0">
              <a:latin typeface="Cambria" panose="02040503050406030204" pitchFamily="18" charset="0"/>
              <a:ea typeface="Cambria" panose="02040503050406030204" pitchFamily="18" charset="0"/>
            </a:endParaRPr>
          </a:p>
          <a:p>
            <a:endParaRPr lang="en-GB" sz="2400" b="1"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48835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D99B14A-AB85-42AC-61E8-32F7FBC69B8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563F716-8C4B-236E-F44A-D313422A3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017" y="398584"/>
            <a:ext cx="6449776" cy="5132619"/>
          </a:xfrm>
          <a:prstGeom prst="rect">
            <a:avLst/>
          </a:prstGeom>
        </p:spPr>
      </p:pic>
    </p:spTree>
    <p:extLst>
      <p:ext uri="{BB962C8B-B14F-4D97-AF65-F5344CB8AC3E}">
        <p14:creationId xmlns:p14="http://schemas.microsoft.com/office/powerpoint/2010/main" val="2320396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70A07DA7-0096-F6E9-C2CC-E739FEB6298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9B1EA512-3E5F-36C8-21C5-E1AD87E5E984}"/>
              </a:ext>
            </a:extLst>
          </p:cNvPr>
          <p:cNvSpPr txBox="1">
            <a:spLocks noGrp="1"/>
          </p:cNvSpPr>
          <p:nvPr>
            <p:ph type="title"/>
          </p:nvPr>
        </p:nvSpPr>
        <p:spPr>
          <a:xfrm>
            <a:off x="711201" y="1455173"/>
            <a:ext cx="10668000" cy="1081549"/>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2</a:t>
            </a:r>
            <a:br>
              <a:rPr lang="en-US" dirty="0">
                <a:solidFill>
                  <a:schemeClr val="dk1"/>
                </a:solidFill>
                <a:latin typeface="Cambria" panose="02040503050406030204" pitchFamily="18" charset="0"/>
                <a:ea typeface="Cambria" panose="02040503050406030204" pitchFamily="18" charset="0"/>
                <a:cs typeface="+mn-cs"/>
              </a:rPr>
            </a:br>
            <a:r>
              <a:rPr lang="en-IN" sz="3600" b="1" dirty="0"/>
              <a:t>Feature Extraction &amp; Classification</a:t>
            </a:r>
            <a:br>
              <a:rPr lang="en-GB" dirty="0"/>
            </a:br>
            <a:br>
              <a:rPr lang="en-US" sz="4400" dirty="0">
                <a:solidFill>
                  <a:schemeClr val="dk1"/>
                </a:solidFill>
                <a:latin typeface="Cambria" panose="02040503050406030204" pitchFamily="18" charset="0"/>
                <a:ea typeface="Cambria" panose="02040503050406030204" pitchFamily="18" charset="0"/>
                <a:cs typeface="+mn-cs"/>
              </a:rPr>
            </a:br>
            <a:br>
              <a:rPr lang="en-US" b="1" dirty="0"/>
            </a:br>
            <a:br>
              <a:rPr lang="en-US" sz="4400" dirty="0">
                <a:solidFill>
                  <a:schemeClr val="dk1"/>
                </a:solidFill>
                <a:latin typeface="Cambria" panose="02040503050406030204" pitchFamily="18" charset="0"/>
                <a:ea typeface="Cambria" panose="02040503050406030204" pitchFamily="18" charset="0"/>
                <a:cs typeface="+mn-cs"/>
              </a:rPr>
            </a:br>
            <a:r>
              <a:rPr lang="en-US" dirty="0">
                <a:latin typeface="Cambria" panose="02040503050406030204" pitchFamily="18" charset="0"/>
                <a:ea typeface="Cambria" panose="02040503050406030204" pitchFamily="18" charset="0"/>
              </a:rPr>
              <a:t>  </a:t>
            </a:r>
          </a:p>
        </p:txBody>
      </p:sp>
      <p:sp>
        <p:nvSpPr>
          <p:cNvPr id="97" name="Google Shape;97;p14">
            <a:extLst>
              <a:ext uri="{FF2B5EF4-FFF2-40B4-BE49-F238E27FC236}">
                <a16:creationId xmlns:a16="http://schemas.microsoft.com/office/drawing/2014/main" id="{274C4673-1BD9-7115-963D-15AFEDA90233}"/>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fontScale="92500" lnSpcReduction="10000"/>
          </a:bodyPr>
          <a:lstStyle/>
          <a:p>
            <a:pPr algn="just">
              <a:buFont typeface="Wingdings" panose="05000000000000000000" pitchFamily="2" charset="2"/>
              <a:buChar char="Ø"/>
            </a:pPr>
            <a:r>
              <a:rPr lang="en-US" sz="2400" dirty="0"/>
              <a:t>This step involves identifying critical indicators of drowsiness, such as eye closure, yawning, and head tilt.</a:t>
            </a:r>
          </a:p>
          <a:p>
            <a:pPr algn="just">
              <a:buFont typeface="Wingdings" panose="05000000000000000000" pitchFamily="2" charset="2"/>
              <a:buChar char="Ø"/>
            </a:pPr>
            <a:r>
              <a:rPr lang="en-US" b="1" dirty="0"/>
              <a:t>Eye Closure Detection:</a:t>
            </a:r>
            <a:endParaRPr lang="en-US" dirty="0"/>
          </a:p>
          <a:p>
            <a:pPr lvl="1" algn="just">
              <a:buFont typeface="Wingdings" panose="05000000000000000000" pitchFamily="2" charset="2"/>
              <a:buChar char="Ø"/>
            </a:pPr>
            <a:r>
              <a:rPr lang="en-US" dirty="0"/>
              <a:t>Uses the Eye Aspect Ratio (EAR) method.</a:t>
            </a:r>
          </a:p>
          <a:p>
            <a:pPr lvl="1" algn="just">
              <a:buFont typeface="Wingdings" panose="05000000000000000000" pitchFamily="2" charset="2"/>
              <a:buChar char="Ø"/>
            </a:pPr>
            <a:r>
              <a:rPr lang="en-US" dirty="0"/>
              <a:t>If EAR falls below a threshold for a sustained duration, the driver is flagged as Drowsy.</a:t>
            </a:r>
          </a:p>
          <a:p>
            <a:pPr algn="just">
              <a:buFont typeface="Wingdings" panose="05000000000000000000" pitchFamily="2" charset="2"/>
              <a:buChar char="Ø"/>
            </a:pPr>
            <a:r>
              <a:rPr lang="en-US" b="1" dirty="0"/>
              <a:t>Mouth Aspect Ratio (MAR):</a:t>
            </a:r>
            <a:endParaRPr lang="en-US" dirty="0"/>
          </a:p>
          <a:p>
            <a:pPr lvl="1" algn="just">
              <a:buFont typeface="Wingdings" panose="05000000000000000000" pitchFamily="2" charset="2"/>
              <a:buChar char="Ø"/>
            </a:pPr>
            <a:r>
              <a:rPr lang="en-US" dirty="0"/>
              <a:t>Measures how wide the mouth is open.</a:t>
            </a:r>
          </a:p>
          <a:p>
            <a:pPr lvl="1" algn="just">
              <a:buFont typeface="Wingdings" panose="05000000000000000000" pitchFamily="2" charset="2"/>
              <a:buChar char="Ø"/>
            </a:pPr>
            <a:r>
              <a:rPr lang="en-US" dirty="0"/>
              <a:t>A higher MAR value indicates yawning, a sign of fatigue.</a:t>
            </a:r>
          </a:p>
          <a:p>
            <a:pPr algn="just">
              <a:buFont typeface="Wingdings" panose="05000000000000000000" pitchFamily="2" charset="2"/>
              <a:buChar char="Ø"/>
            </a:pPr>
            <a:r>
              <a:rPr lang="en-US" b="1" dirty="0"/>
              <a:t>Head Pose Estimation:</a:t>
            </a:r>
            <a:endParaRPr lang="en-US" dirty="0"/>
          </a:p>
          <a:p>
            <a:pPr lvl="1" algn="just">
              <a:buFont typeface="Wingdings" panose="05000000000000000000" pitchFamily="2" charset="2"/>
              <a:buChar char="Ø"/>
            </a:pPr>
            <a:r>
              <a:rPr lang="en-US" dirty="0"/>
              <a:t>Detects excessive head movements using Optical Flow tracking (Lucas-Kanade method).</a:t>
            </a:r>
          </a:p>
          <a:p>
            <a:pPr lvl="1" algn="just">
              <a:buFont typeface="Wingdings" panose="05000000000000000000" pitchFamily="2" charset="2"/>
              <a:buChar char="Ø"/>
            </a:pPr>
            <a:r>
              <a:rPr lang="en-US" dirty="0"/>
              <a:t>A tilted head indicates possible drowsiness.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77905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BE23D826-B2CE-5876-9AE4-40D76D3D2E1E}"/>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6E72084B-B180-2D58-FBF9-2CBA06BD5FD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Module-2</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8672855A-A758-B88B-B87A-7E9DC16A2B52}"/>
              </a:ext>
            </a:extLst>
          </p:cNvPr>
          <p:cNvSpPr txBox="1"/>
          <p:nvPr/>
        </p:nvSpPr>
        <p:spPr>
          <a:xfrm>
            <a:off x="866775" y="871538"/>
            <a:ext cx="10387013" cy="3231654"/>
          </a:xfrm>
          <a:prstGeom prst="rect">
            <a:avLst/>
          </a:prstGeom>
          <a:noFill/>
        </p:spPr>
        <p:txBody>
          <a:bodyPr wrap="square" rtlCol="0">
            <a:spAutoFit/>
          </a:bodyPr>
          <a:lstStyle/>
          <a:p>
            <a:r>
              <a:rPr lang="en-GB" sz="2800" b="1" dirty="0">
                <a:latin typeface="Cambria" panose="02040503050406030204" pitchFamily="18" charset="0"/>
                <a:ea typeface="Cambria" panose="02040503050406030204" pitchFamily="18" charset="0"/>
              </a:rPr>
              <a:t>Feature Extraction &amp; Classification:</a:t>
            </a:r>
          </a:p>
          <a:p>
            <a:endParaRPr lang="en-GB" sz="2800" b="1" dirty="0">
              <a:latin typeface="Cambria" panose="02040503050406030204" pitchFamily="18" charset="0"/>
              <a:ea typeface="Cambria" panose="02040503050406030204" pitchFamily="18" charset="0"/>
            </a:endParaRPr>
          </a:p>
          <a:p>
            <a:r>
              <a:rPr lang="en-GB" sz="2800" b="1" dirty="0">
                <a:latin typeface="Cambria" panose="02040503050406030204" pitchFamily="18" charset="0"/>
                <a:ea typeface="Cambria" panose="02040503050406030204" pitchFamily="18" charset="0"/>
              </a:rPr>
              <a:t>📌 Libraries Used:</a:t>
            </a:r>
          </a:p>
          <a:p>
            <a:r>
              <a:rPr lang="en-GB" sz="2400" dirty="0">
                <a:latin typeface="Cambria" panose="02040503050406030204" pitchFamily="18" charset="0"/>
                <a:ea typeface="Cambria" panose="02040503050406030204" pitchFamily="18" charset="0"/>
              </a:rPr>
              <a:t>✅ </a:t>
            </a:r>
            <a:r>
              <a:rPr lang="en-GB" sz="2400" dirty="0" err="1">
                <a:latin typeface="Cambria" panose="02040503050406030204" pitchFamily="18" charset="0"/>
                <a:ea typeface="Cambria" panose="02040503050406030204" pitchFamily="18" charset="0"/>
              </a:rPr>
              <a:t>dlib</a:t>
            </a:r>
            <a:r>
              <a:rPr lang="en-GB" sz="2400" dirty="0">
                <a:latin typeface="Cambria" panose="02040503050406030204" pitchFamily="18" charset="0"/>
                <a:ea typeface="Cambria" panose="02040503050406030204" pitchFamily="18" charset="0"/>
              </a:rPr>
              <a:t> – Face detection and landmark extraction</a:t>
            </a:r>
          </a:p>
          <a:p>
            <a:r>
              <a:rPr lang="en-GB" sz="2400" dirty="0">
                <a:latin typeface="Cambria" panose="02040503050406030204" pitchFamily="18" charset="0"/>
                <a:ea typeface="Cambria" panose="02040503050406030204" pitchFamily="18" charset="0"/>
              </a:rPr>
              <a:t>✅ cv2 – Image processing</a:t>
            </a:r>
          </a:p>
          <a:p>
            <a:r>
              <a:rPr lang="en-GB" sz="2400" dirty="0">
                <a:latin typeface="Cambria" panose="02040503050406030204" pitchFamily="18" charset="0"/>
                <a:ea typeface="Cambria" panose="02040503050406030204" pitchFamily="18" charset="0"/>
              </a:rPr>
              <a:t>✅ </a:t>
            </a:r>
            <a:r>
              <a:rPr lang="en-GB" sz="2400" dirty="0" err="1">
                <a:latin typeface="Cambria" panose="02040503050406030204" pitchFamily="18" charset="0"/>
                <a:ea typeface="Cambria" panose="02040503050406030204" pitchFamily="18" charset="0"/>
              </a:rPr>
              <a:t>numpy</a:t>
            </a:r>
            <a:r>
              <a:rPr lang="en-GB" sz="2400" dirty="0">
                <a:latin typeface="Cambria" panose="02040503050406030204" pitchFamily="18" charset="0"/>
                <a:ea typeface="Cambria" panose="02040503050406030204" pitchFamily="18" charset="0"/>
              </a:rPr>
              <a:t> – Numerical operations</a:t>
            </a:r>
          </a:p>
          <a:p>
            <a:r>
              <a:rPr lang="en-GB" sz="2400" dirty="0">
                <a:latin typeface="Cambria" panose="02040503050406030204" pitchFamily="18" charset="0"/>
                <a:ea typeface="Cambria" panose="02040503050406030204" pitchFamily="18" charset="0"/>
              </a:rPr>
              <a:t>✅ </a:t>
            </a:r>
            <a:r>
              <a:rPr lang="en-GB" sz="2400" dirty="0" err="1">
                <a:latin typeface="Cambria" panose="02040503050406030204" pitchFamily="18" charset="0"/>
                <a:ea typeface="Cambria" panose="02040503050406030204" pitchFamily="18" charset="0"/>
              </a:rPr>
              <a:t>scipy.spatial.distance</a:t>
            </a:r>
            <a:r>
              <a:rPr lang="en-GB" sz="2400" dirty="0">
                <a:latin typeface="Cambria" panose="02040503050406030204" pitchFamily="18" charset="0"/>
                <a:ea typeface="Cambria" panose="02040503050406030204" pitchFamily="18" charset="0"/>
              </a:rPr>
              <a:t> – Euclidean distance calculations</a:t>
            </a:r>
          </a:p>
          <a:p>
            <a:r>
              <a:rPr lang="en-GB" sz="2400" dirty="0">
                <a:latin typeface="Cambria" panose="02040503050406030204" pitchFamily="18" charset="0"/>
                <a:ea typeface="Cambria" panose="02040503050406030204" pitchFamily="18" charset="0"/>
              </a:rPr>
              <a:t>✅ </a:t>
            </a:r>
            <a:r>
              <a:rPr lang="en-GB" sz="2400" dirty="0" err="1">
                <a:latin typeface="Cambria" panose="02040503050406030204" pitchFamily="18" charset="0"/>
                <a:ea typeface="Cambria" panose="02040503050406030204" pitchFamily="18" charset="0"/>
              </a:rPr>
              <a:t>playsound</a:t>
            </a:r>
            <a:r>
              <a:rPr lang="en-GB" sz="2400" dirty="0">
                <a:latin typeface="Cambria" panose="02040503050406030204" pitchFamily="18" charset="0"/>
                <a:ea typeface="Cambria" panose="02040503050406030204" pitchFamily="18" charset="0"/>
              </a:rPr>
              <a:t> – Plays alarm sound</a:t>
            </a:r>
          </a:p>
        </p:txBody>
      </p:sp>
    </p:spTree>
    <p:extLst>
      <p:ext uri="{BB962C8B-B14F-4D97-AF65-F5344CB8AC3E}">
        <p14:creationId xmlns:p14="http://schemas.microsoft.com/office/powerpoint/2010/main" val="160402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5D3B5BA6-8744-7D11-36E0-FA8A201EF1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E439A4-3740-246A-927F-BD80FE1CD3FB}"/>
              </a:ext>
            </a:extLst>
          </p:cNvPr>
          <p:cNvSpPr txBox="1"/>
          <p:nvPr/>
        </p:nvSpPr>
        <p:spPr>
          <a:xfrm>
            <a:off x="812800" y="923779"/>
            <a:ext cx="10499188" cy="1200329"/>
          </a:xfrm>
          <a:prstGeom prst="rect">
            <a:avLst/>
          </a:prstGeom>
          <a:noFill/>
        </p:spPr>
        <p:txBody>
          <a:bodyPr wrap="square" rtlCol="0">
            <a:spAutoFit/>
          </a:bodyPr>
          <a:lstStyle/>
          <a:p>
            <a:endParaRPr lang="en-GB" sz="2400" b="1" dirty="0">
              <a:latin typeface="Cambria" panose="02040503050406030204" pitchFamily="18" charset="0"/>
              <a:ea typeface="Cambria" panose="02040503050406030204" pitchFamily="18" charset="0"/>
            </a:endParaRPr>
          </a:p>
          <a:p>
            <a:endParaRPr lang="en-GB" sz="2400" b="1"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B442C99-B111-8860-22F6-0843D78F4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264" y="406905"/>
            <a:ext cx="6185056" cy="4889582"/>
          </a:xfrm>
          <a:prstGeom prst="rect">
            <a:avLst/>
          </a:prstGeom>
        </p:spPr>
      </p:pic>
    </p:spTree>
    <p:extLst>
      <p:ext uri="{BB962C8B-B14F-4D97-AF65-F5344CB8AC3E}">
        <p14:creationId xmlns:p14="http://schemas.microsoft.com/office/powerpoint/2010/main" val="3425582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03014D87-F669-C568-DB87-B64A4C2CCBB0}"/>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C0ED7B5B-D8FE-A06C-AA60-DBA2AE84AF51}"/>
              </a:ext>
            </a:extLst>
          </p:cNvPr>
          <p:cNvSpPr txBox="1">
            <a:spLocks noGrp="1"/>
          </p:cNvSpPr>
          <p:nvPr>
            <p:ph type="title"/>
          </p:nvPr>
        </p:nvSpPr>
        <p:spPr>
          <a:xfrm>
            <a:off x="711201" y="1268361"/>
            <a:ext cx="10668000" cy="1356852"/>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3</a:t>
            </a:r>
            <a:br>
              <a:rPr lang="en-US" dirty="0">
                <a:solidFill>
                  <a:schemeClr val="dk1"/>
                </a:solidFill>
                <a:latin typeface="Cambria" panose="02040503050406030204" pitchFamily="18" charset="0"/>
                <a:ea typeface="Cambria" panose="02040503050406030204" pitchFamily="18" charset="0"/>
                <a:cs typeface="+mn-cs"/>
              </a:rPr>
            </a:br>
            <a:r>
              <a:rPr lang="en-IN" sz="3600" b="1" dirty="0"/>
              <a:t>Data Preprocessing &amp; Augmentation</a:t>
            </a:r>
            <a:br>
              <a:rPr lang="en-GB" dirty="0"/>
            </a:br>
            <a:br>
              <a:rPr lang="en-US" sz="4400" dirty="0">
                <a:solidFill>
                  <a:schemeClr val="dk1"/>
                </a:solidFill>
                <a:latin typeface="Cambria" panose="02040503050406030204" pitchFamily="18" charset="0"/>
                <a:ea typeface="Cambria" panose="02040503050406030204" pitchFamily="18" charset="0"/>
                <a:cs typeface="+mn-cs"/>
              </a:rPr>
            </a:br>
            <a:br>
              <a:rPr lang="en-US" b="1" dirty="0"/>
            </a:br>
            <a:br>
              <a:rPr lang="en-US" sz="4400" dirty="0">
                <a:solidFill>
                  <a:schemeClr val="dk1"/>
                </a:solidFill>
                <a:latin typeface="Cambria" panose="02040503050406030204" pitchFamily="18" charset="0"/>
                <a:ea typeface="Cambria" panose="02040503050406030204" pitchFamily="18" charset="0"/>
                <a:cs typeface="+mn-cs"/>
              </a:rPr>
            </a:br>
            <a:r>
              <a:rPr lang="en-US" dirty="0">
                <a:latin typeface="Cambria" panose="02040503050406030204" pitchFamily="18" charset="0"/>
                <a:ea typeface="Cambria" panose="02040503050406030204" pitchFamily="18" charset="0"/>
              </a:rPr>
              <a:t>  </a:t>
            </a:r>
          </a:p>
        </p:txBody>
      </p:sp>
      <p:sp>
        <p:nvSpPr>
          <p:cNvPr id="97" name="Google Shape;97;p14">
            <a:extLst>
              <a:ext uri="{FF2B5EF4-FFF2-40B4-BE49-F238E27FC236}">
                <a16:creationId xmlns:a16="http://schemas.microsoft.com/office/drawing/2014/main" id="{20D6C5FC-6A38-6442-6769-062EDF1DBA39}"/>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lnSpcReduction="10000"/>
          </a:bodyPr>
          <a:lstStyle/>
          <a:p>
            <a:pPr algn="just">
              <a:buFont typeface="Wingdings" panose="05000000000000000000" pitchFamily="2" charset="2"/>
              <a:buChar char="Ø"/>
            </a:pPr>
            <a:r>
              <a:rPr lang="en-US" sz="2200" dirty="0"/>
              <a:t>Since deep learning models require high-quality training data, preprocessing and augmentation steps are applied:</a:t>
            </a:r>
          </a:p>
          <a:p>
            <a:pPr algn="just">
              <a:buFont typeface="Wingdings" panose="05000000000000000000" pitchFamily="2" charset="2"/>
              <a:buChar char="Ø"/>
            </a:pPr>
            <a:r>
              <a:rPr lang="en-US" sz="2200" b="1" dirty="0"/>
              <a:t>Image Resizing:</a:t>
            </a:r>
            <a:r>
              <a:rPr lang="en-US" sz="2200" dirty="0"/>
              <a:t> Standardizes all input images to 64×64 pixels for efficient processing.</a:t>
            </a:r>
          </a:p>
          <a:p>
            <a:pPr algn="just">
              <a:buFont typeface="Wingdings" panose="05000000000000000000" pitchFamily="2" charset="2"/>
              <a:buChar char="Ø"/>
            </a:pPr>
            <a:r>
              <a:rPr lang="en-US" sz="2200" b="1" dirty="0"/>
              <a:t>Data Splitting:</a:t>
            </a:r>
            <a:r>
              <a:rPr lang="en-US" sz="2200" dirty="0"/>
              <a:t> The dataset is divided into:</a:t>
            </a:r>
          </a:p>
          <a:p>
            <a:pPr lvl="1" algn="just">
              <a:buFont typeface="Wingdings" panose="05000000000000000000" pitchFamily="2" charset="2"/>
              <a:buChar char="Ø"/>
            </a:pPr>
            <a:r>
              <a:rPr lang="en-US" sz="2200" b="1" dirty="0"/>
              <a:t>70% Training Data</a:t>
            </a:r>
            <a:r>
              <a:rPr lang="en-US" sz="2200" dirty="0"/>
              <a:t> – Used to train the deep learning model.</a:t>
            </a:r>
          </a:p>
          <a:p>
            <a:pPr lvl="1" algn="just">
              <a:buFont typeface="Wingdings" panose="05000000000000000000" pitchFamily="2" charset="2"/>
              <a:buChar char="Ø"/>
            </a:pPr>
            <a:r>
              <a:rPr lang="en-US" sz="2200" b="1" dirty="0"/>
              <a:t>15% Validation Data</a:t>
            </a:r>
            <a:r>
              <a:rPr lang="en-US" sz="2200" dirty="0"/>
              <a:t> – Used to fine-tune model hyperparameters.</a:t>
            </a:r>
          </a:p>
          <a:p>
            <a:pPr lvl="1" algn="just">
              <a:buFont typeface="Wingdings" panose="05000000000000000000" pitchFamily="2" charset="2"/>
              <a:buChar char="Ø"/>
            </a:pPr>
            <a:r>
              <a:rPr lang="en-US" sz="2200" b="1" dirty="0"/>
              <a:t>15% Testing Data</a:t>
            </a:r>
            <a:r>
              <a:rPr lang="en-US" sz="2200" dirty="0"/>
              <a:t> – Used to evaluate model accuracy.</a:t>
            </a:r>
          </a:p>
          <a:p>
            <a:pPr algn="just">
              <a:buFont typeface="Wingdings" panose="05000000000000000000" pitchFamily="2" charset="2"/>
              <a:buChar char="Ø"/>
            </a:pPr>
            <a:r>
              <a:rPr lang="en-US" sz="2200" b="1" dirty="0"/>
              <a:t>Data Augmentation:</a:t>
            </a:r>
            <a:r>
              <a:rPr lang="en-US" sz="2200" dirty="0"/>
              <a:t> To improve generalization and prevent overfitting, images are augmented using:</a:t>
            </a:r>
          </a:p>
          <a:p>
            <a:pPr lvl="1" algn="just">
              <a:buFont typeface="Wingdings" panose="05000000000000000000" pitchFamily="2" charset="2"/>
              <a:buChar char="Ø"/>
            </a:pPr>
            <a:r>
              <a:rPr lang="en-US" sz="1800" dirty="0"/>
              <a:t>Flip</a:t>
            </a:r>
          </a:p>
          <a:p>
            <a:pPr lvl="1" algn="just">
              <a:buFont typeface="Wingdings" panose="05000000000000000000" pitchFamily="2" charset="2"/>
              <a:buChar char="Ø"/>
            </a:pPr>
            <a:r>
              <a:rPr lang="en-US" sz="1800" dirty="0"/>
              <a:t>Shear</a:t>
            </a:r>
          </a:p>
          <a:p>
            <a:pPr lvl="1" algn="just">
              <a:buFont typeface="Wingdings" panose="05000000000000000000" pitchFamily="2" charset="2"/>
              <a:buChar char="Ø"/>
            </a:pPr>
            <a:r>
              <a:rPr lang="en-US" sz="1800" dirty="0"/>
              <a:t>Zoom</a:t>
            </a:r>
          </a:p>
          <a:p>
            <a:pPr marL="0" indent="0">
              <a:buNone/>
            </a:pPr>
            <a:endParaRPr lang="en-US" sz="2200" dirty="0"/>
          </a:p>
          <a:p>
            <a:pPr lvl="1">
              <a:buFont typeface="Wingdings" panose="05000000000000000000" pitchFamily="2" charset="2"/>
              <a:buChar char="Ø"/>
            </a:pPr>
            <a:endParaRPr lang="en-US" sz="2200" dirty="0"/>
          </a:p>
          <a:p>
            <a:pPr lvl="1">
              <a:buFont typeface="Wingdings" panose="05000000000000000000" pitchFamily="2" charset="2"/>
              <a:buChar char="Ø"/>
            </a:pPr>
            <a:endParaRPr lang="en-US" sz="2200" dirty="0"/>
          </a:p>
          <a:p>
            <a:pPr lvl="1">
              <a:buFont typeface="Wingdings" panose="05000000000000000000" pitchFamily="2" charset="2"/>
              <a:buChar char="Ø"/>
            </a:pPr>
            <a:endParaRPr lang="en-US" sz="2200" dirty="0"/>
          </a:p>
          <a:p>
            <a:pPr marL="457200" lvl="1" indent="0">
              <a:buNone/>
            </a:pPr>
            <a:endParaRPr lang="en-US" sz="2200" dirty="0"/>
          </a:p>
          <a:p>
            <a:pPr marL="742950" lvl="1" indent="-285750">
              <a:buFont typeface="Arial" panose="020B0604020202020204" pitchFamily="34" charset="0"/>
              <a:buChar char="•"/>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77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BE23D826-B2CE-5876-9AE4-40D76D3D2E1E}"/>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6E72084B-B180-2D58-FBF9-2CBA06BD5FD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Module-3</a:t>
            </a:r>
            <a:endParaRPr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6784B8E7-6675-6064-F0CC-CB0997560A88}"/>
              </a:ext>
            </a:extLst>
          </p:cNvPr>
          <p:cNvSpPr txBox="1"/>
          <p:nvPr/>
        </p:nvSpPr>
        <p:spPr>
          <a:xfrm>
            <a:off x="750277" y="862818"/>
            <a:ext cx="10730523" cy="2677656"/>
          </a:xfrm>
          <a:prstGeom prst="rect">
            <a:avLst/>
          </a:prstGeom>
          <a:noFill/>
        </p:spPr>
        <p:txBody>
          <a:bodyPr wrap="square" rtlCol="0">
            <a:spAutoFit/>
          </a:bodyPr>
          <a:lstStyle/>
          <a:p>
            <a:r>
              <a:rPr lang="en-IN" sz="2800" b="1" dirty="0">
                <a:latin typeface="Cambria" panose="02040503050406030204" pitchFamily="18" charset="0"/>
                <a:ea typeface="Cambria" panose="02040503050406030204" pitchFamily="18" charset="0"/>
              </a:rPr>
              <a:t>Data Preprocessing And Augmentation:</a:t>
            </a:r>
          </a:p>
          <a:p>
            <a:endParaRPr lang="en-IN" sz="2800" b="1" dirty="0">
              <a:latin typeface="Cambria" panose="02040503050406030204" pitchFamily="18" charset="0"/>
              <a:ea typeface="Cambria" panose="02040503050406030204" pitchFamily="18" charset="0"/>
            </a:endParaRPr>
          </a:p>
          <a:p>
            <a:r>
              <a:rPr lang="en-IN" sz="2800" dirty="0">
                <a:latin typeface="Cambria" panose="02040503050406030204" pitchFamily="18" charset="0"/>
                <a:ea typeface="Cambria" panose="02040503050406030204" pitchFamily="18" charset="0"/>
              </a:rPr>
              <a:t>📌 Libraries Used:</a:t>
            </a:r>
          </a:p>
          <a:p>
            <a:r>
              <a:rPr lang="en-IN" sz="2800" dirty="0">
                <a:latin typeface="Cambria" panose="02040503050406030204" pitchFamily="18" charset="0"/>
                <a:ea typeface="Cambria" panose="02040503050406030204" pitchFamily="18" charset="0"/>
              </a:rPr>
              <a:t>✅ cv2 – Resizing, grayscale conversion</a:t>
            </a:r>
          </a:p>
          <a:p>
            <a:r>
              <a:rPr lang="en-IN" sz="2800" dirty="0">
                <a:latin typeface="Cambria" panose="02040503050406030204" pitchFamily="18" charset="0"/>
                <a:ea typeface="Cambria" panose="02040503050406030204" pitchFamily="18" charset="0"/>
              </a:rPr>
              <a:t>✅ </a:t>
            </a:r>
            <a:r>
              <a:rPr lang="en-IN" sz="2800" dirty="0" err="1">
                <a:latin typeface="Cambria" panose="02040503050406030204" pitchFamily="18" charset="0"/>
                <a:ea typeface="Cambria" panose="02040503050406030204" pitchFamily="18" charset="0"/>
              </a:rPr>
              <a:t>numpy</a:t>
            </a:r>
            <a:r>
              <a:rPr lang="en-IN" sz="2800" dirty="0">
                <a:latin typeface="Cambria" panose="02040503050406030204" pitchFamily="18" charset="0"/>
                <a:ea typeface="Cambria" panose="02040503050406030204" pitchFamily="18" charset="0"/>
              </a:rPr>
              <a:t> – Normalization</a:t>
            </a:r>
          </a:p>
          <a:p>
            <a:r>
              <a:rPr lang="en-IN" sz="2800" dirty="0">
                <a:latin typeface="Cambria" panose="02040503050406030204" pitchFamily="18" charset="0"/>
                <a:ea typeface="Cambria" panose="02040503050406030204" pitchFamily="18" charset="0"/>
              </a:rPr>
              <a:t>✅ </a:t>
            </a:r>
            <a:r>
              <a:rPr lang="en-IN" sz="2800" dirty="0" err="1">
                <a:latin typeface="Cambria" panose="02040503050406030204" pitchFamily="18" charset="0"/>
                <a:ea typeface="Cambria" panose="02040503050406030204" pitchFamily="18" charset="0"/>
              </a:rPr>
              <a:t>albumentations</a:t>
            </a:r>
            <a:r>
              <a:rPr lang="en-IN" sz="2800" dirty="0">
                <a:latin typeface="Cambria" panose="02040503050406030204" pitchFamily="18" charset="0"/>
                <a:ea typeface="Cambria" panose="02040503050406030204" pitchFamily="18" charset="0"/>
              </a:rPr>
              <a:t> – Image augmentation </a:t>
            </a:r>
          </a:p>
        </p:txBody>
      </p:sp>
    </p:spTree>
    <p:extLst>
      <p:ext uri="{BB962C8B-B14F-4D97-AF65-F5344CB8AC3E}">
        <p14:creationId xmlns:p14="http://schemas.microsoft.com/office/powerpoint/2010/main" val="938833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Tools and Technologies to be used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913C0ED-ECC2-7EA1-259A-3B5BDB39899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F14CD09-50FA-A942-4A90-B41B75021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1178" y="424228"/>
            <a:ext cx="4470569" cy="1564007"/>
          </a:xfrm>
          <a:prstGeom prst="rect">
            <a:avLst/>
          </a:prstGeom>
        </p:spPr>
      </p:pic>
    </p:spTree>
    <p:extLst>
      <p:ext uri="{BB962C8B-B14F-4D97-AF65-F5344CB8AC3E}">
        <p14:creationId xmlns:p14="http://schemas.microsoft.com/office/powerpoint/2010/main" val="4165413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840F63A4-55A8-8133-9D94-73B4A576C5DA}"/>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67A06442-9752-A4CB-069C-373542F8E6BF}"/>
              </a:ext>
            </a:extLst>
          </p:cNvPr>
          <p:cNvSpPr txBox="1">
            <a:spLocks noGrp="1"/>
          </p:cNvSpPr>
          <p:nvPr>
            <p:ph type="title"/>
          </p:nvPr>
        </p:nvSpPr>
        <p:spPr>
          <a:xfrm>
            <a:off x="711201" y="1474839"/>
            <a:ext cx="10668000" cy="1042219"/>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4</a:t>
            </a:r>
            <a:br>
              <a:rPr lang="en-US" dirty="0">
                <a:solidFill>
                  <a:schemeClr val="dk1"/>
                </a:solidFill>
                <a:latin typeface="Cambria" panose="02040503050406030204" pitchFamily="18" charset="0"/>
                <a:ea typeface="Cambria" panose="02040503050406030204" pitchFamily="18" charset="0"/>
                <a:cs typeface="+mn-cs"/>
              </a:rPr>
            </a:br>
            <a:r>
              <a:rPr lang="en-IN" sz="3600" b="1" dirty="0"/>
              <a:t>Model Execution</a:t>
            </a:r>
            <a:br>
              <a:rPr lang="en-IN" dirty="0"/>
            </a:br>
            <a:br>
              <a:rPr lang="en-US" sz="4400" dirty="0">
                <a:solidFill>
                  <a:schemeClr val="dk1"/>
                </a:solidFill>
                <a:latin typeface="Cambria" panose="02040503050406030204" pitchFamily="18" charset="0"/>
                <a:ea typeface="Cambria" panose="02040503050406030204" pitchFamily="18" charset="0"/>
                <a:cs typeface="+mn-cs"/>
              </a:rPr>
            </a:br>
            <a:br>
              <a:rPr lang="en-GB" b="1" dirty="0"/>
            </a:b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77CC9C9C-F406-F073-7E3A-451A81E9AB97}"/>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fontScale="92500" lnSpcReduction="10000"/>
          </a:bodyPr>
          <a:lstStyle/>
          <a:p>
            <a:pPr algn="just">
              <a:buFont typeface="Wingdings" panose="05000000000000000000" pitchFamily="2" charset="2"/>
              <a:buChar char="Ø"/>
            </a:pPr>
            <a:r>
              <a:rPr lang="en-US" sz="2400" dirty="0"/>
              <a:t>The extracted facial features are processed using a deep learning model to classify driver drowsiness.</a:t>
            </a:r>
          </a:p>
          <a:p>
            <a:pPr algn="just">
              <a:buFont typeface="Wingdings" panose="05000000000000000000" pitchFamily="2" charset="2"/>
              <a:buChar char="Ø"/>
            </a:pPr>
            <a:r>
              <a:rPr lang="en-US" sz="2400" b="1" dirty="0"/>
              <a:t>Model Used:</a:t>
            </a:r>
            <a:endParaRPr lang="en-US" sz="2400" dirty="0"/>
          </a:p>
          <a:p>
            <a:pPr lvl="1" algn="just">
              <a:buFont typeface="Wingdings" panose="05000000000000000000" pitchFamily="2" charset="2"/>
              <a:buChar char="Ø"/>
            </a:pPr>
            <a:r>
              <a:rPr lang="en-US" b="1" dirty="0"/>
              <a:t>CNN (Convolutional Neural Network)</a:t>
            </a:r>
            <a:r>
              <a:rPr lang="en-US" dirty="0"/>
              <a:t> – Extracts spatial features from images.</a:t>
            </a:r>
          </a:p>
          <a:p>
            <a:pPr lvl="1" algn="just">
              <a:buFont typeface="Wingdings" panose="05000000000000000000" pitchFamily="2" charset="2"/>
              <a:buChar char="Ø"/>
            </a:pPr>
            <a:r>
              <a:rPr lang="en-US" b="1" dirty="0"/>
              <a:t>CNN + RNN (Recurrent Neural Network)</a:t>
            </a:r>
            <a:r>
              <a:rPr lang="en-US" dirty="0"/>
              <a:t> – Detects sequential patterns in facial movements over time.</a:t>
            </a:r>
          </a:p>
          <a:p>
            <a:pPr algn="just">
              <a:buFont typeface="Wingdings" panose="05000000000000000000" pitchFamily="2" charset="2"/>
              <a:buChar char="Ø"/>
            </a:pPr>
            <a:r>
              <a:rPr lang="en-US" sz="2400" b="1" dirty="0"/>
              <a:t>Hyperparameter Tuning:</a:t>
            </a:r>
            <a:endParaRPr lang="en-US" sz="2400" dirty="0"/>
          </a:p>
          <a:p>
            <a:pPr lvl="1" algn="just">
              <a:buFont typeface="Wingdings" panose="05000000000000000000" pitchFamily="2" charset="2"/>
              <a:buChar char="Ø"/>
            </a:pPr>
            <a:r>
              <a:rPr lang="en-US" dirty="0"/>
              <a:t>Optimizes learning rate, batch size, dropout rate, and number of layers for better performance.</a:t>
            </a:r>
          </a:p>
          <a:p>
            <a:pPr algn="just">
              <a:buFont typeface="Wingdings" panose="05000000000000000000" pitchFamily="2" charset="2"/>
              <a:buChar char="Ø"/>
            </a:pPr>
            <a:r>
              <a:rPr lang="en-US" sz="2400" b="1" dirty="0"/>
              <a:t>Training Process:</a:t>
            </a:r>
            <a:endParaRPr lang="en-US" sz="2400" dirty="0"/>
          </a:p>
          <a:p>
            <a:pPr lvl="1" algn="just">
              <a:buFont typeface="Wingdings" panose="05000000000000000000" pitchFamily="2" charset="2"/>
              <a:buChar char="Ø"/>
            </a:pPr>
            <a:r>
              <a:rPr lang="en-US" dirty="0"/>
              <a:t>The model learns from training data to distinguish between Drowsy and Not Drowsy states.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00055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D09EEB60-31A9-8AC8-5E51-58F98764FC9C}"/>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65D5986B-C9ED-E3EF-6887-B862FA50F5A3}"/>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Module-4</a:t>
            </a:r>
            <a:endParaRPr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FA77F7F-EB86-2C22-E705-6EA5FA2A9DD1}"/>
              </a:ext>
            </a:extLst>
          </p:cNvPr>
          <p:cNvSpPr txBox="1"/>
          <p:nvPr/>
        </p:nvSpPr>
        <p:spPr>
          <a:xfrm>
            <a:off x="750277" y="862818"/>
            <a:ext cx="10730523" cy="2246769"/>
          </a:xfrm>
          <a:prstGeom prst="rect">
            <a:avLst/>
          </a:prstGeom>
          <a:noFill/>
        </p:spPr>
        <p:txBody>
          <a:bodyPr wrap="square" rtlCol="0">
            <a:spAutoFit/>
          </a:bodyPr>
          <a:lstStyle/>
          <a:p>
            <a:r>
              <a:rPr lang="en-IN" sz="2800" b="1" dirty="0">
                <a:latin typeface="Cambria" panose="02040503050406030204" pitchFamily="18" charset="0"/>
                <a:ea typeface="Cambria" panose="02040503050406030204" pitchFamily="18" charset="0"/>
              </a:rPr>
              <a:t>Model Execution And Evaluation:</a:t>
            </a:r>
          </a:p>
          <a:p>
            <a:endParaRPr lang="en-IN" sz="2800" b="1" dirty="0">
              <a:latin typeface="Cambria" panose="02040503050406030204" pitchFamily="18" charset="0"/>
              <a:ea typeface="Cambria" panose="02040503050406030204" pitchFamily="18" charset="0"/>
            </a:endParaRPr>
          </a:p>
          <a:p>
            <a:r>
              <a:rPr lang="en-IN" sz="2800" dirty="0">
                <a:latin typeface="Cambria" panose="02040503050406030204" pitchFamily="18" charset="0"/>
                <a:ea typeface="Cambria" panose="02040503050406030204" pitchFamily="18" charset="0"/>
              </a:rPr>
              <a:t>📌 Libraries Used:</a:t>
            </a:r>
          </a:p>
          <a:p>
            <a:r>
              <a:rPr lang="en-GB" sz="2800" dirty="0">
                <a:latin typeface="Cambria" panose="02040503050406030204" pitchFamily="18" charset="0"/>
                <a:ea typeface="Cambria" panose="02040503050406030204" pitchFamily="18" charset="0"/>
              </a:rPr>
              <a:t>✅ cv2 – Model execution and displaying results</a:t>
            </a:r>
          </a:p>
          <a:p>
            <a:r>
              <a:rPr lang="en-GB" sz="2800" dirty="0">
                <a:latin typeface="Cambria" panose="02040503050406030204" pitchFamily="18" charset="0"/>
                <a:ea typeface="Cambria" panose="02040503050406030204" pitchFamily="18" charset="0"/>
              </a:rPr>
              <a:t>✅ </a:t>
            </a:r>
            <a:r>
              <a:rPr lang="en-GB" sz="2800" dirty="0" err="1">
                <a:latin typeface="Cambria" panose="02040503050406030204" pitchFamily="18" charset="0"/>
                <a:ea typeface="Cambria" panose="02040503050406030204" pitchFamily="18" charset="0"/>
              </a:rPr>
              <a:t>playsound</a:t>
            </a:r>
            <a:r>
              <a:rPr lang="en-GB" sz="2800" dirty="0">
                <a:latin typeface="Cambria" panose="02040503050406030204" pitchFamily="18" charset="0"/>
                <a:ea typeface="Cambria" panose="02040503050406030204" pitchFamily="18" charset="0"/>
              </a:rPr>
              <a:t> – Alert sound for model evaluation</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47875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1E7FAF3D-F62D-8183-3421-7C22AE02B73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095E464-EF52-8D40-3264-9754ED2C7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151" y="422029"/>
            <a:ext cx="5855911" cy="4705643"/>
          </a:xfrm>
          <a:prstGeom prst="rect">
            <a:avLst/>
          </a:prstGeom>
        </p:spPr>
      </p:pic>
    </p:spTree>
    <p:extLst>
      <p:ext uri="{BB962C8B-B14F-4D97-AF65-F5344CB8AC3E}">
        <p14:creationId xmlns:p14="http://schemas.microsoft.com/office/powerpoint/2010/main" val="2521849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58D6CC7E-2F15-9B8D-74DC-653F02FA8D6E}"/>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022A3202-1219-F67A-F9FE-DE30C294E954}"/>
              </a:ext>
            </a:extLst>
          </p:cNvPr>
          <p:cNvSpPr txBox="1">
            <a:spLocks noGrp="1"/>
          </p:cNvSpPr>
          <p:nvPr>
            <p:ph type="title"/>
          </p:nvPr>
        </p:nvSpPr>
        <p:spPr>
          <a:xfrm>
            <a:off x="711201" y="1268361"/>
            <a:ext cx="10668000" cy="1386349"/>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5</a:t>
            </a:r>
            <a:br>
              <a:rPr lang="en-US" dirty="0">
                <a:solidFill>
                  <a:schemeClr val="dk1"/>
                </a:solidFill>
                <a:latin typeface="Cambria" panose="02040503050406030204" pitchFamily="18" charset="0"/>
                <a:ea typeface="Cambria" panose="02040503050406030204" pitchFamily="18" charset="0"/>
                <a:cs typeface="+mn-cs"/>
              </a:rPr>
            </a:br>
            <a:r>
              <a:rPr lang="en-IN" sz="3600" b="1" dirty="0"/>
              <a:t>Model Evaluation</a:t>
            </a:r>
            <a:br>
              <a:rPr lang="en-GB" dirty="0"/>
            </a:br>
            <a:br>
              <a:rPr lang="en-US" sz="4400" dirty="0">
                <a:solidFill>
                  <a:schemeClr val="dk1"/>
                </a:solidFill>
                <a:latin typeface="Cambria" panose="02040503050406030204" pitchFamily="18" charset="0"/>
                <a:ea typeface="Cambria" panose="02040503050406030204" pitchFamily="18" charset="0"/>
                <a:cs typeface="+mn-cs"/>
              </a:rPr>
            </a:br>
            <a:br>
              <a:rPr lang="en-GB" b="1" dirty="0"/>
            </a:b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9DF4D9EC-E6B1-AEA8-97F2-E7BEF511F1A5}"/>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a:bodyPr>
          <a:lstStyle/>
          <a:p>
            <a:pPr algn="just">
              <a:buFont typeface="Wingdings" panose="05000000000000000000" pitchFamily="2" charset="2"/>
              <a:buChar char="Ø"/>
            </a:pPr>
            <a:r>
              <a:rPr lang="en-US" dirty="0"/>
              <a:t>After training, the model’s performance is assessed using key evaluation metrics:</a:t>
            </a:r>
          </a:p>
          <a:p>
            <a:pPr algn="just">
              <a:buFont typeface="Wingdings" panose="05000000000000000000" pitchFamily="2" charset="2"/>
              <a:buChar char="Ø"/>
            </a:pPr>
            <a:r>
              <a:rPr lang="en-US" b="1" dirty="0"/>
              <a:t>Accuracy:</a:t>
            </a:r>
            <a:r>
              <a:rPr lang="en-US" dirty="0"/>
              <a:t> Measures overall correctness of predictions.</a:t>
            </a:r>
          </a:p>
          <a:p>
            <a:pPr algn="just">
              <a:buFont typeface="Wingdings" panose="05000000000000000000" pitchFamily="2" charset="2"/>
              <a:buChar char="Ø"/>
            </a:pPr>
            <a:r>
              <a:rPr lang="en-US" b="1" dirty="0"/>
              <a:t>Precision:</a:t>
            </a:r>
            <a:r>
              <a:rPr lang="en-US" dirty="0"/>
              <a:t> Determines the proportion of detected drowsy states that are actually drowsy.</a:t>
            </a:r>
          </a:p>
          <a:p>
            <a:pPr algn="just">
              <a:buFont typeface="Wingdings" panose="05000000000000000000" pitchFamily="2" charset="2"/>
              <a:buChar char="Ø"/>
            </a:pPr>
            <a:r>
              <a:rPr lang="en-US" b="1" dirty="0"/>
              <a:t>Recall:</a:t>
            </a:r>
            <a:r>
              <a:rPr lang="en-US" dirty="0"/>
              <a:t> Measures how well the system detects actual drowsy states.</a:t>
            </a:r>
          </a:p>
          <a:p>
            <a:pPr algn="just">
              <a:buFont typeface="Wingdings" panose="05000000000000000000" pitchFamily="2" charset="2"/>
              <a:buChar char="Ø"/>
            </a:pPr>
            <a:r>
              <a:rPr lang="en-US" b="1" dirty="0"/>
              <a:t>F1 Score:</a:t>
            </a:r>
            <a:r>
              <a:rPr lang="en-US" dirty="0"/>
              <a:t> Balances precision and recall for a comprehensive evaluation.</a:t>
            </a:r>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52685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8FEFCB6-E495-C8D1-A4B4-DB711C758EF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A7EE171-E143-6383-8BA5-E447B945EFE3}"/>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3A158C02-4ADF-2A2E-85C5-99FC60D092ED}"/>
              </a:ext>
            </a:extLst>
          </p:cNvPr>
          <p:cNvSpPr>
            <a:spLocks noGrp="1"/>
          </p:cNvSpPr>
          <p:nvPr>
            <p:ph idx="1"/>
          </p:nvPr>
        </p:nvSpPr>
        <p:spPr>
          <a:xfrm>
            <a:off x="1013637" y="1349362"/>
            <a:ext cx="10164726" cy="4009219"/>
          </a:xfrm>
        </p:spPr>
        <p:txBody>
          <a:bodyPr/>
          <a:lstStyle/>
          <a:p>
            <a:pPr algn="just">
              <a:buFont typeface="Wingdings" panose="05000000000000000000" pitchFamily="2" charset="2"/>
              <a:buChar char="Ø"/>
            </a:pPr>
            <a:r>
              <a:rPr lang="en-US" b="1" dirty="0"/>
              <a:t>Programming Languages:</a:t>
            </a:r>
          </a:p>
          <a:p>
            <a:pPr algn="just">
              <a:buFont typeface="Wingdings" panose="05000000000000000000" pitchFamily="2" charset="2"/>
              <a:buChar char="Ø"/>
            </a:pPr>
            <a:r>
              <a:rPr lang="en-US" sz="2200" b="1" dirty="0"/>
              <a:t>Python</a:t>
            </a:r>
            <a:r>
              <a:rPr lang="en-US" sz="2200" dirty="0"/>
              <a:t> – Popular for its extensive libraries like OpenCV, NumPy, and SciPy, used for image processing, computer vision, and machine learning.</a:t>
            </a:r>
          </a:p>
          <a:p>
            <a:pPr algn="just">
              <a:buFont typeface="Wingdings" panose="05000000000000000000" pitchFamily="2" charset="2"/>
              <a:buChar char="Ø"/>
            </a:pPr>
            <a:r>
              <a:rPr lang="en-US" b="1" dirty="0"/>
              <a:t>Computer Vision Libraries:</a:t>
            </a:r>
          </a:p>
          <a:p>
            <a:pPr algn="just">
              <a:buFont typeface="Wingdings" panose="05000000000000000000" pitchFamily="2" charset="2"/>
              <a:buChar char="Ø"/>
            </a:pPr>
            <a:r>
              <a:rPr lang="en-US" sz="2200" b="1" dirty="0"/>
              <a:t>OpenCV</a:t>
            </a:r>
            <a:r>
              <a:rPr lang="en-US" sz="2200" dirty="0"/>
              <a:t> – A comprehensive library for computer vision tasks, including:</a:t>
            </a:r>
          </a:p>
          <a:p>
            <a:pPr lvl="1" algn="just">
              <a:buFont typeface="Wingdings" panose="05000000000000000000" pitchFamily="2" charset="2"/>
              <a:buChar char="Ø"/>
            </a:pPr>
            <a:r>
              <a:rPr lang="en-US" sz="2200" dirty="0"/>
              <a:t>Face detection</a:t>
            </a:r>
          </a:p>
          <a:p>
            <a:pPr lvl="1" algn="just">
              <a:buFont typeface="Wingdings" panose="05000000000000000000" pitchFamily="2" charset="2"/>
              <a:buChar char="Ø"/>
            </a:pPr>
            <a:r>
              <a:rPr lang="en-US" sz="2200" dirty="0"/>
              <a:t>Eye detection</a:t>
            </a:r>
          </a:p>
          <a:p>
            <a:pPr lvl="1" algn="just">
              <a:buFont typeface="Wingdings" panose="05000000000000000000" pitchFamily="2" charset="2"/>
              <a:buChar char="Ø"/>
            </a:pPr>
            <a:r>
              <a:rPr lang="en-US" sz="2200" dirty="0"/>
              <a:t>Image processing</a:t>
            </a:r>
          </a:p>
          <a:p>
            <a:pPr lvl="1" algn="just">
              <a:buFont typeface="Wingdings" panose="05000000000000000000" pitchFamily="2" charset="2"/>
              <a:buChar char="Ø"/>
            </a:pPr>
            <a:r>
              <a:rPr lang="en-US" sz="2200" dirty="0"/>
              <a:t>Video analysis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50896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796ABFB-FB65-3310-7A1C-BF4B8C24915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36D37EC-3359-0D18-93E5-D9AE4DE08CA8}"/>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DCE00C00-A826-8C65-FE41-157879897C66}"/>
              </a:ext>
            </a:extLst>
          </p:cNvPr>
          <p:cNvSpPr>
            <a:spLocks noGrp="1"/>
          </p:cNvSpPr>
          <p:nvPr>
            <p:ph idx="1"/>
          </p:nvPr>
        </p:nvSpPr>
        <p:spPr>
          <a:xfrm>
            <a:off x="1013637" y="1349362"/>
            <a:ext cx="10164726" cy="4009219"/>
          </a:xfrm>
        </p:spPr>
        <p:txBody>
          <a:bodyPr/>
          <a:lstStyle/>
          <a:p>
            <a:pPr algn="just">
              <a:buFont typeface="Wingdings" panose="05000000000000000000" pitchFamily="2" charset="2"/>
              <a:buChar char="Ø"/>
            </a:pPr>
            <a:r>
              <a:rPr lang="en-IN" sz="2200" b="1" dirty="0"/>
              <a:t>Machine Learning &amp; Deep Learning Frameworks:</a:t>
            </a:r>
          </a:p>
          <a:p>
            <a:pPr algn="just">
              <a:buFont typeface="Wingdings" panose="05000000000000000000" pitchFamily="2" charset="2"/>
              <a:buChar char="Ø"/>
            </a:pPr>
            <a:r>
              <a:rPr lang="en-IN" sz="2200" b="1" dirty="0"/>
              <a:t>TensorFlow</a:t>
            </a:r>
            <a:r>
              <a:rPr lang="en-IN" sz="2200" dirty="0"/>
              <a:t> – Used for building deep learning models like CNN and RNN.</a:t>
            </a:r>
          </a:p>
          <a:p>
            <a:pPr algn="just">
              <a:buFont typeface="Wingdings" panose="05000000000000000000" pitchFamily="2" charset="2"/>
              <a:buChar char="Ø"/>
            </a:pPr>
            <a:r>
              <a:rPr lang="en-IN" sz="2200" b="1" dirty="0"/>
              <a:t>Keras</a:t>
            </a:r>
            <a:r>
              <a:rPr lang="en-IN" sz="2200" dirty="0"/>
              <a:t> – High-level neural network API running on TensorFlow, simplifies model training.</a:t>
            </a:r>
          </a:p>
          <a:p>
            <a:pPr algn="just">
              <a:buFont typeface="Wingdings" panose="05000000000000000000" pitchFamily="2" charset="2"/>
              <a:buChar char="Ø"/>
            </a:pPr>
            <a:r>
              <a:rPr lang="en-IN" sz="2200" b="1" dirty="0"/>
              <a:t>PyTorch</a:t>
            </a:r>
            <a:r>
              <a:rPr lang="en-IN" sz="2200" dirty="0"/>
              <a:t> – Flexible deep learning framework for real-time analysis.</a:t>
            </a:r>
          </a:p>
          <a:p>
            <a:pPr algn="just">
              <a:buFont typeface="Wingdings" panose="05000000000000000000" pitchFamily="2" charset="2"/>
              <a:buChar char="Ø"/>
            </a:pPr>
            <a:r>
              <a:rPr lang="en-IN" sz="2200" b="1" dirty="0"/>
              <a:t>Dlib</a:t>
            </a:r>
            <a:r>
              <a:rPr lang="en-IN" sz="2200" dirty="0"/>
              <a:t> – Provides pre-trained facial landmark detection models.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53724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4AF61EE-2907-962C-5C9C-22E6B05BDC5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492AAB79-6E7B-6A3F-1973-E8155440DBA3}"/>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9AF90EA7-C903-A86A-868F-9BD6D7961B2D}"/>
              </a:ext>
            </a:extLst>
          </p:cNvPr>
          <p:cNvSpPr>
            <a:spLocks noGrp="1"/>
          </p:cNvSpPr>
          <p:nvPr>
            <p:ph idx="1"/>
          </p:nvPr>
        </p:nvSpPr>
        <p:spPr>
          <a:xfrm>
            <a:off x="747823" y="1166018"/>
            <a:ext cx="10164726" cy="4525963"/>
          </a:xfrm>
        </p:spPr>
        <p:txBody>
          <a:bodyPr/>
          <a:lstStyle/>
          <a:p>
            <a:pPr algn="just">
              <a:buFont typeface="Wingdings" panose="05000000000000000000" pitchFamily="2" charset="2"/>
              <a:buChar char="Ø"/>
            </a:pPr>
            <a:r>
              <a:rPr dirty="0">
                <a:solidFill>
                  <a:schemeClr val="dk1"/>
                </a:solidFill>
                <a:latin typeface="Cambria" panose="02040503050406030204" pitchFamily="18" charset="0"/>
                <a:ea typeface="Cambria" panose="02040503050406030204" pitchFamily="18" charset="0"/>
              </a:rPr>
              <a:t> </a:t>
            </a:r>
            <a:r>
              <a:rPr lang="en-US" b="1" dirty="0"/>
              <a:t>Deep Learning Models for Drowsiness Detection</a:t>
            </a:r>
          </a:p>
          <a:p>
            <a:pPr algn="just">
              <a:buFont typeface="Wingdings" panose="05000000000000000000" pitchFamily="2" charset="2"/>
              <a:buChar char="Ø"/>
            </a:pPr>
            <a:r>
              <a:rPr lang="en-US" b="1" dirty="0"/>
              <a:t>Convolutional Neural Networks (CNNs)</a:t>
            </a:r>
          </a:p>
          <a:p>
            <a:pPr algn="just">
              <a:buFont typeface="Wingdings" panose="05000000000000000000" pitchFamily="2" charset="2"/>
              <a:buChar char="Ø"/>
            </a:pPr>
            <a:r>
              <a:rPr lang="en-US" sz="2200" dirty="0"/>
              <a:t>A Convolutional Neural Network (CNN) is a deep learning model specifically designed for processing and analyzing visual data, such as images and videos. It is widely used in computer vision tasks like image classification, object detection, and facial recognition.</a:t>
            </a:r>
            <a:endParaRPr lang="en-US" sz="2200" b="1" dirty="0"/>
          </a:p>
          <a:p>
            <a:pPr algn="just">
              <a:buFont typeface="Wingdings" panose="05000000000000000000" pitchFamily="2" charset="2"/>
              <a:buChar char="Ø"/>
            </a:pPr>
            <a:r>
              <a:rPr lang="en-US" sz="2200" dirty="0"/>
              <a:t>Used for image-based drowsiness detection.</a:t>
            </a:r>
          </a:p>
          <a:p>
            <a:pPr algn="just">
              <a:buFont typeface="Wingdings" panose="05000000000000000000" pitchFamily="2" charset="2"/>
              <a:buChar char="Ø"/>
            </a:pPr>
            <a:r>
              <a:rPr lang="en-US" sz="2200" dirty="0"/>
              <a:t>Efficiently extracts features from images such as eye state (open/closed) and facial expressions.</a:t>
            </a:r>
          </a:p>
          <a:p>
            <a:pPr algn="just">
              <a:buFont typeface="Wingdings" panose="05000000000000000000" pitchFamily="2" charset="2"/>
              <a:buChar char="Ø"/>
            </a:pPr>
            <a:r>
              <a:rPr lang="en-US" sz="2200" dirty="0"/>
              <a:t>Works well with static image inputs from a webcam or dashboard camera.</a:t>
            </a:r>
          </a:p>
          <a:p>
            <a:pPr marL="0" indent="0">
              <a:buNone/>
            </a:pPr>
            <a:endParaRPr lang="en-US" sz="2200" dirty="0"/>
          </a:p>
          <a:p>
            <a:pPr>
              <a:buFont typeface="Wingdings" panose="05000000000000000000" pitchFamily="2" charset="2"/>
              <a:buChar char="Ø"/>
            </a:pPr>
            <a:endParaRPr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7330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ctr">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 :</a:t>
            </a:r>
          </a:p>
          <a:p>
            <a:pPr marL="342900" indent="-190500" algn="just">
              <a:spcBef>
                <a:spcPts val="0"/>
              </a:spcBef>
              <a:buSzPct val="100000"/>
              <a:buFont typeface="Arial"/>
              <a:buNone/>
            </a:pPr>
            <a:endParaRPr lang="en-US" b="1" dirty="0">
              <a:solidFill>
                <a:schemeClr val="tx1">
                  <a:lumMod val="75000"/>
                  <a:lumOff val="2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tx1">
                    <a:lumMod val="75000"/>
                    <a:lumOff val="25000"/>
                  </a:schemeClr>
                </a:solidFill>
                <a:latin typeface="Cambria" panose="02040503050406030204" pitchFamily="18" charset="0"/>
                <a:ea typeface="Cambria" panose="02040503050406030204" pitchFamily="18" charset="0"/>
              </a:rPr>
              <a:t>              </a:t>
            </a:r>
            <a:r>
              <a:rPr lang="en-US" dirty="0">
                <a:solidFill>
                  <a:schemeClr val="accent1">
                    <a:lumMod val="75000"/>
                  </a:schemeClr>
                </a:solidFill>
                <a:latin typeface="Cambria" panose="02040503050406030204" pitchFamily="18" charset="0"/>
                <a:ea typeface="Cambria" panose="02040503050406030204" pitchFamily="18" charset="0"/>
              </a:rPr>
              <a:t>https://github.com/pavani2406 </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76200" indent="0">
              <a:buNone/>
            </a:pPr>
            <a:r>
              <a:rPr lang="en-US" b="1" u="sng" dirty="0">
                <a:latin typeface="Cambria" panose="02040503050406030204" pitchFamily="18" charset="0"/>
                <a:ea typeface="Cambria" panose="02040503050406030204" pitchFamily="18" charset="0"/>
              </a:rPr>
              <a:t>GitHub Repository:</a:t>
            </a:r>
          </a:p>
          <a:p>
            <a:endParaRPr lang="en-US" b="1" u="sng"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             </a:t>
            </a:r>
            <a:r>
              <a:rPr lang="en-US" dirty="0">
                <a:solidFill>
                  <a:schemeClr val="accent1">
                    <a:lumMod val="75000"/>
                  </a:schemeClr>
                </a:solidFill>
                <a:latin typeface="Cambria" panose="02040503050406030204" pitchFamily="18" charset="0"/>
                <a:ea typeface="Cambria" panose="02040503050406030204" pitchFamily="18" charset="0"/>
              </a:rPr>
              <a:t>https://github.com/pavani2406/DrowzinessDetectionSystem </a:t>
            </a:r>
            <a:endParaRPr lang="en-US" b="1" dirty="0">
              <a:solidFill>
                <a:schemeClr val="accent1">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8" name="Table 7">
            <a:extLst>
              <a:ext uri="{FF2B5EF4-FFF2-40B4-BE49-F238E27FC236}">
                <a16:creationId xmlns:a16="http://schemas.microsoft.com/office/drawing/2014/main" id="{CD1C0D0F-EED9-CC6A-B0A8-5599403A2061}"/>
              </a:ext>
            </a:extLst>
          </p:cNvPr>
          <p:cNvGraphicFramePr>
            <a:graphicFrameLocks noGrp="1"/>
          </p:cNvGraphicFramePr>
          <p:nvPr>
            <p:extLst>
              <p:ext uri="{D42A27DB-BD31-4B8C-83A1-F6EECF244321}">
                <p14:modId xmlns:p14="http://schemas.microsoft.com/office/powerpoint/2010/main" val="3229951421"/>
              </p:ext>
            </p:extLst>
          </p:nvPr>
        </p:nvGraphicFramePr>
        <p:xfrm>
          <a:off x="1419908" y="1517860"/>
          <a:ext cx="8295592" cy="2463588"/>
        </p:xfrm>
        <a:graphic>
          <a:graphicData uri="http://schemas.openxmlformats.org/drawingml/2006/table">
            <a:tbl>
              <a:tblPr firstRow="1" bandRow="1">
                <a:tableStyleId>{5C22544A-7EE6-4342-B048-85BDC9FD1C3A}</a:tableStyleId>
              </a:tblPr>
              <a:tblGrid>
                <a:gridCol w="969948">
                  <a:extLst>
                    <a:ext uri="{9D8B030D-6E8A-4147-A177-3AD203B41FA5}">
                      <a16:colId xmlns:a16="http://schemas.microsoft.com/office/drawing/2014/main" val="672930700"/>
                    </a:ext>
                  </a:extLst>
                </a:gridCol>
                <a:gridCol w="3498506">
                  <a:extLst>
                    <a:ext uri="{9D8B030D-6E8A-4147-A177-3AD203B41FA5}">
                      <a16:colId xmlns:a16="http://schemas.microsoft.com/office/drawing/2014/main" val="3633319667"/>
                    </a:ext>
                  </a:extLst>
                </a:gridCol>
                <a:gridCol w="3827138">
                  <a:extLst>
                    <a:ext uri="{9D8B030D-6E8A-4147-A177-3AD203B41FA5}">
                      <a16:colId xmlns:a16="http://schemas.microsoft.com/office/drawing/2014/main" val="3306841575"/>
                    </a:ext>
                  </a:extLst>
                </a:gridCol>
              </a:tblGrid>
              <a:tr h="410598">
                <a:tc>
                  <a:txBody>
                    <a:bodyPr/>
                    <a:lstStyle/>
                    <a:p>
                      <a:r>
                        <a:rPr lang="en-IN" dirty="0"/>
                        <a:t>S. No.</a:t>
                      </a:r>
                    </a:p>
                  </a:txBody>
                  <a:tcPr/>
                </a:tc>
                <a:tc>
                  <a:txBody>
                    <a:bodyPr/>
                    <a:lstStyle/>
                    <a:p>
                      <a:pPr algn="l"/>
                      <a:r>
                        <a:rPr lang="en-IN" dirty="0"/>
                        <a:t>               Review(Offline)</a:t>
                      </a:r>
                    </a:p>
                  </a:txBody>
                  <a:tcPr/>
                </a:tc>
                <a:tc>
                  <a:txBody>
                    <a:bodyPr/>
                    <a:lstStyle/>
                    <a:p>
                      <a:r>
                        <a:rPr lang="en-IN" dirty="0"/>
                        <a:t>                            Dates</a:t>
                      </a:r>
                    </a:p>
                  </a:txBody>
                  <a:tcPr/>
                </a:tc>
                <a:extLst>
                  <a:ext uri="{0D108BD9-81ED-4DB2-BD59-A6C34878D82A}">
                    <a16:rowId xmlns:a16="http://schemas.microsoft.com/office/drawing/2014/main" val="581036726"/>
                  </a:ext>
                </a:extLst>
              </a:tr>
              <a:tr h="410598">
                <a:tc>
                  <a:txBody>
                    <a:bodyPr/>
                    <a:lstStyle/>
                    <a:p>
                      <a:r>
                        <a:rPr lang="en-IN" dirty="0"/>
                        <a:t>     1.</a:t>
                      </a:r>
                    </a:p>
                  </a:txBody>
                  <a:tcPr/>
                </a:tc>
                <a:tc>
                  <a:txBody>
                    <a:bodyPr/>
                    <a:lstStyle/>
                    <a:p>
                      <a:r>
                        <a:rPr lang="en-IN" dirty="0"/>
                        <a:t>                Review-0</a:t>
                      </a:r>
                    </a:p>
                  </a:txBody>
                  <a:tcPr/>
                </a:tc>
                <a:tc>
                  <a:txBody>
                    <a:bodyPr/>
                    <a:lstStyle/>
                    <a:p>
                      <a:pPr algn="ctr"/>
                      <a:r>
                        <a:rPr lang="en-IN" dirty="0"/>
                        <a:t>   07-02-2025</a:t>
                      </a:r>
                    </a:p>
                  </a:txBody>
                  <a:tcPr/>
                </a:tc>
                <a:extLst>
                  <a:ext uri="{0D108BD9-81ED-4DB2-BD59-A6C34878D82A}">
                    <a16:rowId xmlns:a16="http://schemas.microsoft.com/office/drawing/2014/main" val="4203855793"/>
                  </a:ext>
                </a:extLst>
              </a:tr>
              <a:tr h="410598">
                <a:tc>
                  <a:txBody>
                    <a:bodyPr/>
                    <a:lstStyle/>
                    <a:p>
                      <a:r>
                        <a:rPr lang="en-IN" dirty="0"/>
                        <a:t>     2.</a:t>
                      </a:r>
                    </a:p>
                  </a:txBody>
                  <a:tcPr/>
                </a:tc>
                <a:tc>
                  <a:txBody>
                    <a:bodyPr/>
                    <a:lstStyle/>
                    <a:p>
                      <a:r>
                        <a:rPr lang="en-IN" dirty="0"/>
                        <a:t>                Review-1</a:t>
                      </a:r>
                    </a:p>
                  </a:txBody>
                  <a:tcPr/>
                </a:tc>
                <a:tc>
                  <a:txBody>
                    <a:bodyPr/>
                    <a:lstStyle/>
                    <a:p>
                      <a:pPr algn="ctr"/>
                      <a:r>
                        <a:rPr lang="en-IN" dirty="0"/>
                        <a:t>15-02-2025</a:t>
                      </a:r>
                    </a:p>
                  </a:txBody>
                  <a:tcPr/>
                </a:tc>
                <a:extLst>
                  <a:ext uri="{0D108BD9-81ED-4DB2-BD59-A6C34878D82A}">
                    <a16:rowId xmlns:a16="http://schemas.microsoft.com/office/drawing/2014/main" val="3431789893"/>
                  </a:ext>
                </a:extLst>
              </a:tr>
              <a:tr h="410598">
                <a:tc>
                  <a:txBody>
                    <a:bodyPr/>
                    <a:lstStyle/>
                    <a:p>
                      <a:r>
                        <a:rPr lang="en-IN" dirty="0"/>
                        <a:t>     3.</a:t>
                      </a:r>
                    </a:p>
                  </a:txBody>
                  <a:tcPr/>
                </a:tc>
                <a:tc>
                  <a:txBody>
                    <a:bodyPr/>
                    <a:lstStyle/>
                    <a:p>
                      <a:r>
                        <a:rPr lang="en-IN" dirty="0"/>
                        <a:t>                Review-2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05-03-2025</a:t>
                      </a:r>
                    </a:p>
                  </a:txBody>
                  <a:tcPr/>
                </a:tc>
                <a:extLst>
                  <a:ext uri="{0D108BD9-81ED-4DB2-BD59-A6C34878D82A}">
                    <a16:rowId xmlns:a16="http://schemas.microsoft.com/office/drawing/2014/main" val="4310309"/>
                  </a:ext>
                </a:extLst>
              </a:tr>
              <a:tr h="410598">
                <a:tc>
                  <a:txBody>
                    <a:bodyPr/>
                    <a:lstStyle/>
                    <a:p>
                      <a:r>
                        <a:rPr lang="en-IN" dirty="0"/>
                        <a:t>     4.</a:t>
                      </a:r>
                    </a:p>
                  </a:txBody>
                  <a:tcPr/>
                </a:tc>
                <a:tc>
                  <a:txBody>
                    <a:bodyPr/>
                    <a:lstStyle/>
                    <a:p>
                      <a:r>
                        <a:rPr lang="en-IN" dirty="0"/>
                        <a:t>                Review-3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07-04-2025</a:t>
                      </a:r>
                    </a:p>
                  </a:txBody>
                  <a:tcPr/>
                </a:tc>
                <a:extLst>
                  <a:ext uri="{0D108BD9-81ED-4DB2-BD59-A6C34878D82A}">
                    <a16:rowId xmlns:a16="http://schemas.microsoft.com/office/drawing/2014/main" val="3951049903"/>
                  </a:ext>
                </a:extLst>
              </a:tr>
              <a:tr h="410598">
                <a:tc>
                  <a:txBody>
                    <a:bodyPr/>
                    <a:lstStyle/>
                    <a:p>
                      <a:r>
                        <a:rPr lang="en-IN" dirty="0"/>
                        <a:t>     5.</a:t>
                      </a:r>
                    </a:p>
                  </a:txBody>
                  <a:tcPr/>
                </a:tc>
                <a:tc>
                  <a:txBody>
                    <a:bodyPr/>
                    <a:lstStyle/>
                    <a:p>
                      <a:r>
                        <a:rPr lang="en-IN" dirty="0"/>
                        <a:t>                Review-4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26-05-2025</a:t>
                      </a:r>
                    </a:p>
                  </a:txBody>
                  <a:tcPr/>
                </a:tc>
                <a:extLst>
                  <a:ext uri="{0D108BD9-81ED-4DB2-BD59-A6C34878D82A}">
                    <a16:rowId xmlns:a16="http://schemas.microsoft.com/office/drawing/2014/main" val="2146012432"/>
                  </a:ext>
                </a:extLst>
              </a:tr>
            </a:tbl>
          </a:graphicData>
        </a:graphic>
      </p:graphicFrame>
    </p:spTree>
    <p:extLst>
      <p:ext uri="{BB962C8B-B14F-4D97-AF65-F5344CB8AC3E}">
        <p14:creationId xmlns:p14="http://schemas.microsoft.com/office/powerpoint/2010/main" val="479890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id="{A3E30101-4E97-BE1D-85ED-E1298E8334E8}"/>
              </a:ext>
            </a:extLst>
          </p:cNvPr>
          <p:cNvSpPr>
            <a:spLocks noGrp="1" noChangeArrowheads="1"/>
          </p:cNvSpPr>
          <p:nvPr>
            <p:ph type="body" idx="1"/>
          </p:nvPr>
        </p:nvSpPr>
        <p:spPr bwMode="auto">
          <a:xfrm>
            <a:off x="593409" y="302944"/>
            <a:ext cx="1034891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Drowsy Driving Issue:</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Leading cause of road accidents, often resulting in severe injuries or fatalities.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Example: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Long-haul truck drivers on night shifts experience fatigue, causing delayed reactions and crashes.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Limitations of Existing Solutions:</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Physical sensors: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Expensive and intrusive.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Vision-based methods: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Inaccurate under varying lighting conditions.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Research Goal:</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Develop a Python-based deep learning system.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Analyze facial features to detect drowsiness in real-time.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Provide timely alerts to improve road safety and reduce accidents.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17AEA53-B7EF-D31D-A463-7780D7B92177}"/>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4B83BE87-494E-BDE9-C7BE-740BF7809B0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latin typeface="Cambria" panose="02040503050406030204" pitchFamily="18" charset="0"/>
                <a:ea typeface="Cambria" panose="02040503050406030204" pitchFamily="18" charset="0"/>
              </a:rPr>
              <a:t>Final Output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B76628B3-33F5-475C-7D41-1C9CBCECF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1238" y="1101969"/>
            <a:ext cx="3244948" cy="2028091"/>
          </a:xfrm>
          <a:prstGeom prst="rect">
            <a:avLst/>
          </a:prstGeom>
        </p:spPr>
      </p:pic>
      <p:pic>
        <p:nvPicPr>
          <p:cNvPr id="5" name="Picture 4">
            <a:extLst>
              <a:ext uri="{FF2B5EF4-FFF2-40B4-BE49-F238E27FC236}">
                <a16:creationId xmlns:a16="http://schemas.microsoft.com/office/drawing/2014/main" id="{06520AC9-9F50-03D3-2655-A820FD08B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120" y="1101969"/>
            <a:ext cx="2830665" cy="2028091"/>
          </a:xfrm>
          <a:prstGeom prst="rect">
            <a:avLst/>
          </a:prstGeom>
        </p:spPr>
      </p:pic>
      <p:pic>
        <p:nvPicPr>
          <p:cNvPr id="7" name="Picture 6">
            <a:extLst>
              <a:ext uri="{FF2B5EF4-FFF2-40B4-BE49-F238E27FC236}">
                <a16:creationId xmlns:a16="http://schemas.microsoft.com/office/drawing/2014/main" id="{75604C19-2601-480C-5EC0-D9A8FE8198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0530" y="1101969"/>
            <a:ext cx="2997072" cy="2031965"/>
          </a:xfrm>
          <a:prstGeom prst="rect">
            <a:avLst/>
          </a:prstGeom>
        </p:spPr>
      </p:pic>
      <p:pic>
        <p:nvPicPr>
          <p:cNvPr id="10" name="Picture 9">
            <a:extLst>
              <a:ext uri="{FF2B5EF4-FFF2-40B4-BE49-F238E27FC236}">
                <a16:creationId xmlns:a16="http://schemas.microsoft.com/office/drawing/2014/main" id="{164EDCEE-183F-68B6-67F4-FD056AB963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1057" y="3469891"/>
            <a:ext cx="3154912" cy="2402582"/>
          </a:xfrm>
          <a:prstGeom prst="rect">
            <a:avLst/>
          </a:prstGeom>
        </p:spPr>
      </p:pic>
    </p:spTree>
    <p:extLst>
      <p:ext uri="{BB962C8B-B14F-4D97-AF65-F5344CB8AC3E}">
        <p14:creationId xmlns:p14="http://schemas.microsoft.com/office/powerpoint/2010/main" val="2291924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0" indent="0">
              <a:lnSpc>
                <a:spcPct val="105000"/>
              </a:lnSpc>
              <a:spcAft>
                <a:spcPts val="55"/>
              </a:spcAft>
              <a:buClr>
                <a:srgbClr val="000000"/>
              </a:buClr>
              <a:buSzPts val="2400"/>
              <a:buNone/>
            </a:pPr>
            <a:r>
              <a:rPr lang="en-GB" sz="24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1.   Dakshnakumar G S; J. Anitha                                                                                                                                                                                         Investigation on Driver Drowsiness Detection using Deep Learning Approaches                                                                                                                                      </a:t>
            </a:r>
            <a:r>
              <a:rPr lang="en-GB" sz="2400" u="none" strike="noStrike" kern="100" dirty="0">
                <a:solidFill>
                  <a:schemeClr val="accent1">
                    <a:lumMod val="75000"/>
                  </a:schemeClr>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https://doi.org/10.1109/iccpct58313.2023.10245868 </a:t>
            </a:r>
            <a:r>
              <a:rPr lang="en-US" sz="2400" dirty="0">
                <a:solidFill>
                  <a:schemeClr val="accent1">
                    <a:lumMod val="75000"/>
                  </a:schemeClr>
                </a:solidFill>
                <a:latin typeface="Cambria" panose="02040503050406030204" pitchFamily="18" charset="0"/>
                <a:ea typeface="Cambria" panose="02040503050406030204" pitchFamily="18" charset="0"/>
              </a:rPr>
              <a:t> </a:t>
            </a:r>
          </a:p>
          <a:p>
            <a:pPr marL="457200" indent="-457200">
              <a:lnSpc>
                <a:spcPct val="105000"/>
              </a:lnSpc>
              <a:spcAft>
                <a:spcPts val="55"/>
              </a:spcAft>
              <a:buClr>
                <a:srgbClr val="000000"/>
              </a:buClr>
              <a:buSzPts val="2400"/>
              <a:buFont typeface="+mj-lt"/>
              <a:buAutoNum type="arabicPeriod"/>
            </a:pPr>
            <a:endParaRPr lang="en-US" sz="2400" dirty="0">
              <a:solidFill>
                <a:schemeClr val="accent1">
                  <a:lumMod val="75000"/>
                </a:schemeClr>
              </a:solidFill>
              <a:latin typeface="Cambria" panose="02040503050406030204" pitchFamily="18" charset="0"/>
              <a:ea typeface="Cambria" panose="02040503050406030204" pitchFamily="18" charset="0"/>
            </a:endParaRPr>
          </a:p>
          <a:p>
            <a:pPr marL="0" indent="0">
              <a:lnSpc>
                <a:spcPct val="105000"/>
              </a:lnSpc>
              <a:spcAft>
                <a:spcPts val="55"/>
              </a:spcAft>
              <a:buClr>
                <a:srgbClr val="000000"/>
              </a:buClr>
              <a:buSzPts val="2400"/>
              <a:buNone/>
            </a:pPr>
            <a:r>
              <a:rPr lang="en-US" sz="2400" dirty="0">
                <a:solidFill>
                  <a:schemeClr val="tx1">
                    <a:lumMod val="95000"/>
                    <a:lumOff val="5000"/>
                  </a:schemeClr>
                </a:solidFill>
                <a:latin typeface="Cambria" panose="02040503050406030204" pitchFamily="18" charset="0"/>
                <a:ea typeface="Cambria" panose="02040503050406030204" pitchFamily="18" charset="0"/>
              </a:rPr>
              <a:t>2.  Eryl Nanda Pratama , Wikky Fawwaz Al Maki, Drowsiness Detection System for Masked Face Based on Deep Neural Network and </a:t>
            </a:r>
            <a:r>
              <a:rPr lang="en-US" sz="2400" dirty="0" err="1">
                <a:solidFill>
                  <a:schemeClr val="tx1">
                    <a:lumMod val="95000"/>
                    <a:lumOff val="5000"/>
                  </a:schemeClr>
                </a:solidFill>
                <a:latin typeface="Cambria" panose="02040503050406030204" pitchFamily="18" charset="0"/>
                <a:ea typeface="Cambria" panose="02040503050406030204" pitchFamily="18" charset="0"/>
              </a:rPr>
              <a:t>Haar</a:t>
            </a:r>
            <a:r>
              <a:rPr lang="en-US" sz="2400" dirty="0">
                <a:solidFill>
                  <a:schemeClr val="tx1">
                    <a:lumMod val="95000"/>
                    <a:lumOff val="5000"/>
                  </a:schemeClr>
                </a:solidFill>
                <a:latin typeface="Cambria" panose="02040503050406030204" pitchFamily="18" charset="0"/>
                <a:ea typeface="Cambria" panose="02040503050406030204" pitchFamily="18" charset="0"/>
              </a:rPr>
              <a:t> Cascade          </a:t>
            </a:r>
            <a:r>
              <a:rPr lang="en-US" sz="2400" dirty="0">
                <a:solidFill>
                  <a:schemeClr val="accent1">
                    <a:lumMod val="75000"/>
                  </a:schemeClr>
                </a:solidFill>
                <a:latin typeface="Cambria" panose="02040503050406030204" pitchFamily="18" charset="0"/>
                <a:ea typeface="Cambria" panose="02040503050406030204" pitchFamily="18" charset="0"/>
              </a:rPr>
              <a:t>https://ieeexplore.ieee.org/document/10029948/authors#authors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D97E5135-A6DB-826A-D93D-46D4D481B913}"/>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23421F01-8C95-1072-F843-3CCDA2BE77D4}"/>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946198F8-0565-92A4-5AA7-592812923710}"/>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0" lvl="0" indent="0" fontAlgn="base">
              <a:lnSpc>
                <a:spcPct val="105000"/>
              </a:lnSpc>
              <a:spcAft>
                <a:spcPts val="55"/>
              </a:spcAft>
              <a:buClr>
                <a:srgbClr val="000000"/>
              </a:buClr>
              <a:buSzPts val="2400"/>
              <a:buNone/>
            </a:pPr>
            <a:r>
              <a:rPr lang="en-IN" sz="22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3. Kanwarpartap Singh Gill; Vatsala Anand; Rahul Chauhan; Siddhant Thapliyal;     Rupesh Gupta, A Convolutional Neural Network-Based Method for Real- Time Eye State Identification in Driver Drowsiness Detection                                                                                                                                           </a:t>
            </a:r>
            <a:r>
              <a:rPr lang="en-IN" sz="2200" u="none" strike="noStrike" kern="100" dirty="0">
                <a:solidFill>
                  <a:schemeClr val="accent1">
                    <a:lumMod val="75000"/>
                  </a:schemeClr>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https://ieeexplore.ieee.org/document/10442238 </a:t>
            </a:r>
          </a:p>
          <a:p>
            <a:pPr marL="457200" lvl="0" indent="-457200" fontAlgn="base">
              <a:lnSpc>
                <a:spcPct val="105000"/>
              </a:lnSpc>
              <a:spcAft>
                <a:spcPts val="55"/>
              </a:spcAft>
              <a:buClr>
                <a:srgbClr val="000000"/>
              </a:buClr>
              <a:buSzPts val="2400"/>
              <a:buFont typeface="+mj-lt"/>
              <a:buAutoNum type="arabicPeriod"/>
            </a:pPr>
            <a:endParaRPr lang="en-IN" sz="2200" kern="100" dirty="0">
              <a:solidFill>
                <a:schemeClr val="accent1">
                  <a:lumMod val="75000"/>
                </a:schemeClr>
              </a:solidFill>
              <a:uFill>
                <a:solidFill>
                  <a:srgbClr val="000000"/>
                </a:solidFill>
              </a:uFill>
              <a:latin typeface="Cambria" panose="02040503050406030204" pitchFamily="18" charset="0"/>
              <a:ea typeface="Cambria" panose="02040503050406030204" pitchFamily="18" charset="0"/>
              <a:cs typeface="Times New Roman" panose="02020603050405020304" pitchFamily="18" charset="0"/>
            </a:endParaRPr>
          </a:p>
          <a:p>
            <a:pPr marL="0" lvl="0" indent="0" fontAlgn="base">
              <a:lnSpc>
                <a:spcPct val="105000"/>
              </a:lnSpc>
              <a:spcAft>
                <a:spcPts val="55"/>
              </a:spcAft>
              <a:buClr>
                <a:srgbClr val="000000"/>
              </a:buClr>
              <a:buSzPts val="2400"/>
              <a:buNone/>
            </a:pPr>
            <a:r>
              <a:rPr lang="en-US" sz="2200" dirty="0">
                <a:solidFill>
                  <a:schemeClr val="bg2">
                    <a:lumMod val="10000"/>
                  </a:schemeClr>
                </a:solidFill>
                <a:latin typeface="Cambria" panose="02040503050406030204" pitchFamily="18" charset="0"/>
                <a:ea typeface="Cambria" panose="02040503050406030204" pitchFamily="18" charset="0"/>
              </a:rPr>
              <a:t>4.  </a:t>
            </a:r>
            <a:r>
              <a:rPr lang="en-US" sz="2200" dirty="0" err="1">
                <a:solidFill>
                  <a:schemeClr val="bg2">
                    <a:lumMod val="10000"/>
                  </a:schemeClr>
                </a:solidFill>
                <a:latin typeface="Cambria" panose="02040503050406030204" pitchFamily="18" charset="0"/>
                <a:ea typeface="Cambria" panose="02040503050406030204" pitchFamily="18" charset="0"/>
              </a:rPr>
              <a:t>Mandapati</a:t>
            </a:r>
            <a:r>
              <a:rPr lang="en-US" sz="2200" dirty="0">
                <a:solidFill>
                  <a:schemeClr val="bg2">
                    <a:lumMod val="10000"/>
                  </a:schemeClr>
                </a:solidFill>
                <a:latin typeface="Cambria" panose="02040503050406030204" pitchFamily="18" charset="0"/>
                <a:ea typeface="Cambria" panose="02040503050406030204" pitchFamily="18" charset="0"/>
              </a:rPr>
              <a:t> Ankitha; Sandeep Vemuri; </a:t>
            </a:r>
            <a:r>
              <a:rPr lang="en-US" sz="2200" dirty="0" err="1">
                <a:solidFill>
                  <a:schemeClr val="bg2">
                    <a:lumMod val="10000"/>
                  </a:schemeClr>
                </a:solidFill>
                <a:latin typeface="Cambria" panose="02040503050406030204" pitchFamily="18" charset="0"/>
                <a:ea typeface="Cambria" panose="02040503050406030204" pitchFamily="18" charset="0"/>
              </a:rPr>
              <a:t>Suraneni</a:t>
            </a:r>
            <a:r>
              <a:rPr lang="en-US" sz="2200" dirty="0">
                <a:solidFill>
                  <a:schemeClr val="bg2">
                    <a:lumMod val="10000"/>
                  </a:schemeClr>
                </a:solidFill>
                <a:latin typeface="Cambria" panose="02040503050406030204" pitchFamily="18" charset="0"/>
                <a:ea typeface="Cambria" panose="02040503050406030204" pitchFamily="18" charset="0"/>
              </a:rPr>
              <a:t> </a:t>
            </a:r>
            <a:r>
              <a:rPr lang="en-US" sz="2200" dirty="0" err="1">
                <a:solidFill>
                  <a:schemeClr val="bg2">
                    <a:lumMod val="10000"/>
                  </a:schemeClr>
                </a:solidFill>
                <a:latin typeface="Cambria" panose="02040503050406030204" pitchFamily="18" charset="0"/>
                <a:ea typeface="Cambria" panose="02040503050406030204" pitchFamily="18" charset="0"/>
              </a:rPr>
              <a:t>Lowkya</a:t>
            </a:r>
            <a:r>
              <a:rPr lang="en-US" sz="2200" dirty="0">
                <a:solidFill>
                  <a:schemeClr val="bg2">
                    <a:lumMod val="10000"/>
                  </a:schemeClr>
                </a:solidFill>
                <a:latin typeface="Cambria" panose="02040503050406030204" pitchFamily="18" charset="0"/>
                <a:ea typeface="Cambria" panose="02040503050406030204" pitchFamily="18" charset="0"/>
              </a:rPr>
              <a:t> Gayathri; </a:t>
            </a:r>
            <a:r>
              <a:rPr lang="en-US" sz="2200" dirty="0" err="1">
                <a:solidFill>
                  <a:schemeClr val="bg2">
                    <a:lumMod val="10000"/>
                  </a:schemeClr>
                </a:solidFill>
                <a:latin typeface="Cambria" panose="02040503050406030204" pitchFamily="18" charset="0"/>
                <a:ea typeface="Cambria" panose="02040503050406030204" pitchFamily="18" charset="0"/>
              </a:rPr>
              <a:t>Jarabala</a:t>
            </a:r>
            <a:r>
              <a:rPr lang="en-US" sz="2200" dirty="0">
                <a:solidFill>
                  <a:schemeClr val="bg2">
                    <a:lumMod val="10000"/>
                  </a:schemeClr>
                </a:solidFill>
                <a:latin typeface="Cambria" panose="02040503050406030204" pitchFamily="18" charset="0"/>
                <a:ea typeface="Cambria" panose="02040503050406030204" pitchFamily="18" charset="0"/>
              </a:rPr>
              <a:t> Sindhu Bhargavi  , Enhanced Driver’s Drowsiness Detection System using CNN model      </a:t>
            </a:r>
          </a:p>
          <a:p>
            <a:pPr marL="0" lvl="0" indent="0" fontAlgn="base">
              <a:lnSpc>
                <a:spcPct val="105000"/>
              </a:lnSpc>
              <a:spcAft>
                <a:spcPts val="55"/>
              </a:spcAft>
              <a:buClr>
                <a:srgbClr val="000000"/>
              </a:buClr>
              <a:buSzPts val="2400"/>
              <a:buNone/>
            </a:pPr>
            <a:r>
              <a:rPr lang="en-US" sz="2200" dirty="0">
                <a:solidFill>
                  <a:schemeClr val="accent1">
                    <a:lumMod val="75000"/>
                  </a:schemeClr>
                </a:solidFill>
                <a:latin typeface="Cambria" panose="02040503050406030204" pitchFamily="18" charset="0"/>
                <a:ea typeface="Cambria" panose="02040503050406030204" pitchFamily="18" charset="0"/>
              </a:rPr>
              <a:t>https://ieeexplore.ieee.org/document/10353308 </a:t>
            </a:r>
          </a:p>
        </p:txBody>
      </p:sp>
    </p:spTree>
    <p:extLst>
      <p:ext uri="{BB962C8B-B14F-4D97-AF65-F5344CB8AC3E}">
        <p14:creationId xmlns:p14="http://schemas.microsoft.com/office/powerpoint/2010/main" val="3463833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0804-27BD-8FAE-2791-B0B79AB4796D}"/>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 (IEEE Paper format)</a:t>
            </a:r>
            <a:endParaRPr lang="en-IN" dirty="0"/>
          </a:p>
        </p:txBody>
      </p:sp>
      <p:sp>
        <p:nvSpPr>
          <p:cNvPr id="3" name="Content Placeholder 2">
            <a:extLst>
              <a:ext uri="{FF2B5EF4-FFF2-40B4-BE49-F238E27FC236}">
                <a16:creationId xmlns:a16="http://schemas.microsoft.com/office/drawing/2014/main" id="{839975C5-5B25-83C9-BC42-16D44EDB5CA6}"/>
              </a:ext>
            </a:extLst>
          </p:cNvPr>
          <p:cNvSpPr>
            <a:spLocks noGrp="1"/>
          </p:cNvSpPr>
          <p:nvPr>
            <p:ph idx="1"/>
          </p:nvPr>
        </p:nvSpPr>
        <p:spPr/>
        <p:txBody>
          <a:bodyPr/>
          <a:lstStyle/>
          <a:p>
            <a:pPr marL="0" indent="0">
              <a:buNone/>
            </a:pPr>
            <a:r>
              <a:rPr lang="en-IN" sz="2200" dirty="0">
                <a:latin typeface="Cambria" panose="02040503050406030204" pitchFamily="18" charset="0"/>
                <a:ea typeface="Cambria" panose="02040503050406030204" pitchFamily="18" charset="0"/>
              </a:rPr>
              <a:t>5.   Parth P. Patel; Chirag L. Pavesha; Santoshi S. Sabat; Shraddha S.                                                                                                                                        Deep Learning based Driver Drowsiness Detection  ,                                                                                                                 </a:t>
            </a:r>
            <a:r>
              <a:rPr lang="en-IN" sz="2200" dirty="0">
                <a:solidFill>
                  <a:schemeClr val="accent1">
                    <a:lumMod val="75000"/>
                  </a:schemeClr>
                </a:solidFill>
                <a:latin typeface="Cambria" panose="02040503050406030204" pitchFamily="18" charset="0"/>
                <a:ea typeface="Cambria" panose="02040503050406030204" pitchFamily="18" charset="0"/>
              </a:rPr>
              <a:t>https://ieeexplore.ieee.org/document/9793253 </a:t>
            </a:r>
          </a:p>
          <a:p>
            <a:pPr>
              <a:buFont typeface="Wingdings" panose="05000000000000000000" pitchFamily="2" charset="2"/>
              <a:buChar char="Ø"/>
            </a:pPr>
            <a:endParaRPr lang="en-IN" sz="2200" dirty="0">
              <a:solidFill>
                <a:schemeClr val="accent1">
                  <a:lumMod val="75000"/>
                </a:schemeClr>
              </a:solidFill>
              <a:latin typeface="Cambria" panose="02040503050406030204" pitchFamily="18" charset="0"/>
              <a:ea typeface="Cambria" panose="02040503050406030204" pitchFamily="18" charset="0"/>
            </a:endParaRPr>
          </a:p>
          <a:p>
            <a:pPr marL="0" indent="0">
              <a:buNone/>
            </a:pPr>
            <a:r>
              <a:rPr lang="en-IN" sz="2200" dirty="0">
                <a:solidFill>
                  <a:schemeClr val="bg2">
                    <a:lumMod val="10000"/>
                  </a:schemeClr>
                </a:solidFill>
              </a:rPr>
              <a:t>6.  R Syed Ali Fathima; Kovi Venkata Keerthi; Kovuri Naga Bhuvanesh; Kota Naga Jyothi; Kotikalapudi Sravya; Patnana Vijay Kumar,   Driver Drowsiness Detection System with OpenCV and Keras                                                               </a:t>
            </a:r>
            <a:r>
              <a:rPr lang="en-IN" sz="2200" dirty="0">
                <a:solidFill>
                  <a:schemeClr val="accent1">
                    <a:lumMod val="75000"/>
                  </a:schemeClr>
                </a:solidFill>
              </a:rPr>
              <a:t>https://ieeexplore.ieee.org/document/10823233 </a:t>
            </a:r>
          </a:p>
        </p:txBody>
      </p:sp>
      <p:sp>
        <p:nvSpPr>
          <p:cNvPr id="4" name="Slide Number Placeholder 3">
            <a:extLst>
              <a:ext uri="{FF2B5EF4-FFF2-40B4-BE49-F238E27FC236}">
                <a16:creationId xmlns:a16="http://schemas.microsoft.com/office/drawing/2014/main" id="{336338D3-DA95-CD27-9E91-001898F9CE44}"/>
              </a:ext>
            </a:extLst>
          </p:cNvPr>
          <p:cNvSpPr>
            <a:spLocks noGrp="1"/>
          </p:cNvSpPr>
          <p:nvPr>
            <p:ph type="sldNum" sz="quarter" idx="12"/>
          </p:nvPr>
        </p:nvSpPr>
        <p:spPr/>
        <p:txBody>
          <a:bodyPr/>
          <a:lstStyle/>
          <a:p>
            <a:pPr>
              <a:defRPr/>
            </a:pPr>
            <a:fld id="{815EC703-C051-410C-8BA1-62752E291E83}" type="slidenum">
              <a:rPr lang="en-US" altLang="en-US" smtClean="0"/>
              <a:pPr>
                <a:defRPr/>
              </a:pPr>
              <a:t>33</a:t>
            </a:fld>
            <a:endParaRPr lang="en-US" altLang="en-US"/>
          </a:p>
        </p:txBody>
      </p:sp>
    </p:spTree>
    <p:extLst>
      <p:ext uri="{BB962C8B-B14F-4D97-AF65-F5344CB8AC3E}">
        <p14:creationId xmlns:p14="http://schemas.microsoft.com/office/powerpoint/2010/main" val="15080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3DC62-E797-4969-450B-517819E6E7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C536C-D01A-C05D-706D-DBA63F9941D2}"/>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 (IEEE Paper format)</a:t>
            </a:r>
            <a:endParaRPr lang="en-IN" dirty="0"/>
          </a:p>
        </p:txBody>
      </p:sp>
      <p:sp>
        <p:nvSpPr>
          <p:cNvPr id="3" name="Content Placeholder 2">
            <a:extLst>
              <a:ext uri="{FF2B5EF4-FFF2-40B4-BE49-F238E27FC236}">
                <a16:creationId xmlns:a16="http://schemas.microsoft.com/office/drawing/2014/main" id="{4AFA9DBE-5A31-865A-FE6A-A0860CD7809A}"/>
              </a:ext>
            </a:extLst>
          </p:cNvPr>
          <p:cNvSpPr>
            <a:spLocks noGrp="1"/>
          </p:cNvSpPr>
          <p:nvPr>
            <p:ph idx="1"/>
          </p:nvPr>
        </p:nvSpPr>
        <p:spPr/>
        <p:txBody>
          <a:bodyPr/>
          <a:lstStyle/>
          <a:p>
            <a:pPr marL="0" indent="0" algn="just">
              <a:buNone/>
            </a:pPr>
            <a:r>
              <a:rPr lang="en-IN" sz="2200" dirty="0">
                <a:latin typeface="Cambria" panose="02040503050406030204" pitchFamily="18" charset="0"/>
                <a:ea typeface="Cambria" panose="02040503050406030204" pitchFamily="18" charset="0"/>
              </a:rPr>
              <a:t>7.  S Spandana; M. Srividhya; Yedavalli Venkata Raghava Rao; P. Devika; V. Srikanth; S Parvathi Vision based Driver Drowsiness Detection using Deep Learning                                                                                 </a:t>
            </a:r>
            <a:r>
              <a:rPr lang="en-IN" sz="2200" dirty="0">
                <a:solidFill>
                  <a:schemeClr val="accent1">
                    <a:lumMod val="75000"/>
                  </a:schemeClr>
                </a:solidFill>
                <a:latin typeface="Cambria" panose="02040503050406030204" pitchFamily="18" charset="0"/>
                <a:ea typeface="Cambria" panose="02040503050406030204" pitchFamily="18" charset="0"/>
              </a:rPr>
              <a:t>https://doi.org/10.1109/assic60049.2024.10507905 </a:t>
            </a:r>
            <a:endParaRPr lang="en-IN" sz="2200" dirty="0">
              <a:solidFill>
                <a:schemeClr val="accent1">
                  <a:lumMod val="75000"/>
                </a:schemeClr>
              </a:solidFill>
            </a:endParaRPr>
          </a:p>
        </p:txBody>
      </p:sp>
      <p:sp>
        <p:nvSpPr>
          <p:cNvPr id="4" name="Slide Number Placeholder 3">
            <a:extLst>
              <a:ext uri="{FF2B5EF4-FFF2-40B4-BE49-F238E27FC236}">
                <a16:creationId xmlns:a16="http://schemas.microsoft.com/office/drawing/2014/main" id="{FE83BD40-9324-007D-CC7A-1A790A64C2FD}"/>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457200" rtl="0" eaLnBrk="0" fontAlgn="base" latinLnBrk="0" hangingPunct="0">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035237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C80774-7463-2906-0516-FB49D606C295}"/>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
        <p:nvSpPr>
          <p:cNvPr id="2" name="Google Shape;96;p14">
            <a:extLst>
              <a:ext uri="{FF2B5EF4-FFF2-40B4-BE49-F238E27FC236}">
                <a16:creationId xmlns:a16="http://schemas.microsoft.com/office/drawing/2014/main" id="{235E7F75-C341-C607-5519-A20DAA7D4407}"/>
              </a:ext>
            </a:extLst>
          </p:cNvPr>
          <p:cNvSpPr txBox="1">
            <a:spLocks noGrp="1"/>
          </p:cNvSpPr>
          <p:nvPr>
            <p:ph type="title"/>
          </p:nvPr>
        </p:nvSpPr>
        <p:spPr>
          <a:xfrm>
            <a:off x="0" y="12376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b="1" dirty="0"/>
              <a:t>Literature Survey</a:t>
            </a:r>
            <a:endParaRPr dirty="0">
              <a:latin typeface="Cambria" panose="02040503050406030204" pitchFamily="18" charset="0"/>
              <a:ea typeface="Cambria" panose="02040503050406030204" pitchFamily="18" charset="0"/>
            </a:endParaRPr>
          </a:p>
        </p:txBody>
      </p:sp>
      <p:graphicFrame>
        <p:nvGraphicFramePr>
          <p:cNvPr id="11" name="Content Placeholder 10">
            <a:extLst>
              <a:ext uri="{FF2B5EF4-FFF2-40B4-BE49-F238E27FC236}">
                <a16:creationId xmlns:a16="http://schemas.microsoft.com/office/drawing/2014/main" id="{53217162-A39F-83E2-17BB-395A9C84F472}"/>
              </a:ext>
            </a:extLst>
          </p:cNvPr>
          <p:cNvGraphicFramePr>
            <a:graphicFrameLocks noGrp="1"/>
          </p:cNvGraphicFramePr>
          <p:nvPr>
            <p:ph idx="1"/>
            <p:extLst>
              <p:ext uri="{D42A27DB-BD31-4B8C-83A1-F6EECF244321}">
                <p14:modId xmlns:p14="http://schemas.microsoft.com/office/powerpoint/2010/main" val="1753514393"/>
              </p:ext>
            </p:extLst>
          </p:nvPr>
        </p:nvGraphicFramePr>
        <p:xfrm>
          <a:off x="235974" y="782868"/>
          <a:ext cx="11626644" cy="4972316"/>
        </p:xfrm>
        <a:graphic>
          <a:graphicData uri="http://schemas.openxmlformats.org/drawingml/2006/table">
            <a:tbl>
              <a:tblPr>
                <a:tableStyleId>{69C7853C-536D-4A76-A0AE-DD22124D55A5}</a:tableStyleId>
              </a:tblPr>
              <a:tblGrid>
                <a:gridCol w="1406013">
                  <a:extLst>
                    <a:ext uri="{9D8B030D-6E8A-4147-A177-3AD203B41FA5}">
                      <a16:colId xmlns:a16="http://schemas.microsoft.com/office/drawing/2014/main" val="876894571"/>
                    </a:ext>
                  </a:extLst>
                </a:gridCol>
                <a:gridCol w="1238865">
                  <a:extLst>
                    <a:ext uri="{9D8B030D-6E8A-4147-A177-3AD203B41FA5}">
                      <a16:colId xmlns:a16="http://schemas.microsoft.com/office/drawing/2014/main" val="3625739586"/>
                    </a:ext>
                  </a:extLst>
                </a:gridCol>
                <a:gridCol w="1485901">
                  <a:extLst>
                    <a:ext uri="{9D8B030D-6E8A-4147-A177-3AD203B41FA5}">
                      <a16:colId xmlns:a16="http://schemas.microsoft.com/office/drawing/2014/main" val="2711984302"/>
                    </a:ext>
                  </a:extLst>
                </a:gridCol>
                <a:gridCol w="1499173">
                  <a:extLst>
                    <a:ext uri="{9D8B030D-6E8A-4147-A177-3AD203B41FA5}">
                      <a16:colId xmlns:a16="http://schemas.microsoft.com/office/drawing/2014/main" val="2721973474"/>
                    </a:ext>
                  </a:extLst>
                </a:gridCol>
                <a:gridCol w="1499173">
                  <a:extLst>
                    <a:ext uri="{9D8B030D-6E8A-4147-A177-3AD203B41FA5}">
                      <a16:colId xmlns:a16="http://schemas.microsoft.com/office/drawing/2014/main" val="2374656090"/>
                    </a:ext>
                  </a:extLst>
                </a:gridCol>
                <a:gridCol w="1499173">
                  <a:extLst>
                    <a:ext uri="{9D8B030D-6E8A-4147-A177-3AD203B41FA5}">
                      <a16:colId xmlns:a16="http://schemas.microsoft.com/office/drawing/2014/main" val="2244785520"/>
                    </a:ext>
                  </a:extLst>
                </a:gridCol>
                <a:gridCol w="1499173">
                  <a:extLst>
                    <a:ext uri="{9D8B030D-6E8A-4147-A177-3AD203B41FA5}">
                      <a16:colId xmlns:a16="http://schemas.microsoft.com/office/drawing/2014/main" val="23775411"/>
                    </a:ext>
                  </a:extLst>
                </a:gridCol>
                <a:gridCol w="1499173">
                  <a:extLst>
                    <a:ext uri="{9D8B030D-6E8A-4147-A177-3AD203B41FA5}">
                      <a16:colId xmlns:a16="http://schemas.microsoft.com/office/drawing/2014/main" val="2831666482"/>
                    </a:ext>
                  </a:extLst>
                </a:gridCol>
              </a:tblGrid>
              <a:tr h="292022">
                <a:tc>
                  <a:txBody>
                    <a:bodyPr/>
                    <a:lstStyle/>
                    <a:p>
                      <a:r>
                        <a:rPr lang="en-IN" sz="1800" b="1" dirty="0"/>
                        <a:t>Authors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3462696"/>
                  </a:ext>
                </a:extLst>
              </a:tr>
              <a:tr h="1651811">
                <a:tc>
                  <a:txBody>
                    <a:bodyPr/>
                    <a:lstStyle/>
                    <a:p>
                      <a:r>
                        <a:rPr lang="en-IN" sz="1800" b="1" dirty="0"/>
                        <a:t>1.  Eryl Nanda Pratama, Wikky Fawwaz Al Maki</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t>2024</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800" dirty="0"/>
                        <a:t>Deep Neural Network, Haar Cascade</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Combines Haar Cascade for face detection and DNN for drowsiness detection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Detecting drowsiness with face masks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Works with masked faces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Limited dataset details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5620705"/>
                  </a:ext>
                </a:extLst>
              </a:tr>
              <a:tr h="3011600">
                <a:tc>
                  <a:txBody>
                    <a:bodyPr/>
                    <a:lstStyle/>
                    <a:p>
                      <a:r>
                        <a:rPr lang="en-IN" sz="1800" b="1" dirty="0"/>
                        <a:t>2.  Mandapati Ankitha, Sandeep Vemuri, Suraneni Lowkya Gayathri, Jarabala Sindhu Bhargavi</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2023</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Open/closed eye images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Convolutional Neural Network (CNN)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Uses CNN to analyze eye states and alert the driver</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Variability in facial features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Real-time monitoring with alerts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May struggle with variations in lighting</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751512"/>
                  </a:ext>
                </a:extLst>
              </a:tr>
            </a:tbl>
          </a:graphicData>
        </a:graphic>
      </p:graphicFrame>
    </p:spTree>
    <p:extLst>
      <p:ext uri="{BB962C8B-B14F-4D97-AF65-F5344CB8AC3E}">
        <p14:creationId xmlns:p14="http://schemas.microsoft.com/office/powerpoint/2010/main" val="466903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4FCBF6-5FBA-70F0-CB67-D444E5B2EF8C}"/>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graphicFrame>
        <p:nvGraphicFramePr>
          <p:cNvPr id="11" name="Content Placeholder 10">
            <a:extLst>
              <a:ext uri="{FF2B5EF4-FFF2-40B4-BE49-F238E27FC236}">
                <a16:creationId xmlns:a16="http://schemas.microsoft.com/office/drawing/2014/main" id="{3D98A363-05EA-0426-51DC-23DFD8FC1F01}"/>
              </a:ext>
            </a:extLst>
          </p:cNvPr>
          <p:cNvGraphicFramePr>
            <a:graphicFrameLocks noGrp="1"/>
          </p:cNvGraphicFramePr>
          <p:nvPr>
            <p:ph idx="1"/>
            <p:extLst>
              <p:ext uri="{D42A27DB-BD31-4B8C-83A1-F6EECF244321}">
                <p14:modId xmlns:p14="http://schemas.microsoft.com/office/powerpoint/2010/main" val="2301350718"/>
              </p:ext>
            </p:extLst>
          </p:nvPr>
        </p:nvGraphicFramePr>
        <p:xfrm>
          <a:off x="216310" y="281475"/>
          <a:ext cx="11749552" cy="5272794"/>
        </p:xfrm>
        <a:graphic>
          <a:graphicData uri="http://schemas.openxmlformats.org/drawingml/2006/table">
            <a:tbl>
              <a:tblPr>
                <a:tableStyleId>{69C7853C-536D-4A76-A0AE-DD22124D55A5}</a:tableStyleId>
              </a:tblPr>
              <a:tblGrid>
                <a:gridCol w="1468694">
                  <a:extLst>
                    <a:ext uri="{9D8B030D-6E8A-4147-A177-3AD203B41FA5}">
                      <a16:colId xmlns:a16="http://schemas.microsoft.com/office/drawing/2014/main" val="2554188638"/>
                    </a:ext>
                  </a:extLst>
                </a:gridCol>
                <a:gridCol w="1468694">
                  <a:extLst>
                    <a:ext uri="{9D8B030D-6E8A-4147-A177-3AD203B41FA5}">
                      <a16:colId xmlns:a16="http://schemas.microsoft.com/office/drawing/2014/main" val="1022025372"/>
                    </a:ext>
                  </a:extLst>
                </a:gridCol>
                <a:gridCol w="1468694">
                  <a:extLst>
                    <a:ext uri="{9D8B030D-6E8A-4147-A177-3AD203B41FA5}">
                      <a16:colId xmlns:a16="http://schemas.microsoft.com/office/drawing/2014/main" val="456269966"/>
                    </a:ext>
                  </a:extLst>
                </a:gridCol>
                <a:gridCol w="1468694">
                  <a:extLst>
                    <a:ext uri="{9D8B030D-6E8A-4147-A177-3AD203B41FA5}">
                      <a16:colId xmlns:a16="http://schemas.microsoft.com/office/drawing/2014/main" val="2188617137"/>
                    </a:ext>
                  </a:extLst>
                </a:gridCol>
                <a:gridCol w="1468694">
                  <a:extLst>
                    <a:ext uri="{9D8B030D-6E8A-4147-A177-3AD203B41FA5}">
                      <a16:colId xmlns:a16="http://schemas.microsoft.com/office/drawing/2014/main" val="1463758889"/>
                    </a:ext>
                  </a:extLst>
                </a:gridCol>
                <a:gridCol w="1468694">
                  <a:extLst>
                    <a:ext uri="{9D8B030D-6E8A-4147-A177-3AD203B41FA5}">
                      <a16:colId xmlns:a16="http://schemas.microsoft.com/office/drawing/2014/main" val="2875471311"/>
                    </a:ext>
                  </a:extLst>
                </a:gridCol>
                <a:gridCol w="1468694">
                  <a:extLst>
                    <a:ext uri="{9D8B030D-6E8A-4147-A177-3AD203B41FA5}">
                      <a16:colId xmlns:a16="http://schemas.microsoft.com/office/drawing/2014/main" val="2168844051"/>
                    </a:ext>
                  </a:extLst>
                </a:gridCol>
                <a:gridCol w="1468694">
                  <a:extLst>
                    <a:ext uri="{9D8B030D-6E8A-4147-A177-3AD203B41FA5}">
                      <a16:colId xmlns:a16="http://schemas.microsoft.com/office/drawing/2014/main" val="2087906634"/>
                    </a:ext>
                  </a:extLst>
                </a:gridCol>
              </a:tblGrid>
              <a:tr h="141671">
                <a:tc>
                  <a:txBody>
                    <a:bodyPr/>
                    <a:lstStyle/>
                    <a:p>
                      <a:r>
                        <a:rPr lang="en-IN" sz="1800" b="1" dirty="0"/>
                        <a:t>Authors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1975361"/>
                  </a:ext>
                </a:extLst>
              </a:tr>
              <a:tr h="930984">
                <a:tc>
                  <a:txBody>
                    <a:bodyPr/>
                    <a:lstStyle/>
                    <a:p>
                      <a:r>
                        <a:rPr lang="en-IN" sz="1800" b="1" dirty="0"/>
                        <a:t>3.   R Syed Ali Fathima, Kovi Venkata Keerthi, Kovuri Naga Bhuvanesh, Kota Naga Jyothi, Kotikalapudi Sravya, Patnana Vijay Kumar</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2025</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OpenCV, Keras-based Neural Networks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Uses OpenCV for real-time image capture and Keras for processing</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Balancing processing speed with accuracy</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Efficient processing using OpenCV</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Lack of dataset details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6930762"/>
                  </a:ext>
                </a:extLst>
              </a:tr>
              <a:tr h="445253">
                <a:tc>
                  <a:txBody>
                    <a:bodyPr/>
                    <a:lstStyle/>
                    <a:p>
                      <a:r>
                        <a:rPr lang="en-IN" sz="1800" b="1" dirty="0"/>
                        <a:t>4.   Parth P. Patel, Chirag L. </a:t>
                      </a:r>
                      <a:r>
                        <a:rPr lang="en-IN" sz="1800" b="1" dirty="0" err="1"/>
                        <a:t>Pavesha</a:t>
                      </a:r>
                      <a:r>
                        <a:rPr lang="en-IN" sz="1800" b="1" dirty="0"/>
                        <a:t>, Santoshi S. Sabat, Shraddha 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2022</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Deep Learning techniques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Applies deep learning models to analyze facial features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Implementation in real-time scenarios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Potential for high accuracy</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Dataset and methodology details not provided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1426223"/>
                  </a:ext>
                </a:extLst>
              </a:tr>
            </a:tbl>
          </a:graphicData>
        </a:graphic>
      </p:graphicFrame>
    </p:spTree>
    <p:extLst>
      <p:ext uri="{BB962C8B-B14F-4D97-AF65-F5344CB8AC3E}">
        <p14:creationId xmlns:p14="http://schemas.microsoft.com/office/powerpoint/2010/main" val="1136946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32D915-FD9B-165B-E8C4-2DBBED451AC2}"/>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graphicFrame>
        <p:nvGraphicFramePr>
          <p:cNvPr id="6" name="Content Placeholder 5">
            <a:extLst>
              <a:ext uri="{FF2B5EF4-FFF2-40B4-BE49-F238E27FC236}">
                <a16:creationId xmlns:a16="http://schemas.microsoft.com/office/drawing/2014/main" id="{B62353EC-7302-DD00-2375-07C081EEA645}"/>
              </a:ext>
            </a:extLst>
          </p:cNvPr>
          <p:cNvGraphicFramePr>
            <a:graphicFrameLocks noGrp="1"/>
          </p:cNvGraphicFramePr>
          <p:nvPr>
            <p:ph idx="1"/>
            <p:extLst>
              <p:ext uri="{D42A27DB-BD31-4B8C-83A1-F6EECF244321}">
                <p14:modId xmlns:p14="http://schemas.microsoft.com/office/powerpoint/2010/main" val="2308480394"/>
              </p:ext>
            </p:extLst>
          </p:nvPr>
        </p:nvGraphicFramePr>
        <p:xfrm>
          <a:off x="206476" y="398948"/>
          <a:ext cx="11818376" cy="5244767"/>
        </p:xfrm>
        <a:graphic>
          <a:graphicData uri="http://schemas.openxmlformats.org/drawingml/2006/table">
            <a:tbl>
              <a:tblPr>
                <a:tableStyleId>{69C7853C-536D-4A76-A0AE-DD22124D55A5}</a:tableStyleId>
              </a:tblPr>
              <a:tblGrid>
                <a:gridCol w="1681318">
                  <a:extLst>
                    <a:ext uri="{9D8B030D-6E8A-4147-A177-3AD203B41FA5}">
                      <a16:colId xmlns:a16="http://schemas.microsoft.com/office/drawing/2014/main" val="785363010"/>
                    </a:ext>
                  </a:extLst>
                </a:gridCol>
                <a:gridCol w="1273276">
                  <a:extLst>
                    <a:ext uri="{9D8B030D-6E8A-4147-A177-3AD203B41FA5}">
                      <a16:colId xmlns:a16="http://schemas.microsoft.com/office/drawing/2014/main" val="1465699707"/>
                    </a:ext>
                  </a:extLst>
                </a:gridCol>
                <a:gridCol w="1477297">
                  <a:extLst>
                    <a:ext uri="{9D8B030D-6E8A-4147-A177-3AD203B41FA5}">
                      <a16:colId xmlns:a16="http://schemas.microsoft.com/office/drawing/2014/main" val="2865696742"/>
                    </a:ext>
                  </a:extLst>
                </a:gridCol>
                <a:gridCol w="1477297">
                  <a:extLst>
                    <a:ext uri="{9D8B030D-6E8A-4147-A177-3AD203B41FA5}">
                      <a16:colId xmlns:a16="http://schemas.microsoft.com/office/drawing/2014/main" val="954474072"/>
                    </a:ext>
                  </a:extLst>
                </a:gridCol>
                <a:gridCol w="1477297">
                  <a:extLst>
                    <a:ext uri="{9D8B030D-6E8A-4147-A177-3AD203B41FA5}">
                      <a16:colId xmlns:a16="http://schemas.microsoft.com/office/drawing/2014/main" val="2068588750"/>
                    </a:ext>
                  </a:extLst>
                </a:gridCol>
                <a:gridCol w="1477297">
                  <a:extLst>
                    <a:ext uri="{9D8B030D-6E8A-4147-A177-3AD203B41FA5}">
                      <a16:colId xmlns:a16="http://schemas.microsoft.com/office/drawing/2014/main" val="1589822923"/>
                    </a:ext>
                  </a:extLst>
                </a:gridCol>
                <a:gridCol w="1477297">
                  <a:extLst>
                    <a:ext uri="{9D8B030D-6E8A-4147-A177-3AD203B41FA5}">
                      <a16:colId xmlns:a16="http://schemas.microsoft.com/office/drawing/2014/main" val="2245412080"/>
                    </a:ext>
                  </a:extLst>
                </a:gridCol>
                <a:gridCol w="1477297">
                  <a:extLst>
                    <a:ext uri="{9D8B030D-6E8A-4147-A177-3AD203B41FA5}">
                      <a16:colId xmlns:a16="http://schemas.microsoft.com/office/drawing/2014/main" val="1038126637"/>
                    </a:ext>
                  </a:extLst>
                </a:gridCol>
              </a:tblGrid>
              <a:tr h="327019">
                <a:tc>
                  <a:txBody>
                    <a:bodyPr/>
                    <a:lstStyle/>
                    <a:p>
                      <a:r>
                        <a:rPr lang="en-IN" sz="1800" b="1" dirty="0"/>
                        <a:t>Authors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1518440"/>
                  </a:ext>
                </a:extLst>
              </a:tr>
              <a:tr h="2458874">
                <a:tc>
                  <a:txBody>
                    <a:bodyPr/>
                    <a:lstStyle/>
                    <a:p>
                      <a:r>
                        <a:rPr lang="en-IN" sz="1800" b="1" dirty="0"/>
                        <a:t>5.  Kanwarpartap Singh Gill, Vatsala Anand, Rahul Chauhan, Siddhant Thapliyal, Rupesh Gupta</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2023</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Convolutional Neural Network (CNN)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Utilizes CNN to determine eye states (open/closed)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Performance in different lighting conditions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Real-time eye state identification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Dataset details not provided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49584"/>
                  </a:ext>
                </a:extLst>
              </a:tr>
              <a:tr h="2458874">
                <a:tc>
                  <a:txBody>
                    <a:bodyPr/>
                    <a:lstStyle/>
                    <a:p>
                      <a:r>
                        <a:rPr lang="en-IN" sz="1800" b="1" dirty="0"/>
                        <a:t>6.   S Spandana, M. Srividhya, Yedavalli Venkata Raghava Rao, P. Devika, V. Srikanth, S Parvathi</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2024</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Deep Learning models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Uses deep learning to analyze visual cues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Handling occlusions and lighting variations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No need for physical sensors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Specific dataset and algorithm details not provided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7411781"/>
                  </a:ext>
                </a:extLst>
              </a:tr>
            </a:tbl>
          </a:graphicData>
        </a:graphic>
      </p:graphicFrame>
    </p:spTree>
    <p:extLst>
      <p:ext uri="{BB962C8B-B14F-4D97-AF65-F5344CB8AC3E}">
        <p14:creationId xmlns:p14="http://schemas.microsoft.com/office/powerpoint/2010/main" val="1233616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A0096-CD5B-D5F8-D821-BBA2AD6D4D7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6F7CB8-DDB7-D0AD-0BE4-0805BA4AFC98}"/>
              </a:ext>
            </a:extLst>
          </p:cNvPr>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graphicFrame>
        <p:nvGraphicFramePr>
          <p:cNvPr id="12" name="Content Placeholder 11">
            <a:extLst>
              <a:ext uri="{FF2B5EF4-FFF2-40B4-BE49-F238E27FC236}">
                <a16:creationId xmlns:a16="http://schemas.microsoft.com/office/drawing/2014/main" id="{470AC03D-1DB3-680D-662A-4B02F1400939}"/>
              </a:ext>
            </a:extLst>
          </p:cNvPr>
          <p:cNvGraphicFramePr>
            <a:graphicFrameLocks noGrp="1"/>
          </p:cNvGraphicFramePr>
          <p:nvPr>
            <p:ph idx="1"/>
            <p:extLst>
              <p:ext uri="{D42A27DB-BD31-4B8C-83A1-F6EECF244321}">
                <p14:modId xmlns:p14="http://schemas.microsoft.com/office/powerpoint/2010/main" val="1522864603"/>
              </p:ext>
            </p:extLst>
          </p:nvPr>
        </p:nvGraphicFramePr>
        <p:xfrm>
          <a:off x="88489" y="487694"/>
          <a:ext cx="11847872" cy="4575919"/>
        </p:xfrm>
        <a:graphic>
          <a:graphicData uri="http://schemas.openxmlformats.org/drawingml/2006/table">
            <a:tbl>
              <a:tblPr>
                <a:tableStyleId>{69C7853C-536D-4A76-A0AE-DD22124D55A5}</a:tableStyleId>
              </a:tblPr>
              <a:tblGrid>
                <a:gridCol w="1809137">
                  <a:extLst>
                    <a:ext uri="{9D8B030D-6E8A-4147-A177-3AD203B41FA5}">
                      <a16:colId xmlns:a16="http://schemas.microsoft.com/office/drawing/2014/main" val="2439245137"/>
                    </a:ext>
                  </a:extLst>
                </a:gridCol>
                <a:gridCol w="1152831">
                  <a:extLst>
                    <a:ext uri="{9D8B030D-6E8A-4147-A177-3AD203B41FA5}">
                      <a16:colId xmlns:a16="http://schemas.microsoft.com/office/drawing/2014/main" val="953736658"/>
                    </a:ext>
                  </a:extLst>
                </a:gridCol>
                <a:gridCol w="1480984">
                  <a:extLst>
                    <a:ext uri="{9D8B030D-6E8A-4147-A177-3AD203B41FA5}">
                      <a16:colId xmlns:a16="http://schemas.microsoft.com/office/drawing/2014/main" val="3232734725"/>
                    </a:ext>
                  </a:extLst>
                </a:gridCol>
                <a:gridCol w="1480984">
                  <a:extLst>
                    <a:ext uri="{9D8B030D-6E8A-4147-A177-3AD203B41FA5}">
                      <a16:colId xmlns:a16="http://schemas.microsoft.com/office/drawing/2014/main" val="3701250689"/>
                    </a:ext>
                  </a:extLst>
                </a:gridCol>
                <a:gridCol w="1480984">
                  <a:extLst>
                    <a:ext uri="{9D8B030D-6E8A-4147-A177-3AD203B41FA5}">
                      <a16:colId xmlns:a16="http://schemas.microsoft.com/office/drawing/2014/main" val="2639801310"/>
                    </a:ext>
                  </a:extLst>
                </a:gridCol>
                <a:gridCol w="1480984">
                  <a:extLst>
                    <a:ext uri="{9D8B030D-6E8A-4147-A177-3AD203B41FA5}">
                      <a16:colId xmlns:a16="http://schemas.microsoft.com/office/drawing/2014/main" val="2939727709"/>
                    </a:ext>
                  </a:extLst>
                </a:gridCol>
                <a:gridCol w="1480984">
                  <a:extLst>
                    <a:ext uri="{9D8B030D-6E8A-4147-A177-3AD203B41FA5}">
                      <a16:colId xmlns:a16="http://schemas.microsoft.com/office/drawing/2014/main" val="1095117733"/>
                    </a:ext>
                  </a:extLst>
                </a:gridCol>
                <a:gridCol w="1480984">
                  <a:extLst>
                    <a:ext uri="{9D8B030D-6E8A-4147-A177-3AD203B41FA5}">
                      <a16:colId xmlns:a16="http://schemas.microsoft.com/office/drawing/2014/main" val="90437471"/>
                    </a:ext>
                  </a:extLst>
                </a:gridCol>
              </a:tblGrid>
              <a:tr h="954533">
                <a:tc>
                  <a:txBody>
                    <a:bodyPr/>
                    <a:lstStyle/>
                    <a:p>
                      <a:r>
                        <a:rPr lang="en-IN" sz="1800" b="1"/>
                        <a:t>Authors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5616536"/>
                  </a:ext>
                </a:extLst>
              </a:tr>
              <a:tr h="3621386">
                <a:tc>
                  <a:txBody>
                    <a:bodyPr/>
                    <a:lstStyle/>
                    <a:p>
                      <a:r>
                        <a:rPr lang="en-US" sz="1800" b="1" dirty="0"/>
                        <a:t>7.   Dakshnakumar G S, J. Anitha</a:t>
                      </a:r>
                      <a:endParaRPr lang="en-US"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2023</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Deep Learning approaches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Compares different deep learning models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Choosing the best model for real-time detection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Comprehensive study of various techniques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Lacks specific dataset and implementation details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77548"/>
                  </a:ext>
                </a:extLst>
              </a:tr>
            </a:tbl>
          </a:graphicData>
        </a:graphic>
      </p:graphicFrame>
    </p:spTree>
    <p:extLst>
      <p:ext uri="{BB962C8B-B14F-4D97-AF65-F5344CB8AC3E}">
        <p14:creationId xmlns:p14="http://schemas.microsoft.com/office/powerpoint/2010/main" val="3318964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1BB50B2C-3316-B26E-708D-17980F80BB6E}"/>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F85EE2F7-83E3-5A04-785C-625DD1505254}"/>
              </a:ext>
            </a:extLst>
          </p:cNvPr>
          <p:cNvSpPr txBox="1">
            <a:spLocks noGrp="1"/>
          </p:cNvSpPr>
          <p:nvPr>
            <p:ph type="title"/>
          </p:nvPr>
        </p:nvSpPr>
        <p:spPr>
          <a:xfrm>
            <a:off x="639097" y="436279"/>
            <a:ext cx="10772878"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Architecture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47C23B06-AD02-3FF1-A92B-350ED6A0C555}"/>
              </a:ext>
            </a:extLst>
          </p:cNvPr>
          <p:cNvSpPr txBox="1">
            <a:spLocks noGrp="1"/>
          </p:cNvSpPr>
          <p:nvPr>
            <p:ph type="body" idx="1"/>
          </p:nvPr>
        </p:nvSpPr>
        <p:spPr>
          <a:xfrm>
            <a:off x="1971040" y="1847557"/>
            <a:ext cx="5766191" cy="253511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ts val="2400"/>
              <a:buNone/>
            </a:pPr>
            <a:endParaRPr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498DBCF2-4F10-9DF6-C6E9-3D380E39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20" y="-1"/>
            <a:ext cx="6640052" cy="6508955"/>
          </a:xfrm>
          <a:prstGeom prst="rect">
            <a:avLst/>
          </a:prstGeom>
        </p:spPr>
      </p:pic>
      <p:sp>
        <p:nvSpPr>
          <p:cNvPr id="7" name="TextBox 6">
            <a:extLst>
              <a:ext uri="{FF2B5EF4-FFF2-40B4-BE49-F238E27FC236}">
                <a16:creationId xmlns:a16="http://schemas.microsoft.com/office/drawing/2014/main" id="{24AE432D-BF4B-9C77-9FE2-9C293EDD4F5A}"/>
              </a:ext>
            </a:extLst>
          </p:cNvPr>
          <p:cNvSpPr txBox="1"/>
          <p:nvPr/>
        </p:nvSpPr>
        <p:spPr>
          <a:xfrm>
            <a:off x="5771158" y="6463012"/>
            <a:ext cx="4497376" cy="338554"/>
          </a:xfrm>
          <a:prstGeom prst="rect">
            <a:avLst/>
          </a:prstGeom>
          <a:noFill/>
        </p:spPr>
        <p:txBody>
          <a:bodyPr wrap="square" rtlCol="0">
            <a:spAutoFit/>
          </a:bodyPr>
          <a:lstStyle/>
          <a:p>
            <a:r>
              <a:rPr lang="en-US" sz="1600" b="1" dirty="0">
                <a:solidFill>
                  <a:schemeClr val="bg1">
                    <a:lumMod val="95000"/>
                  </a:schemeClr>
                </a:solidFill>
              </a:rPr>
              <a:t>Fig-1</a:t>
            </a:r>
            <a:r>
              <a:rPr lang="en-US" sz="1600" dirty="0">
                <a:solidFill>
                  <a:schemeClr val="bg1">
                    <a:lumMod val="95000"/>
                  </a:schemeClr>
                </a:solidFill>
              </a:rPr>
              <a:t>: The block diagram of proposed system</a:t>
            </a:r>
            <a:endParaRPr lang="en-IN" sz="1600" dirty="0">
              <a:solidFill>
                <a:schemeClr val="bg1">
                  <a:lumMod val="95000"/>
                </a:schemeClr>
              </a:solidFill>
            </a:endParaRPr>
          </a:p>
        </p:txBody>
      </p:sp>
    </p:spTree>
    <p:extLst>
      <p:ext uri="{BB962C8B-B14F-4D97-AF65-F5344CB8AC3E}">
        <p14:creationId xmlns:p14="http://schemas.microsoft.com/office/powerpoint/2010/main" val="3013018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E67DB806-2D2F-36B5-12D5-7AF772FA1B16}"/>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964056E4-BB41-CE66-6CC9-2F9E253CD822}"/>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Architecture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7C073B98-5DC3-5F3A-4AAF-124EF219412C}"/>
              </a:ext>
            </a:extLst>
          </p:cNvPr>
          <p:cNvSpPr txBox="1">
            <a:spLocks noGrp="1"/>
          </p:cNvSpPr>
          <p:nvPr>
            <p:ph type="body" idx="1"/>
          </p:nvPr>
        </p:nvSpPr>
        <p:spPr>
          <a:xfrm>
            <a:off x="1971040" y="1847557"/>
            <a:ext cx="5766191" cy="253511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ts val="2400"/>
              <a:buNone/>
            </a:pPr>
            <a:endParaRPr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DB6ABB51-8CFA-693F-6EF4-844B54521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991" y="274638"/>
            <a:ext cx="5019028" cy="6106497"/>
          </a:xfrm>
          <a:prstGeom prst="rect">
            <a:avLst/>
          </a:prstGeom>
        </p:spPr>
      </p:pic>
      <p:sp>
        <p:nvSpPr>
          <p:cNvPr id="7" name="TextBox 6">
            <a:extLst>
              <a:ext uri="{FF2B5EF4-FFF2-40B4-BE49-F238E27FC236}">
                <a16:creationId xmlns:a16="http://schemas.microsoft.com/office/drawing/2014/main" id="{EA3F0201-82BD-47BD-6FF2-DEB908071621}"/>
              </a:ext>
            </a:extLst>
          </p:cNvPr>
          <p:cNvSpPr txBox="1"/>
          <p:nvPr/>
        </p:nvSpPr>
        <p:spPr>
          <a:xfrm>
            <a:off x="6231362" y="6381135"/>
            <a:ext cx="4259657" cy="338554"/>
          </a:xfrm>
          <a:prstGeom prst="rect">
            <a:avLst/>
          </a:prstGeom>
          <a:noFill/>
        </p:spPr>
        <p:txBody>
          <a:bodyPr wrap="square" rtlCol="0">
            <a:spAutoFit/>
          </a:bodyPr>
          <a:lstStyle/>
          <a:p>
            <a:r>
              <a:rPr lang="en-US" sz="1600" b="1" dirty="0">
                <a:solidFill>
                  <a:schemeClr val="bg1">
                    <a:lumMod val="95000"/>
                  </a:schemeClr>
                </a:solidFill>
              </a:rPr>
              <a:t>Fig-2</a:t>
            </a:r>
            <a:r>
              <a:rPr lang="en-US" sz="1600" dirty="0">
                <a:solidFill>
                  <a:schemeClr val="bg1">
                    <a:lumMod val="95000"/>
                  </a:schemeClr>
                </a:solidFill>
              </a:rPr>
              <a:t>:Flow diagram of drowsiness detection </a:t>
            </a:r>
            <a:endParaRPr lang="en-IN" sz="1600" dirty="0">
              <a:solidFill>
                <a:schemeClr val="bg1">
                  <a:lumMod val="95000"/>
                </a:schemeClr>
              </a:solidFill>
            </a:endParaRPr>
          </a:p>
        </p:txBody>
      </p:sp>
    </p:spTree>
    <p:extLst>
      <p:ext uri="{BB962C8B-B14F-4D97-AF65-F5344CB8AC3E}">
        <p14:creationId xmlns:p14="http://schemas.microsoft.com/office/powerpoint/2010/main" val="3505883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10502</TotalTime>
  <Words>1852</Words>
  <Application>Microsoft Office PowerPoint</Application>
  <PresentationFormat>Widescreen</PresentationFormat>
  <Paragraphs>315</Paragraphs>
  <Slides>35</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Cambria</vt:lpstr>
      <vt:lpstr>Times New Roman</vt:lpstr>
      <vt:lpstr>Verdana</vt:lpstr>
      <vt:lpstr>Wingdings</vt:lpstr>
      <vt:lpstr>Office Theme</vt:lpstr>
      <vt:lpstr>BCA Final Year Project (Review III)  DROWSINESS DETECTION </vt:lpstr>
      <vt:lpstr>Content</vt:lpstr>
      <vt:lpstr>Problem Statement</vt:lpstr>
      <vt:lpstr>Literature Survey</vt:lpstr>
      <vt:lpstr>PowerPoint Presentation</vt:lpstr>
      <vt:lpstr>PowerPoint Presentation</vt:lpstr>
      <vt:lpstr>PowerPoint Presentation</vt:lpstr>
      <vt:lpstr>Architecture </vt:lpstr>
      <vt:lpstr>Architecture </vt:lpstr>
      <vt:lpstr>PowerPoint Presentation</vt:lpstr>
      <vt:lpstr>Modules   </vt:lpstr>
      <vt:lpstr>Module 1 Input Driving Videos (Data Collection)    </vt:lpstr>
      <vt:lpstr>Module-1</vt:lpstr>
      <vt:lpstr>PowerPoint Presentation</vt:lpstr>
      <vt:lpstr>Module 2 Feature Extraction &amp; Classification      </vt:lpstr>
      <vt:lpstr>Module-2</vt:lpstr>
      <vt:lpstr>PowerPoint Presentation</vt:lpstr>
      <vt:lpstr>Module 3 Data Preprocessing &amp; Augmentation      </vt:lpstr>
      <vt:lpstr>Module-3</vt:lpstr>
      <vt:lpstr>PowerPoint Presentation</vt:lpstr>
      <vt:lpstr>Module 4 Model Execution      </vt:lpstr>
      <vt:lpstr>Module-4</vt:lpstr>
      <vt:lpstr>PowerPoint Presentation</vt:lpstr>
      <vt:lpstr>Module 5 Model Evaluation      </vt:lpstr>
      <vt:lpstr>Tools And Technologies To Be Used</vt:lpstr>
      <vt:lpstr>Tools And Technologies To Be Used</vt:lpstr>
      <vt:lpstr>Tools And Technologies To Be Used</vt:lpstr>
      <vt:lpstr>Github Link</vt:lpstr>
      <vt:lpstr>Timeline of the Project (Gantt Chart)</vt:lpstr>
      <vt:lpstr>Final Output</vt:lpstr>
      <vt:lpstr>References (IEEE Paper format)</vt:lpstr>
      <vt:lpstr>References (IEEE Paper format)</vt:lpstr>
      <vt:lpstr>References (IEEE Paper format)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Usha Velpula</cp:lastModifiedBy>
  <cp:revision>923</cp:revision>
  <cp:lastPrinted>2018-07-24T06:37:20Z</cp:lastPrinted>
  <dcterms:created xsi:type="dcterms:W3CDTF">2018-06-07T04:06:17Z</dcterms:created>
  <dcterms:modified xsi:type="dcterms:W3CDTF">2025-05-16T10:02:12Z</dcterms:modified>
</cp:coreProperties>
</file>