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1" r:id="rId4"/>
    <p:sldId id="272" r:id="rId5"/>
    <p:sldId id="274" r:id="rId6"/>
    <p:sldId id="273" r:id="rId7"/>
    <p:sldId id="280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F2A719-FF6A-4739-B78B-B6249AAA30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7DF856-75D9-4D5B-9031-648A8BAC5C42}">
      <dgm:prSet/>
      <dgm:spPr/>
      <dgm:t>
        <a:bodyPr/>
        <a:lstStyle/>
        <a:p>
          <a:r>
            <a:rPr lang="en-US" b="0" i="0"/>
            <a:t>The project has real-world applications in areas like Snapchat-like filters, facial recognition, emotion analysis, and more.</a:t>
          </a:r>
          <a:endParaRPr lang="en-US"/>
        </a:p>
      </dgm:t>
    </dgm:pt>
    <dgm:pt modelId="{CB0000F8-780F-42CE-8363-F0C2C4BE8A1B}" type="parTrans" cxnId="{EBDE624F-400A-4AF2-873B-B443754FFAD8}">
      <dgm:prSet/>
      <dgm:spPr/>
      <dgm:t>
        <a:bodyPr/>
        <a:lstStyle/>
        <a:p>
          <a:endParaRPr lang="en-US"/>
        </a:p>
      </dgm:t>
    </dgm:pt>
    <dgm:pt modelId="{98681742-CBB3-4D65-A03D-D274C91E30A7}" type="sibTrans" cxnId="{EBDE624F-400A-4AF2-873B-B443754FFAD8}">
      <dgm:prSet/>
      <dgm:spPr/>
      <dgm:t>
        <a:bodyPr/>
        <a:lstStyle/>
        <a:p>
          <a:endParaRPr lang="en-US"/>
        </a:p>
      </dgm:t>
    </dgm:pt>
    <dgm:pt modelId="{FB7702DA-D251-4A14-B180-D61B964A5AC8}">
      <dgm:prSet/>
      <dgm:spPr/>
      <dgm:t>
        <a:bodyPr/>
        <a:lstStyle/>
        <a:p>
          <a:r>
            <a:rPr lang="en-US" b="0" i="0"/>
            <a:t>It contributes to the field of computer vision and advances in machine learning technology.</a:t>
          </a:r>
          <a:endParaRPr lang="en-US"/>
        </a:p>
      </dgm:t>
    </dgm:pt>
    <dgm:pt modelId="{9B7F7D7D-62C6-47AF-A688-374EC41FDC93}" type="parTrans" cxnId="{E1A83871-7D14-4B9E-9D76-84860296AAF7}">
      <dgm:prSet/>
      <dgm:spPr/>
      <dgm:t>
        <a:bodyPr/>
        <a:lstStyle/>
        <a:p>
          <a:endParaRPr lang="en-US"/>
        </a:p>
      </dgm:t>
    </dgm:pt>
    <dgm:pt modelId="{E1E7EA9F-4D9C-4824-AF71-F57FEAC7FE52}" type="sibTrans" cxnId="{E1A83871-7D14-4B9E-9D76-84860296AAF7}">
      <dgm:prSet/>
      <dgm:spPr/>
      <dgm:t>
        <a:bodyPr/>
        <a:lstStyle/>
        <a:p>
          <a:endParaRPr lang="en-US"/>
        </a:p>
      </dgm:t>
    </dgm:pt>
    <dgm:pt modelId="{CB790C70-2C3B-4400-B03B-B4531AD11F12}">
      <dgm:prSet/>
      <dgm:spPr/>
      <dgm:t>
        <a:bodyPr/>
        <a:lstStyle/>
        <a:p>
          <a:r>
            <a:rPr lang="en-US" b="0" i="0"/>
            <a:t>Provides opportunities for enhancing user experiences and solving practical problems.</a:t>
          </a:r>
          <a:endParaRPr lang="en-US"/>
        </a:p>
      </dgm:t>
    </dgm:pt>
    <dgm:pt modelId="{CCE490B5-7B07-43B0-B3A5-0C69E256999E}" type="parTrans" cxnId="{D3E1B382-D19C-4095-9A70-1ABCBC9D5C73}">
      <dgm:prSet/>
      <dgm:spPr/>
      <dgm:t>
        <a:bodyPr/>
        <a:lstStyle/>
        <a:p>
          <a:endParaRPr lang="en-US"/>
        </a:p>
      </dgm:t>
    </dgm:pt>
    <dgm:pt modelId="{9D57CCCF-8C27-4C09-981F-6E18F0ADFC34}" type="sibTrans" cxnId="{D3E1B382-D19C-4095-9A70-1ABCBC9D5C73}">
      <dgm:prSet/>
      <dgm:spPr/>
      <dgm:t>
        <a:bodyPr/>
        <a:lstStyle/>
        <a:p>
          <a:endParaRPr lang="en-US"/>
        </a:p>
      </dgm:t>
    </dgm:pt>
    <dgm:pt modelId="{467A40AD-A4DF-4541-B8B6-BE77EDB9FC1E}" type="pres">
      <dgm:prSet presAssocID="{D3F2A719-FF6A-4739-B78B-B6249AAA3097}" presName="linear" presStyleCnt="0">
        <dgm:presLayoutVars>
          <dgm:animLvl val="lvl"/>
          <dgm:resizeHandles val="exact"/>
        </dgm:presLayoutVars>
      </dgm:prSet>
      <dgm:spPr/>
    </dgm:pt>
    <dgm:pt modelId="{14F0FB8E-07D8-4EFE-929C-C65797AF8F1A}" type="pres">
      <dgm:prSet presAssocID="{EB7DF856-75D9-4D5B-9031-648A8BAC5C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A59B4D-CDE4-481C-9B41-F0CAEED7A264}" type="pres">
      <dgm:prSet presAssocID="{98681742-CBB3-4D65-A03D-D274C91E30A7}" presName="spacer" presStyleCnt="0"/>
      <dgm:spPr/>
    </dgm:pt>
    <dgm:pt modelId="{5B029998-ACD3-4E66-B1EC-4261CE9545AD}" type="pres">
      <dgm:prSet presAssocID="{FB7702DA-D251-4A14-B180-D61B964A5A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3836D4-F1D6-4ADD-B55A-A721DD5714A9}" type="pres">
      <dgm:prSet presAssocID="{E1E7EA9F-4D9C-4824-AF71-F57FEAC7FE52}" presName="spacer" presStyleCnt="0"/>
      <dgm:spPr/>
    </dgm:pt>
    <dgm:pt modelId="{3D3AB071-ADFC-407D-BECF-D9C8FB2A5AF5}" type="pres">
      <dgm:prSet presAssocID="{CB790C70-2C3B-4400-B03B-B4531AD11F1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76A1023-3B66-4D4D-9AE9-F3FF8FB77858}" type="presOf" srcId="{D3F2A719-FF6A-4739-B78B-B6249AAA3097}" destId="{467A40AD-A4DF-4541-B8B6-BE77EDB9FC1E}" srcOrd="0" destOrd="0" presId="urn:microsoft.com/office/officeart/2005/8/layout/vList2"/>
    <dgm:cxn modelId="{EBDE624F-400A-4AF2-873B-B443754FFAD8}" srcId="{D3F2A719-FF6A-4739-B78B-B6249AAA3097}" destId="{EB7DF856-75D9-4D5B-9031-648A8BAC5C42}" srcOrd="0" destOrd="0" parTransId="{CB0000F8-780F-42CE-8363-F0C2C4BE8A1B}" sibTransId="{98681742-CBB3-4D65-A03D-D274C91E30A7}"/>
    <dgm:cxn modelId="{E1A83871-7D14-4B9E-9D76-84860296AAF7}" srcId="{D3F2A719-FF6A-4739-B78B-B6249AAA3097}" destId="{FB7702DA-D251-4A14-B180-D61B964A5AC8}" srcOrd="1" destOrd="0" parTransId="{9B7F7D7D-62C6-47AF-A688-374EC41FDC93}" sibTransId="{E1E7EA9F-4D9C-4824-AF71-F57FEAC7FE52}"/>
    <dgm:cxn modelId="{A4EF4B71-DFD9-4097-9943-118CDFF6EB3B}" type="presOf" srcId="{FB7702DA-D251-4A14-B180-D61B964A5AC8}" destId="{5B029998-ACD3-4E66-B1EC-4261CE9545AD}" srcOrd="0" destOrd="0" presId="urn:microsoft.com/office/officeart/2005/8/layout/vList2"/>
    <dgm:cxn modelId="{1138CA57-317D-4D16-9E65-DD3F44FCE9B2}" type="presOf" srcId="{CB790C70-2C3B-4400-B03B-B4531AD11F12}" destId="{3D3AB071-ADFC-407D-BECF-D9C8FB2A5AF5}" srcOrd="0" destOrd="0" presId="urn:microsoft.com/office/officeart/2005/8/layout/vList2"/>
    <dgm:cxn modelId="{D3E1B382-D19C-4095-9A70-1ABCBC9D5C73}" srcId="{D3F2A719-FF6A-4739-B78B-B6249AAA3097}" destId="{CB790C70-2C3B-4400-B03B-B4531AD11F12}" srcOrd="2" destOrd="0" parTransId="{CCE490B5-7B07-43B0-B3A5-0C69E256999E}" sibTransId="{9D57CCCF-8C27-4C09-981F-6E18F0ADFC34}"/>
    <dgm:cxn modelId="{BFE4E8D1-D05E-4709-9285-CB2418B09775}" type="presOf" srcId="{EB7DF856-75D9-4D5B-9031-648A8BAC5C42}" destId="{14F0FB8E-07D8-4EFE-929C-C65797AF8F1A}" srcOrd="0" destOrd="0" presId="urn:microsoft.com/office/officeart/2005/8/layout/vList2"/>
    <dgm:cxn modelId="{4CC4EE16-A940-48F5-819B-76F3B6F8F6C8}" type="presParOf" srcId="{467A40AD-A4DF-4541-B8B6-BE77EDB9FC1E}" destId="{14F0FB8E-07D8-4EFE-929C-C65797AF8F1A}" srcOrd="0" destOrd="0" presId="urn:microsoft.com/office/officeart/2005/8/layout/vList2"/>
    <dgm:cxn modelId="{84C3D7FF-59AD-4C3A-9919-6F6CC99A2EEA}" type="presParOf" srcId="{467A40AD-A4DF-4541-B8B6-BE77EDB9FC1E}" destId="{3FA59B4D-CDE4-481C-9B41-F0CAEED7A264}" srcOrd="1" destOrd="0" presId="urn:microsoft.com/office/officeart/2005/8/layout/vList2"/>
    <dgm:cxn modelId="{5D77427D-3527-473D-A864-1B6F3D1EAF0B}" type="presParOf" srcId="{467A40AD-A4DF-4541-B8B6-BE77EDB9FC1E}" destId="{5B029998-ACD3-4E66-B1EC-4261CE9545AD}" srcOrd="2" destOrd="0" presId="urn:microsoft.com/office/officeart/2005/8/layout/vList2"/>
    <dgm:cxn modelId="{260DC32E-5CF1-486B-8199-8D5C98604147}" type="presParOf" srcId="{467A40AD-A4DF-4541-B8B6-BE77EDB9FC1E}" destId="{3A3836D4-F1D6-4ADD-B55A-A721DD5714A9}" srcOrd="3" destOrd="0" presId="urn:microsoft.com/office/officeart/2005/8/layout/vList2"/>
    <dgm:cxn modelId="{21672022-81C7-44AB-9F46-6B98D415F8DB}" type="presParOf" srcId="{467A40AD-A4DF-4541-B8B6-BE77EDB9FC1E}" destId="{3D3AB071-ADFC-407D-BECF-D9C8FB2A5AF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0FB8E-07D8-4EFE-929C-C65797AF8F1A}">
      <dsp:nvSpPr>
        <dsp:cNvPr id="0" name=""/>
        <dsp:cNvSpPr/>
      </dsp:nvSpPr>
      <dsp:spPr>
        <a:xfrm>
          <a:off x="0" y="219771"/>
          <a:ext cx="6611012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project has real-world applications in areas like Snapchat-like filters, facial recognition, emotion analysis, and more.</a:t>
          </a:r>
          <a:endParaRPr lang="en-US" sz="2000" kern="1200"/>
        </a:p>
      </dsp:txBody>
      <dsp:txXfrm>
        <a:off x="38838" y="258609"/>
        <a:ext cx="6533336" cy="717924"/>
      </dsp:txXfrm>
    </dsp:sp>
    <dsp:sp modelId="{5B029998-ACD3-4E66-B1EC-4261CE9545AD}">
      <dsp:nvSpPr>
        <dsp:cNvPr id="0" name=""/>
        <dsp:cNvSpPr/>
      </dsp:nvSpPr>
      <dsp:spPr>
        <a:xfrm>
          <a:off x="0" y="1072972"/>
          <a:ext cx="6611012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It contributes to the field of computer vision and advances in machine learning technology.</a:t>
          </a:r>
          <a:endParaRPr lang="en-US" sz="2000" kern="1200"/>
        </a:p>
      </dsp:txBody>
      <dsp:txXfrm>
        <a:off x="38838" y="1111810"/>
        <a:ext cx="6533336" cy="717924"/>
      </dsp:txXfrm>
    </dsp:sp>
    <dsp:sp modelId="{3D3AB071-ADFC-407D-BECF-D9C8FB2A5AF5}">
      <dsp:nvSpPr>
        <dsp:cNvPr id="0" name=""/>
        <dsp:cNvSpPr/>
      </dsp:nvSpPr>
      <dsp:spPr>
        <a:xfrm>
          <a:off x="0" y="1926172"/>
          <a:ext cx="6611012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Provides opportunities for enhancing user experiences and solving practical problems.</a:t>
          </a:r>
          <a:endParaRPr lang="en-US" sz="2000" kern="1200"/>
        </a:p>
      </dsp:txBody>
      <dsp:txXfrm>
        <a:off x="38838" y="1965010"/>
        <a:ext cx="6533336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FB7A-DE86-2B62-43E0-C3ECD77FE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6B52F-E1E8-34A4-B6C9-7C1F58561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6920-FE8A-B86C-27C8-6A9E5BE3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DC3-616D-4E5A-B000-35A90A0D9AB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1FC1-1A90-5AB3-7C0F-68B1BD86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B9CF1-F7EC-69DC-4FB1-4F0F7375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C4CB-AC68-4897-89B9-73AED65A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2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7639-08F5-16B1-795A-24D5D5CA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57EA8-5905-2505-2AB3-A16601375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1D8AF-35E4-98C3-226F-61B0CCF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DC3-616D-4E5A-B000-35A90A0D9AB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6691F-B3BA-5888-0D20-E9B8C5D0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6BFC-1056-F079-1E5E-6DAB7A01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C4CB-AC68-4897-89B9-73AED65A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7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752B9-6252-0678-BFE5-95BB0E853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BA77E-689E-0091-821E-5A40B67EC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1BBE9-A003-96B9-323D-143C5AB2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DC3-616D-4E5A-B000-35A90A0D9AB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810EE-3787-C329-79E8-153E6819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E7642-62AC-515F-DD25-06B3309A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C4CB-AC68-4897-89B9-73AED65A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5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C398-1B5B-FFB3-FD6B-A893249F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4681-A092-F0AB-8A51-94AFC981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6BF1B-8AEC-98F0-0A80-5C6B4919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DC3-616D-4E5A-B000-35A90A0D9AB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E8AA-2A98-C6B6-A454-C1E6977D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6C82-52C6-5F65-B061-DF2188B2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C4CB-AC68-4897-89B9-73AED65A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F6F8-7572-909B-F959-F5F0AEBA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16A36-5864-01E1-C709-CEB3A20B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6C6B-021B-8868-C47F-7DA9ACA8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DC3-616D-4E5A-B000-35A90A0D9AB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91B51-F9FA-8F77-CF0A-5DBCF4AD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1379A-2EF2-7AB3-E596-E8C20BD3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C4CB-AC68-4897-89B9-73AED65A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F861-E8B7-CD2A-C166-A8F3F01E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DDB1-87D4-2875-F254-66763DD3A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23982-5E61-DD15-7698-8CE19B689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602A9-632D-19D9-F983-5DB14DE0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DC3-616D-4E5A-B000-35A90A0D9AB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C538A-12A2-A136-F0E3-FAE8452F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98D5E-17B6-887A-1FE2-5CF5F87B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C4CB-AC68-4897-89B9-73AED65A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895C-DAFD-4FF1-51E5-5FA4081A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14C49-983A-504F-94F9-EFE215ECE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720C5-5BEA-1CA8-65ED-763AF2FC7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A9E48-4713-C8F9-84A2-FE7017763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D65FC-2248-C558-7CCC-905806D91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ECD2A-6413-9A89-CB39-E529417B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DC3-616D-4E5A-B000-35A90A0D9AB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50A38-7E1E-0BD6-48CA-826BB92B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5C557-BB95-F380-869B-FB4AA928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C4CB-AC68-4897-89B9-73AED65A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3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16C3-19EE-AB18-C2BF-30D45611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7A137-7AA4-16F7-C44E-979E8D89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DC3-616D-4E5A-B000-35A90A0D9AB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5F587-FEA2-9FBD-FB60-4F75C7FC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2171F-CBA5-361A-3D74-0C112A44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C4CB-AC68-4897-89B9-73AED65A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4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6B43C-4036-1470-109D-44459C9E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DC3-616D-4E5A-B000-35A90A0D9AB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D74C7-5D3B-CD2F-7F96-74C1F435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69E50-5324-F814-09A5-FD8B56F8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C4CB-AC68-4897-89B9-73AED65A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7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ADC7-33F6-8DE0-5029-3C3DEA4B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6127-7A16-3285-0DAA-9D478471E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203BA-26AA-3D1A-E79D-A80817BA6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D64D6-CE8E-00C4-3C52-6530F744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DC3-616D-4E5A-B000-35A90A0D9AB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53665-F41B-41F3-A3E4-4EB05FBE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95F3C-2986-7C17-2CDE-DB220DA2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C4CB-AC68-4897-89B9-73AED65A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AD11-6F1A-33FE-6406-E27AAF99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204EA-EFF8-61F5-01CC-EDD7B7F21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82646-E3D1-4C29-7C97-A0B671761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5FC37-A4B7-CF4A-0E1A-FA5CDE81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DC3-616D-4E5A-B000-35A90A0D9AB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5BB14-0BFD-AD22-8E41-57AF49B7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4C06B-2FF4-9ABD-1065-F577A97C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C4CB-AC68-4897-89B9-73AED65A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96E18-3F53-0BF7-B107-0E879F6B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CDF1-A162-E28E-C510-1DCCC86A2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73586-1A61-4F10-8663-9B8C5EF99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1DC3-616D-4E5A-B000-35A90A0D9AB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8CB1-860C-8558-2001-1670ECDC4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C0908-ADC1-4CE0-E85A-C62A66076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9C4CB-AC68-4897-89B9-73AED65A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2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39EE7-FDAC-4D9F-8808-5F75697C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875" y="1302871"/>
            <a:ext cx="8188026" cy="2044650"/>
          </a:xfrm>
        </p:spPr>
        <p:txBody>
          <a:bodyPr anchor="b">
            <a:normAutofit/>
          </a:bodyPr>
          <a:lstStyle/>
          <a:p>
            <a:pPr algn="ctr"/>
            <a:r>
              <a:rPr lang="en-US" sz="4800"/>
              <a:t>Facial Features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1D03-4733-0091-A0FF-EFB432DB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641" y="3519236"/>
            <a:ext cx="8192843" cy="205704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800"/>
              <a:t>Team Members</a:t>
            </a:r>
          </a:p>
          <a:p>
            <a:pPr algn="ctr"/>
            <a:r>
              <a:rPr lang="en-US" sz="1800"/>
              <a:t>Pavani Billapati</a:t>
            </a:r>
          </a:p>
          <a:p>
            <a:pPr algn="ctr"/>
            <a:r>
              <a:rPr lang="en-US" sz="1800"/>
              <a:t> Trilok Kumar Pidikiti</a:t>
            </a:r>
          </a:p>
          <a:p>
            <a:pPr algn="ctr"/>
            <a:r>
              <a:rPr lang="en-US" sz="1800"/>
              <a:t>Harianth Kancharla </a:t>
            </a:r>
          </a:p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3707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5"/>
    </mc:Choice>
    <mc:Fallback xmlns="">
      <p:transition spd="slow" advTm="71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1A4873-64D0-418B-BA9D-D99C52A5F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128B6-ED88-4712-866F-66C86EE3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9E79A1-C2FA-AFD6-B579-81AC9225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2395629"/>
            <a:ext cx="3795840" cy="37418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9" name="Graphic 28" descr="Accept">
            <a:extLst>
              <a:ext uri="{FF2B5EF4-FFF2-40B4-BE49-F238E27FC236}">
                <a16:creationId xmlns:a16="http://schemas.microsoft.com/office/drawing/2014/main" id="{60B46087-BC50-0484-B92A-7A02EC5B3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6548" y="264606"/>
            <a:ext cx="6320441" cy="632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8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8B5E6-E404-5060-390C-CA0A3B24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4997189" cy="1893524"/>
          </a:xfrm>
        </p:spPr>
        <p:txBody>
          <a:bodyPr anchor="b">
            <a:normAutofit/>
          </a:bodyPr>
          <a:lstStyle/>
          <a:p>
            <a:r>
              <a:rPr lang="en-US" sz="4800"/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A70F-66EB-4687-D8CD-AB06442B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4997189" cy="294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primary objective is to develop a model that can accurately detect and localize facial landmarks in images .</a:t>
            </a:r>
          </a:p>
          <a:p>
            <a:endParaRPr lang="en-US" sz="18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B6EFFA38-85A1-EBCE-4293-F2598FA0E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07" r="10953" b="1"/>
          <a:stretch/>
        </p:blipFill>
        <p:spPr>
          <a:xfrm>
            <a:off x="6575741" y="895610"/>
            <a:ext cx="4890576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3"/>
    </mc:Choice>
    <mc:Fallback xmlns="">
      <p:transition spd="slow" advTm="60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002BC-FD86-EC4E-5882-0407CC6F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4997189" cy="1893524"/>
          </a:xfrm>
        </p:spPr>
        <p:txBody>
          <a:bodyPr anchor="b">
            <a:normAutofit/>
          </a:bodyPr>
          <a:lstStyle/>
          <a:p>
            <a:r>
              <a:rPr lang="en-US" sz="4800"/>
              <a:t>Statement of 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5FFD-C02E-FA8D-E015-56CEDB90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4997189" cy="29415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öhne"/>
              </a:rPr>
              <a:t>To develop a model for the detection and localization of key facial features, such as eyes, nose, mouth, and eyebrows and facial contours in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öhne"/>
              </a:rPr>
              <a:t>To train the model on a labeled dataset of facial landmarks.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öhne"/>
              </a:rPr>
              <a:t>To demonstrate the practical applications of facial feature detection.</a:t>
            </a:r>
          </a:p>
          <a:p>
            <a:endParaRPr lang="en-US" sz="1800"/>
          </a:p>
        </p:txBody>
      </p:sp>
      <p:pic>
        <p:nvPicPr>
          <p:cNvPr id="7" name="Picture 6" descr="3D art of a person">
            <a:extLst>
              <a:ext uri="{FF2B5EF4-FFF2-40B4-BE49-F238E27FC236}">
                <a16:creationId xmlns:a16="http://schemas.microsoft.com/office/drawing/2014/main" id="{9C5872CE-5AD8-1656-DB06-30406B31FA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0"/>
          <a:stretch/>
        </p:blipFill>
        <p:spPr>
          <a:xfrm>
            <a:off x="6575741" y="895610"/>
            <a:ext cx="4890576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8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01"/>
    </mc:Choice>
    <mc:Fallback xmlns="">
      <p:transition spd="slow" advTm="99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DF772F-A79B-48F9-8B22-3B11AB30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745696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C404C-08AE-0043-4D6D-4820030C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6611012" cy="1893524"/>
          </a:xfrm>
        </p:spPr>
        <p:txBody>
          <a:bodyPr anchor="b">
            <a:normAutofit/>
          </a:bodyPr>
          <a:lstStyle/>
          <a:p>
            <a:r>
              <a:rPr lang="en-US" sz="4800"/>
              <a:t>Statement of Value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EE1F074C-7741-4138-8366-DE0B31235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592105"/>
              </p:ext>
            </p:extLst>
          </p:nvPr>
        </p:nvGraphicFramePr>
        <p:xfrm>
          <a:off x="1191966" y="2965593"/>
          <a:ext cx="6611012" cy="294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15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9"/>
    </mc:Choice>
    <mc:Fallback xmlns="">
      <p:transition spd="slow" advTm="847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21050B-D85A-4CC6-94EC-450D24F1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720EDA-E218-43A9-8817-08F09F4D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7C4F29-0DC4-4901-A2FD-7C88889E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083" y="-1044"/>
            <a:ext cx="6432966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80CA4-0D08-D21C-3094-16607584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39" y="552810"/>
            <a:ext cx="5448255" cy="2228759"/>
          </a:xfrm>
        </p:spPr>
        <p:txBody>
          <a:bodyPr anchor="b">
            <a:normAutofit/>
          </a:bodyPr>
          <a:lstStyle/>
          <a:p>
            <a:r>
              <a:rPr lang="en-US" sz="4800"/>
              <a:t>Review of State of the Art and Relevant Works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CE4D740-DD67-CA0C-7C14-1ACD156BA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439" y="2959729"/>
            <a:ext cx="5448255" cy="33410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Söhne"/>
              </a:rPr>
              <a:t>Face Detection using Deep learning methods </a:t>
            </a:r>
            <a:r>
              <a:rPr lang="en-US" sz="1800" i="0" dirty="0">
                <a:effectLst/>
                <a:latin typeface="Söhne"/>
              </a:rPr>
              <a:t>by </a:t>
            </a:r>
            <a:r>
              <a:rPr lang="en-US" sz="1800" dirty="0">
                <a:latin typeface="Söhne"/>
              </a:rPr>
              <a:t>H</a:t>
            </a:r>
            <a:r>
              <a:rPr lang="en-US" sz="1800" i="0" dirty="0">
                <a:effectLst/>
                <a:latin typeface="Söhne"/>
              </a:rPr>
              <a:t>ammadi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Algorithm or model – CNN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Built an architecture with 8 layers(3 convolution layers &amp; 3 fully connected layers)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Dataset – Annotated Facial landmarks (21K images with 24k face annotations)</a:t>
            </a:r>
          </a:p>
        </p:txBody>
      </p:sp>
    </p:spTree>
    <p:extLst>
      <p:ext uri="{BB962C8B-B14F-4D97-AF65-F5344CB8AC3E}">
        <p14:creationId xmlns:p14="http://schemas.microsoft.com/office/powerpoint/2010/main" val="429109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83"/>
    </mc:Choice>
    <mc:Fallback xmlns="">
      <p:transition spd="slow" advTm="193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F772F-A79B-48F9-8B22-3B11AB30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745696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FFC17-E017-850D-2086-4DF3612F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6611012" cy="1893524"/>
          </a:xfrm>
        </p:spPr>
        <p:txBody>
          <a:bodyPr anchor="b">
            <a:normAutofit/>
          </a:bodyPr>
          <a:lstStyle/>
          <a:p>
            <a:r>
              <a:rPr lang="en-US" sz="4800"/>
              <a:t>Review of State of the Art and Relevant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B450-26D7-9EE0-01C6-B658F56AE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6611012" cy="29415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Söhne"/>
              </a:rPr>
              <a:t>Technique: Multiple CNNs to identify different patches, combines to form image uses PCA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>
                <a:latin typeface="Söhne"/>
              </a:rPr>
              <a:t> Input an image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>
                <a:latin typeface="Söhne"/>
              </a:rPr>
              <a:t>Detect the face and crop it.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>
                <a:latin typeface="Söhne"/>
              </a:rPr>
              <a:t>Align the face using 3D modelling and affine transformations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>
                <a:latin typeface="Söhne"/>
              </a:rPr>
              <a:t>Represent the face using feature vector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>
                <a:latin typeface="Söhne"/>
              </a:rPr>
              <a:t>Classify the face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öhne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987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5"/>
    </mc:Choice>
    <mc:Fallback xmlns="">
      <p:transition spd="slow" advTm="88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4B65-5E42-9060-5312-E848D4AA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6611012" cy="1893524"/>
          </a:xfrm>
        </p:spPr>
        <p:txBody>
          <a:bodyPr anchor="b">
            <a:normAutofit/>
          </a:bodyPr>
          <a:lstStyle/>
          <a:p>
            <a:r>
              <a:rPr lang="en-US" sz="480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B734-1744-2D38-EAA6-35385295B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6611012" cy="2941544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Söhne"/>
              </a:rPr>
              <a:t>Algorithm &amp; Model: </a:t>
            </a:r>
            <a:r>
              <a:rPr lang="en-US" sz="1800" b="0" i="0" dirty="0" err="1">
                <a:effectLst/>
                <a:latin typeface="Söhne"/>
              </a:rPr>
              <a:t>ResNet</a:t>
            </a:r>
            <a:r>
              <a:rPr lang="en-US" sz="1800" b="0" i="0" dirty="0">
                <a:effectLst/>
                <a:latin typeface="Söhne"/>
              </a:rPr>
              <a:t> modified for facial landmark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Data Source: DLIB dataset containing images with annotated facial landmarks.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Tools: Python, Pandas, NumPy, Computer vision, </a:t>
            </a:r>
            <a:r>
              <a:rPr lang="en-US" sz="1800" dirty="0" err="1"/>
              <a:t>PyTorch</a:t>
            </a:r>
            <a:r>
              <a:rPr lang="en-US" sz="1800" dirty="0"/>
              <a:t> etc.</a:t>
            </a:r>
            <a:endParaRPr lang="en-US" sz="18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Techniques: Images preprocessing, resizing, Model training, testing and evaluation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512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7"/>
    </mc:Choice>
    <mc:Fallback xmlns="">
      <p:transition spd="slow" advTm="87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F772F-A79B-48F9-8B22-3B11AB30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745696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6BAA2-A2DA-211B-E35B-D45108C4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6611012" cy="1893524"/>
          </a:xfrm>
        </p:spPr>
        <p:txBody>
          <a:bodyPr anchor="b">
            <a:normAutofit/>
          </a:bodyPr>
          <a:lstStyle/>
          <a:p>
            <a:r>
              <a:rPr lang="en-US" sz="480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30F7-E9F0-BC07-F48B-807558AF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6611012" cy="29415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A trained model for facial feature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Söhne"/>
              </a:rPr>
              <a:t>Dataset of facial images with it’s landmarks.</a:t>
            </a:r>
            <a:endParaRPr lang="en-US" sz="18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Documentation of the project including code and results.</a:t>
            </a:r>
          </a:p>
          <a:p>
            <a:r>
              <a:rPr lang="en-US" sz="1800" dirty="0"/>
              <a:t>A report summarizing the model's performance and accuracy.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1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8"/>
    </mc:Choice>
    <mc:Fallback xmlns="">
      <p:transition spd="slow" advTm="724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F772F-A79B-48F9-8B22-3B11AB30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745696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1C9FD-0423-8DA8-065C-EBAFF2E2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6611012" cy="1893524"/>
          </a:xfrm>
        </p:spPr>
        <p:txBody>
          <a:bodyPr anchor="b">
            <a:normAutofit/>
          </a:bodyPr>
          <a:lstStyle/>
          <a:p>
            <a:r>
              <a:rPr lang="en-US" sz="4800"/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080D-4123-D9DC-8464-BB9347DE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6611012" cy="29415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öhne"/>
              </a:rPr>
              <a:t>Evaluation Metrics: Mean Squared Error (MSE) for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öhne"/>
              </a:rPr>
              <a:t>Model performance assessed through a validation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öhne"/>
              </a:rPr>
              <a:t>Visual representation of detected facial landmarks in unseen images.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9995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8"/>
    </mc:Choice>
    <mc:Fallback xmlns="">
      <p:transition spd="slow" advTm="687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365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Wingdings</vt:lpstr>
      <vt:lpstr>Office Theme</vt:lpstr>
      <vt:lpstr>Facial Features Detection</vt:lpstr>
      <vt:lpstr>Project Topic</vt:lpstr>
      <vt:lpstr>Statement of Project Objectives</vt:lpstr>
      <vt:lpstr>Statement of Value</vt:lpstr>
      <vt:lpstr>Review of State of the Art and Relevant Works</vt:lpstr>
      <vt:lpstr>Review of State of the Art and Relevant Works</vt:lpstr>
      <vt:lpstr>Approach</vt:lpstr>
      <vt:lpstr>Deliverables</vt:lpstr>
      <vt:lpstr>Evaluation Methodology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Fashion Recommendation System</dc:title>
  <dc:creator>Pavani Billapati</dc:creator>
  <cp:lastModifiedBy>Pavani Billapati</cp:lastModifiedBy>
  <cp:revision>15</cp:revision>
  <dcterms:created xsi:type="dcterms:W3CDTF">2023-10-30T23:33:55Z</dcterms:created>
  <dcterms:modified xsi:type="dcterms:W3CDTF">2023-12-07T20:45:19Z</dcterms:modified>
</cp:coreProperties>
</file>