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0"/>
  </p:notesMasterIdLst>
  <p:sldIdLst>
    <p:sldId id="282" r:id="rId2"/>
    <p:sldId id="260" r:id="rId3"/>
    <p:sldId id="275" r:id="rId4"/>
    <p:sldId id="262" r:id="rId5"/>
    <p:sldId id="263" r:id="rId6"/>
    <p:sldId id="264" r:id="rId7"/>
    <p:sldId id="276" r:id="rId8"/>
    <p:sldId id="265" r:id="rId9"/>
    <p:sldId id="272" r:id="rId10"/>
    <p:sldId id="273" r:id="rId11"/>
    <p:sldId id="266" r:id="rId12"/>
    <p:sldId id="261" r:id="rId13"/>
    <p:sldId id="279" r:id="rId14"/>
    <p:sldId id="280" r:id="rId15"/>
    <p:sldId id="281" r:id="rId16"/>
    <p:sldId id="278" r:id="rId17"/>
    <p:sldId id="274" r:id="rId18"/>
    <p:sldId id="268" r:id="rId19"/>
    <p:sldId id="269" r:id="rId20"/>
    <p:sldId id="271" r:id="rId21"/>
    <p:sldId id="284" r:id="rId22"/>
    <p:sldId id="285" r:id="rId23"/>
    <p:sldId id="286" r:id="rId24"/>
    <p:sldId id="287" r:id="rId25"/>
    <p:sldId id="288" r:id="rId26"/>
    <p:sldId id="289" r:id="rId27"/>
    <p:sldId id="277"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0" autoAdjust="0"/>
    <p:restoredTop sz="94627" autoAdjust="0"/>
  </p:normalViewPr>
  <p:slideViewPr>
    <p:cSldViewPr>
      <p:cViewPr varScale="1">
        <p:scale>
          <a:sx n="67" d="100"/>
          <a:sy n="67" d="100"/>
        </p:scale>
        <p:origin x="-571" y="-82"/>
      </p:cViewPr>
      <p:guideLst>
        <p:guide orient="horz" pos="2160"/>
        <p:guide pos="2880"/>
      </p:guideLst>
    </p:cSldViewPr>
  </p:slideViewPr>
  <p:notesTextViewPr>
    <p:cViewPr>
      <p:scale>
        <a:sx n="1" d="1"/>
        <a:sy n="1" d="1"/>
      </p:scale>
      <p:origin x="0" y="0"/>
    </p:cViewPr>
  </p:notesTextViewPr>
  <p:sorterViewPr>
    <p:cViewPr>
      <p:scale>
        <a:sx n="100" d="100"/>
        <a:sy n="100" d="100"/>
      </p:scale>
      <p:origin x="0" y="201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FD96B-B086-4B81-AC84-4478B712D3C2}" type="datetimeFigureOut">
              <a:rPr lang="en-IN" smtClean="0"/>
              <a:t>06-06-2022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79CE77-97CA-4C43-B1CB-75F7497AE04A}" type="slidenum">
              <a:rPr lang="en-IN" smtClean="0"/>
              <a:t>‹#›</a:t>
            </a:fld>
            <a:endParaRPr lang="en-IN"/>
          </a:p>
        </p:txBody>
      </p:sp>
    </p:spTree>
    <p:extLst>
      <p:ext uri="{BB962C8B-B14F-4D97-AF65-F5344CB8AC3E}">
        <p14:creationId xmlns:p14="http://schemas.microsoft.com/office/powerpoint/2010/main" val="283193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4C47F5-7C94-42C7-B265-4E703493213C}"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BB283-D38B-4215-A776-63FAE2A2D81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C47F5-7C94-42C7-B265-4E703493213C}"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BB283-D38B-4215-A776-63FAE2A2D81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C47F5-7C94-42C7-B265-4E703493213C}"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BB283-D38B-4215-A776-63FAE2A2D81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C47F5-7C94-42C7-B265-4E703493213C}"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BB283-D38B-4215-A776-63FAE2A2D81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4C47F5-7C94-42C7-B265-4E703493213C}"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8BB283-D38B-4215-A776-63FAE2A2D81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4C47F5-7C94-42C7-B265-4E703493213C}"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BB283-D38B-4215-A776-63FAE2A2D81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4C47F5-7C94-42C7-B265-4E703493213C}" type="datetimeFigureOut">
              <a:rPr lang="en-IN" smtClean="0"/>
              <a:t>06-06-2022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8BB283-D38B-4215-A776-63FAE2A2D81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4C47F5-7C94-42C7-B265-4E703493213C}" type="datetimeFigureOut">
              <a:rPr lang="en-IN" smtClean="0"/>
              <a:t>06-06-2022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8BB283-D38B-4215-A776-63FAE2A2D81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C47F5-7C94-42C7-B265-4E703493213C}" type="datetimeFigureOut">
              <a:rPr lang="en-IN" smtClean="0"/>
              <a:t>06-06-2022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8BB283-D38B-4215-A776-63FAE2A2D81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4C47F5-7C94-42C7-B265-4E703493213C}" type="datetimeFigureOut">
              <a:rPr lang="en-IN" smtClean="0"/>
              <a:t>06-06-2022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BB283-D38B-4215-A776-63FAE2A2D810}"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64C47F5-7C94-42C7-B265-4E703493213C}" type="datetimeFigureOut">
              <a:rPr lang="en-IN" smtClean="0"/>
              <a:t>06-06-2022</a:t>
            </a:fld>
            <a:endParaRPr lang="en-IN"/>
          </a:p>
        </p:txBody>
      </p:sp>
      <p:sp>
        <p:nvSpPr>
          <p:cNvPr id="9" name="Slide Number Placeholder 8"/>
          <p:cNvSpPr>
            <a:spLocks noGrp="1"/>
          </p:cNvSpPr>
          <p:nvPr>
            <p:ph type="sldNum" sz="quarter" idx="11"/>
          </p:nvPr>
        </p:nvSpPr>
        <p:spPr/>
        <p:txBody>
          <a:bodyPr/>
          <a:lstStyle/>
          <a:p>
            <a:fld id="{C38BB283-D38B-4215-A776-63FAE2A2D810}"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38BB283-D38B-4215-A776-63FAE2A2D810}"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64C47F5-7C94-42C7-B265-4E703493213C}" type="datetimeFigureOut">
              <a:rPr lang="en-IN" smtClean="0"/>
              <a:t>06-06-2022</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smtClean="0">
                <a:solidFill>
                  <a:schemeClr val="accent5"/>
                </a:solidFill>
              </a:rPr>
              <a:t>GROCERY ONLINE STORE</a:t>
            </a:r>
            <a:endParaRPr lang="en-IN" sz="6000" dirty="0">
              <a:solidFill>
                <a:schemeClr val="accent5"/>
              </a:solidFill>
            </a:endParaRPr>
          </a:p>
        </p:txBody>
      </p:sp>
      <p:sp>
        <p:nvSpPr>
          <p:cNvPr id="3" name="Content Placeholder 2"/>
          <p:cNvSpPr>
            <a:spLocks noGrp="1"/>
          </p:cNvSpPr>
          <p:nvPr>
            <p:ph idx="1"/>
          </p:nvPr>
        </p:nvSpPr>
        <p:spPr>
          <a:xfrm>
            <a:off x="0" y="1772816"/>
            <a:ext cx="9144000" cy="4176464"/>
          </a:xfrm>
        </p:spPr>
        <p:txBody>
          <a:bodyPr>
            <a:normAutofit/>
          </a:bodyPr>
          <a:lstStyle/>
          <a:p>
            <a:pPr marL="0" indent="0">
              <a:buNone/>
            </a:pPr>
            <a:endParaRPr lang="en-US" dirty="0" smtClean="0"/>
          </a:p>
          <a:p>
            <a:pPr marL="0" indent="0">
              <a:buNone/>
            </a:pPr>
            <a:r>
              <a:rPr lang="en-US" sz="3600" dirty="0" smtClean="0">
                <a:solidFill>
                  <a:schemeClr val="accent2"/>
                </a:solidFill>
              </a:rPr>
              <a:t>Submitted By:                     Under the guidance of     </a:t>
            </a:r>
          </a:p>
          <a:p>
            <a:pPr marL="0" indent="0">
              <a:buNone/>
            </a:pPr>
            <a:r>
              <a:rPr lang="en-US" dirty="0" smtClean="0"/>
              <a:t>1.Ayesha Fatima                                   </a:t>
            </a:r>
          </a:p>
          <a:p>
            <a:pPr marL="0" indent="0">
              <a:buNone/>
            </a:pPr>
            <a:r>
              <a:rPr lang="en-US" dirty="0" smtClean="0"/>
              <a:t>2.B.Pavani                                                                       Pooja Mehta          </a:t>
            </a:r>
          </a:p>
          <a:p>
            <a:pPr marL="0" indent="0">
              <a:buNone/>
            </a:pPr>
            <a:r>
              <a:rPr lang="en-US" dirty="0" smtClean="0"/>
              <a:t>3. B.Samyuktha                                       </a:t>
            </a:r>
          </a:p>
          <a:p>
            <a:pPr marL="0" indent="0">
              <a:buNone/>
            </a:pPr>
            <a:r>
              <a:rPr lang="en-US" dirty="0" smtClean="0"/>
              <a:t>4. G.Ashwini</a:t>
            </a:r>
          </a:p>
          <a:p>
            <a:pPr marL="0" indent="0">
              <a:buNone/>
            </a:pPr>
            <a:r>
              <a:rPr lang="en-US" dirty="0" smtClean="0"/>
              <a:t>5. Pallavi Suresh Narwade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510145"/>
            <a:ext cx="2088232" cy="153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82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6120680"/>
          </a:xfrm>
        </p:spPr>
        <p:txBody>
          <a:bodyPr>
            <a:normAutofit/>
          </a:bodyPr>
          <a:lstStyle/>
          <a:p>
            <a:r>
              <a:rPr lang="en-US" sz="2800" dirty="0"/>
              <a:t>@DeleteMapping</a:t>
            </a:r>
            <a:r>
              <a:rPr lang="en-US" sz="2400" dirty="0"/>
              <a:t>: The @DeleteMapping </a:t>
            </a:r>
            <a:r>
              <a:rPr lang="en-US" sz="2400" dirty="0" smtClean="0"/>
              <a:t>to remove a given resource.</a:t>
            </a:r>
          </a:p>
          <a:p>
            <a:r>
              <a:rPr lang="en-US" sz="2800" dirty="0" smtClean="0"/>
              <a:t>@RequestMapping</a:t>
            </a:r>
            <a:r>
              <a:rPr lang="en-US" sz="2400" dirty="0"/>
              <a:t>: The @RequestMapping is used to map onto specific handler classes and handler </a:t>
            </a:r>
            <a:r>
              <a:rPr lang="en-US" sz="2400" dirty="0" smtClean="0"/>
              <a:t>methods.</a:t>
            </a:r>
            <a:endParaRPr lang="en-US" sz="2400" dirty="0"/>
          </a:p>
          <a:p>
            <a:r>
              <a:rPr lang="en-US" sz="2800" dirty="0"/>
              <a:t>@RequestBody</a:t>
            </a:r>
            <a:r>
              <a:rPr lang="en-US" sz="2400" dirty="0"/>
              <a:t>: The @RequestBody allows us to retrieve the request’s body.</a:t>
            </a:r>
          </a:p>
          <a:p>
            <a:r>
              <a:rPr lang="en-US" sz="2800" dirty="0"/>
              <a:t>@PathVariable</a:t>
            </a:r>
            <a:r>
              <a:rPr lang="en-US" sz="2400" dirty="0"/>
              <a:t>: The @PathVariable is used to extract the value from the URI.</a:t>
            </a:r>
          </a:p>
          <a:p>
            <a:pPr algn="just"/>
            <a:r>
              <a:rPr lang="en-US" sz="2800" dirty="0" smtClean="0"/>
              <a:t>@</a:t>
            </a:r>
            <a:r>
              <a:rPr lang="en-US" sz="2800" dirty="0"/>
              <a:t>Autowired</a:t>
            </a:r>
            <a:r>
              <a:rPr lang="en-US" sz="800" dirty="0"/>
              <a:t>: </a:t>
            </a:r>
            <a:r>
              <a:rPr lang="en-US" sz="2400" dirty="0"/>
              <a:t>The @Autowired is used to auto-wire a bean into another bean.</a:t>
            </a:r>
          </a:p>
          <a:p>
            <a:pPr algn="just"/>
            <a:r>
              <a:rPr lang="en-US" sz="2800" dirty="0"/>
              <a:t>@Service</a:t>
            </a:r>
            <a:r>
              <a:rPr lang="en-US" sz="800" dirty="0"/>
              <a:t>: </a:t>
            </a:r>
            <a:r>
              <a:rPr lang="en-US" sz="2400" dirty="0"/>
              <a:t>The @Service is used at the class level. It tells the spring that class contains the bussiness logic.</a:t>
            </a:r>
          </a:p>
          <a:p>
            <a:pPr marL="0" indent="0">
              <a:buNone/>
            </a:pPr>
            <a:endParaRPr lang="en-IN" sz="2400" dirty="0"/>
          </a:p>
        </p:txBody>
      </p:sp>
    </p:spTree>
    <p:extLst>
      <p:ext uri="{BB962C8B-B14F-4D97-AF65-F5344CB8AC3E}">
        <p14:creationId xmlns:p14="http://schemas.microsoft.com/office/powerpoint/2010/main" val="3124211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accent5"/>
                </a:solidFill>
              </a:rPr>
              <a:t>USE CASE DIAGRAM</a:t>
            </a:r>
            <a:endParaRPr lang="en-IN" sz="6000" dirty="0">
              <a:solidFill>
                <a:schemeClr val="accent5"/>
              </a:solidFill>
            </a:endParaRPr>
          </a:p>
        </p:txBody>
      </p:sp>
      <p:sp>
        <p:nvSpPr>
          <p:cNvPr id="3" name="Content Placeholder 2"/>
          <p:cNvSpPr>
            <a:spLocks noGrp="1"/>
          </p:cNvSpPr>
          <p:nvPr>
            <p:ph idx="1"/>
          </p:nvPr>
        </p:nvSpPr>
        <p:spPr>
          <a:xfrm>
            <a:off x="457200" y="1844825"/>
            <a:ext cx="8229600" cy="4281339"/>
          </a:xfrm>
        </p:spPr>
        <p:txBody>
          <a:bodyPr>
            <a:normAutofit/>
          </a:bodyPr>
          <a:lstStyle/>
          <a:p>
            <a:pPr marL="571500" indent="-571500">
              <a:buFont typeface="+mj-lt"/>
              <a:buAutoNum type="romanUcPeriod"/>
            </a:pPr>
            <a:r>
              <a:rPr lang="en-US" sz="2800" dirty="0" smtClean="0"/>
              <a:t>Use case diagram consists of Admin and Users and shows the interaction between them</a:t>
            </a:r>
            <a:r>
              <a:rPr lang="en-US" dirty="0" smtClean="0"/>
              <a:t>.</a:t>
            </a:r>
          </a:p>
          <a:p>
            <a:pPr marL="571500" indent="-571500">
              <a:buFont typeface="+mj-lt"/>
              <a:buAutoNum type="romanUcPeriod"/>
            </a:pPr>
            <a:r>
              <a:rPr lang="en-US" sz="2800" dirty="0" smtClean="0"/>
              <a:t>The main purpose is to show the interaction between the Admin and the Users.</a:t>
            </a:r>
          </a:p>
          <a:p>
            <a:pPr marL="571500" indent="-571500">
              <a:buFont typeface="+mj-lt"/>
              <a:buAutoNum type="romanUcPeriod"/>
            </a:pPr>
            <a:r>
              <a:rPr lang="en-US" sz="2800" dirty="0" smtClean="0"/>
              <a:t>The Admin are the functions that are to be performed in the module.</a:t>
            </a:r>
          </a:p>
          <a:p>
            <a:pPr marL="571500" indent="-571500">
              <a:buFont typeface="+mj-lt"/>
              <a:buAutoNum type="romanUcPeriod"/>
            </a:pPr>
            <a:r>
              <a:rPr lang="en-US" sz="2800" dirty="0" smtClean="0"/>
              <a:t>A user could be the end-user of the system or external system.</a:t>
            </a:r>
            <a:endParaRPr lang="en-IN" sz="2800" dirty="0"/>
          </a:p>
        </p:txBody>
      </p:sp>
    </p:spTree>
    <p:extLst>
      <p:ext uri="{BB962C8B-B14F-4D97-AF65-F5344CB8AC3E}">
        <p14:creationId xmlns:p14="http://schemas.microsoft.com/office/powerpoint/2010/main" val="464069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0"/>
            <a:ext cx="8640960" cy="674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237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accent5"/>
                </a:solidFill>
              </a:rPr>
              <a:t>CLASS DIAGRAM</a:t>
            </a:r>
            <a:endParaRPr lang="en-IN" sz="6000" dirty="0">
              <a:solidFill>
                <a:schemeClr val="accent5"/>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 A class diagram is a UML diagram type that describes a system by visualizing the different types of objects with in a system and the kinds of static relationships that exist among them.</a:t>
            </a:r>
          </a:p>
          <a:p>
            <a:pPr marL="0" indent="0">
              <a:buNone/>
            </a:pPr>
            <a:endParaRPr lang="en-US" dirty="0" smtClean="0"/>
          </a:p>
          <a:p>
            <a:pPr>
              <a:buFont typeface="Wingdings" pitchFamily="2" charset="2"/>
              <a:buChar char="Ø"/>
            </a:pPr>
            <a:r>
              <a:rPr lang="en-US" dirty="0" smtClean="0"/>
              <a:t>It also illustrates the operations and attributes of the classes.</a:t>
            </a:r>
            <a:endParaRPr lang="en-IN" dirty="0"/>
          </a:p>
        </p:txBody>
      </p:sp>
    </p:spTree>
    <p:extLst>
      <p:ext uri="{BB962C8B-B14F-4D97-AF65-F5344CB8AC3E}">
        <p14:creationId xmlns:p14="http://schemas.microsoft.com/office/powerpoint/2010/main" val="2346802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532440" cy="681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129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3"/>
            <a:ext cx="8229600" cy="1008112"/>
          </a:xfrm>
        </p:spPr>
        <p:txBody>
          <a:bodyPr>
            <a:normAutofit/>
          </a:bodyPr>
          <a:lstStyle/>
          <a:p>
            <a:r>
              <a:rPr lang="en-US" sz="6000" dirty="0" smtClean="0">
                <a:solidFill>
                  <a:schemeClr val="accent5"/>
                </a:solidFill>
              </a:rPr>
              <a:t>ER DIAGRAM</a:t>
            </a:r>
            <a:endParaRPr lang="en-IN" sz="6000" dirty="0">
              <a:solidFill>
                <a:schemeClr val="accent5"/>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 y="1196752"/>
            <a:ext cx="8308414" cy="566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547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5"/>
                </a:solidFill>
              </a:rPr>
              <a:t>SPRING BOOT PROJECT ARCHITECTURE</a:t>
            </a:r>
            <a:endParaRPr lang="en-IN" dirty="0">
              <a:solidFill>
                <a:schemeClr val="accent5"/>
              </a:solidFill>
            </a:endParaRPr>
          </a:p>
        </p:txBody>
      </p:sp>
      <p:sp>
        <p:nvSpPr>
          <p:cNvPr id="7" name="Rounded Rectangle 6"/>
          <p:cNvSpPr/>
          <p:nvPr/>
        </p:nvSpPr>
        <p:spPr>
          <a:xfrm>
            <a:off x="2123728" y="4206759"/>
            <a:ext cx="1800200"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Controller</a:t>
            </a:r>
            <a:endParaRPr lang="en-US" sz="2800" dirty="0"/>
          </a:p>
        </p:txBody>
      </p:sp>
      <p:sp>
        <p:nvSpPr>
          <p:cNvPr id="8" name="Rounded Rectangle 7"/>
          <p:cNvSpPr/>
          <p:nvPr/>
        </p:nvSpPr>
        <p:spPr>
          <a:xfrm>
            <a:off x="4355976" y="4178787"/>
            <a:ext cx="1512168"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 Service</a:t>
            </a:r>
            <a:endParaRPr lang="en-US" sz="2800" dirty="0"/>
          </a:p>
        </p:txBody>
      </p:sp>
      <p:sp>
        <p:nvSpPr>
          <p:cNvPr id="9" name="Rounded Rectangle 8"/>
          <p:cNvSpPr/>
          <p:nvPr/>
        </p:nvSpPr>
        <p:spPr>
          <a:xfrm>
            <a:off x="107504" y="4206759"/>
            <a:ext cx="1584176"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Postman</a:t>
            </a:r>
          </a:p>
          <a:p>
            <a:r>
              <a:rPr lang="en-US" sz="2800" dirty="0" smtClean="0"/>
              <a:t>  Client</a:t>
            </a:r>
            <a:endParaRPr lang="en-US" sz="2800" dirty="0"/>
          </a:p>
        </p:txBody>
      </p:sp>
      <p:sp>
        <p:nvSpPr>
          <p:cNvPr id="10" name="Rounded Rectangle 9"/>
          <p:cNvSpPr/>
          <p:nvPr/>
        </p:nvSpPr>
        <p:spPr>
          <a:xfrm>
            <a:off x="6327586" y="4178787"/>
            <a:ext cx="1340759" cy="1340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 DAO</a:t>
            </a:r>
            <a:endParaRPr lang="en-US" sz="2800" dirty="0"/>
          </a:p>
        </p:txBody>
      </p:sp>
      <p:sp>
        <p:nvSpPr>
          <p:cNvPr id="11" name="Rounded Rectangle 10"/>
          <p:cNvSpPr/>
          <p:nvPr/>
        </p:nvSpPr>
        <p:spPr>
          <a:xfrm>
            <a:off x="8100392" y="4129046"/>
            <a:ext cx="864096" cy="1353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 DB</a:t>
            </a:r>
            <a:endParaRPr lang="en-US" sz="2800" dirty="0"/>
          </a:p>
        </p:txBody>
      </p:sp>
      <p:sp>
        <p:nvSpPr>
          <p:cNvPr id="49" name="Left-Right Arrow 48"/>
          <p:cNvSpPr/>
          <p:nvPr/>
        </p:nvSpPr>
        <p:spPr>
          <a:xfrm>
            <a:off x="1547664" y="4648518"/>
            <a:ext cx="711043"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Left-Right Arrow 49"/>
          <p:cNvSpPr/>
          <p:nvPr/>
        </p:nvSpPr>
        <p:spPr>
          <a:xfrm>
            <a:off x="3779912" y="4648518"/>
            <a:ext cx="720080"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Left-Right Arrow 50"/>
          <p:cNvSpPr/>
          <p:nvPr/>
        </p:nvSpPr>
        <p:spPr>
          <a:xfrm>
            <a:off x="5724129" y="4648518"/>
            <a:ext cx="756084"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Left-Right Arrow 51"/>
          <p:cNvSpPr/>
          <p:nvPr/>
        </p:nvSpPr>
        <p:spPr>
          <a:xfrm>
            <a:off x="7524328" y="4620546"/>
            <a:ext cx="720080"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ounded Rectangular Callout 52"/>
          <p:cNvSpPr/>
          <p:nvPr/>
        </p:nvSpPr>
        <p:spPr>
          <a:xfrm>
            <a:off x="582941" y="1484785"/>
            <a:ext cx="1675767" cy="1584176"/>
          </a:xfrm>
          <a:prstGeom prst="wedgeRoundRectCallout">
            <a:avLst>
              <a:gd name="adj1" fmla="val 25346"/>
              <a:gd name="adj2" fmla="val 135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   GET</a:t>
            </a:r>
            <a:endParaRPr lang="en-US" sz="2400" dirty="0"/>
          </a:p>
          <a:p>
            <a:r>
              <a:rPr lang="en-US" sz="2400" dirty="0" smtClean="0"/>
              <a:t>  POST</a:t>
            </a:r>
            <a:endParaRPr lang="en-US" sz="2400" dirty="0"/>
          </a:p>
          <a:p>
            <a:r>
              <a:rPr lang="en-US" sz="2400" dirty="0" smtClean="0"/>
              <a:t>   PUT</a:t>
            </a:r>
            <a:endParaRPr lang="en-US" sz="2400" dirty="0"/>
          </a:p>
          <a:p>
            <a:r>
              <a:rPr lang="en-US" sz="2400" dirty="0" smtClean="0"/>
              <a:t> DELETE</a:t>
            </a:r>
            <a:endParaRPr lang="en-US" sz="2400" dirty="0"/>
          </a:p>
        </p:txBody>
      </p:sp>
      <p:sp>
        <p:nvSpPr>
          <p:cNvPr id="55" name="Rounded Rectangular Callout 54"/>
          <p:cNvSpPr/>
          <p:nvPr/>
        </p:nvSpPr>
        <p:spPr>
          <a:xfrm>
            <a:off x="3059832" y="1556792"/>
            <a:ext cx="1440160" cy="1512168"/>
          </a:xfrm>
          <a:prstGeom prst="wedgeRoundRectCallout">
            <a:avLst>
              <a:gd name="adj1" fmla="val -32739"/>
              <a:gd name="adj2" fmla="val 1207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  API     Layer</a:t>
            </a:r>
            <a:endParaRPr lang="en-IN" sz="2800" dirty="0"/>
          </a:p>
        </p:txBody>
      </p:sp>
      <p:sp>
        <p:nvSpPr>
          <p:cNvPr id="57" name="Rounded Rectangular Callout 56"/>
          <p:cNvSpPr/>
          <p:nvPr/>
        </p:nvSpPr>
        <p:spPr>
          <a:xfrm>
            <a:off x="5004048" y="1556792"/>
            <a:ext cx="1323539" cy="1512168"/>
          </a:xfrm>
          <a:prstGeom prst="wedgeRoundRectCallout">
            <a:avLst>
              <a:gd name="adj1" fmla="val -38020"/>
              <a:gd name="adj2" fmla="val 1202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Bussiness Logic</a:t>
            </a:r>
            <a:endParaRPr lang="en-IN" sz="2000" dirty="0"/>
          </a:p>
        </p:txBody>
      </p:sp>
      <p:sp>
        <p:nvSpPr>
          <p:cNvPr id="58" name="Rounded Rectangular Callout 57"/>
          <p:cNvSpPr/>
          <p:nvPr/>
        </p:nvSpPr>
        <p:spPr>
          <a:xfrm>
            <a:off x="7086520" y="1556792"/>
            <a:ext cx="1152128" cy="1296144"/>
          </a:xfrm>
          <a:prstGeom prst="wedgeRoundRectCallout">
            <a:avLst>
              <a:gd name="adj1" fmla="val -42659"/>
              <a:gd name="adj2" fmla="val 1506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Persistence Logic</a:t>
            </a:r>
            <a:endParaRPr lang="en-IN" dirty="0"/>
          </a:p>
        </p:txBody>
      </p:sp>
    </p:spTree>
    <p:extLst>
      <p:ext uri="{BB962C8B-B14F-4D97-AF65-F5344CB8AC3E}">
        <p14:creationId xmlns:p14="http://schemas.microsoft.com/office/powerpoint/2010/main" val="27977641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511" y="332656"/>
            <a:ext cx="2160240"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a:t>
            </a:r>
          </a:p>
          <a:p>
            <a:r>
              <a:rPr lang="en-US" sz="2800" dirty="0"/>
              <a:t> </a:t>
            </a:r>
            <a:r>
              <a:rPr lang="en-US" sz="2800" dirty="0" smtClean="0"/>
              <a:t>   Resource</a:t>
            </a:r>
          </a:p>
          <a:p>
            <a:r>
              <a:rPr lang="en-US" dirty="0"/>
              <a:t> </a:t>
            </a:r>
            <a:r>
              <a:rPr lang="en-US" dirty="0" smtClean="0"/>
              <a:t>          Admin  </a:t>
            </a:r>
            <a:endParaRPr lang="en-US" dirty="0"/>
          </a:p>
          <a:p>
            <a:r>
              <a:rPr lang="en-US" dirty="0" smtClean="0"/>
              <a:t>         Category</a:t>
            </a:r>
          </a:p>
          <a:p>
            <a:r>
              <a:rPr lang="en-US" dirty="0"/>
              <a:t> </a:t>
            </a:r>
            <a:r>
              <a:rPr lang="en-US" dirty="0" smtClean="0"/>
              <a:t>        Product</a:t>
            </a:r>
          </a:p>
          <a:p>
            <a:r>
              <a:rPr lang="en-US" dirty="0"/>
              <a:t> </a:t>
            </a:r>
            <a:r>
              <a:rPr lang="en-US" dirty="0" smtClean="0"/>
              <a:t>         Order</a:t>
            </a:r>
          </a:p>
          <a:p>
            <a:r>
              <a:rPr lang="en-US" dirty="0"/>
              <a:t> </a:t>
            </a:r>
            <a:r>
              <a:rPr lang="en-US" dirty="0" smtClean="0"/>
              <a:t>          Cart</a:t>
            </a:r>
          </a:p>
          <a:p>
            <a:r>
              <a:rPr lang="en-US" dirty="0"/>
              <a:t> </a:t>
            </a:r>
            <a:r>
              <a:rPr lang="en-US" dirty="0" smtClean="0"/>
              <a:t>         User</a:t>
            </a:r>
            <a:endParaRPr lang="en-US" dirty="0"/>
          </a:p>
          <a:p>
            <a:endParaRPr lang="en-IN" dirty="0"/>
          </a:p>
        </p:txBody>
      </p:sp>
      <p:sp>
        <p:nvSpPr>
          <p:cNvPr id="2" name="Rectangle 1"/>
          <p:cNvSpPr/>
          <p:nvPr/>
        </p:nvSpPr>
        <p:spPr>
          <a:xfrm>
            <a:off x="2987824" y="332656"/>
            <a:ext cx="2664296"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        POST</a:t>
            </a:r>
          </a:p>
          <a:p>
            <a:r>
              <a:rPr lang="en-US" sz="2800" dirty="0" smtClean="0"/>
              <a:t>      Create</a:t>
            </a:r>
            <a:endParaRPr lang="en-US" sz="2800" dirty="0"/>
          </a:p>
          <a:p>
            <a:r>
              <a:rPr lang="en-US" dirty="0"/>
              <a:t>  Create a new Admin</a:t>
            </a:r>
          </a:p>
          <a:p>
            <a:r>
              <a:rPr lang="en-US" dirty="0"/>
              <a:t>  Create a new Category</a:t>
            </a:r>
          </a:p>
          <a:p>
            <a:r>
              <a:rPr lang="en-US" dirty="0"/>
              <a:t>  Create a new Product</a:t>
            </a:r>
          </a:p>
          <a:p>
            <a:r>
              <a:rPr lang="en-US" dirty="0"/>
              <a:t>  Create a new Order</a:t>
            </a:r>
          </a:p>
          <a:p>
            <a:r>
              <a:rPr lang="en-US" dirty="0"/>
              <a:t>  Create a new Cart</a:t>
            </a:r>
          </a:p>
          <a:p>
            <a:r>
              <a:rPr lang="en-US" dirty="0"/>
              <a:t>  Create a new User</a:t>
            </a:r>
          </a:p>
        </p:txBody>
      </p:sp>
      <p:sp>
        <p:nvSpPr>
          <p:cNvPr id="6" name="Rectangle 5"/>
          <p:cNvSpPr/>
          <p:nvPr/>
        </p:nvSpPr>
        <p:spPr>
          <a:xfrm>
            <a:off x="6300192" y="332656"/>
            <a:ext cx="2520280"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         GET</a:t>
            </a:r>
            <a:endParaRPr lang="en-US" sz="2800" dirty="0"/>
          </a:p>
          <a:p>
            <a:r>
              <a:rPr lang="en-US" sz="2800" dirty="0" smtClean="0"/>
              <a:t>        Read</a:t>
            </a:r>
            <a:endParaRPr lang="en-US" sz="2800" dirty="0"/>
          </a:p>
          <a:p>
            <a:r>
              <a:rPr lang="en-US" dirty="0"/>
              <a:t>Get All Admin details</a:t>
            </a:r>
          </a:p>
          <a:p>
            <a:r>
              <a:rPr lang="en-US" dirty="0"/>
              <a:t>Get All Category details</a:t>
            </a:r>
          </a:p>
          <a:p>
            <a:r>
              <a:rPr lang="en-US" dirty="0"/>
              <a:t>Get All Product details</a:t>
            </a:r>
          </a:p>
          <a:p>
            <a:r>
              <a:rPr lang="en-US" dirty="0"/>
              <a:t>Get All Order details</a:t>
            </a:r>
          </a:p>
          <a:p>
            <a:r>
              <a:rPr lang="en-US" dirty="0"/>
              <a:t>Get All Cart details</a:t>
            </a:r>
          </a:p>
          <a:p>
            <a:r>
              <a:rPr lang="en-US" dirty="0"/>
              <a:t>Get All User details</a:t>
            </a:r>
          </a:p>
        </p:txBody>
      </p:sp>
      <p:sp>
        <p:nvSpPr>
          <p:cNvPr id="7" name="Rectangle 6"/>
          <p:cNvSpPr/>
          <p:nvPr/>
        </p:nvSpPr>
        <p:spPr>
          <a:xfrm>
            <a:off x="1583668" y="3429001"/>
            <a:ext cx="2808312"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a:t>
            </a:r>
            <a:r>
              <a:rPr lang="en-US" sz="2800" dirty="0" smtClean="0"/>
              <a:t>PUT</a:t>
            </a:r>
            <a:endParaRPr lang="en-US" sz="2800" dirty="0"/>
          </a:p>
          <a:p>
            <a:r>
              <a:rPr lang="en-US" sz="2800" dirty="0" smtClean="0"/>
              <a:t>         Update</a:t>
            </a:r>
            <a:endParaRPr lang="en-US" sz="2800" dirty="0"/>
          </a:p>
          <a:p>
            <a:r>
              <a:rPr lang="en-US" dirty="0" smtClean="0"/>
              <a:t>  Update </a:t>
            </a:r>
            <a:r>
              <a:rPr lang="en-US" dirty="0"/>
              <a:t>Admin details</a:t>
            </a:r>
          </a:p>
          <a:p>
            <a:r>
              <a:rPr lang="en-US" dirty="0" smtClean="0"/>
              <a:t>  Update </a:t>
            </a:r>
            <a:r>
              <a:rPr lang="en-US" dirty="0"/>
              <a:t>Category details</a:t>
            </a:r>
          </a:p>
          <a:p>
            <a:r>
              <a:rPr lang="en-US" dirty="0" smtClean="0"/>
              <a:t>  Update </a:t>
            </a:r>
            <a:r>
              <a:rPr lang="en-US" dirty="0"/>
              <a:t>Product details</a:t>
            </a:r>
          </a:p>
          <a:p>
            <a:r>
              <a:rPr lang="en-US" dirty="0" smtClean="0"/>
              <a:t>  Update </a:t>
            </a:r>
            <a:r>
              <a:rPr lang="en-US" dirty="0"/>
              <a:t>Order details</a:t>
            </a:r>
          </a:p>
          <a:p>
            <a:r>
              <a:rPr lang="en-US" dirty="0" smtClean="0"/>
              <a:t>  Update </a:t>
            </a:r>
            <a:r>
              <a:rPr lang="en-US" dirty="0"/>
              <a:t>Cart details</a:t>
            </a:r>
          </a:p>
          <a:p>
            <a:r>
              <a:rPr lang="en-US" dirty="0" smtClean="0"/>
              <a:t>  Update </a:t>
            </a:r>
            <a:r>
              <a:rPr lang="en-US" dirty="0"/>
              <a:t>User details</a:t>
            </a:r>
          </a:p>
        </p:txBody>
      </p:sp>
      <p:sp>
        <p:nvSpPr>
          <p:cNvPr id="8" name="Rectangle 7"/>
          <p:cNvSpPr/>
          <p:nvPr/>
        </p:nvSpPr>
        <p:spPr>
          <a:xfrm>
            <a:off x="5148064" y="3429001"/>
            <a:ext cx="2664296"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        DELETE</a:t>
            </a:r>
            <a:endParaRPr lang="en-US" sz="2800" dirty="0"/>
          </a:p>
          <a:p>
            <a:r>
              <a:rPr lang="en-US" dirty="0" smtClean="0"/>
              <a:t>              </a:t>
            </a:r>
            <a:r>
              <a:rPr lang="en-US" sz="2800" dirty="0" smtClean="0"/>
              <a:t>Delete</a:t>
            </a:r>
            <a:endParaRPr lang="en-US" sz="2800" dirty="0"/>
          </a:p>
          <a:p>
            <a:r>
              <a:rPr lang="en-US" dirty="0" smtClean="0"/>
              <a:t>  Delete </a:t>
            </a:r>
            <a:r>
              <a:rPr lang="en-US" dirty="0"/>
              <a:t>Admin Details</a:t>
            </a:r>
          </a:p>
          <a:p>
            <a:r>
              <a:rPr lang="en-US" dirty="0" smtClean="0"/>
              <a:t>  Delete </a:t>
            </a:r>
            <a:r>
              <a:rPr lang="en-US" dirty="0"/>
              <a:t>Category Details</a:t>
            </a:r>
          </a:p>
          <a:p>
            <a:r>
              <a:rPr lang="en-US" dirty="0" smtClean="0"/>
              <a:t>  Delete </a:t>
            </a:r>
            <a:r>
              <a:rPr lang="en-US" dirty="0"/>
              <a:t>Product Details</a:t>
            </a:r>
          </a:p>
          <a:p>
            <a:r>
              <a:rPr lang="en-US" dirty="0" smtClean="0"/>
              <a:t>  Delete </a:t>
            </a:r>
            <a:r>
              <a:rPr lang="en-US" dirty="0"/>
              <a:t>Order Details</a:t>
            </a:r>
          </a:p>
          <a:p>
            <a:r>
              <a:rPr lang="en-US" dirty="0" smtClean="0"/>
              <a:t>  Delete </a:t>
            </a:r>
            <a:r>
              <a:rPr lang="en-US" dirty="0"/>
              <a:t>Cart Details</a:t>
            </a:r>
          </a:p>
          <a:p>
            <a:r>
              <a:rPr lang="en-US" dirty="0" smtClean="0"/>
              <a:t>  Delete </a:t>
            </a:r>
            <a:r>
              <a:rPr lang="en-US" dirty="0"/>
              <a:t>User Details</a:t>
            </a:r>
          </a:p>
        </p:txBody>
      </p:sp>
    </p:spTree>
    <p:extLst>
      <p:ext uri="{BB962C8B-B14F-4D97-AF65-F5344CB8AC3E}">
        <p14:creationId xmlns:p14="http://schemas.microsoft.com/office/powerpoint/2010/main" val="3832411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fontScale="90000"/>
          </a:bodyPr>
          <a:lstStyle/>
          <a:p>
            <a:r>
              <a:rPr lang="en-US" sz="6000" dirty="0" smtClean="0">
                <a:solidFill>
                  <a:schemeClr val="accent5"/>
                </a:solidFill>
              </a:rPr>
              <a:t>PRODUCTS PAGE</a:t>
            </a:r>
            <a:endParaRPr lang="en-IN" sz="6000" dirty="0">
              <a:solidFill>
                <a:schemeClr val="accent5"/>
              </a:solidFill>
            </a:endParaRPr>
          </a:p>
        </p:txBody>
      </p:sp>
      <p:pic>
        <p:nvPicPr>
          <p:cNvPr id="2062"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1340767"/>
            <a:ext cx="1512168" cy="129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3"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220" y="5610674"/>
            <a:ext cx="952420" cy="793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4"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7705" y="1645963"/>
            <a:ext cx="1740849" cy="782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5"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5" y="5445224"/>
            <a:ext cx="1496969" cy="8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1548" y="5610674"/>
            <a:ext cx="1556123" cy="91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12785" y="1264944"/>
            <a:ext cx="1800200" cy="144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 name="Picture 2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80312" y="5610674"/>
            <a:ext cx="798430" cy="929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1" name="Picture 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3286" y="1052736"/>
            <a:ext cx="1379685" cy="1358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06899" y="2411217"/>
            <a:ext cx="729687" cy="369332"/>
          </a:xfrm>
          <a:prstGeom prst="rect">
            <a:avLst/>
          </a:prstGeom>
          <a:noFill/>
        </p:spPr>
        <p:txBody>
          <a:bodyPr wrap="none" rtlCol="0">
            <a:spAutoFit/>
          </a:bodyPr>
          <a:lstStyle/>
          <a:p>
            <a:r>
              <a:rPr lang="en-IN" dirty="0" smtClean="0"/>
              <a:t>Apple</a:t>
            </a:r>
            <a:endParaRPr lang="en-IN" dirty="0"/>
          </a:p>
        </p:txBody>
      </p:sp>
      <p:sp>
        <p:nvSpPr>
          <p:cNvPr id="11" name="TextBox 10"/>
          <p:cNvSpPr txBox="1"/>
          <p:nvPr/>
        </p:nvSpPr>
        <p:spPr>
          <a:xfrm>
            <a:off x="383665" y="6455295"/>
            <a:ext cx="1219693" cy="369332"/>
          </a:xfrm>
          <a:prstGeom prst="rect">
            <a:avLst/>
          </a:prstGeom>
          <a:noFill/>
        </p:spPr>
        <p:txBody>
          <a:bodyPr wrap="none" rtlCol="0">
            <a:spAutoFit/>
          </a:bodyPr>
          <a:lstStyle/>
          <a:p>
            <a:r>
              <a:rPr lang="en-IN" dirty="0" smtClean="0"/>
              <a:t>Mushroom</a:t>
            </a:r>
            <a:endParaRPr lang="en-IN" dirty="0"/>
          </a:p>
        </p:txBody>
      </p:sp>
      <p:sp>
        <p:nvSpPr>
          <p:cNvPr id="12" name="TextBox 11"/>
          <p:cNvSpPr txBox="1"/>
          <p:nvPr/>
        </p:nvSpPr>
        <p:spPr>
          <a:xfrm>
            <a:off x="5004050" y="6336121"/>
            <a:ext cx="1008111" cy="369332"/>
          </a:xfrm>
          <a:prstGeom prst="rect">
            <a:avLst/>
          </a:prstGeom>
          <a:noFill/>
        </p:spPr>
        <p:txBody>
          <a:bodyPr wrap="square" rtlCol="0">
            <a:spAutoFit/>
          </a:bodyPr>
          <a:lstStyle/>
          <a:p>
            <a:r>
              <a:rPr lang="en-IN" dirty="0" smtClean="0"/>
              <a:t>Brinjal</a:t>
            </a:r>
            <a:endParaRPr lang="en-IN" dirty="0"/>
          </a:p>
        </p:txBody>
      </p:sp>
      <p:sp>
        <p:nvSpPr>
          <p:cNvPr id="13" name="TextBox 12"/>
          <p:cNvSpPr txBox="1"/>
          <p:nvPr/>
        </p:nvSpPr>
        <p:spPr>
          <a:xfrm>
            <a:off x="7161765" y="2732682"/>
            <a:ext cx="843501" cy="369332"/>
          </a:xfrm>
          <a:prstGeom prst="rect">
            <a:avLst/>
          </a:prstGeom>
          <a:noFill/>
        </p:spPr>
        <p:txBody>
          <a:bodyPr wrap="none" rtlCol="0">
            <a:spAutoFit/>
          </a:bodyPr>
          <a:lstStyle/>
          <a:p>
            <a:r>
              <a:rPr lang="en-IN" dirty="0" smtClean="0"/>
              <a:t>Mango</a:t>
            </a:r>
            <a:endParaRPr lang="en-IN" dirty="0"/>
          </a:p>
        </p:txBody>
      </p:sp>
      <p:sp>
        <p:nvSpPr>
          <p:cNvPr id="14" name="TextBox 13"/>
          <p:cNvSpPr txBox="1"/>
          <p:nvPr/>
        </p:nvSpPr>
        <p:spPr>
          <a:xfrm>
            <a:off x="2532903" y="2429396"/>
            <a:ext cx="843564" cy="369332"/>
          </a:xfrm>
          <a:prstGeom prst="rect">
            <a:avLst/>
          </a:prstGeom>
          <a:noFill/>
        </p:spPr>
        <p:txBody>
          <a:bodyPr wrap="none" rtlCol="0">
            <a:spAutoFit/>
          </a:bodyPr>
          <a:lstStyle/>
          <a:p>
            <a:r>
              <a:rPr lang="en-IN" dirty="0" smtClean="0"/>
              <a:t>Grapes</a:t>
            </a:r>
            <a:endParaRPr lang="en-IN" dirty="0"/>
          </a:p>
        </p:txBody>
      </p:sp>
      <p:sp>
        <p:nvSpPr>
          <p:cNvPr id="15" name="TextBox 14"/>
          <p:cNvSpPr txBox="1"/>
          <p:nvPr/>
        </p:nvSpPr>
        <p:spPr>
          <a:xfrm>
            <a:off x="2599720" y="6344848"/>
            <a:ext cx="1395510" cy="369332"/>
          </a:xfrm>
          <a:prstGeom prst="rect">
            <a:avLst/>
          </a:prstGeom>
          <a:noFill/>
        </p:spPr>
        <p:txBody>
          <a:bodyPr wrap="none" rtlCol="0">
            <a:spAutoFit/>
          </a:bodyPr>
          <a:lstStyle/>
          <a:p>
            <a:r>
              <a:rPr lang="en-IN" dirty="0" smtClean="0"/>
              <a:t>Lady’s Finger</a:t>
            </a:r>
            <a:endParaRPr lang="en-IN" dirty="0"/>
          </a:p>
        </p:txBody>
      </p:sp>
      <p:sp>
        <p:nvSpPr>
          <p:cNvPr id="16" name="TextBox 15"/>
          <p:cNvSpPr txBox="1"/>
          <p:nvPr/>
        </p:nvSpPr>
        <p:spPr>
          <a:xfrm>
            <a:off x="4820809" y="2712734"/>
            <a:ext cx="1191352" cy="369332"/>
          </a:xfrm>
          <a:prstGeom prst="rect">
            <a:avLst/>
          </a:prstGeom>
          <a:noFill/>
        </p:spPr>
        <p:txBody>
          <a:bodyPr wrap="none" rtlCol="0">
            <a:spAutoFit/>
          </a:bodyPr>
          <a:lstStyle/>
          <a:p>
            <a:r>
              <a:rPr lang="en-IN" dirty="0" smtClean="0"/>
              <a:t>Pine Apple</a:t>
            </a:r>
            <a:endParaRPr lang="en-IN" dirty="0"/>
          </a:p>
        </p:txBody>
      </p:sp>
      <p:sp>
        <p:nvSpPr>
          <p:cNvPr id="17" name="TextBox 16"/>
          <p:cNvSpPr txBox="1"/>
          <p:nvPr/>
        </p:nvSpPr>
        <p:spPr>
          <a:xfrm>
            <a:off x="7057570" y="6455295"/>
            <a:ext cx="1283428" cy="369332"/>
          </a:xfrm>
          <a:prstGeom prst="rect">
            <a:avLst/>
          </a:prstGeom>
          <a:noFill/>
        </p:spPr>
        <p:txBody>
          <a:bodyPr wrap="none" rtlCol="0">
            <a:spAutoFit/>
          </a:bodyPr>
          <a:lstStyle/>
          <a:p>
            <a:r>
              <a:rPr lang="en-IN" dirty="0" smtClean="0"/>
              <a:t>BitterGuard</a:t>
            </a:r>
            <a:endParaRPr lang="en-IN" dirty="0"/>
          </a:p>
        </p:txBody>
      </p:sp>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5056" y="3699041"/>
            <a:ext cx="1418302" cy="71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3665" y="4507168"/>
            <a:ext cx="821443" cy="369332"/>
          </a:xfrm>
          <a:prstGeom prst="rect">
            <a:avLst/>
          </a:prstGeom>
          <a:noFill/>
        </p:spPr>
        <p:txBody>
          <a:bodyPr wrap="none" rtlCol="0">
            <a:spAutoFit/>
          </a:bodyPr>
          <a:lstStyle/>
          <a:p>
            <a:r>
              <a:rPr lang="en-US" dirty="0" smtClean="0"/>
              <a:t>Millets</a:t>
            </a:r>
            <a:endParaRPr lang="en-IN" dirty="0"/>
          </a:p>
        </p:txBody>
      </p:sp>
      <p:pic>
        <p:nvPicPr>
          <p:cNvPr id="1027"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81548" y="3667328"/>
            <a:ext cx="1539090" cy="82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45015" y="4513012"/>
            <a:ext cx="612155" cy="369332"/>
          </a:xfrm>
          <a:prstGeom prst="rect">
            <a:avLst/>
          </a:prstGeom>
          <a:noFill/>
        </p:spPr>
        <p:txBody>
          <a:bodyPr wrap="none" rtlCol="0">
            <a:spAutoFit/>
          </a:bodyPr>
          <a:lstStyle/>
          <a:p>
            <a:r>
              <a:rPr lang="en-US" dirty="0" smtClean="0"/>
              <a:t>Oats</a:t>
            </a:r>
            <a:endParaRPr lang="en-IN" dirty="0"/>
          </a:p>
        </p:txBody>
      </p:sp>
      <p:pic>
        <p:nvPicPr>
          <p:cNvPr id="1028"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99992" y="3699041"/>
            <a:ext cx="1627129" cy="76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97469" y="4411619"/>
            <a:ext cx="1238031" cy="369332"/>
          </a:xfrm>
          <a:prstGeom prst="rect">
            <a:avLst/>
          </a:prstGeom>
          <a:noFill/>
        </p:spPr>
        <p:txBody>
          <a:bodyPr wrap="none" rtlCol="0">
            <a:spAutoFit/>
          </a:bodyPr>
          <a:lstStyle/>
          <a:p>
            <a:r>
              <a:rPr lang="en-US" dirty="0" smtClean="0"/>
              <a:t>Brown Rice</a:t>
            </a:r>
            <a:endParaRPr lang="en-IN" dirty="0"/>
          </a:p>
        </p:txBody>
      </p:sp>
      <p:pic>
        <p:nvPicPr>
          <p:cNvPr id="1029" name="Picture 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57570" y="3614119"/>
            <a:ext cx="1121171" cy="935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61765" y="4488861"/>
            <a:ext cx="1167307" cy="369332"/>
          </a:xfrm>
          <a:prstGeom prst="rect">
            <a:avLst/>
          </a:prstGeom>
          <a:noFill/>
        </p:spPr>
        <p:txBody>
          <a:bodyPr wrap="none" rtlCol="0">
            <a:spAutoFit/>
          </a:bodyPr>
          <a:lstStyle/>
          <a:p>
            <a:r>
              <a:rPr lang="en-US" dirty="0" smtClean="0"/>
              <a:t>Corn Flour</a:t>
            </a:r>
            <a:endParaRPr lang="en-IN" dirty="0"/>
          </a:p>
        </p:txBody>
      </p:sp>
      <p:sp>
        <p:nvSpPr>
          <p:cNvPr id="19" name="Rounded Rectangle 18"/>
          <p:cNvSpPr/>
          <p:nvPr/>
        </p:nvSpPr>
        <p:spPr>
          <a:xfrm>
            <a:off x="3359434" y="856174"/>
            <a:ext cx="1591615"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FRUITS</a:t>
            </a:r>
            <a:endParaRPr lang="en-IN" dirty="0"/>
          </a:p>
        </p:txBody>
      </p:sp>
      <p:sp>
        <p:nvSpPr>
          <p:cNvPr id="20" name="Rounded Rectangle 19"/>
          <p:cNvSpPr/>
          <p:nvPr/>
        </p:nvSpPr>
        <p:spPr>
          <a:xfrm>
            <a:off x="3238687" y="2929924"/>
            <a:ext cx="1644616" cy="512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GRAINS</a:t>
            </a:r>
            <a:endParaRPr lang="en-IN" dirty="0"/>
          </a:p>
        </p:txBody>
      </p:sp>
      <p:sp>
        <p:nvSpPr>
          <p:cNvPr id="21" name="Rounded Rectangle 20"/>
          <p:cNvSpPr/>
          <p:nvPr/>
        </p:nvSpPr>
        <p:spPr>
          <a:xfrm>
            <a:off x="3491880" y="4905164"/>
            <a:ext cx="1723395" cy="540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VEGETABLES</a:t>
            </a:r>
            <a:endParaRPr lang="en-IN" dirty="0"/>
          </a:p>
        </p:txBody>
      </p:sp>
    </p:spTree>
    <p:extLst>
      <p:ext uri="{BB962C8B-B14F-4D97-AF65-F5344CB8AC3E}">
        <p14:creationId xmlns:p14="http://schemas.microsoft.com/office/powerpoint/2010/main" val="506193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solidFill>
                  <a:schemeClr val="accent5"/>
                </a:solidFill>
              </a:rPr>
              <a:t>ABOUT BACKEND</a:t>
            </a:r>
            <a:endParaRPr lang="en-IN" sz="6000" dirty="0">
              <a:solidFill>
                <a:schemeClr val="accent5"/>
              </a:solidFill>
            </a:endParaRPr>
          </a:p>
        </p:txBody>
      </p:sp>
      <p:sp>
        <p:nvSpPr>
          <p:cNvPr id="3" name="Content Placeholder 2"/>
          <p:cNvSpPr>
            <a:spLocks noGrp="1"/>
          </p:cNvSpPr>
          <p:nvPr>
            <p:ph idx="1"/>
          </p:nvPr>
        </p:nvSpPr>
        <p:spPr>
          <a:xfrm>
            <a:off x="467544" y="1628801"/>
            <a:ext cx="8219256" cy="4497363"/>
          </a:xfrm>
        </p:spPr>
        <p:txBody>
          <a:bodyPr>
            <a:normAutofit/>
          </a:bodyPr>
          <a:lstStyle/>
          <a:p>
            <a:pPr marL="0" indent="0">
              <a:buNone/>
            </a:pPr>
            <a:r>
              <a:rPr lang="en-IN" sz="2800" dirty="0" smtClean="0">
                <a:solidFill>
                  <a:schemeClr val="accent2"/>
                </a:solidFill>
              </a:rPr>
              <a:t> </a:t>
            </a:r>
            <a:r>
              <a:rPr lang="en-IN" sz="2800" dirty="0"/>
              <a:t>A</a:t>
            </a:r>
            <a:r>
              <a:rPr lang="en-IN" sz="2800" dirty="0" smtClean="0"/>
              <a:t>.</a:t>
            </a:r>
            <a:r>
              <a:rPr lang="en-IN" sz="2800" dirty="0" smtClean="0">
                <a:solidFill>
                  <a:schemeClr val="accent2"/>
                </a:solidFill>
              </a:rPr>
              <a:t> Service</a:t>
            </a:r>
            <a:r>
              <a:rPr lang="en-IN" sz="2800" dirty="0" smtClean="0"/>
              <a:t>:</a:t>
            </a:r>
          </a:p>
          <a:p>
            <a:pPr marL="0" indent="0">
              <a:buNone/>
            </a:pPr>
            <a:r>
              <a:rPr lang="en-IN" sz="2800" dirty="0"/>
              <a:t> </a:t>
            </a:r>
            <a:r>
              <a:rPr lang="en-IN" sz="2800" dirty="0" smtClean="0"/>
              <a:t>                  </a:t>
            </a:r>
            <a:r>
              <a:rPr lang="en-IN" dirty="0" smtClean="0"/>
              <a:t> </a:t>
            </a:r>
            <a:r>
              <a:rPr lang="en-IN" sz="2400" dirty="0" smtClean="0"/>
              <a:t>Spring boot service component is defined as a class file that includes the </a:t>
            </a:r>
            <a:r>
              <a:rPr lang="en-IN" sz="2400" b="1" dirty="0" smtClean="0"/>
              <a:t>@Service annotation </a:t>
            </a:r>
            <a:r>
              <a:rPr lang="en-IN" sz="2400" dirty="0" smtClean="0"/>
              <a:t>and allows developers to add bussiness functionalities. The annotation used with the classes that provide these bussiness functionalities.</a:t>
            </a:r>
          </a:p>
          <a:p>
            <a:pPr marL="0" indent="0">
              <a:buNone/>
            </a:pPr>
            <a:r>
              <a:rPr lang="en-IN" sz="2400" dirty="0" smtClean="0"/>
              <a:t> B.  </a:t>
            </a:r>
            <a:r>
              <a:rPr lang="en-IN" sz="2400" dirty="0" smtClean="0">
                <a:solidFill>
                  <a:schemeClr val="accent2"/>
                </a:solidFill>
              </a:rPr>
              <a:t>Repository</a:t>
            </a:r>
            <a:r>
              <a:rPr lang="en-IN" sz="2400" dirty="0" smtClean="0"/>
              <a:t>:</a:t>
            </a:r>
          </a:p>
          <a:p>
            <a:pPr marL="0" indent="0">
              <a:buNone/>
            </a:pPr>
            <a:r>
              <a:rPr lang="en-IN" sz="2400" dirty="0"/>
              <a:t> </a:t>
            </a:r>
            <a:r>
              <a:rPr lang="en-IN" sz="2400" dirty="0" smtClean="0"/>
              <a:t>                       Spring is a popular Java application framework and Spring Boot is an evolution of Spring that helps create standalone, production grade Spring based applications easily</a:t>
            </a:r>
            <a:r>
              <a:rPr lang="en-IN" sz="2400" b="1" dirty="0" smtClean="0"/>
              <a:t>.@Repository </a:t>
            </a:r>
            <a:r>
              <a:rPr lang="en-IN" sz="2400" dirty="0" smtClean="0"/>
              <a:t>is a Spring annotation that indicates that the decorated class is a repository.</a:t>
            </a:r>
            <a:endParaRPr lang="en-IN" sz="2400" dirty="0"/>
          </a:p>
        </p:txBody>
      </p:sp>
    </p:spTree>
    <p:extLst>
      <p:ext uri="{BB962C8B-B14F-4D97-AF65-F5344CB8AC3E}">
        <p14:creationId xmlns:p14="http://schemas.microsoft.com/office/powerpoint/2010/main" val="4171367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52128"/>
          </a:xfrm>
        </p:spPr>
        <p:txBody>
          <a:bodyPr>
            <a:normAutofit/>
          </a:bodyPr>
          <a:lstStyle/>
          <a:p>
            <a:r>
              <a:rPr lang="en-US" sz="6000" dirty="0" smtClean="0">
                <a:solidFill>
                  <a:schemeClr val="accent5"/>
                </a:solidFill>
              </a:rPr>
              <a:t>INTRODUCTION</a:t>
            </a:r>
            <a:endParaRPr lang="en-IN" sz="6000" dirty="0">
              <a:solidFill>
                <a:schemeClr val="accent5"/>
              </a:solidFill>
            </a:endParaRPr>
          </a:p>
        </p:txBody>
      </p:sp>
      <p:sp>
        <p:nvSpPr>
          <p:cNvPr id="3" name="Content Placeholder 2"/>
          <p:cNvSpPr>
            <a:spLocks noGrp="1"/>
          </p:cNvSpPr>
          <p:nvPr>
            <p:ph idx="1"/>
          </p:nvPr>
        </p:nvSpPr>
        <p:spPr>
          <a:xfrm>
            <a:off x="457200" y="1484784"/>
            <a:ext cx="8229600" cy="4968552"/>
          </a:xfrm>
        </p:spPr>
        <p:txBody>
          <a:bodyPr>
            <a:noAutofit/>
          </a:bodyPr>
          <a:lstStyle/>
          <a:p>
            <a:pPr algn="just">
              <a:buFont typeface="Wingdings" pitchFamily="2" charset="2"/>
              <a:buChar char="Ø"/>
            </a:pPr>
            <a:r>
              <a:rPr lang="en-US" sz="2800" dirty="0" smtClean="0"/>
              <a:t>The Online Shopping is a </a:t>
            </a:r>
            <a:r>
              <a:rPr lang="en-US" sz="2800" dirty="0"/>
              <a:t>w</a:t>
            </a:r>
            <a:r>
              <a:rPr lang="en-US" sz="2800" dirty="0" smtClean="0"/>
              <a:t>eb based application intended for online retailers.</a:t>
            </a:r>
          </a:p>
          <a:p>
            <a:pPr algn="just">
              <a:buFont typeface="Wingdings" pitchFamily="2" charset="2"/>
              <a:buChar char="Ø"/>
            </a:pPr>
            <a:r>
              <a:rPr lang="en-US" sz="2800" dirty="0" smtClean="0"/>
              <a:t>The main objective of this application is to make it interactive and its ease to use.</a:t>
            </a:r>
          </a:p>
          <a:p>
            <a:pPr algn="just">
              <a:buFont typeface="Wingdings" pitchFamily="2" charset="2"/>
              <a:buChar char="Ø"/>
            </a:pPr>
            <a:r>
              <a:rPr lang="en-US" sz="2800" dirty="0" smtClean="0"/>
              <a:t>The search engine provide an easy and convenient way to search for products for users .</a:t>
            </a:r>
          </a:p>
          <a:p>
            <a:pPr algn="just">
              <a:buFont typeface="Wingdings" pitchFamily="2" charset="2"/>
              <a:buChar char="Ø"/>
            </a:pPr>
            <a:r>
              <a:rPr lang="en-US" sz="2800" dirty="0" smtClean="0"/>
              <a:t>A user can search for a product  interactively and search engine would refine the products available based on the user’s input.</a:t>
            </a:r>
          </a:p>
          <a:p>
            <a:pPr marL="0" indent="0" algn="just">
              <a:buNone/>
            </a:pPr>
            <a:endParaRPr lang="en-IN" sz="2800" dirty="0"/>
          </a:p>
        </p:txBody>
      </p:sp>
    </p:spTree>
    <p:extLst>
      <p:ext uri="{BB962C8B-B14F-4D97-AF65-F5344CB8AC3E}">
        <p14:creationId xmlns:p14="http://schemas.microsoft.com/office/powerpoint/2010/main" val="1391086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9"/>
            <a:ext cx="8229600" cy="5505475"/>
          </a:xfrm>
        </p:spPr>
        <p:txBody>
          <a:bodyPr>
            <a:normAutofit/>
          </a:bodyPr>
          <a:lstStyle/>
          <a:p>
            <a:pPr marL="0" indent="0">
              <a:buNone/>
            </a:pPr>
            <a:r>
              <a:rPr lang="en-IN" dirty="0" smtClean="0"/>
              <a:t>C. </a:t>
            </a:r>
            <a:r>
              <a:rPr lang="en-IN" sz="2800" dirty="0" smtClean="0">
                <a:solidFill>
                  <a:schemeClr val="accent2"/>
                </a:solidFill>
              </a:rPr>
              <a:t>POJO Classes</a:t>
            </a:r>
            <a:r>
              <a:rPr lang="en-IN" dirty="0" smtClean="0"/>
              <a:t>:</a:t>
            </a:r>
          </a:p>
          <a:p>
            <a:pPr marL="0" indent="0">
              <a:buNone/>
            </a:pPr>
            <a:r>
              <a:rPr lang="en-IN" dirty="0"/>
              <a:t> </a:t>
            </a:r>
            <a:r>
              <a:rPr lang="en-IN" dirty="0" smtClean="0"/>
              <a:t>                        </a:t>
            </a:r>
            <a:r>
              <a:rPr lang="en-IN" sz="2400" dirty="0" smtClean="0"/>
              <a:t>The POJO class is an object that the encapsulates the Bussiness logic. In an MVC architecture, the controller interacts with the bussiness logic, which contacts with POJO class to access the data. It is the working of the POJO class. How to use POJO class in a java program. The POJO class is created to use the objects in other java programs. </a:t>
            </a:r>
          </a:p>
          <a:p>
            <a:pPr marL="0" indent="0">
              <a:buNone/>
            </a:pPr>
            <a:r>
              <a:rPr lang="en-IN" sz="2400" dirty="0" smtClean="0"/>
              <a:t>D. </a:t>
            </a:r>
            <a:r>
              <a:rPr lang="en-IN" sz="2400" dirty="0" smtClean="0">
                <a:solidFill>
                  <a:schemeClr val="accent2"/>
                </a:solidFill>
              </a:rPr>
              <a:t>Controller Classes</a:t>
            </a:r>
            <a:r>
              <a:rPr lang="en-IN" sz="2400" dirty="0" smtClean="0"/>
              <a:t>:</a:t>
            </a:r>
          </a:p>
          <a:p>
            <a:pPr marL="0" indent="0">
              <a:buNone/>
            </a:pPr>
            <a:r>
              <a:rPr lang="en-IN" sz="2400" dirty="0"/>
              <a:t> </a:t>
            </a:r>
            <a:r>
              <a:rPr lang="en-IN" sz="2400" dirty="0" smtClean="0"/>
              <a:t>                                 In Spring Boot, the controller class is responsible for processing incoming </a:t>
            </a:r>
            <a:r>
              <a:rPr lang="en-IN" sz="2400" b="1" dirty="0" smtClean="0"/>
              <a:t>REST API </a:t>
            </a:r>
            <a:r>
              <a:rPr lang="en-IN" sz="2400" dirty="0" smtClean="0"/>
              <a:t>requests, preparing a model, and classes in Spring are annotated either by the @Controller or the @Rest Controller annotation.</a:t>
            </a:r>
            <a:endParaRPr lang="en-IN" sz="2400" dirty="0"/>
          </a:p>
        </p:txBody>
      </p:sp>
    </p:spTree>
    <p:extLst>
      <p:ext uri="{BB962C8B-B14F-4D97-AF65-F5344CB8AC3E}">
        <p14:creationId xmlns:p14="http://schemas.microsoft.com/office/powerpoint/2010/main" val="232126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7062"/>
            <a:ext cx="4139952" cy="548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195736" y="188640"/>
            <a:ext cx="4560672" cy="646331"/>
          </a:xfrm>
          <a:prstGeom prst="rect">
            <a:avLst/>
          </a:prstGeom>
          <a:noFill/>
        </p:spPr>
        <p:txBody>
          <a:bodyPr wrap="none" rtlCol="0">
            <a:spAutoFit/>
          </a:bodyPr>
          <a:lstStyle/>
          <a:p>
            <a:r>
              <a:rPr lang="en-US" sz="3600" dirty="0" smtClean="0">
                <a:solidFill>
                  <a:schemeClr val="accent2"/>
                </a:solidFill>
              </a:rPr>
              <a:t>OUTPUT SCREENSHOTS</a:t>
            </a:r>
            <a:endParaRPr lang="en-IN" sz="3600" dirty="0">
              <a:solidFill>
                <a:schemeClr val="accent2"/>
              </a:solidFill>
            </a:endParaRPr>
          </a:p>
        </p:txBody>
      </p:sp>
      <p:sp>
        <p:nvSpPr>
          <p:cNvPr id="3" name="TextBox 2"/>
          <p:cNvSpPr txBox="1"/>
          <p:nvPr/>
        </p:nvSpPr>
        <p:spPr>
          <a:xfrm>
            <a:off x="1087728" y="853842"/>
            <a:ext cx="1140056" cy="523220"/>
          </a:xfrm>
          <a:prstGeom prst="rect">
            <a:avLst/>
          </a:prstGeom>
          <a:noFill/>
        </p:spPr>
        <p:txBody>
          <a:bodyPr wrap="none" rtlCol="0">
            <a:spAutoFit/>
          </a:bodyPr>
          <a:lstStyle/>
          <a:p>
            <a:r>
              <a:rPr lang="en-US" sz="2800" dirty="0" smtClean="0"/>
              <a:t>Admin</a:t>
            </a:r>
            <a:endParaRPr lang="en-IN" sz="2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377062"/>
            <a:ext cx="4104456" cy="529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98011" y="876003"/>
            <a:ext cx="1965603" cy="523220"/>
          </a:xfrm>
          <a:prstGeom prst="rect">
            <a:avLst/>
          </a:prstGeom>
          <a:noFill/>
        </p:spPr>
        <p:txBody>
          <a:bodyPr wrap="none" rtlCol="0">
            <a:spAutoFit/>
          </a:bodyPr>
          <a:lstStyle/>
          <a:p>
            <a:r>
              <a:rPr lang="en-US" sz="2800" dirty="0" smtClean="0"/>
              <a:t>User SignUp</a:t>
            </a:r>
            <a:endParaRPr lang="en-IN" sz="2800" dirty="0"/>
          </a:p>
        </p:txBody>
      </p:sp>
    </p:spTree>
    <p:extLst>
      <p:ext uri="{BB962C8B-B14F-4D97-AF65-F5344CB8AC3E}">
        <p14:creationId xmlns:p14="http://schemas.microsoft.com/office/powerpoint/2010/main" val="225234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52736"/>
            <a:ext cx="3851919"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27584" y="494656"/>
            <a:ext cx="1824538" cy="523220"/>
          </a:xfrm>
          <a:prstGeom prst="rect">
            <a:avLst/>
          </a:prstGeom>
          <a:noFill/>
        </p:spPr>
        <p:txBody>
          <a:bodyPr wrap="none" rtlCol="0">
            <a:spAutoFit/>
          </a:bodyPr>
          <a:lstStyle/>
          <a:p>
            <a:r>
              <a:rPr lang="en-US" sz="2800" dirty="0" smtClean="0"/>
              <a:t>User SignIn</a:t>
            </a:r>
            <a:endParaRPr lang="en-IN" sz="28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236781"/>
            <a:ext cx="4032449" cy="517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23490" y="529516"/>
            <a:ext cx="2012923" cy="523220"/>
          </a:xfrm>
          <a:prstGeom prst="rect">
            <a:avLst/>
          </a:prstGeom>
          <a:noFill/>
        </p:spPr>
        <p:txBody>
          <a:bodyPr wrap="none" rtlCol="0">
            <a:spAutoFit/>
          </a:bodyPr>
          <a:lstStyle/>
          <a:p>
            <a:r>
              <a:rPr lang="en-US" sz="2800" dirty="0" smtClean="0"/>
              <a:t>Update User</a:t>
            </a:r>
            <a:endParaRPr lang="en-IN" sz="2800" dirty="0"/>
          </a:p>
        </p:txBody>
      </p:sp>
    </p:spTree>
    <p:extLst>
      <p:ext uri="{BB962C8B-B14F-4D97-AF65-F5344CB8AC3E}">
        <p14:creationId xmlns:p14="http://schemas.microsoft.com/office/powerpoint/2010/main" val="3798729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720"/>
            <a:ext cx="4211960" cy="5903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15616" y="188640"/>
            <a:ext cx="1481624" cy="523220"/>
          </a:xfrm>
          <a:prstGeom prst="rect">
            <a:avLst/>
          </a:prstGeom>
          <a:noFill/>
        </p:spPr>
        <p:txBody>
          <a:bodyPr wrap="none" rtlCol="0">
            <a:spAutoFit/>
          </a:bodyPr>
          <a:lstStyle/>
          <a:p>
            <a:r>
              <a:rPr lang="en-US" sz="2800" dirty="0" smtClean="0"/>
              <a:t>Category</a:t>
            </a:r>
            <a:endParaRPr lang="en-IN" sz="28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980728"/>
            <a:ext cx="3744094" cy="587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508104" y="337692"/>
            <a:ext cx="2003882" cy="523220"/>
          </a:xfrm>
          <a:prstGeom prst="rect">
            <a:avLst/>
          </a:prstGeom>
          <a:noFill/>
        </p:spPr>
        <p:txBody>
          <a:bodyPr wrap="none" rtlCol="0">
            <a:spAutoFit/>
          </a:bodyPr>
          <a:lstStyle/>
          <a:p>
            <a:r>
              <a:rPr lang="en-US" sz="2800" dirty="0" smtClean="0"/>
              <a:t>CategoryGet</a:t>
            </a:r>
            <a:endParaRPr lang="en-IN" sz="2800" dirty="0"/>
          </a:p>
        </p:txBody>
      </p:sp>
    </p:spTree>
    <p:extLst>
      <p:ext uri="{BB962C8B-B14F-4D97-AF65-F5344CB8AC3E}">
        <p14:creationId xmlns:p14="http://schemas.microsoft.com/office/powerpoint/2010/main" val="4202334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912188"/>
            <a:ext cx="3960440"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24128" y="332656"/>
            <a:ext cx="792205" cy="523220"/>
          </a:xfrm>
          <a:prstGeom prst="rect">
            <a:avLst/>
          </a:prstGeom>
          <a:noFill/>
        </p:spPr>
        <p:txBody>
          <a:bodyPr wrap="none" rtlCol="0">
            <a:spAutoFit/>
          </a:bodyPr>
          <a:lstStyle/>
          <a:p>
            <a:r>
              <a:rPr lang="en-US" sz="2800" dirty="0" smtClean="0"/>
              <a:t>Cart</a:t>
            </a:r>
            <a:endParaRPr lang="en-IN" sz="2800"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912188"/>
            <a:ext cx="4176464"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5576" y="340926"/>
            <a:ext cx="2553263" cy="523220"/>
          </a:xfrm>
          <a:prstGeom prst="rect">
            <a:avLst/>
          </a:prstGeom>
          <a:noFill/>
        </p:spPr>
        <p:txBody>
          <a:bodyPr wrap="none" rtlCol="0">
            <a:spAutoFit/>
          </a:bodyPr>
          <a:lstStyle/>
          <a:p>
            <a:r>
              <a:rPr lang="en-US" sz="2800" dirty="0" smtClean="0"/>
              <a:t>CategoryUpdate</a:t>
            </a:r>
            <a:endParaRPr lang="en-IN" sz="2800" dirty="0"/>
          </a:p>
        </p:txBody>
      </p:sp>
    </p:spTree>
    <p:extLst>
      <p:ext uri="{BB962C8B-B14F-4D97-AF65-F5344CB8AC3E}">
        <p14:creationId xmlns:p14="http://schemas.microsoft.com/office/powerpoint/2010/main" val="3178930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858188"/>
            <a:ext cx="4139952"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40152" y="332656"/>
            <a:ext cx="1034129" cy="523220"/>
          </a:xfrm>
          <a:prstGeom prst="rect">
            <a:avLst/>
          </a:prstGeom>
          <a:noFill/>
        </p:spPr>
        <p:txBody>
          <a:bodyPr wrap="none" rtlCol="0">
            <a:spAutoFit/>
          </a:bodyPr>
          <a:lstStyle/>
          <a:p>
            <a:r>
              <a:rPr lang="en-US" sz="2800" dirty="0" smtClean="0"/>
              <a:t>Order</a:t>
            </a:r>
            <a:endParaRPr lang="en-IN" sz="2800"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980728"/>
            <a:ext cx="3962400" cy="576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907956" y="334968"/>
            <a:ext cx="1863844" cy="523220"/>
          </a:xfrm>
          <a:prstGeom prst="rect">
            <a:avLst/>
          </a:prstGeom>
          <a:noFill/>
        </p:spPr>
        <p:txBody>
          <a:bodyPr wrap="none" rtlCol="0">
            <a:spAutoFit/>
          </a:bodyPr>
          <a:lstStyle/>
          <a:p>
            <a:r>
              <a:rPr lang="en-US" sz="2800" dirty="0" smtClean="0"/>
              <a:t>CartUpdate</a:t>
            </a:r>
            <a:endParaRPr lang="en-IN" sz="2800" dirty="0"/>
          </a:p>
        </p:txBody>
      </p:sp>
    </p:spTree>
    <p:extLst>
      <p:ext uri="{BB962C8B-B14F-4D97-AF65-F5344CB8AC3E}">
        <p14:creationId xmlns:p14="http://schemas.microsoft.com/office/powerpoint/2010/main" val="4252671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124744"/>
            <a:ext cx="4104456"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36096" y="389886"/>
            <a:ext cx="1329851" cy="523220"/>
          </a:xfrm>
          <a:prstGeom prst="rect">
            <a:avLst/>
          </a:prstGeom>
          <a:noFill/>
        </p:spPr>
        <p:txBody>
          <a:bodyPr wrap="none" rtlCol="0">
            <a:spAutoFit/>
          </a:bodyPr>
          <a:lstStyle/>
          <a:p>
            <a:r>
              <a:rPr lang="en-US" sz="2800" dirty="0" smtClean="0"/>
              <a:t>Product</a:t>
            </a:r>
            <a:endParaRPr lang="en-IN" sz="28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4744"/>
            <a:ext cx="4108896"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9592" y="389886"/>
            <a:ext cx="1556388" cy="523220"/>
          </a:xfrm>
          <a:prstGeom prst="rect">
            <a:avLst/>
          </a:prstGeom>
          <a:noFill/>
        </p:spPr>
        <p:txBody>
          <a:bodyPr wrap="none" rtlCol="0">
            <a:spAutoFit/>
          </a:bodyPr>
          <a:lstStyle/>
          <a:p>
            <a:r>
              <a:rPr lang="en-US" sz="2800" dirty="0" smtClean="0"/>
              <a:t>OrderGet</a:t>
            </a:r>
            <a:endParaRPr lang="en-IN" sz="2800" dirty="0"/>
          </a:p>
        </p:txBody>
      </p:sp>
    </p:spTree>
    <p:extLst>
      <p:ext uri="{BB962C8B-B14F-4D97-AF65-F5344CB8AC3E}">
        <p14:creationId xmlns:p14="http://schemas.microsoft.com/office/powerpoint/2010/main" val="1286322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CONCLUSION</a:t>
            </a:r>
            <a:endParaRPr lang="en-IN" sz="6000" dirty="0"/>
          </a:p>
        </p:txBody>
      </p:sp>
      <p:sp>
        <p:nvSpPr>
          <p:cNvPr id="3" name="Content Placeholder 2"/>
          <p:cNvSpPr>
            <a:spLocks noGrp="1"/>
          </p:cNvSpPr>
          <p:nvPr>
            <p:ph idx="1"/>
          </p:nvPr>
        </p:nvSpPr>
        <p:spPr/>
        <p:txBody>
          <a:bodyPr>
            <a:normAutofit/>
          </a:bodyPr>
          <a:lstStyle/>
          <a:p>
            <a:pPr marL="571500" indent="-571500">
              <a:buFont typeface="+mj-lt"/>
              <a:buAutoNum type="romanLcPeriod"/>
            </a:pPr>
            <a:r>
              <a:rPr lang="en-US" sz="2800" dirty="0" smtClean="0"/>
              <a:t>Technology has made significant progress over the years to provide consumers a better online shopping experience and will continue to do so for years to come.</a:t>
            </a:r>
          </a:p>
          <a:p>
            <a:pPr marL="571500" indent="-571500">
              <a:buFont typeface="+mj-lt"/>
              <a:buAutoNum type="romanLcPeriod"/>
            </a:pPr>
            <a:r>
              <a:rPr lang="en-US" sz="2800" dirty="0" smtClean="0"/>
              <a:t>With the rapid growth of products and brands, people have speculated that online shopping will overtake in-store shopping.</a:t>
            </a:r>
          </a:p>
          <a:p>
            <a:pPr marL="571500" indent="-571500">
              <a:buFont typeface="+mj-lt"/>
              <a:buAutoNum type="romanLcPeriod"/>
            </a:pPr>
            <a:r>
              <a:rPr lang="en-US" sz="2800" dirty="0" smtClean="0"/>
              <a:t>At the end, it has been a win-win situation for both consumers and sellers.</a:t>
            </a:r>
            <a:endParaRPr lang="en-IN" sz="2800" dirty="0"/>
          </a:p>
        </p:txBody>
      </p:sp>
    </p:spTree>
    <p:extLst>
      <p:ext uri="{BB962C8B-B14F-4D97-AF65-F5344CB8AC3E}">
        <p14:creationId xmlns:p14="http://schemas.microsoft.com/office/powerpoint/2010/main" val="3718765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9144000"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538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accent5"/>
                </a:solidFill>
              </a:rPr>
              <a:t>PROJECT OBJECTIVE</a:t>
            </a:r>
            <a:endParaRPr lang="en-IN" sz="6000" dirty="0">
              <a:solidFill>
                <a:schemeClr val="accent5"/>
              </a:solidFill>
            </a:endParaRPr>
          </a:p>
        </p:txBody>
      </p:sp>
      <p:sp>
        <p:nvSpPr>
          <p:cNvPr id="3" name="Content Placeholder 2"/>
          <p:cNvSpPr>
            <a:spLocks noGrp="1"/>
          </p:cNvSpPr>
          <p:nvPr>
            <p:ph idx="1"/>
          </p:nvPr>
        </p:nvSpPr>
        <p:spPr>
          <a:xfrm>
            <a:off x="457200" y="1600200"/>
            <a:ext cx="8229600" cy="4853136"/>
          </a:xfrm>
        </p:spPr>
        <p:txBody>
          <a:bodyPr>
            <a:normAutofit/>
          </a:bodyPr>
          <a:lstStyle/>
          <a:p>
            <a:pPr>
              <a:buFont typeface="Wingdings" pitchFamily="2" charset="2"/>
              <a:buChar char="ü"/>
            </a:pPr>
            <a:r>
              <a:rPr lang="en-US" sz="2800" dirty="0" smtClean="0"/>
              <a:t>The main objective of most grocery store companies is to sell products and earn the highest profits possible.</a:t>
            </a:r>
          </a:p>
          <a:p>
            <a:pPr>
              <a:buFont typeface="Wingdings" pitchFamily="2" charset="2"/>
              <a:buChar char="ü"/>
            </a:pPr>
            <a:r>
              <a:rPr lang="en-US" sz="2800" dirty="0" smtClean="0"/>
              <a:t>Online grocery shopping ordering potentially reduces the inconvience of grocery selection by eliminating trips to physical stores</a:t>
            </a:r>
            <a:r>
              <a:rPr lang="en-US" dirty="0" smtClean="0"/>
              <a:t>.</a:t>
            </a:r>
          </a:p>
          <a:p>
            <a:pPr>
              <a:buFont typeface="Wingdings" pitchFamily="2" charset="2"/>
              <a:buChar char="ü"/>
            </a:pPr>
            <a:r>
              <a:rPr lang="en-US" sz="2800" dirty="0" smtClean="0"/>
              <a:t>It physically enable consumers to shop much more quickly by occasion or for trips, precisely when a trip to the grocery store is most difficult.</a:t>
            </a:r>
          </a:p>
          <a:p>
            <a:pPr marL="0" indent="0">
              <a:buNone/>
            </a:pPr>
            <a:endParaRPr lang="en-IN" sz="2400" dirty="0"/>
          </a:p>
        </p:txBody>
      </p:sp>
    </p:spTree>
    <p:extLst>
      <p:ext uri="{BB962C8B-B14F-4D97-AF65-F5344CB8AC3E}">
        <p14:creationId xmlns:p14="http://schemas.microsoft.com/office/powerpoint/2010/main" val="3677050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accent5"/>
                </a:solidFill>
              </a:rPr>
              <a:t>TECHNOLOGIES USED</a:t>
            </a:r>
            <a:endParaRPr lang="en-IN" sz="6000" dirty="0">
              <a:solidFill>
                <a:schemeClr val="accent5"/>
              </a:solidFill>
            </a:endParaRPr>
          </a:p>
        </p:txBody>
      </p:sp>
      <p:sp>
        <p:nvSpPr>
          <p:cNvPr id="3" name="Content Placeholder 2"/>
          <p:cNvSpPr>
            <a:spLocks noGrp="1"/>
          </p:cNvSpPr>
          <p:nvPr>
            <p:ph idx="1"/>
          </p:nvPr>
        </p:nvSpPr>
        <p:spPr>
          <a:xfrm>
            <a:off x="457200" y="1628801"/>
            <a:ext cx="8229600" cy="4968552"/>
          </a:xfrm>
        </p:spPr>
        <p:txBody>
          <a:bodyPr>
            <a:normAutofit/>
          </a:bodyPr>
          <a:lstStyle/>
          <a:p>
            <a:pPr>
              <a:buFont typeface="Wingdings" pitchFamily="2" charset="2"/>
              <a:buChar char="Ø"/>
            </a:pPr>
            <a:r>
              <a:rPr lang="en-US" dirty="0" smtClean="0"/>
              <a:t>Java 1.8</a:t>
            </a:r>
          </a:p>
          <a:p>
            <a:pPr>
              <a:buFont typeface="Wingdings" pitchFamily="2" charset="2"/>
              <a:buChar char="Ø"/>
            </a:pPr>
            <a:r>
              <a:rPr lang="en-US" dirty="0" smtClean="0"/>
              <a:t>Spring Framework 2.7.0+</a:t>
            </a:r>
          </a:p>
          <a:p>
            <a:pPr>
              <a:buFont typeface="Wingdings" pitchFamily="2" charset="2"/>
              <a:buChar char="Ø"/>
            </a:pPr>
            <a:r>
              <a:rPr lang="en-US" dirty="0" smtClean="0"/>
              <a:t>Maven 4.0</a:t>
            </a:r>
          </a:p>
          <a:p>
            <a:pPr>
              <a:buFont typeface="Wingdings" pitchFamily="2" charset="2"/>
              <a:buChar char="Ø"/>
            </a:pPr>
            <a:r>
              <a:rPr lang="en-US" dirty="0" smtClean="0"/>
              <a:t>Spring Web 0.0.1+</a:t>
            </a:r>
          </a:p>
          <a:p>
            <a:pPr>
              <a:buFont typeface="Wingdings" pitchFamily="2" charset="2"/>
              <a:buChar char="Ø"/>
            </a:pPr>
            <a:r>
              <a:rPr lang="en-US" dirty="0" smtClean="0"/>
              <a:t>Spring Data JPA(Hibernate)</a:t>
            </a:r>
          </a:p>
          <a:p>
            <a:pPr>
              <a:buFont typeface="Wingdings" pitchFamily="2" charset="2"/>
              <a:buChar char="Ø"/>
            </a:pPr>
            <a:r>
              <a:rPr lang="en-US" dirty="0" smtClean="0"/>
              <a:t>MySQL</a:t>
            </a:r>
          </a:p>
          <a:p>
            <a:pPr>
              <a:buFont typeface="Wingdings" pitchFamily="2" charset="2"/>
              <a:buChar char="Ø"/>
            </a:pPr>
            <a:r>
              <a:rPr lang="en-US" dirty="0" smtClean="0"/>
              <a:t>Validation</a:t>
            </a:r>
          </a:p>
          <a:p>
            <a:pPr>
              <a:buFont typeface="Wingdings" pitchFamily="2" charset="2"/>
              <a:buChar char="Ø"/>
            </a:pPr>
            <a:r>
              <a:rPr lang="en-US" dirty="0" smtClean="0"/>
              <a:t>Postman</a:t>
            </a:r>
            <a:endParaRPr lang="en-IN" dirty="0"/>
          </a:p>
        </p:txBody>
      </p:sp>
    </p:spTree>
    <p:extLst>
      <p:ext uri="{BB962C8B-B14F-4D97-AF65-F5344CB8AC3E}">
        <p14:creationId xmlns:p14="http://schemas.microsoft.com/office/powerpoint/2010/main" val="4025797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smtClean="0">
                <a:solidFill>
                  <a:schemeClr val="accent5"/>
                </a:solidFill>
              </a:rPr>
              <a:t>REQUIRED SPECIFICATION</a:t>
            </a:r>
            <a:endParaRPr lang="en-IN" sz="6000" dirty="0">
              <a:solidFill>
                <a:schemeClr val="accent5"/>
              </a:solidFill>
            </a:endParaRP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942657161"/>
              </p:ext>
            </p:extLst>
          </p:nvPr>
        </p:nvGraphicFramePr>
        <p:xfrm>
          <a:off x="107505" y="1772817"/>
          <a:ext cx="8928994" cy="4861334"/>
        </p:xfrm>
        <a:graphic>
          <a:graphicData uri="http://schemas.openxmlformats.org/drawingml/2006/table">
            <a:tbl>
              <a:tblPr firstRow="1" bandRow="1">
                <a:tableStyleId>{5C22544A-7EE6-4342-B048-85BDC9FD1C3A}</a:tableStyleId>
              </a:tblPr>
              <a:tblGrid>
                <a:gridCol w="4426339"/>
                <a:gridCol w="4502655"/>
              </a:tblGrid>
              <a:tr h="937260">
                <a:tc>
                  <a:txBody>
                    <a:bodyPr/>
                    <a:lstStyle/>
                    <a:p>
                      <a:pPr algn="ctr"/>
                      <a:r>
                        <a:rPr lang="en-US" sz="2800" dirty="0" smtClean="0"/>
                        <a:t>Hardware Configuration</a:t>
                      </a:r>
                      <a:endParaRPr lang="en-IN" sz="2800" dirty="0"/>
                    </a:p>
                  </a:txBody>
                  <a:tcPr/>
                </a:tc>
                <a:tc>
                  <a:txBody>
                    <a:bodyPr/>
                    <a:lstStyle/>
                    <a:p>
                      <a:r>
                        <a:rPr lang="en-US" sz="2800" dirty="0" smtClean="0"/>
                        <a:t>Software Configuration</a:t>
                      </a:r>
                      <a:endParaRPr lang="en-IN" sz="2800" dirty="0"/>
                    </a:p>
                  </a:txBody>
                  <a:tcPr/>
                </a:tc>
              </a:tr>
              <a:tr h="1360170">
                <a:tc>
                  <a:txBody>
                    <a:bodyPr/>
                    <a:lstStyle/>
                    <a:p>
                      <a:r>
                        <a:rPr lang="en-US" sz="2800" dirty="0" smtClean="0"/>
                        <a:t>System:64-bit Operating System</a:t>
                      </a:r>
                      <a:endParaRPr lang="en-IN" sz="2800" dirty="0"/>
                    </a:p>
                  </a:txBody>
                  <a:tcPr/>
                </a:tc>
                <a:tc>
                  <a:txBody>
                    <a:bodyPr/>
                    <a:lstStyle/>
                    <a:p>
                      <a:r>
                        <a:rPr lang="en-US" sz="2800" dirty="0" smtClean="0"/>
                        <a:t>Software</a:t>
                      </a:r>
                      <a:r>
                        <a:rPr lang="en-US" sz="2800" baseline="0" dirty="0" smtClean="0"/>
                        <a:t>  IDE: Spring tool suite</a:t>
                      </a:r>
                      <a:endParaRPr lang="en-IN" sz="2800" dirty="0"/>
                    </a:p>
                  </a:txBody>
                  <a:tcPr/>
                </a:tc>
              </a:tr>
              <a:tr h="1203734">
                <a:tc>
                  <a:txBody>
                    <a:bodyPr/>
                    <a:lstStyle/>
                    <a:p>
                      <a:r>
                        <a:rPr lang="en-US" sz="2800" dirty="0" smtClean="0"/>
                        <a:t>RAM: 4GB</a:t>
                      </a:r>
                    </a:p>
                    <a:p>
                      <a:r>
                        <a:rPr lang="en-US" sz="2800" dirty="0" smtClean="0"/>
                        <a:t>Hard Disk: 1TB</a:t>
                      </a:r>
                      <a:endParaRPr lang="en-IN" sz="2800" dirty="0"/>
                    </a:p>
                  </a:txBody>
                  <a:tcPr/>
                </a:tc>
                <a:tc>
                  <a:txBody>
                    <a:bodyPr/>
                    <a:lstStyle/>
                    <a:p>
                      <a:r>
                        <a:rPr lang="en-US" sz="2800" dirty="0" smtClean="0"/>
                        <a:t>Language: Java</a:t>
                      </a:r>
                      <a:endParaRPr lang="en-IN" sz="2800" dirty="0"/>
                    </a:p>
                  </a:txBody>
                  <a:tcPr/>
                </a:tc>
              </a:tr>
              <a:tr h="1360170">
                <a:tc>
                  <a:txBody>
                    <a:bodyPr/>
                    <a:lstStyle/>
                    <a:p>
                      <a:r>
                        <a:rPr lang="en-US" sz="2800" dirty="0" smtClean="0"/>
                        <a:t>Operating  System: Windows 10</a:t>
                      </a:r>
                      <a:endParaRPr lang="en-IN" sz="2800" dirty="0"/>
                    </a:p>
                  </a:txBody>
                  <a:tcPr/>
                </a:tc>
                <a:tc>
                  <a:txBody>
                    <a:bodyPr/>
                    <a:lstStyle/>
                    <a:p>
                      <a:r>
                        <a:rPr lang="en-US" sz="2800" dirty="0" smtClean="0"/>
                        <a:t>Back</a:t>
                      </a:r>
                      <a:r>
                        <a:rPr lang="en-US" sz="2800" baseline="0" dirty="0" smtClean="0"/>
                        <a:t> End: MySQL </a:t>
                      </a:r>
                      <a:r>
                        <a:rPr lang="en-US" sz="2800" baseline="0" dirty="0" err="1" smtClean="0"/>
                        <a:t>Server,Postman</a:t>
                      </a:r>
                      <a:endParaRPr lang="en-IN" sz="2800" dirty="0"/>
                    </a:p>
                  </a:txBody>
                  <a:tcPr/>
                </a:tc>
              </a:tr>
            </a:tbl>
          </a:graphicData>
        </a:graphic>
      </p:graphicFrame>
    </p:spTree>
    <p:extLst>
      <p:ext uri="{BB962C8B-B14F-4D97-AF65-F5344CB8AC3E}">
        <p14:creationId xmlns:p14="http://schemas.microsoft.com/office/powerpoint/2010/main" val="3679653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accent5"/>
                </a:solidFill>
              </a:rPr>
              <a:t>PROPOSED SYSTEM</a:t>
            </a:r>
            <a:endParaRPr lang="en-IN" sz="6000" dirty="0">
              <a:solidFill>
                <a:schemeClr val="accent5"/>
              </a:solidFill>
            </a:endParaRPr>
          </a:p>
        </p:txBody>
      </p:sp>
      <p:sp>
        <p:nvSpPr>
          <p:cNvPr id="3" name="Content Placeholder 2"/>
          <p:cNvSpPr>
            <a:spLocks noGrp="1"/>
          </p:cNvSpPr>
          <p:nvPr>
            <p:ph idx="1"/>
          </p:nvPr>
        </p:nvSpPr>
        <p:spPr>
          <a:xfrm>
            <a:off x="0" y="1916833"/>
            <a:ext cx="9144000" cy="4209331"/>
          </a:xfrm>
        </p:spPr>
        <p:txBody>
          <a:bodyPr>
            <a:normAutofit/>
          </a:bodyPr>
          <a:lstStyle/>
          <a:p>
            <a:pPr algn="just">
              <a:buFont typeface="Wingdings" pitchFamily="2" charset="2"/>
              <a:buChar char="v"/>
            </a:pPr>
            <a:r>
              <a:rPr lang="en-US" sz="2800" dirty="0" smtClean="0"/>
              <a:t>The Proposed system ensures the complete freedom for users. where user at his own system can log on to this website and can book his product. Our proposed system allows only registered users to book the product, view booking and cancel their booking as per their needs.</a:t>
            </a:r>
          </a:p>
          <a:p>
            <a:pPr>
              <a:buFont typeface="Wingdings" pitchFamily="2" charset="2"/>
              <a:buChar char="v"/>
            </a:pPr>
            <a:r>
              <a:rPr lang="en-US" sz="2800" dirty="0" smtClean="0"/>
              <a:t>In this proposal the entire work is done on online. Particularly if the manages the small grocery store inventory requires more than simply keeping enough of every item in stock.</a:t>
            </a:r>
          </a:p>
          <a:p>
            <a:pPr marL="0" indent="0">
              <a:buNone/>
            </a:pPr>
            <a:endParaRPr lang="en-IN" sz="2800" dirty="0"/>
          </a:p>
        </p:txBody>
      </p:sp>
    </p:spTree>
    <p:extLst>
      <p:ext uri="{BB962C8B-B14F-4D97-AF65-F5344CB8AC3E}">
        <p14:creationId xmlns:p14="http://schemas.microsoft.com/office/powerpoint/2010/main" val="2227667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4096"/>
          </a:xfrm>
        </p:spPr>
        <p:txBody>
          <a:bodyPr>
            <a:noAutofit/>
          </a:bodyPr>
          <a:lstStyle/>
          <a:p>
            <a:r>
              <a:rPr lang="en-US" sz="5400" dirty="0" smtClean="0">
                <a:solidFill>
                  <a:schemeClr val="accent5"/>
                </a:solidFill>
              </a:rPr>
              <a:t>ADVANTAGES</a:t>
            </a:r>
            <a:endParaRPr lang="en-IN" sz="5400" dirty="0">
              <a:solidFill>
                <a:schemeClr val="accent5"/>
              </a:solidFill>
            </a:endParaRPr>
          </a:p>
        </p:txBody>
      </p:sp>
      <p:sp>
        <p:nvSpPr>
          <p:cNvPr id="3" name="Content Placeholder 2"/>
          <p:cNvSpPr>
            <a:spLocks noGrp="1"/>
          </p:cNvSpPr>
          <p:nvPr>
            <p:ph idx="1"/>
          </p:nvPr>
        </p:nvSpPr>
        <p:spPr>
          <a:xfrm>
            <a:off x="467544" y="1340768"/>
            <a:ext cx="8219256" cy="5184575"/>
          </a:xfrm>
        </p:spPr>
        <p:txBody>
          <a:bodyPr>
            <a:normAutofit/>
          </a:bodyPr>
          <a:lstStyle/>
          <a:p>
            <a:pPr>
              <a:buFont typeface="Wingdings" pitchFamily="2" charset="2"/>
              <a:buChar char="v"/>
            </a:pPr>
            <a:r>
              <a:rPr lang="en-US" dirty="0" smtClean="0"/>
              <a:t>Clients can order whenever they want.</a:t>
            </a:r>
          </a:p>
          <a:p>
            <a:pPr>
              <a:buFont typeface="Wingdings" pitchFamily="2" charset="2"/>
              <a:buChar char="v"/>
            </a:pPr>
            <a:r>
              <a:rPr lang="en-US" dirty="0"/>
              <a:t>Easy sign-up </a:t>
            </a:r>
            <a:r>
              <a:rPr lang="en-US" dirty="0" smtClean="0"/>
              <a:t>process.</a:t>
            </a:r>
            <a:endParaRPr lang="en-US" dirty="0"/>
          </a:p>
          <a:p>
            <a:pPr>
              <a:buFont typeface="Wingdings" pitchFamily="2" charset="2"/>
              <a:buChar char="v"/>
            </a:pPr>
            <a:r>
              <a:rPr lang="en-US" dirty="0"/>
              <a:t>Enhanced </a:t>
            </a:r>
            <a:r>
              <a:rPr lang="en-US" dirty="0" smtClean="0"/>
              <a:t>search.</a:t>
            </a:r>
            <a:endParaRPr lang="en-US" dirty="0"/>
          </a:p>
          <a:p>
            <a:pPr>
              <a:buFont typeface="Wingdings" pitchFamily="2" charset="2"/>
              <a:buChar char="v"/>
            </a:pPr>
            <a:r>
              <a:rPr lang="en-US" dirty="0" smtClean="0"/>
              <a:t>Makes the ordering process easier.</a:t>
            </a:r>
          </a:p>
          <a:p>
            <a:pPr>
              <a:buFont typeface="Wingdings" pitchFamily="2" charset="2"/>
              <a:buChar char="v"/>
            </a:pPr>
            <a:r>
              <a:rPr lang="en-US" dirty="0" smtClean="0"/>
              <a:t>Customer’s Satisfaction.</a:t>
            </a:r>
          </a:p>
          <a:p>
            <a:pPr>
              <a:buFont typeface="Wingdings" pitchFamily="2" charset="2"/>
              <a:buChar char="v"/>
            </a:pPr>
            <a:r>
              <a:rPr lang="en-US" dirty="0" smtClean="0"/>
              <a:t>The convience of mobile ordering.</a:t>
            </a:r>
          </a:p>
          <a:p>
            <a:pPr>
              <a:buFont typeface="Wingdings" pitchFamily="2" charset="2"/>
              <a:buChar char="v"/>
            </a:pPr>
            <a:r>
              <a:rPr lang="en-US" dirty="0" smtClean="0"/>
              <a:t>No more waiting in long queues to place an order</a:t>
            </a:r>
          </a:p>
          <a:p>
            <a:pPr>
              <a:buFont typeface="Wingdings" pitchFamily="2" charset="2"/>
              <a:buChar char="v"/>
            </a:pPr>
            <a:r>
              <a:rPr lang="en-US" dirty="0" smtClean="0"/>
              <a:t>Discover New Items</a:t>
            </a:r>
          </a:p>
          <a:p>
            <a:pPr>
              <a:buFont typeface="Wingdings" pitchFamily="2" charset="2"/>
              <a:buChar char="v"/>
            </a:pPr>
            <a:r>
              <a:rPr lang="en-US" dirty="0"/>
              <a:t>Add shopping list items</a:t>
            </a:r>
          </a:p>
          <a:p>
            <a:pPr>
              <a:buFont typeface="Wingdings" pitchFamily="2" charset="2"/>
              <a:buChar char="v"/>
            </a:pPr>
            <a:r>
              <a:rPr lang="en-US" dirty="0"/>
              <a:t>Add to cart option</a:t>
            </a:r>
          </a:p>
          <a:p>
            <a:pPr>
              <a:buFont typeface="Wingdings" pitchFamily="2" charset="2"/>
              <a:buChar char="v"/>
            </a:pPr>
            <a:endParaRPr lang="en-US" dirty="0" smtClean="0"/>
          </a:p>
          <a:p>
            <a:pPr>
              <a:buFont typeface="Wingdings" pitchFamily="2" charset="2"/>
              <a:buChar char="v"/>
            </a:pPr>
            <a:endParaRPr lang="en-US" dirty="0"/>
          </a:p>
          <a:p>
            <a:pPr>
              <a:buFont typeface="Wingdings" pitchFamily="2" charset="2"/>
              <a:buChar char="v"/>
            </a:pPr>
            <a:endParaRPr lang="en-US" dirty="0" smtClean="0"/>
          </a:p>
          <a:p>
            <a:pPr>
              <a:buFont typeface="Wingdings" pitchFamily="2" charset="2"/>
              <a:buChar char="v"/>
            </a:pPr>
            <a:endParaRPr lang="en-IN" dirty="0"/>
          </a:p>
        </p:txBody>
      </p:sp>
    </p:spTree>
    <p:extLst>
      <p:ext uri="{BB962C8B-B14F-4D97-AF65-F5344CB8AC3E}">
        <p14:creationId xmlns:p14="http://schemas.microsoft.com/office/powerpoint/2010/main" val="1495225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648072"/>
          </a:xfrm>
        </p:spPr>
        <p:txBody>
          <a:bodyPr>
            <a:normAutofit fontScale="90000"/>
          </a:bodyPr>
          <a:lstStyle/>
          <a:p>
            <a:r>
              <a:rPr lang="en-US" sz="6000" dirty="0" smtClean="0">
                <a:solidFill>
                  <a:schemeClr val="accent5"/>
                </a:solidFill>
              </a:rPr>
              <a:t>SPRING ANNOTATIONS</a:t>
            </a:r>
            <a:endParaRPr lang="en-IN" sz="6000" dirty="0">
              <a:solidFill>
                <a:schemeClr val="accent5"/>
              </a:solidFill>
            </a:endParaRPr>
          </a:p>
        </p:txBody>
      </p:sp>
      <p:sp>
        <p:nvSpPr>
          <p:cNvPr id="3" name="Content Placeholder 2"/>
          <p:cNvSpPr>
            <a:spLocks noGrp="1"/>
          </p:cNvSpPr>
          <p:nvPr>
            <p:ph idx="1"/>
          </p:nvPr>
        </p:nvSpPr>
        <p:spPr>
          <a:xfrm>
            <a:off x="457200" y="1196752"/>
            <a:ext cx="8229600" cy="5400600"/>
          </a:xfrm>
        </p:spPr>
        <p:txBody>
          <a:bodyPr>
            <a:normAutofit fontScale="25000" lnSpcReduction="20000"/>
          </a:bodyPr>
          <a:lstStyle/>
          <a:p>
            <a:pPr algn="just"/>
            <a:r>
              <a:rPr lang="en-US" sz="11200" dirty="0" smtClean="0"/>
              <a:t>@Entity</a:t>
            </a:r>
            <a:r>
              <a:rPr lang="en-US" sz="9600" dirty="0" smtClean="0"/>
              <a:t>: The @Entity specifies that the class is an entity and is mapped to a database table.</a:t>
            </a:r>
          </a:p>
          <a:p>
            <a:pPr algn="just"/>
            <a:r>
              <a:rPr lang="en-US" sz="11200" dirty="0" smtClean="0"/>
              <a:t>@Table</a:t>
            </a:r>
            <a:r>
              <a:rPr lang="en-US" sz="9600" dirty="0" smtClean="0"/>
              <a:t>: The @Table specifies the name of the database table to be used for mapping.</a:t>
            </a:r>
          </a:p>
          <a:p>
            <a:pPr algn="just"/>
            <a:r>
              <a:rPr lang="en-US" sz="11200" dirty="0"/>
              <a:t>@Id: </a:t>
            </a:r>
            <a:r>
              <a:rPr lang="en-US" sz="9600" dirty="0"/>
              <a:t>The @Id specifies the primary key of the entity</a:t>
            </a:r>
            <a:r>
              <a:rPr lang="en-US" sz="9600" dirty="0" smtClean="0"/>
              <a:t>.</a:t>
            </a:r>
          </a:p>
          <a:p>
            <a:pPr algn="just"/>
            <a:r>
              <a:rPr lang="en-US" sz="11200" dirty="0"/>
              <a:t>@Column</a:t>
            </a:r>
            <a:r>
              <a:rPr lang="en-US" sz="9600" dirty="0"/>
              <a:t>: The @Column is used for adding the column the name in the table of a particular MySQL </a:t>
            </a:r>
            <a:r>
              <a:rPr lang="en-US" sz="9600" dirty="0" smtClean="0"/>
              <a:t>database.</a:t>
            </a:r>
          </a:p>
          <a:p>
            <a:pPr algn="just"/>
            <a:r>
              <a:rPr lang="en-US" sz="11200" dirty="0"/>
              <a:t>@JoinColumn</a:t>
            </a:r>
            <a:r>
              <a:rPr lang="en-US" sz="9600" dirty="0"/>
              <a:t>: The @JoinColumn helps us specify the column we will use for joining an entity </a:t>
            </a:r>
            <a:r>
              <a:rPr lang="en-US" sz="9600" dirty="0" smtClean="0"/>
              <a:t>association.</a:t>
            </a:r>
          </a:p>
          <a:p>
            <a:pPr algn="just"/>
            <a:r>
              <a:rPr lang="en-US" sz="11200" dirty="0"/>
              <a:t>@OneToManyMapping</a:t>
            </a:r>
            <a:r>
              <a:rPr lang="en-US" sz="9600" dirty="0"/>
              <a:t>: The @OneToManyMapping is used to create the one-to-many relationship between the Student and phone </a:t>
            </a:r>
            <a:r>
              <a:rPr lang="en-US" sz="9600" dirty="0" smtClean="0"/>
              <a:t>entities</a:t>
            </a:r>
          </a:p>
          <a:p>
            <a:pPr algn="just"/>
            <a:r>
              <a:rPr lang="en-US" sz="11200" dirty="0"/>
              <a:t>@ManyToOneMapping</a:t>
            </a:r>
            <a:r>
              <a:rPr lang="en-US" sz="9600" dirty="0"/>
              <a:t>: The @ManyToOneMapping is used to create the many-to-one relationship between the student and Address </a:t>
            </a:r>
            <a:r>
              <a:rPr lang="en-US" sz="9600" dirty="0" smtClean="0"/>
              <a:t>entities.</a:t>
            </a:r>
          </a:p>
          <a:p>
            <a:pPr marL="0" indent="0" algn="just">
              <a:buNone/>
            </a:pPr>
            <a:endParaRPr lang="en-US" sz="9600" dirty="0" smtClean="0"/>
          </a:p>
        </p:txBody>
      </p:sp>
    </p:spTree>
    <p:extLst>
      <p:ext uri="{BB962C8B-B14F-4D97-AF65-F5344CB8AC3E}">
        <p14:creationId xmlns:p14="http://schemas.microsoft.com/office/powerpoint/2010/main" val="887952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9"/>
            <a:ext cx="8507288" cy="5904655"/>
          </a:xfrm>
        </p:spPr>
        <p:txBody>
          <a:bodyPr>
            <a:normAutofit lnSpcReduction="10000"/>
          </a:bodyPr>
          <a:lstStyle/>
          <a:p>
            <a:pPr algn="just"/>
            <a:endParaRPr lang="en-US" sz="2800" dirty="0" smtClean="0"/>
          </a:p>
          <a:p>
            <a:pPr algn="just"/>
            <a:r>
              <a:rPr lang="en-US" sz="3000" dirty="0"/>
              <a:t>@Repository</a:t>
            </a:r>
            <a:r>
              <a:rPr lang="en-US" sz="2800" dirty="0"/>
              <a:t>: </a:t>
            </a:r>
            <a:r>
              <a:rPr lang="en-US" sz="2600" dirty="0"/>
              <a:t>The @Repository is used to indicate the class provides the mechanism for storage, retrieval, update, delete and search operation on objects</a:t>
            </a:r>
            <a:r>
              <a:rPr lang="en-US" sz="2800" dirty="0"/>
              <a:t>.</a:t>
            </a:r>
          </a:p>
          <a:p>
            <a:pPr algn="just"/>
            <a:r>
              <a:rPr lang="en-US" sz="2800" dirty="0" smtClean="0"/>
              <a:t> @</a:t>
            </a:r>
            <a:r>
              <a:rPr lang="en-US" sz="2800" dirty="0"/>
              <a:t>RestController</a:t>
            </a:r>
            <a:r>
              <a:rPr lang="en-US" sz="2400" dirty="0"/>
              <a:t>: The @RestController is used at the class level and allows the class to handle the requests made by the client.</a:t>
            </a:r>
          </a:p>
          <a:p>
            <a:pPr algn="just"/>
            <a:r>
              <a:rPr lang="en-US" sz="2800" dirty="0"/>
              <a:t>@GetMapping</a:t>
            </a:r>
            <a:r>
              <a:rPr lang="en-US" sz="2400" dirty="0"/>
              <a:t>: The @</a:t>
            </a:r>
            <a:r>
              <a:rPr lang="en-US" sz="2400" dirty="0" smtClean="0"/>
              <a:t>GetMapping uses for the read operation.</a:t>
            </a:r>
          </a:p>
          <a:p>
            <a:pPr algn="just"/>
            <a:r>
              <a:rPr lang="en-US" sz="2800" dirty="0" smtClean="0"/>
              <a:t>@PostMapping: The @p</a:t>
            </a:r>
            <a:r>
              <a:rPr lang="en-US" sz="2400" dirty="0" smtClean="0"/>
              <a:t>ostMapping should only be used to create a new resource.</a:t>
            </a:r>
            <a:endParaRPr lang="en-US" sz="2400" dirty="0"/>
          </a:p>
          <a:p>
            <a:r>
              <a:rPr lang="en-US" sz="2800" dirty="0"/>
              <a:t>@PutMapping</a:t>
            </a:r>
            <a:r>
              <a:rPr lang="en-US" sz="2400" dirty="0"/>
              <a:t>: The @</a:t>
            </a:r>
            <a:r>
              <a:rPr lang="en-US" sz="2400" dirty="0" smtClean="0"/>
              <a:t>PutMapping </a:t>
            </a:r>
            <a:r>
              <a:rPr lang="en-US" sz="2400" dirty="0"/>
              <a:t> </a:t>
            </a:r>
            <a:r>
              <a:rPr lang="en-US" sz="2400" dirty="0" smtClean="0"/>
              <a:t>update an existing resource.</a:t>
            </a:r>
            <a:r>
              <a:rPr lang="en-US" sz="2400" dirty="0"/>
              <a:t/>
            </a:r>
            <a:br>
              <a:rPr lang="en-US" sz="2400" dirty="0"/>
            </a:br>
            <a:r>
              <a:rPr lang="en-US" sz="2400" dirty="0" smtClean="0"/>
              <a:t>.</a:t>
            </a:r>
          </a:p>
          <a:p>
            <a:endParaRPr lang="en-US" sz="2400" dirty="0"/>
          </a:p>
          <a:p>
            <a:endParaRPr lang="en-IN" sz="2400" dirty="0"/>
          </a:p>
        </p:txBody>
      </p:sp>
    </p:spTree>
    <p:extLst>
      <p:ext uri="{BB962C8B-B14F-4D97-AF65-F5344CB8AC3E}">
        <p14:creationId xmlns:p14="http://schemas.microsoft.com/office/powerpoint/2010/main" val="1155361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1523</TotalTime>
  <Words>1265</Words>
  <Application>Microsoft Office PowerPoint</Application>
  <PresentationFormat>On-screen Show (4:3)</PresentationFormat>
  <Paragraphs>178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Adjacency</vt:lpstr>
      <vt:lpstr>GROCERY ONLINE STORE</vt:lpstr>
      <vt:lpstr>INTRODUCTION</vt:lpstr>
      <vt:lpstr>PROJECT OBJECTIVE</vt:lpstr>
      <vt:lpstr>TECHNOLOGIES USED</vt:lpstr>
      <vt:lpstr>REQUIRED SPECIFICATION</vt:lpstr>
      <vt:lpstr>PROPOSED SYSTEM</vt:lpstr>
      <vt:lpstr>ADVANTAGES</vt:lpstr>
      <vt:lpstr>SPRING ANNOTATIONS</vt:lpstr>
      <vt:lpstr>PowerPoint Presentation</vt:lpstr>
      <vt:lpstr>PowerPoint Presentation</vt:lpstr>
      <vt:lpstr>USE CASE DIAGRAM</vt:lpstr>
      <vt:lpstr>PowerPoint Presentation</vt:lpstr>
      <vt:lpstr>CLASS DIAGRAM</vt:lpstr>
      <vt:lpstr>PowerPoint Presentation</vt:lpstr>
      <vt:lpstr>ER DIAGRAM</vt:lpstr>
      <vt:lpstr>SPRING BOOT PROJECT ARCHITECTURE</vt:lpstr>
      <vt:lpstr>PowerPoint Presentation</vt:lpstr>
      <vt:lpstr>PRODUCTS PAGE</vt:lpstr>
      <vt:lpstr>ABOUT BACKEND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ONLINE STORE</dc:title>
  <dc:creator>PAVANI B</dc:creator>
  <cp:lastModifiedBy>PAVANI B</cp:lastModifiedBy>
  <cp:revision>107</cp:revision>
  <dcterms:created xsi:type="dcterms:W3CDTF">2022-05-27T12:13:51Z</dcterms:created>
  <dcterms:modified xsi:type="dcterms:W3CDTF">2022-06-06T11:33:04Z</dcterms:modified>
</cp:coreProperties>
</file>