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5"/>
  </p:notesMasterIdLst>
  <p:sldIdLst>
    <p:sldId id="257" r:id="rId2"/>
    <p:sldId id="275" r:id="rId3"/>
    <p:sldId id="303" r:id="rId4"/>
    <p:sldId id="310" r:id="rId5"/>
    <p:sldId id="305" r:id="rId6"/>
    <p:sldId id="312" r:id="rId7"/>
    <p:sldId id="313" r:id="rId8"/>
    <p:sldId id="314" r:id="rId9"/>
    <p:sldId id="326" r:id="rId10"/>
    <p:sldId id="327" r:id="rId11"/>
    <p:sldId id="328" r:id="rId12"/>
    <p:sldId id="317" r:id="rId13"/>
    <p:sldId id="329" r:id="rId14"/>
    <p:sldId id="324" r:id="rId15"/>
    <p:sldId id="325" r:id="rId16"/>
    <p:sldId id="323" r:id="rId17"/>
    <p:sldId id="322" r:id="rId18"/>
    <p:sldId id="321" r:id="rId19"/>
    <p:sldId id="320" r:id="rId20"/>
    <p:sldId id="319" r:id="rId21"/>
    <p:sldId id="330" r:id="rId22"/>
    <p:sldId id="331" r:id="rId23"/>
    <p:sldId id="295"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jiya" initials="K" lastIdx="1" clrIdx="0">
    <p:extLst>
      <p:ext uri="{19B8F6BF-5375-455C-9EA6-DF929625EA0E}">
        <p15:presenceInfo xmlns:p15="http://schemas.microsoft.com/office/powerpoint/2012/main" userId="Keji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223" autoAdjust="0"/>
  </p:normalViewPr>
  <p:slideViewPr>
    <p:cSldViewPr>
      <p:cViewPr varScale="1">
        <p:scale>
          <a:sx n="86" d="100"/>
          <a:sy n="86" d="100"/>
        </p:scale>
        <p:origin x="138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4/29/2020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4/29/2020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4/29/2020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4/29/2020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4/29/2020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4/29/2020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4/29/2020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4/29/2020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pavaniboya/TRAVEL-DAIRI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143000"/>
          </a:xfrm>
        </p:spPr>
        <p:txBody>
          <a:bodyPr/>
          <a:lstStyle/>
          <a:p>
            <a:pPr algn="ctr"/>
            <a:r>
              <a:rPr lang="en-US" sz="5400">
                <a:latin typeface="Times New Roman" pitchFamily="18" charset="0"/>
                <a:cs typeface="Times New Roman" pitchFamily="18" charset="0"/>
              </a:rPr>
              <a:t>TRAVEL PLANNER</a:t>
            </a:r>
            <a:endParaRPr lang="en-IN" dirty="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B-03				        Project Guide:</a:t>
            </a:r>
          </a:p>
          <a:p>
            <a:pPr eaLnBrk="1" hangingPunct="1"/>
            <a:r>
              <a:rPr lang="en-US" sz="1600" dirty="0">
                <a:latin typeface="Times New Roman" pitchFamily="18" charset="0"/>
                <a:cs typeface="Times New Roman" pitchFamily="18" charset="0"/>
              </a:rPr>
              <a:t>B PALLAVI	      (164G1A0563)                                  Mrs. S.L. Sailaja </a:t>
            </a:r>
            <a:r>
              <a:rPr lang="en-US" sz="1200" dirty="0">
                <a:latin typeface="Times New Roman" pitchFamily="18" charset="0"/>
                <a:cs typeface="Times New Roman" pitchFamily="18" charset="0"/>
              </a:rPr>
              <a:t>M.tech(Ph</a:t>
            </a:r>
            <a:r>
              <a:rPr lang="en-US" sz="1200" b="1" dirty="0">
                <a:latin typeface="Times New Roman" pitchFamily="18" charset="0"/>
                <a:cs typeface="Times New Roman" pitchFamily="18" charset="0"/>
              </a:rPr>
              <a:t>.</a:t>
            </a:r>
            <a:r>
              <a:rPr lang="en-US" sz="1200" dirty="0">
                <a:latin typeface="Times New Roman" pitchFamily="18" charset="0"/>
                <a:cs typeface="Times New Roman" pitchFamily="18" charset="0"/>
              </a:rPr>
              <a:t>D)</a:t>
            </a:r>
            <a:endParaRPr lang="en-US" sz="12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A ROHITHA	       (164G1A0583)                                 </a:t>
            </a:r>
            <a:r>
              <a:rPr lang="en-US" sz="1400" dirty="0">
                <a:latin typeface="Times New Roman" pitchFamily="18" charset="0"/>
                <a:cs typeface="Times New Roman" pitchFamily="18" charset="0"/>
              </a:rPr>
              <a:t>Assistant Professor</a:t>
            </a:r>
          </a:p>
          <a:p>
            <a:r>
              <a:rPr lang="en-US" sz="1600" dirty="0">
                <a:latin typeface="Times New Roman" pitchFamily="18" charset="0"/>
                <a:cs typeface="Times New Roman" pitchFamily="18" charset="0"/>
              </a:rPr>
              <a:t>B PAVANI                        (164G1A0564)</a:t>
            </a:r>
            <a:endParaRPr lang="en-US" sz="1200" dirty="0">
              <a:latin typeface="Times New Roman" pitchFamily="18" charset="0"/>
              <a:cs typeface="Times New Roman" pitchFamily="18" charset="0"/>
            </a:endParaRPr>
          </a:p>
          <a:p>
            <a:r>
              <a:rPr lang="en-US" sz="1600" dirty="0">
                <a:latin typeface="Times New Roman" pitchFamily="18" charset="0"/>
                <a:cs typeface="Times New Roman" pitchFamily="18" charset="0"/>
              </a:rPr>
              <a:t>G KEJIYAESTARRANI   (154G1A0540)</a:t>
            </a:r>
          </a:p>
          <a:p>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
        <p:nvSpPr>
          <p:cNvPr id="2" name="TextBox 1">
            <a:extLst>
              <a:ext uri="{FF2B5EF4-FFF2-40B4-BE49-F238E27FC236}">
                <a16:creationId xmlns:a16="http://schemas.microsoft.com/office/drawing/2014/main" id="{9DEF7C12-EAAE-4676-8451-1D33024C3B9E}"/>
              </a:ext>
            </a:extLst>
          </p:cNvPr>
          <p:cNvSpPr txBox="1"/>
          <p:nvPr/>
        </p:nvSpPr>
        <p:spPr>
          <a:xfrm>
            <a:off x="2971800" y="3429000"/>
            <a:ext cx="5181600" cy="369332"/>
          </a:xfrm>
          <a:prstGeom prst="rect">
            <a:avLst/>
          </a:prstGeom>
          <a:noFill/>
        </p:spPr>
        <p:txBody>
          <a:bodyPr wrap="square" rtlCol="0">
            <a:spAutoFit/>
          </a:bodyPr>
          <a:lstStyle/>
          <a:p>
            <a:r>
              <a:rPr lang="en-IN" dirty="0">
                <a:hlinkClick r:id="rId4"/>
              </a:rPr>
              <a:t>https://github.com/pavaniboya/TRAVEL-DAIRIES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1062-EA24-4361-A5AB-CB9EE74D96DE}"/>
              </a:ext>
            </a:extLst>
          </p:cNvPr>
          <p:cNvSpPr>
            <a:spLocks noGrp="1"/>
          </p:cNvSpPr>
          <p:nvPr>
            <p:ph type="title"/>
          </p:nvPr>
        </p:nvSpPr>
        <p:spPr/>
        <p:txBody>
          <a:bodyPr/>
          <a:lstStyle/>
          <a:p>
            <a:pPr algn="just">
              <a:lnSpc>
                <a:spcPct val="150000"/>
              </a:lnSpc>
            </a:pPr>
            <a:r>
              <a:rPr lang="en-IN" sz="3600" b="1" dirty="0">
                <a:latin typeface="Times New Roman" panose="02020603050405020304" pitchFamily="18" charset="0"/>
                <a:cs typeface="Times New Roman" panose="02020603050405020304" pitchFamily="18" charset="0"/>
              </a:rPr>
              <a:t>Signup page</a:t>
            </a:r>
            <a:endParaRPr lang="en-IN" sz="3600" b="1" dirty="0"/>
          </a:p>
        </p:txBody>
      </p:sp>
      <p:sp>
        <p:nvSpPr>
          <p:cNvPr id="3" name="Content Placeholder 2">
            <a:extLst>
              <a:ext uri="{FF2B5EF4-FFF2-40B4-BE49-F238E27FC236}">
                <a16:creationId xmlns:a16="http://schemas.microsoft.com/office/drawing/2014/main" id="{43B2AE7E-0026-4AA5-BA7B-95EBAD02BCE9}"/>
              </a:ext>
            </a:extLst>
          </p:cNvPr>
          <p:cNvSpPr>
            <a:spLocks noGrp="1"/>
          </p:cNvSpPr>
          <p:nvPr>
            <p:ph idx="1"/>
          </p:nvPr>
        </p:nvSpPr>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Signup page for registration.</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375C92-79BD-4B08-ABAD-8970AFB60986}"/>
              </a:ext>
            </a:extLst>
          </p:cNvPr>
          <p:cNvPicPr/>
          <p:nvPr/>
        </p:nvPicPr>
        <p:blipFill>
          <a:blip r:embed="rId2"/>
          <a:srcRect/>
          <a:stretch>
            <a:fillRect/>
          </a:stretch>
        </p:blipFill>
        <p:spPr bwMode="auto">
          <a:xfrm>
            <a:off x="1979712" y="2276872"/>
            <a:ext cx="2413000" cy="3441700"/>
          </a:xfrm>
          <a:prstGeom prst="rect">
            <a:avLst/>
          </a:prstGeom>
          <a:noFill/>
          <a:ln w="9525">
            <a:noFill/>
            <a:miter lim="800000"/>
            <a:headEnd/>
            <a:tailEnd/>
          </a:ln>
        </p:spPr>
      </p:pic>
      <p:pic>
        <p:nvPicPr>
          <p:cNvPr id="5" name="Picture 4">
            <a:extLst>
              <a:ext uri="{FF2B5EF4-FFF2-40B4-BE49-F238E27FC236}">
                <a16:creationId xmlns:a16="http://schemas.microsoft.com/office/drawing/2014/main" id="{15CCA526-C8E9-438D-8CA3-7282362EF70E}"/>
              </a:ext>
            </a:extLst>
          </p:cNvPr>
          <p:cNvPicPr/>
          <p:nvPr/>
        </p:nvPicPr>
        <p:blipFill>
          <a:blip r:embed="rId3"/>
          <a:srcRect/>
          <a:stretch>
            <a:fillRect/>
          </a:stretch>
        </p:blipFill>
        <p:spPr bwMode="auto">
          <a:xfrm>
            <a:off x="4560165" y="2317515"/>
            <a:ext cx="2171700" cy="3378200"/>
          </a:xfrm>
          <a:prstGeom prst="rect">
            <a:avLst/>
          </a:prstGeom>
          <a:noFill/>
          <a:ln w="9525">
            <a:noFill/>
            <a:miter lim="800000"/>
            <a:headEnd/>
            <a:tailEnd/>
          </a:ln>
        </p:spPr>
      </p:pic>
    </p:spTree>
    <p:extLst>
      <p:ext uri="{BB962C8B-B14F-4D97-AF65-F5344CB8AC3E}">
        <p14:creationId xmlns:p14="http://schemas.microsoft.com/office/powerpoint/2010/main" val="16118610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38E6-9B92-4CA9-A0D6-51EA3EBA1045}"/>
              </a:ext>
            </a:extLst>
          </p:cNvPr>
          <p:cNvSpPr>
            <a:spLocks noGrp="1"/>
          </p:cNvSpPr>
          <p:nvPr>
            <p:ph type="title"/>
          </p:nvPr>
        </p:nvSpPr>
        <p:spPr/>
        <p:txBody>
          <a:bodyPr/>
          <a:lstStyle/>
          <a:p>
            <a:pPr algn="just">
              <a:lnSpc>
                <a:spcPct val="150000"/>
              </a:lnSpc>
            </a:pPr>
            <a:r>
              <a:rPr lang="en-IN" sz="3600" b="1" dirty="0">
                <a:latin typeface="Times New Roman" panose="02020603050405020304" pitchFamily="18" charset="0"/>
                <a:cs typeface="Times New Roman" panose="02020603050405020304" pitchFamily="18" charset="0"/>
              </a:rPr>
              <a:t>Login Page</a:t>
            </a:r>
          </a:p>
        </p:txBody>
      </p:sp>
      <p:sp>
        <p:nvSpPr>
          <p:cNvPr id="3" name="Content Placeholder 2">
            <a:extLst>
              <a:ext uri="{FF2B5EF4-FFF2-40B4-BE49-F238E27FC236}">
                <a16:creationId xmlns:a16="http://schemas.microsoft.com/office/drawing/2014/main" id="{2FDB3CE9-5998-4F7B-A57B-0C533D592C91}"/>
              </a:ext>
            </a:extLst>
          </p:cNvPr>
          <p:cNvSpPr>
            <a:spLocks noGrp="1"/>
          </p:cNvSpPr>
          <p:nvPr>
            <p:ph idx="1"/>
          </p:nvPr>
        </p:nvSpPr>
        <p:spPr/>
        <p:txBody>
          <a:bodyPr/>
          <a:lstStyle/>
          <a:p>
            <a:pPr marL="0" indent="0" algn="just">
              <a:lnSpc>
                <a:spcPct val="150000"/>
              </a:lnSpc>
              <a:buNone/>
            </a:pPr>
            <a:r>
              <a:rPr lang="en-IN" dirty="0"/>
              <a:t> </a:t>
            </a:r>
            <a:r>
              <a:rPr lang="en-IN" sz="2400" dirty="0">
                <a:latin typeface="Times New Roman" panose="02020603050405020304" pitchFamily="18" charset="0"/>
                <a:cs typeface="Times New Roman" panose="02020603050405020304" pitchFamily="18" charset="0"/>
              </a:rPr>
              <a:t>Login screen where user can login in to the app</a:t>
            </a:r>
          </a:p>
        </p:txBody>
      </p:sp>
      <p:pic>
        <p:nvPicPr>
          <p:cNvPr id="6" name="Picture 5">
            <a:extLst>
              <a:ext uri="{FF2B5EF4-FFF2-40B4-BE49-F238E27FC236}">
                <a16:creationId xmlns:a16="http://schemas.microsoft.com/office/drawing/2014/main" id="{4D5061E9-3695-435B-9364-A7FDF9082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873" y="2549525"/>
            <a:ext cx="4024254" cy="3581400"/>
          </a:xfrm>
          <a:prstGeom prst="rect">
            <a:avLst/>
          </a:prstGeom>
        </p:spPr>
      </p:pic>
    </p:spTree>
    <p:extLst>
      <p:ext uri="{BB962C8B-B14F-4D97-AF65-F5344CB8AC3E}">
        <p14:creationId xmlns:p14="http://schemas.microsoft.com/office/powerpoint/2010/main" val="33038041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FCDF-79FD-4DFF-9410-6AFCC4DD2D0C}"/>
              </a:ext>
            </a:extLst>
          </p:cNvPr>
          <p:cNvSpPr>
            <a:spLocks noGrp="1"/>
          </p:cNvSpPr>
          <p:nvPr>
            <p:ph type="title"/>
          </p:nvPr>
        </p:nvSpPr>
        <p:spPr/>
        <p:txBody>
          <a:bodyPr/>
          <a:lstStyle/>
          <a:p>
            <a:pPr>
              <a:lnSpc>
                <a:spcPct val="150000"/>
              </a:lnSpc>
            </a:pPr>
            <a:r>
              <a:rPr lang="en-IN" sz="3600" b="1" dirty="0">
                <a:latin typeface="Times New Roman" panose="02020603050405020304" pitchFamily="18" charset="0"/>
                <a:cs typeface="Times New Roman" panose="02020603050405020304" pitchFamily="18" charset="0"/>
              </a:rPr>
              <a:t>Home page</a:t>
            </a:r>
          </a:p>
        </p:txBody>
      </p:sp>
      <p:sp>
        <p:nvSpPr>
          <p:cNvPr id="5" name="Content Placeholder 4">
            <a:extLst>
              <a:ext uri="{FF2B5EF4-FFF2-40B4-BE49-F238E27FC236}">
                <a16:creationId xmlns:a16="http://schemas.microsoft.com/office/drawing/2014/main" id="{3F54C9D2-9026-41CB-8CEF-76BBEDF73DA3}"/>
              </a:ext>
            </a:extLst>
          </p:cNvPr>
          <p:cNvSpPr>
            <a:spLocks noGrp="1"/>
          </p:cNvSpPr>
          <p:nvPr>
            <p:ph idx="1"/>
          </p:nvPr>
        </p:nvSpPr>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Home page of app showing posts. </a:t>
            </a:r>
          </a:p>
          <a:p>
            <a:endParaRPr lang="en-IN" dirty="0"/>
          </a:p>
        </p:txBody>
      </p:sp>
      <p:pic>
        <p:nvPicPr>
          <p:cNvPr id="4" name="Picture 3">
            <a:extLst>
              <a:ext uri="{FF2B5EF4-FFF2-40B4-BE49-F238E27FC236}">
                <a16:creationId xmlns:a16="http://schemas.microsoft.com/office/drawing/2014/main" id="{120819CA-889E-4F79-A3EC-E16D44B2C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737" y="2438400"/>
            <a:ext cx="3248526" cy="3581400"/>
          </a:xfrm>
          <a:prstGeom prst="rect">
            <a:avLst/>
          </a:prstGeom>
        </p:spPr>
      </p:pic>
    </p:spTree>
    <p:extLst>
      <p:ext uri="{BB962C8B-B14F-4D97-AF65-F5344CB8AC3E}">
        <p14:creationId xmlns:p14="http://schemas.microsoft.com/office/powerpoint/2010/main" val="25517633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D305-BDF0-4791-8C11-0D4B2B49B568}"/>
              </a:ext>
            </a:extLst>
          </p:cNvPr>
          <p:cNvSpPr>
            <a:spLocks noGrp="1"/>
          </p:cNvSpPr>
          <p:nvPr>
            <p:ph type="title"/>
          </p:nvPr>
        </p:nvSpPr>
        <p:spPr/>
        <p:txBody>
          <a:bodyPr/>
          <a:lstStyle/>
          <a:p>
            <a:pPr algn="just">
              <a:lnSpc>
                <a:spcPct val="150000"/>
              </a:lnSpc>
            </a:pPr>
            <a:r>
              <a:rPr lang="en-IN" sz="3600" b="1" dirty="0">
                <a:latin typeface="Times New Roman" panose="02020603050405020304" pitchFamily="18" charset="0"/>
                <a:cs typeface="Times New Roman" panose="02020603050405020304" pitchFamily="18" charset="0"/>
              </a:rPr>
              <a:t>New post page</a:t>
            </a:r>
            <a:endParaRPr lang="en-IN" sz="3600" b="1" dirty="0"/>
          </a:p>
        </p:txBody>
      </p:sp>
      <p:sp>
        <p:nvSpPr>
          <p:cNvPr id="3" name="Content Placeholder 2">
            <a:extLst>
              <a:ext uri="{FF2B5EF4-FFF2-40B4-BE49-F238E27FC236}">
                <a16:creationId xmlns:a16="http://schemas.microsoft.com/office/drawing/2014/main" id="{7B5BC527-72B9-44A8-B8CE-C01AC966C009}"/>
              </a:ext>
            </a:extLst>
          </p:cNvPr>
          <p:cNvSpPr>
            <a:spLocks noGrp="1"/>
          </p:cNvSpPr>
          <p:nvPr>
            <p:ph idx="1"/>
          </p:nvPr>
        </p:nvSpPr>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New post page, Here we can post the pictures. </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4A24E4-1CCD-4042-9795-5C7251EA3823}"/>
              </a:ext>
            </a:extLst>
          </p:cNvPr>
          <p:cNvPicPr/>
          <p:nvPr/>
        </p:nvPicPr>
        <p:blipFill>
          <a:blip r:embed="rId2"/>
          <a:srcRect/>
          <a:stretch>
            <a:fillRect/>
          </a:stretch>
        </p:blipFill>
        <p:spPr bwMode="auto">
          <a:xfrm>
            <a:off x="2771800" y="2348880"/>
            <a:ext cx="2935982" cy="3202682"/>
          </a:xfrm>
          <a:prstGeom prst="rect">
            <a:avLst/>
          </a:prstGeom>
          <a:noFill/>
          <a:ln w="9525">
            <a:noFill/>
            <a:miter lim="800000"/>
            <a:headEnd/>
            <a:tailEnd/>
          </a:ln>
        </p:spPr>
      </p:pic>
    </p:spTree>
    <p:extLst>
      <p:ext uri="{BB962C8B-B14F-4D97-AF65-F5344CB8AC3E}">
        <p14:creationId xmlns:p14="http://schemas.microsoft.com/office/powerpoint/2010/main" val="29240326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77B6-4A2C-4628-8003-75F5E389B28A}"/>
              </a:ext>
            </a:extLst>
          </p:cNvPr>
          <p:cNvSpPr>
            <a:spLocks noGrp="1"/>
          </p:cNvSpPr>
          <p:nvPr>
            <p:ph type="title"/>
          </p:nvPr>
        </p:nvSpPr>
        <p:spPr/>
        <p:txBody>
          <a:bodyPr/>
          <a:lstStyle/>
          <a:p>
            <a:pPr algn="just">
              <a:lnSpc>
                <a:spcPct val="150000"/>
              </a:lnSpc>
            </a:pPr>
            <a:r>
              <a:rPr lang="en-US" sz="4000" b="1" dirty="0">
                <a:latin typeface="Times New Roman" panose="02020603050405020304" pitchFamily="18" charset="0"/>
                <a:cs typeface="Times New Roman" panose="02020603050405020304" pitchFamily="18" charset="0"/>
              </a:rPr>
              <a:t>Profile page of user and edit options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93C1E6-65AF-4DD5-9D51-50887DBD8BD3}"/>
              </a:ext>
            </a:extLst>
          </p:cNvPr>
          <p:cNvSpPr>
            <a:spLocks noGrp="1"/>
          </p:cNvSpPr>
          <p:nvPr>
            <p:ph idx="1"/>
          </p:nvPr>
        </p:nvSpPr>
        <p:spPr>
          <a:xfrm>
            <a:off x="457200" y="1371600"/>
            <a:ext cx="8229600" cy="4759325"/>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Profile page of user and edit options that a user can change his profile picture and bio and count about followers, following, posts, trip.</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CE560D5-0C1B-4600-A696-AA8BD54B9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17" y="2843012"/>
            <a:ext cx="3429000" cy="3279775"/>
          </a:xfrm>
          <a:prstGeom prst="rect">
            <a:avLst/>
          </a:prstGeom>
        </p:spPr>
      </p:pic>
      <p:pic>
        <p:nvPicPr>
          <p:cNvPr id="9" name="Picture 8">
            <a:extLst>
              <a:ext uri="{FF2B5EF4-FFF2-40B4-BE49-F238E27FC236}">
                <a16:creationId xmlns:a16="http://schemas.microsoft.com/office/drawing/2014/main" id="{B9B2672A-B612-4280-8FF1-3E1F4C82B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983" y="2851150"/>
            <a:ext cx="3429000" cy="3279775"/>
          </a:xfrm>
          <a:prstGeom prst="rect">
            <a:avLst/>
          </a:prstGeom>
        </p:spPr>
      </p:pic>
    </p:spTree>
    <p:extLst>
      <p:ext uri="{BB962C8B-B14F-4D97-AF65-F5344CB8AC3E}">
        <p14:creationId xmlns:p14="http://schemas.microsoft.com/office/powerpoint/2010/main" val="3640020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DDD5-F39B-4D9F-AD7A-8C030683C418}"/>
              </a:ext>
            </a:extLst>
          </p:cNvPr>
          <p:cNvSpPr>
            <a:spLocks noGrp="1"/>
          </p:cNvSpPr>
          <p:nvPr>
            <p:ph type="title"/>
          </p:nvPr>
        </p:nvSpPr>
        <p:spPr/>
        <p:txBody>
          <a:bodyPr/>
          <a:lstStyle/>
          <a:p>
            <a:pPr algn="just">
              <a:lnSpc>
                <a:spcPct val="150000"/>
              </a:lnSpc>
            </a:pPr>
            <a:r>
              <a:rPr lang="en-IN" b="1" dirty="0">
                <a:latin typeface="Times New Roman" pitchFamily="18" charset="0"/>
                <a:cs typeface="Times New Roman" pitchFamily="18" charset="0"/>
              </a:rPr>
              <a:t>Post page </a:t>
            </a:r>
          </a:p>
        </p:txBody>
      </p:sp>
      <p:sp>
        <p:nvSpPr>
          <p:cNvPr id="3" name="Content Placeholder 2">
            <a:extLst>
              <a:ext uri="{FF2B5EF4-FFF2-40B4-BE49-F238E27FC236}">
                <a16:creationId xmlns:a16="http://schemas.microsoft.com/office/drawing/2014/main" id="{32F77BFE-0EDC-4D69-A31F-B5734706E9D1}"/>
              </a:ext>
            </a:extLst>
          </p:cNvPr>
          <p:cNvSpPr>
            <a:spLocks noGrp="1"/>
          </p:cNvSpPr>
          <p:nvPr>
            <p:ph idx="1"/>
          </p:nvPr>
        </p:nvSpPr>
        <p:spPr>
          <a:xfrm>
            <a:off x="457200" y="1295400"/>
            <a:ext cx="8229600" cy="4835525"/>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This is a post page where all other posted pictures  can also seen.</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D46A16-C556-49C3-A049-E85FC22ABA2B}"/>
              </a:ext>
            </a:extLst>
          </p:cNvPr>
          <p:cNvPicPr/>
          <p:nvPr/>
        </p:nvPicPr>
        <p:blipFill>
          <a:blip r:embed="rId2"/>
          <a:srcRect/>
          <a:stretch>
            <a:fillRect/>
          </a:stretch>
        </p:blipFill>
        <p:spPr bwMode="auto">
          <a:xfrm>
            <a:off x="2915816" y="2348880"/>
            <a:ext cx="2482850" cy="3289300"/>
          </a:xfrm>
          <a:prstGeom prst="rect">
            <a:avLst/>
          </a:prstGeom>
          <a:noFill/>
          <a:ln w="9525">
            <a:noFill/>
            <a:miter lim="800000"/>
            <a:headEnd/>
            <a:tailEnd/>
          </a:ln>
        </p:spPr>
      </p:pic>
    </p:spTree>
    <p:extLst>
      <p:ext uri="{BB962C8B-B14F-4D97-AF65-F5344CB8AC3E}">
        <p14:creationId xmlns:p14="http://schemas.microsoft.com/office/powerpoint/2010/main" val="6862045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C107-425B-43AF-840E-909B61E2A1DC}"/>
              </a:ext>
            </a:extLst>
          </p:cNvPr>
          <p:cNvSpPr>
            <a:spLocks noGrp="1"/>
          </p:cNvSpPr>
          <p:nvPr>
            <p:ph type="title"/>
          </p:nvPr>
        </p:nvSpPr>
        <p:spPr/>
        <p:txBody>
          <a:bodyPr/>
          <a:lstStyle/>
          <a:p>
            <a:r>
              <a:rPr lang="en-IN" b="1" dirty="0">
                <a:latin typeface="Times New Roman" pitchFamily="18" charset="0"/>
                <a:cs typeface="Times New Roman" pitchFamily="18" charset="0"/>
              </a:rPr>
              <a:t>Friends page </a:t>
            </a:r>
          </a:p>
        </p:txBody>
      </p:sp>
      <p:sp>
        <p:nvSpPr>
          <p:cNvPr id="3" name="Content Placeholder 2">
            <a:extLst>
              <a:ext uri="{FF2B5EF4-FFF2-40B4-BE49-F238E27FC236}">
                <a16:creationId xmlns:a16="http://schemas.microsoft.com/office/drawing/2014/main" id="{DCF14869-1A81-48F5-9C14-B60280A1BA51}"/>
              </a:ext>
            </a:extLst>
          </p:cNvPr>
          <p:cNvSpPr>
            <a:spLocks noGrp="1"/>
          </p:cNvSpPr>
          <p:nvPr>
            <p:ph idx="1"/>
          </p:nvPr>
        </p:nvSpPr>
        <p:spPr>
          <a:xfrm>
            <a:off x="457200" y="1219200"/>
            <a:ext cx="8229600" cy="4911725"/>
          </a:xfrm>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Friends page where user  can follow others.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967A677-8902-4397-9DF8-667C53C84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737" y="2057400"/>
            <a:ext cx="3248526" cy="4073525"/>
          </a:xfrm>
          <a:prstGeom prst="rect">
            <a:avLst/>
          </a:prstGeom>
        </p:spPr>
      </p:pic>
    </p:spTree>
    <p:extLst>
      <p:ext uri="{BB962C8B-B14F-4D97-AF65-F5344CB8AC3E}">
        <p14:creationId xmlns:p14="http://schemas.microsoft.com/office/powerpoint/2010/main" val="35353769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5205-6BEE-4412-B0CC-6D3ED269F217}"/>
              </a:ext>
            </a:extLst>
          </p:cNvPr>
          <p:cNvSpPr>
            <a:spLocks noGrp="1"/>
          </p:cNvSpPr>
          <p:nvPr>
            <p:ph type="title"/>
          </p:nvPr>
        </p:nvSpPr>
        <p:spPr/>
        <p:txBody>
          <a:bodyPr/>
          <a:lstStyle/>
          <a:p>
            <a:r>
              <a:rPr lang="en-IN" b="1" dirty="0">
                <a:latin typeface="Times New Roman" pitchFamily="18" charset="0"/>
                <a:cs typeface="Times New Roman" pitchFamily="18" charset="0"/>
              </a:rPr>
              <a:t>Trip Page </a:t>
            </a:r>
          </a:p>
        </p:txBody>
      </p:sp>
      <p:sp>
        <p:nvSpPr>
          <p:cNvPr id="3" name="Content Placeholder 2">
            <a:extLst>
              <a:ext uri="{FF2B5EF4-FFF2-40B4-BE49-F238E27FC236}">
                <a16:creationId xmlns:a16="http://schemas.microsoft.com/office/drawing/2014/main" id="{C91D736F-0310-49D2-9E0F-A732ED3B8A56}"/>
              </a:ext>
            </a:extLst>
          </p:cNvPr>
          <p:cNvSpPr>
            <a:spLocks noGrp="1"/>
          </p:cNvSpPr>
          <p:nvPr>
            <p:ph idx="1"/>
          </p:nvPr>
        </p:nvSpPr>
        <p:spPr>
          <a:xfrm>
            <a:off x="457200" y="1196752"/>
            <a:ext cx="8229600" cy="4934173"/>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Trip page, in this page it will show the planed trips by the users and others. If the user follow the trip he chat with the trip planner about the trip.</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 Trip, here the user can add a trip.</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2F1B45-6958-424C-A402-CB4832F7DABC}"/>
              </a:ext>
            </a:extLst>
          </p:cNvPr>
          <p:cNvPicPr/>
          <p:nvPr/>
        </p:nvPicPr>
        <p:blipFill>
          <a:blip r:embed="rId2"/>
          <a:srcRect/>
          <a:stretch>
            <a:fillRect/>
          </a:stretch>
        </p:blipFill>
        <p:spPr bwMode="auto">
          <a:xfrm>
            <a:off x="4729038" y="3047999"/>
            <a:ext cx="2967162" cy="3082926"/>
          </a:xfrm>
          <a:prstGeom prst="rect">
            <a:avLst/>
          </a:prstGeom>
          <a:noFill/>
          <a:ln w="9525">
            <a:noFill/>
            <a:miter lim="800000"/>
            <a:headEnd/>
            <a:tailEnd/>
          </a:ln>
        </p:spPr>
      </p:pic>
      <p:pic>
        <p:nvPicPr>
          <p:cNvPr id="7" name="Picture 6">
            <a:extLst>
              <a:ext uri="{FF2B5EF4-FFF2-40B4-BE49-F238E27FC236}">
                <a16:creationId xmlns:a16="http://schemas.microsoft.com/office/drawing/2014/main" id="{620CF128-5196-4C21-8ECA-408774A7B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438" y="3200400"/>
            <a:ext cx="3248526" cy="2825081"/>
          </a:xfrm>
          <a:prstGeom prst="rect">
            <a:avLst/>
          </a:prstGeom>
        </p:spPr>
      </p:pic>
    </p:spTree>
    <p:extLst>
      <p:ext uri="{BB962C8B-B14F-4D97-AF65-F5344CB8AC3E}">
        <p14:creationId xmlns:p14="http://schemas.microsoft.com/office/powerpoint/2010/main" val="21385331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B385-7BBC-4BB6-ADF1-B2A4315D56D9}"/>
              </a:ext>
            </a:extLst>
          </p:cNvPr>
          <p:cNvSpPr>
            <a:spLocks noGrp="1"/>
          </p:cNvSpPr>
          <p:nvPr>
            <p:ph type="title"/>
          </p:nvPr>
        </p:nvSpPr>
        <p:spPr/>
        <p:txBody>
          <a:bodyPr/>
          <a:lstStyle/>
          <a:p>
            <a:pPr>
              <a:lnSpc>
                <a:spcPct val="150000"/>
              </a:lnSpc>
            </a:pPr>
            <a:r>
              <a:rPr lang="en-US" sz="4000" b="1" dirty="0">
                <a:latin typeface="Times New Roman" pitchFamily="18" charset="0"/>
                <a:cs typeface="Times New Roman" pitchFamily="18" charset="0"/>
              </a:rPr>
              <a:t>Follow and Unfollow Page </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729E162-D253-4C3D-88AA-003916713B06}"/>
              </a:ext>
            </a:extLst>
          </p:cNvPr>
          <p:cNvSpPr>
            <a:spLocks noGrp="1"/>
          </p:cNvSpPr>
          <p:nvPr>
            <p:ph idx="1"/>
          </p:nvPr>
        </p:nvSpPr>
        <p:spPr>
          <a:xfrm>
            <a:off x="457200" y="1143000"/>
            <a:ext cx="8229600" cy="49879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user does not follow the trip he can’t chat with the trip planner</a:t>
            </a:r>
            <a:r>
              <a:rPr lang="en-US" dirty="0"/>
              <a:t>.</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user follows a trip he can chat with the trip planner about the trip.</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11D95C7-D866-43F1-9FB2-E4E392666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43968"/>
            <a:ext cx="3124200" cy="3276600"/>
          </a:xfrm>
          <a:prstGeom prst="rect">
            <a:avLst/>
          </a:prstGeom>
        </p:spPr>
      </p:pic>
      <p:pic>
        <p:nvPicPr>
          <p:cNvPr id="9" name="Picture 8">
            <a:extLst>
              <a:ext uri="{FF2B5EF4-FFF2-40B4-BE49-F238E27FC236}">
                <a16:creationId xmlns:a16="http://schemas.microsoft.com/office/drawing/2014/main" id="{FC9CF21A-B7DF-460B-9033-142CF97E1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816595"/>
            <a:ext cx="3124201" cy="3314330"/>
          </a:xfrm>
          <a:prstGeom prst="rect">
            <a:avLst/>
          </a:prstGeom>
        </p:spPr>
      </p:pic>
    </p:spTree>
    <p:extLst>
      <p:ext uri="{BB962C8B-B14F-4D97-AF65-F5344CB8AC3E}">
        <p14:creationId xmlns:p14="http://schemas.microsoft.com/office/powerpoint/2010/main" val="8914743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8F14-3E7A-4F12-823A-397E9545496E}"/>
              </a:ext>
            </a:extLst>
          </p:cNvPr>
          <p:cNvSpPr>
            <a:spLocks noGrp="1"/>
          </p:cNvSpPr>
          <p:nvPr>
            <p:ph type="title"/>
          </p:nvPr>
        </p:nvSpPr>
        <p:spPr/>
        <p:txBody>
          <a:bodyPr/>
          <a:lstStyle/>
          <a:p>
            <a:pPr algn="just">
              <a:lnSpc>
                <a:spcPct val="150000"/>
              </a:lnSpc>
            </a:pPr>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C66A58-DAA7-4E44-8F62-490A01E635B3}"/>
              </a:ext>
            </a:extLst>
          </p:cNvPr>
          <p:cNvSpPr>
            <a:spLocks noGrp="1"/>
          </p:cNvSpPr>
          <p:nvPr>
            <p:ph idx="1"/>
          </p:nvPr>
        </p:nvSpPr>
        <p:spPr>
          <a:xfrm>
            <a:off x="457200" y="1219200"/>
            <a:ext cx="8229600" cy="4911725"/>
          </a:xfrm>
        </p:spPr>
        <p:txBody>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Travel Planner </a:t>
            </a:r>
            <a:r>
              <a:rPr lang="en-US" sz="2000" dirty="0">
                <a:latin typeface="Times New Roman" panose="02020603050405020304" pitchFamily="18" charset="0"/>
                <a:cs typeface="Times New Roman" panose="02020603050405020304" pitchFamily="18" charset="0"/>
              </a:rPr>
              <a:t>is helpful for users to Travel and easy to communicate with others and collaborate to go the Trip through this application. This application is portable and can be easily installed and used on any mobile phones supporting Android OS. The use of this system is get information about the place they need to travel and post their pictures as a memory and get complements and likes from others through this application. It consists of some data about the tourist place who are visited the places and also provides an interface which is easy to understand by the users and greatly helps in adapting to the use of this system.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7813"/>
            <a:ext cx="8229600" cy="918939"/>
          </a:xfrm>
        </p:spPr>
        <p:txBody>
          <a:bodyPr/>
          <a:lstStyle/>
          <a:p>
            <a:pPr eaLnBrk="1" hangingPunct="1"/>
            <a:br>
              <a:rPr lang="en-US" dirty="0">
                <a:effectLst>
                  <a:outerShdw blurRad="38100" dist="38100" dir="2700000" algn="tl">
                    <a:srgbClr val="000000">
                      <a:alpha val="43137"/>
                    </a:srgbClr>
                  </a:outerShdw>
                </a:effectLst>
              </a:rPr>
            </a:b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04800" y="1291724"/>
            <a:ext cx="8458200" cy="4441532"/>
          </a:xfrm>
        </p:spPr>
        <p:txBody>
          <a:bodyPr/>
          <a:lstStyle/>
          <a:p>
            <a:pPr marL="0" indent="0" algn="just">
              <a:buNone/>
            </a:pPr>
            <a:endParaRPr lang="en-US" sz="1800" dirty="0"/>
          </a:p>
          <a:p>
            <a:pPr algn="just"/>
            <a:endParaRPr lang="en-IN" sz="1800" dirty="0"/>
          </a:p>
          <a:p>
            <a:pPr algn="just"/>
            <a:endParaRPr lang="en-IN" sz="1800" dirty="0"/>
          </a:p>
          <a:p>
            <a:pPr algn="just"/>
            <a:endParaRPr lang="en-IN" sz="1800" dirty="0"/>
          </a:p>
          <a:p>
            <a:pPr algn="just"/>
            <a:endParaRPr lang="en-IN" sz="1800" dirty="0"/>
          </a:p>
          <a:p>
            <a:pPr algn="just">
              <a:buFont typeface="Wingdings" pitchFamily="2" charset="2"/>
              <a:buChar char="q"/>
            </a:pPr>
            <a:endParaRPr lang="en-IN" sz="18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54749A15-1825-449F-BE82-411D626AF0E1}"/>
              </a:ext>
            </a:extLst>
          </p:cNvPr>
          <p:cNvSpPr txBox="1"/>
          <p:nvPr/>
        </p:nvSpPr>
        <p:spPr>
          <a:xfrm>
            <a:off x="570129" y="309692"/>
            <a:ext cx="6306127" cy="1384995"/>
          </a:xfrm>
          <a:prstGeom prst="rect">
            <a:avLst/>
          </a:prstGeom>
          <a:noFill/>
        </p:spPr>
        <p:txBody>
          <a:bodyPr wrap="square" rtlCol="0">
            <a:spAutoFit/>
          </a:bodyPr>
          <a:lstStyle/>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DAA1A6-6C27-41C5-AF4B-0BFCB33379E1}"/>
              </a:ext>
            </a:extLst>
          </p:cNvPr>
          <p:cNvSpPr txBox="1"/>
          <p:nvPr/>
        </p:nvSpPr>
        <p:spPr>
          <a:xfrm>
            <a:off x="560265" y="321767"/>
            <a:ext cx="5832648" cy="823174"/>
          </a:xfrm>
          <a:prstGeom prst="rect">
            <a:avLst/>
          </a:prstGeom>
          <a:noFill/>
        </p:spPr>
        <p:txBody>
          <a:bodyPr wrap="square" rtlCol="0">
            <a:spAutoFit/>
          </a:bodyPr>
          <a:lstStyle/>
          <a:p>
            <a:pPr algn="just">
              <a:lnSpc>
                <a:spcPct val="150000"/>
              </a:lnSpc>
            </a:pPr>
            <a:r>
              <a:rPr lang="en-US" sz="3600" b="1" dirty="0">
                <a:solidFill>
                  <a:schemeClr val="tx2"/>
                </a:solidFill>
                <a:latin typeface="Times New Roman" pitchFamily="18" charset="0"/>
                <a:cs typeface="Times New Roman" pitchFamily="18" charset="0"/>
              </a:rPr>
              <a:t>Introduction</a:t>
            </a:r>
            <a:endParaRPr lang="en-IN" sz="3600" b="1" dirty="0">
              <a:solidFill>
                <a:schemeClr val="tx2"/>
              </a:solidFill>
            </a:endParaRPr>
          </a:p>
        </p:txBody>
      </p:sp>
      <p:sp>
        <p:nvSpPr>
          <p:cNvPr id="6" name="TextBox 5">
            <a:extLst>
              <a:ext uri="{FF2B5EF4-FFF2-40B4-BE49-F238E27FC236}">
                <a16:creationId xmlns:a16="http://schemas.microsoft.com/office/drawing/2014/main" id="{3EE413D4-08A4-4E37-AC6D-DF5DB23F33F5}"/>
              </a:ext>
            </a:extLst>
          </p:cNvPr>
          <p:cNvSpPr txBox="1"/>
          <p:nvPr/>
        </p:nvSpPr>
        <p:spPr>
          <a:xfrm>
            <a:off x="533400" y="1143000"/>
            <a:ext cx="8305800" cy="7201972"/>
          </a:xfrm>
          <a:prstGeom prst="rect">
            <a:avLst/>
          </a:prstGeom>
          <a:noFill/>
        </p:spPr>
        <p:txBody>
          <a:bodyPr wrap="square" rtlCol="0">
            <a:spAutoFit/>
          </a:bodyPr>
          <a:lstStyle/>
          <a:p>
            <a:pPr marL="342900" indent="-342900" algn="just">
              <a:lnSpc>
                <a:spcPct val="150000"/>
              </a:lnSpc>
              <a:buFont typeface="Wingdings" pitchFamily="2" charset="2"/>
              <a:buChar char="Ø"/>
            </a:pPr>
            <a:r>
              <a:rPr lang="en-US" sz="2000" dirty="0">
                <a:latin typeface="Times New Roman" pitchFamily="18" charset="0"/>
                <a:cs typeface="Times New Roman" pitchFamily="18" charset="0"/>
              </a:rPr>
              <a:t>Travel is the movement of people between distant geographical locations. Travel can be done by foot, bicycle, automobile, train, boat, bus, airplane, ship or other means, with or without luggage, can be one way or round trip.</a:t>
            </a:r>
          </a:p>
          <a:p>
            <a:pPr marL="342900" indent="-342900" algn="just">
              <a:lnSpc>
                <a:spcPct val="150000"/>
              </a:lnSpc>
              <a:buFont typeface="Wingdings" pitchFamily="2" charset="2"/>
              <a:buChar char="Ø"/>
            </a:pPr>
            <a:r>
              <a:rPr lang="en-IN" sz="2000" dirty="0">
                <a:latin typeface="Times New Roman" panose="02020603050405020304" pitchFamily="18" charset="0"/>
                <a:cs typeface="Times New Roman" panose="02020603050405020304" pitchFamily="18" charset="0"/>
              </a:rPr>
              <a:t>In current scenario, Travelling is one of the few activities that most would answer as a hobby. It is something that exposes you to explore different traditions, culture, and experience.</a:t>
            </a:r>
          </a:p>
          <a:p>
            <a:pPr marL="342900" indent="-342900" algn="just">
              <a:lnSpc>
                <a:spcPct val="150000"/>
              </a:lnSpc>
              <a:buFont typeface="Wingdings" pitchFamily="2" charset="2"/>
              <a:buChar char="Ø"/>
            </a:pPr>
            <a:r>
              <a:rPr lang="en-IN" sz="2000" dirty="0">
                <a:latin typeface="Times New Roman" panose="02020603050405020304" pitchFamily="18" charset="0"/>
                <a:cs typeface="Times New Roman" panose="02020603050405020304" pitchFamily="18" charset="0"/>
              </a:rPr>
              <a:t>Travelling is commonly done on various occasions. While some people travel for vacation, there are some others kind  who do it for business, adventure and event.</a:t>
            </a:r>
          </a:p>
          <a:p>
            <a:pPr marL="342900" indent="-342900" algn="just">
              <a:lnSpc>
                <a:spcPct val="150000"/>
              </a:lnSpc>
            </a:pPr>
            <a:r>
              <a:rPr lang="en-IN"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pPr>
            <a:endParaRPr lang="en-IN"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DA56-6091-4C62-AECC-6DF4DE670B33}"/>
              </a:ext>
            </a:extLst>
          </p:cNvPr>
          <p:cNvSpPr>
            <a:spLocks noGrp="1"/>
          </p:cNvSpPr>
          <p:nvPr>
            <p:ph type="title"/>
          </p:nvPr>
        </p:nvSpPr>
        <p:spPr/>
        <p:txBody>
          <a:bodyPr/>
          <a:lstStyle/>
          <a:p>
            <a:pPr algn="just">
              <a:lnSpc>
                <a:spcPct val="150000"/>
              </a:lnSpc>
            </a:pPr>
            <a:r>
              <a:rPr lang="en-IN" sz="4000" b="1" dirty="0">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725A5177-530E-4B07-B0F9-CDE4847DBBCC}"/>
              </a:ext>
            </a:extLst>
          </p:cNvPr>
          <p:cNvSpPr>
            <a:spLocks noGrp="1"/>
          </p:cNvSpPr>
          <p:nvPr>
            <p:ph idx="1"/>
          </p:nvPr>
        </p:nvSpPr>
        <p:spPr>
          <a:xfrm>
            <a:off x="457200" y="1143000"/>
            <a:ext cx="8229600" cy="49879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Bibliography 1:</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Title: Tourism Guide for Tamilnadu (Android Application)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Authors: P. K. Jithin , P. Prasath, M. Vishnuram, J. T. Thirukrishna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Published on: April 2018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paper Author presents find the details of the tourist place which the user wants to visit.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realize to query information for various places and gives multi output and hence it has more practical significance.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4822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139F-7C04-454A-A0C7-AC44A025011E}"/>
              </a:ext>
            </a:extLst>
          </p:cNvPr>
          <p:cNvSpPr>
            <a:spLocks noGrp="1"/>
          </p:cNvSpPr>
          <p:nvPr>
            <p:ph type="title"/>
          </p:nvPr>
        </p:nvSpPr>
        <p:spPr/>
        <p:txBody>
          <a:bodyPr/>
          <a:lstStyle/>
          <a:p>
            <a:r>
              <a:rPr lang="en-US" sz="4000" b="1" dirty="0">
                <a:latin typeface="Times New Roman" pitchFamily="18" charset="0"/>
                <a:cs typeface="Times New Roman" pitchFamily="18" charset="0"/>
              </a:rPr>
              <a:t>Conti..</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E26EB65-5C76-480C-B067-A6CBD2F80A2E}"/>
              </a:ext>
            </a:extLst>
          </p:cNvPr>
          <p:cNvSpPr>
            <a:spLocks noGrp="1"/>
          </p:cNvSpPr>
          <p:nvPr>
            <p:ph idx="1"/>
          </p:nvPr>
        </p:nvSpPr>
        <p:spPr>
          <a:xfrm>
            <a:off x="457200" y="990600"/>
            <a:ext cx="8229600" cy="51403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Bibliography 2:</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Title: Tourist experience expectations: questionnaire development and text narrative analysis</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Authors: Chieh-Wen Sheng and Ming-Chia Chen</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Published on: 22 February 2015</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paper Author presents including various experiences of speciﬁc events or daily life during the trip.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Tourist experience expectations are the output between tourists and tourism systems before the trip. </a:t>
            </a:r>
          </a:p>
          <a:p>
            <a:endParaRPr lang="en-IN" dirty="0"/>
          </a:p>
        </p:txBody>
      </p:sp>
    </p:spTree>
    <p:extLst>
      <p:ext uri="{BB962C8B-B14F-4D97-AF65-F5344CB8AC3E}">
        <p14:creationId xmlns:p14="http://schemas.microsoft.com/office/powerpoint/2010/main" val="9033474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782F-F039-4F9A-96D8-FBBF2A68403B}"/>
              </a:ext>
            </a:extLst>
          </p:cNvPr>
          <p:cNvSpPr>
            <a:spLocks noGrp="1"/>
          </p:cNvSpPr>
          <p:nvPr>
            <p:ph type="title"/>
          </p:nvPr>
        </p:nvSpPr>
        <p:spPr>
          <a:xfrm>
            <a:off x="457200" y="228600"/>
            <a:ext cx="8229600" cy="1139825"/>
          </a:xfrm>
        </p:spPr>
        <p:txBody>
          <a:bodyPr/>
          <a:lstStyle/>
          <a:p>
            <a:r>
              <a:rPr lang="en-US" sz="4000" b="1" dirty="0">
                <a:latin typeface="Times New Roman" pitchFamily="18" charset="0"/>
                <a:cs typeface="Times New Roman" pitchFamily="18" charset="0"/>
              </a:rPr>
              <a:t>Conti..</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F81E32BE-90BE-4ED7-82C9-30DE486176F9}"/>
              </a:ext>
            </a:extLst>
          </p:cNvPr>
          <p:cNvSpPr>
            <a:spLocks noGrp="1"/>
          </p:cNvSpPr>
          <p:nvPr>
            <p:ph idx="1"/>
          </p:nvPr>
        </p:nvSpPr>
        <p:spPr>
          <a:xfrm>
            <a:off x="457200" y="1052736"/>
            <a:ext cx="8229600" cy="5078189"/>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Bibliography 3:</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Title: A Web-Based Diary and Companion Smartphone app for Travel/Activity Surveys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Authors: Stopher and Greaves</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Published on: 2007</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paper Author presents improve the quality of data collected, encourage participation and reduce participant burden, while keeping costs down ,an updated diary and smartphone app were developed.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quality was measured using the number of (valid) trips entered by participants and the number of trips the user travelled.</a:t>
            </a:r>
          </a:p>
          <a:p>
            <a:pPr algn="just">
              <a:lnSpc>
                <a:spcPct val="150000"/>
              </a:lnSpc>
              <a:buClrTx/>
              <a:buSzPct val="100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ClrTx/>
              <a:buSzPct val="100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ClrTx/>
              <a:buSzPct val="100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877702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D78E-893F-43AC-9725-F7121ADD4D43}"/>
              </a:ext>
            </a:extLst>
          </p:cNvPr>
          <p:cNvSpPr>
            <a:spLocks noGrp="1"/>
          </p:cNvSpPr>
          <p:nvPr>
            <p:ph type="title"/>
          </p:nvPr>
        </p:nvSpPr>
        <p:spPr>
          <a:xfrm>
            <a:off x="457200" y="277813"/>
            <a:ext cx="8229600" cy="712787"/>
          </a:xfrm>
        </p:spPr>
        <p:txBody>
          <a:bodyPr/>
          <a:lstStyle/>
          <a:p>
            <a:pPr algn="just">
              <a:lnSpc>
                <a:spcPct val="150000"/>
              </a:lnSpc>
            </a:pPr>
            <a:r>
              <a:rPr lang="en-US" sz="4000" b="1" dirty="0">
                <a:latin typeface="Times New Roman" pitchFamily="18" charset="0"/>
                <a:cs typeface="Times New Roman" pitchFamily="18" charset="0"/>
              </a:rPr>
              <a:t>Existing systems</a:t>
            </a:r>
            <a:endParaRPr lang="en-IN" sz="4000" b="1" dirty="0"/>
          </a:p>
        </p:txBody>
      </p:sp>
      <p:sp>
        <p:nvSpPr>
          <p:cNvPr id="4" name="Content Placeholder 3">
            <a:extLst>
              <a:ext uri="{FF2B5EF4-FFF2-40B4-BE49-F238E27FC236}">
                <a16:creationId xmlns:a16="http://schemas.microsoft.com/office/drawing/2014/main" id="{B8765A53-73B0-4A82-BFB2-973B4B7FF74F}"/>
              </a:ext>
            </a:extLst>
          </p:cNvPr>
          <p:cNvSpPr>
            <a:spLocks noGrp="1"/>
          </p:cNvSpPr>
          <p:nvPr>
            <p:ph idx="1"/>
          </p:nvPr>
        </p:nvSpPr>
        <p:spPr>
          <a:xfrm>
            <a:off x="457200" y="1295400"/>
            <a:ext cx="8229600" cy="48355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 Traveler is an Blog, which is used to provide the information about the travelling details and users can post the travelling details in the Blog, and also users can post the travelling information in Social media like Facebook, twitter and Google plus etc..,</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main them of this application will provide only UI (User Interface )  about traveling information of this application.</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363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3F3F-442E-4235-A239-E6FCBCFD694E}"/>
              </a:ext>
            </a:extLst>
          </p:cNvPr>
          <p:cNvSpPr>
            <a:spLocks noGrp="1"/>
          </p:cNvSpPr>
          <p:nvPr>
            <p:ph type="title"/>
          </p:nvPr>
        </p:nvSpPr>
        <p:spPr>
          <a:xfrm>
            <a:off x="457200" y="1"/>
            <a:ext cx="8229600" cy="980728"/>
          </a:xfrm>
        </p:spPr>
        <p:txBody>
          <a:bodyPr/>
          <a:lstStyle/>
          <a:p>
            <a:pPr algn="just">
              <a:lnSpc>
                <a:spcPct val="150000"/>
              </a:lnSpc>
            </a:pPr>
            <a:r>
              <a:rPr lang="en-IN" sz="4000" b="1" dirty="0">
                <a:latin typeface="Times New Roman" pitchFamily="18" charset="0"/>
                <a:cs typeface="Times New Roman" pitchFamily="18" charset="0"/>
              </a:rPr>
              <a:t>Proposed Systems</a:t>
            </a:r>
            <a:endParaRPr lang="en-IN" sz="4000" b="1" dirty="0"/>
          </a:p>
        </p:txBody>
      </p:sp>
      <p:sp>
        <p:nvSpPr>
          <p:cNvPr id="4" name="Content Placeholder 3">
            <a:extLst>
              <a:ext uri="{FF2B5EF4-FFF2-40B4-BE49-F238E27FC236}">
                <a16:creationId xmlns:a16="http://schemas.microsoft.com/office/drawing/2014/main" id="{4423E4CB-6725-482C-875E-E4A3F273C10F}"/>
              </a:ext>
            </a:extLst>
          </p:cNvPr>
          <p:cNvSpPr>
            <a:spLocks noGrp="1"/>
          </p:cNvSpPr>
          <p:nvPr>
            <p:ph idx="1"/>
          </p:nvPr>
        </p:nvSpPr>
        <p:spPr>
          <a:xfrm>
            <a:off x="457200" y="381000"/>
            <a:ext cx="8229600" cy="5791199"/>
          </a:xfrm>
        </p:spPr>
        <p:txBody>
          <a:bodyPr/>
          <a:lstStyle/>
          <a:p>
            <a:pPr marL="0" indent="0" algn="just">
              <a:lnSpc>
                <a:spcPct val="150000"/>
              </a:lnSpc>
              <a:buClr>
                <a:schemeClr val="tx1"/>
              </a:buClr>
              <a:buSzPct val="100000"/>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600"/>
              </a:spcAft>
              <a:buClr>
                <a:schemeClr val="tx1"/>
              </a:buClr>
              <a:buSzPct val="100000"/>
              <a:buNone/>
            </a:pPr>
            <a:r>
              <a:rPr lang="en-IN" sz="2000" dirty="0">
                <a:latin typeface="Times New Roman" panose="02020603050405020304" pitchFamily="18" charset="0"/>
                <a:cs typeface="Times New Roman" panose="02020603050405020304" pitchFamily="18" charset="0"/>
              </a:rPr>
              <a:t>	The proposed system is used to improve the application as good and smart product. This proposed system overcomes the entire drawbacks of the existing system.  </a:t>
            </a:r>
          </a:p>
          <a:p>
            <a:pPr algn="just">
              <a:lnSpc>
                <a:spcPct val="150000"/>
              </a:lnSpc>
              <a:spcBef>
                <a:spcPts val="0"/>
              </a:spcBef>
              <a:spcAft>
                <a:spcPts val="600"/>
              </a:spcAft>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Firstly, user must sign in to the application then he can able to see the provided database or the previously posted travel information by some other people over there.</a:t>
            </a:r>
          </a:p>
          <a:p>
            <a:pPr algn="just">
              <a:lnSpc>
                <a:spcPct val="150000"/>
              </a:lnSpc>
              <a:spcBef>
                <a:spcPts val="0"/>
              </a:spcBef>
              <a:spcAft>
                <a:spcPts val="600"/>
              </a:spcAft>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 can plan trip of his interest through this application along with people in and out over application. They can share their experiences by posting pictures in their profiles with the description needed and can suggest the best places they visited and communication is done among them through inbox provided in our application.</a:t>
            </a:r>
          </a:p>
          <a:p>
            <a:pPr algn="just">
              <a:lnSpc>
                <a:spcPct val="150000"/>
              </a:lnSpc>
              <a:buClr>
                <a:schemeClr val="tx1"/>
              </a:buClr>
              <a:buSzPct val="100000"/>
              <a:buNone/>
            </a:pPr>
            <a:r>
              <a:rPr lang="en-US" sz="2000" dirty="0">
                <a:latin typeface="Times New Roman" panose="02020603050405020304" pitchFamily="18" charset="0"/>
                <a:cs typeface="Times New Roman" panose="02020603050405020304" pitchFamily="18" charset="0"/>
              </a:rPr>
              <a:t> </a:t>
            </a:r>
          </a:p>
          <a:p>
            <a:pPr algn="just">
              <a:lnSpc>
                <a:spcPct val="150000"/>
              </a:lnSpc>
              <a:buClr>
                <a:schemeClr val="tx1"/>
              </a:buClr>
              <a:buSzPct val="100000"/>
              <a:buNone/>
            </a:pPr>
            <a:endParaRPr lang="en-US" sz="2000" dirty="0">
              <a:latin typeface="Times New Roman" panose="02020603050405020304" pitchFamily="18" charset="0"/>
              <a:cs typeface="Times New Roman" panose="02020603050405020304" pitchFamily="18" charset="0"/>
            </a:endParaRPr>
          </a:p>
          <a:p>
            <a:pPr algn="just">
              <a:lnSpc>
                <a:spcPct val="150000"/>
              </a:lnSpc>
              <a:buClr>
                <a:schemeClr val="tx1"/>
              </a:buClr>
              <a:buSzPct val="100000"/>
              <a:buNone/>
            </a:pPr>
            <a:r>
              <a:rPr lang="en-US" sz="2000" dirty="0">
                <a:latin typeface="Times New Roman" panose="02020603050405020304" pitchFamily="18" charset="0"/>
                <a:cs typeface="Times New Roman" panose="02020603050405020304" pitchFamily="18" charset="0"/>
              </a:rPr>
              <a:t> </a:t>
            </a:r>
          </a:p>
          <a:p>
            <a:pPr marL="0" indent="0" algn="just">
              <a:lnSpc>
                <a:spcPct val="150000"/>
              </a:lnSpc>
              <a:buClr>
                <a:schemeClr val="tx1"/>
              </a:buClr>
              <a:buSzPct val="10000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439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C914-AA4E-467F-859A-CE6E6D678226}"/>
              </a:ext>
            </a:extLst>
          </p:cNvPr>
          <p:cNvSpPr>
            <a:spLocks noGrp="1"/>
          </p:cNvSpPr>
          <p:nvPr>
            <p:ph type="title"/>
          </p:nvPr>
        </p:nvSpPr>
        <p:spPr>
          <a:xfrm>
            <a:off x="457200" y="277813"/>
            <a:ext cx="8229600" cy="560387"/>
          </a:xfrm>
        </p:spPr>
        <p:txBody>
          <a:bodyPr/>
          <a:lstStyle/>
          <a:p>
            <a:pPr algn="just">
              <a:lnSpc>
                <a:spcPct val="150000"/>
              </a:lnSpc>
            </a:pPr>
            <a:r>
              <a:rPr lang="en-US" sz="4000" b="1" dirty="0">
                <a:latin typeface="Times New Roman" pitchFamily="18" charset="0"/>
                <a:cs typeface="Times New Roman" pitchFamily="18" charset="0"/>
              </a:rPr>
              <a:t>Abstract</a:t>
            </a:r>
            <a:endParaRPr lang="en-IN" sz="4000" b="1" dirty="0"/>
          </a:p>
        </p:txBody>
      </p:sp>
      <p:sp>
        <p:nvSpPr>
          <p:cNvPr id="4" name="Content Placeholder 3">
            <a:extLst>
              <a:ext uri="{FF2B5EF4-FFF2-40B4-BE49-F238E27FC236}">
                <a16:creationId xmlns:a16="http://schemas.microsoft.com/office/drawing/2014/main" id="{4CDBAC58-30AC-4436-BC9C-5CC2DBD61DF5}"/>
              </a:ext>
            </a:extLst>
          </p:cNvPr>
          <p:cNvSpPr>
            <a:spLocks noGrp="1"/>
          </p:cNvSpPr>
          <p:nvPr>
            <p:ph idx="1"/>
          </p:nvPr>
        </p:nvSpPr>
        <p:spPr>
          <a:xfrm>
            <a:off x="457200" y="1143000"/>
            <a:ext cx="8229600" cy="49879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Travelling is a great experience. People travel across the world to gain knowledge and experience of different situations. </a:t>
            </a:r>
            <a:endParaRPr lang="en-IN" sz="2000" dirty="0">
              <a:latin typeface="Times New Roman" panose="02020603050405020304" pitchFamily="18" charset="0"/>
              <a:cs typeface="Times New Roman" panose="02020603050405020304" pitchFamily="18" charset="0"/>
            </a:endParaRP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existing system is that the travel agencies plan the trips and they will take a group of people to the specific tourist places as per the preplanned schedule like desi traveler as a webpage. </a:t>
            </a:r>
          </a:p>
          <a:p>
            <a:pPr algn="just">
              <a:lnSpc>
                <a:spcPct val="15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system enables the registered travelers to find the other travelers of same interest.</a:t>
            </a:r>
          </a:p>
          <a:p>
            <a:pPr algn="just">
              <a:lnSpc>
                <a:spcPct val="15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this the  trip planner feature allows the travelers to plan the trip with the time, locations and form a group to interact among themselves, Interested ones can collaborate and make their trip successful.</a:t>
            </a:r>
          </a:p>
          <a:p>
            <a:pPr>
              <a:buClrTx/>
              <a:buSzPct val="10000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026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07BA-B5DC-4F76-83BC-44C895931511}"/>
              </a:ext>
            </a:extLst>
          </p:cNvPr>
          <p:cNvSpPr>
            <a:spLocks noGrp="1"/>
          </p:cNvSpPr>
          <p:nvPr>
            <p:ph type="title"/>
          </p:nvPr>
        </p:nvSpPr>
        <p:spPr/>
        <p:txBody>
          <a:bodyPr/>
          <a:lstStyle/>
          <a:p>
            <a:pPr algn="just">
              <a:lnSpc>
                <a:spcPct val="150000"/>
              </a:lnSpc>
            </a:pPr>
            <a:r>
              <a:rPr lang="en-US" sz="3600" b="1" dirty="0">
                <a:latin typeface="Times New Roman" pitchFamily="18" charset="0"/>
                <a:cs typeface="Times New Roman" pitchFamily="18" charset="0"/>
              </a:rPr>
              <a:t>Problem Statement</a:t>
            </a:r>
            <a:endParaRPr lang="en-IN" sz="3600" b="1" dirty="0"/>
          </a:p>
        </p:txBody>
      </p:sp>
      <p:sp>
        <p:nvSpPr>
          <p:cNvPr id="3" name="Content Placeholder 2">
            <a:extLst>
              <a:ext uri="{FF2B5EF4-FFF2-40B4-BE49-F238E27FC236}">
                <a16:creationId xmlns:a16="http://schemas.microsoft.com/office/drawing/2014/main" id="{55D4D141-4324-47AC-8E63-63F177C73C97}"/>
              </a:ext>
            </a:extLst>
          </p:cNvPr>
          <p:cNvSpPr>
            <a:spLocks noGrp="1"/>
          </p:cNvSpPr>
          <p:nvPr>
            <p:ph idx="1"/>
          </p:nvPr>
        </p:nvSpPr>
        <p:spPr>
          <a:xfrm>
            <a:off x="457200" y="1124744"/>
            <a:ext cx="8229600" cy="5006181"/>
          </a:xfrm>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People can collect the information about the tourist places according to their plans what they are going to visit but it is difficult to know the real time experiences. A tourist needs modern technologies which can serves to them, so this android application should be easy to use and efficient to manage the travelling activities. This android application enables the registered traveler to find the other travelers of same interest. The trip people plan the trip and posts pictures. Interested travelers can collaborate and complete the trip.</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10271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3B4F-8A56-4C60-BC0C-E44F5C4A97A4}"/>
              </a:ext>
            </a:extLst>
          </p:cNvPr>
          <p:cNvSpPr>
            <a:spLocks noGrp="1"/>
          </p:cNvSpPr>
          <p:nvPr>
            <p:ph type="title"/>
          </p:nvPr>
        </p:nvSpPr>
        <p:spPr/>
        <p:txBody>
          <a:bodyPr/>
          <a:lstStyle/>
          <a:p>
            <a:pPr>
              <a:lnSpc>
                <a:spcPct val="150000"/>
              </a:lnSpc>
            </a:pPr>
            <a:r>
              <a:rPr lang="en-US" sz="3600" b="1" dirty="0">
                <a:latin typeface="Times New Roman" panose="02020603050405020304" pitchFamily="18" charset="0"/>
                <a:cs typeface="Times New Roman" panose="02020603050405020304" pitchFamily="18" charset="0"/>
              </a:rPr>
              <a:t>User Module</a:t>
            </a:r>
            <a:br>
              <a:rPr lang="en-IN" b="1" dirty="0"/>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A027CD-B0C7-4A01-828F-B99204B0947C}"/>
              </a:ext>
            </a:extLst>
          </p:cNvPr>
          <p:cNvSpPr>
            <a:spLocks noGrp="1"/>
          </p:cNvSpPr>
          <p:nvPr>
            <p:ph idx="1"/>
          </p:nvPr>
        </p:nvSpPr>
        <p:spPr>
          <a:xfrm>
            <a:off x="457200" y="1143000"/>
            <a:ext cx="8229600" cy="4987925"/>
          </a:xfrm>
        </p:spPr>
        <p:txBody>
          <a:bodyPr/>
          <a:lstStyle/>
          <a:p>
            <a:pPr marL="0" indent="0" algn="just">
              <a:lnSpc>
                <a:spcPct val="150000"/>
              </a:lnSpc>
              <a:buClrTx/>
              <a:buSzPct val="10000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user has to create the account or sign in the account. If we have already created the account you can just sign in.</a:t>
            </a:r>
          </a:p>
          <a:p>
            <a:pPr marL="0" indent="0" algn="just">
              <a:lnSpc>
                <a:spcPct val="150000"/>
              </a:lnSpc>
              <a:buClrTx/>
              <a:buSzPct val="100000"/>
              <a:buNone/>
            </a:pPr>
            <a:r>
              <a:rPr lang="en-US" sz="2000" dirty="0">
                <a:latin typeface="Times New Roman" panose="02020603050405020304" pitchFamily="18" charset="0"/>
                <a:cs typeface="Times New Roman" panose="02020603050405020304" pitchFamily="18" charset="0"/>
              </a:rPr>
              <a:t>	User can post pictures regarding their travelling experiences and they can make others to travel by posting pictures with the description and this gives a real time experience to the people and they can like, comment and share for the posted pictures and they can also edit their profiles.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48600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A1C-878D-425E-8F7D-92DE728B1549}"/>
              </a:ext>
            </a:extLst>
          </p:cNvPr>
          <p:cNvSpPr>
            <a:spLocks noGrp="1"/>
          </p:cNvSpPr>
          <p:nvPr>
            <p:ph type="title"/>
          </p:nvPr>
        </p:nvSpPr>
        <p:spPr/>
        <p:txBody>
          <a:bodyPr/>
          <a:lstStyle/>
          <a:p>
            <a:pPr algn="just">
              <a:lnSpc>
                <a:spcPct val="150000"/>
              </a:lnSpc>
            </a:pPr>
            <a:r>
              <a:rPr lang="en-US" b="1" dirty="0"/>
              <a:t> </a:t>
            </a:r>
            <a:r>
              <a:rPr lang="en-US" sz="3600" b="1" dirty="0">
                <a:latin typeface="Times New Roman" panose="02020603050405020304" pitchFamily="18" charset="0"/>
                <a:cs typeface="Times New Roman" panose="02020603050405020304" pitchFamily="18" charset="0"/>
              </a:rPr>
              <a:t>Server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1821E5-4133-4897-A7E9-36D5FA0293DB}"/>
              </a:ext>
            </a:extLst>
          </p:cNvPr>
          <p:cNvSpPr>
            <a:spLocks noGrp="1"/>
          </p:cNvSpPr>
          <p:nvPr>
            <p:ph idx="1"/>
          </p:nvPr>
        </p:nvSpPr>
        <p:spPr>
          <a:xfrm>
            <a:off x="458187" y="1417638"/>
            <a:ext cx="8229600" cy="3667546"/>
          </a:xfrm>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user has to create an account or sign in the account. Server gives the response to the user with their login information by providing authentication to the user and the data base given by user can be stored in server.  </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961167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BE02-8457-4981-AD3E-16400270A7A8}"/>
              </a:ext>
            </a:extLst>
          </p:cNvPr>
          <p:cNvSpPr>
            <a:spLocks noGrp="1"/>
          </p:cNvSpPr>
          <p:nvPr>
            <p:ph type="title"/>
          </p:nvPr>
        </p:nvSpPr>
        <p:spPr/>
        <p:txBody>
          <a:bodyPr/>
          <a:lstStyle/>
          <a:p>
            <a:pPr algn="just">
              <a:lnSpc>
                <a:spcPct val="150000"/>
              </a:lnSpc>
            </a:pPr>
            <a:r>
              <a:rPr lang="en-IN" sz="3600" b="1" dirty="0">
                <a:latin typeface="Times New Roman" panose="02020603050405020304" pitchFamily="18" charset="0"/>
                <a:cs typeface="Times New Roman" panose="02020603050405020304" pitchFamily="18" charset="0"/>
              </a:rPr>
              <a:t>Welcome Page </a:t>
            </a:r>
          </a:p>
        </p:txBody>
      </p:sp>
      <p:sp>
        <p:nvSpPr>
          <p:cNvPr id="3" name="Content Placeholder 2">
            <a:extLst>
              <a:ext uri="{FF2B5EF4-FFF2-40B4-BE49-F238E27FC236}">
                <a16:creationId xmlns:a16="http://schemas.microsoft.com/office/drawing/2014/main" id="{C762D785-F496-4438-9257-7C8126B2B817}"/>
              </a:ext>
            </a:extLst>
          </p:cNvPr>
          <p:cNvSpPr>
            <a:spLocks noGrp="1"/>
          </p:cNvSpPr>
          <p:nvPr>
            <p:ph idx="1"/>
          </p:nvPr>
        </p:nvSpPr>
        <p:spPr>
          <a:xfrm>
            <a:off x="457200" y="1268760"/>
            <a:ext cx="8229600" cy="4862165"/>
          </a:xfrm>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Welcome Page for Travel Diaries application.</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36AD396-E6F0-4C5F-B4C4-3B8B5272E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286000"/>
            <a:ext cx="3248526" cy="3733800"/>
          </a:xfrm>
          <a:prstGeom prst="rect">
            <a:avLst/>
          </a:prstGeom>
        </p:spPr>
      </p:pic>
    </p:spTree>
    <p:extLst>
      <p:ext uri="{BB962C8B-B14F-4D97-AF65-F5344CB8AC3E}">
        <p14:creationId xmlns:p14="http://schemas.microsoft.com/office/powerpoint/2010/main" val="2495905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Review 3 ppt</Template>
  <TotalTime>776</TotalTime>
  <Words>1270</Words>
  <Application>Microsoft Office PowerPoint</Application>
  <PresentationFormat>On-screen Show (4:3)</PresentationFormat>
  <Paragraphs>100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Garamond</vt:lpstr>
      <vt:lpstr>Jokerman</vt:lpstr>
      <vt:lpstr>Times New Roman</vt:lpstr>
      <vt:lpstr>Wingdings</vt:lpstr>
      <vt:lpstr>Theme1</vt:lpstr>
      <vt:lpstr>TRAVEL PLANNER</vt:lpstr>
      <vt:lpstr>  </vt:lpstr>
      <vt:lpstr>Existing systems</vt:lpstr>
      <vt:lpstr>Proposed Systems</vt:lpstr>
      <vt:lpstr>Abstract</vt:lpstr>
      <vt:lpstr>Problem Statement</vt:lpstr>
      <vt:lpstr>User Module </vt:lpstr>
      <vt:lpstr> Server Module</vt:lpstr>
      <vt:lpstr>Welcome Page </vt:lpstr>
      <vt:lpstr>Signup page</vt:lpstr>
      <vt:lpstr>Login Page</vt:lpstr>
      <vt:lpstr>Home page</vt:lpstr>
      <vt:lpstr>New post page</vt:lpstr>
      <vt:lpstr>Profile page of user and edit options</vt:lpstr>
      <vt:lpstr>Post page </vt:lpstr>
      <vt:lpstr>Friends page </vt:lpstr>
      <vt:lpstr>Trip Page </vt:lpstr>
      <vt:lpstr>Follow and Unfollow Page </vt:lpstr>
      <vt:lpstr>Conclusion</vt:lpstr>
      <vt:lpstr>Bibliography</vt:lpstr>
      <vt:lpstr>Conti..</vt:lpstr>
      <vt:lpstr>Conti..</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DIARIES</dc:title>
  <dc:creator>Kejiya</dc:creator>
  <cp:lastModifiedBy>Kejiya</cp:lastModifiedBy>
  <cp:revision>59</cp:revision>
  <dcterms:created xsi:type="dcterms:W3CDTF">2020-04-11T14:32:42Z</dcterms:created>
  <dcterms:modified xsi:type="dcterms:W3CDTF">2020-04-29T04:40:38Z</dcterms:modified>
</cp:coreProperties>
</file>