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6"/>
  </p:notesMasterIdLst>
  <p:sldIdLst>
    <p:sldId id="256" r:id="rId2"/>
    <p:sldId id="359" r:id="rId3"/>
    <p:sldId id="432" r:id="rId4"/>
    <p:sldId id="440" r:id="rId5"/>
    <p:sldId id="360" r:id="rId6"/>
    <p:sldId id="435" r:id="rId7"/>
    <p:sldId id="436" r:id="rId8"/>
    <p:sldId id="441" r:id="rId9"/>
    <p:sldId id="408" r:id="rId10"/>
    <p:sldId id="434" r:id="rId11"/>
    <p:sldId id="362" r:id="rId12"/>
    <p:sldId id="433" r:id="rId13"/>
    <p:sldId id="363" r:id="rId14"/>
    <p:sldId id="422" r:id="rId15"/>
    <p:sldId id="364" r:id="rId16"/>
    <p:sldId id="423" r:id="rId17"/>
    <p:sldId id="379" r:id="rId18"/>
    <p:sldId id="470" r:id="rId19"/>
    <p:sldId id="467" r:id="rId20"/>
    <p:sldId id="424" r:id="rId21"/>
    <p:sldId id="442" r:id="rId22"/>
    <p:sldId id="443" r:id="rId23"/>
    <p:sldId id="444" r:id="rId24"/>
    <p:sldId id="455" r:id="rId25"/>
    <p:sldId id="445" r:id="rId26"/>
    <p:sldId id="446" r:id="rId27"/>
    <p:sldId id="447" r:id="rId28"/>
    <p:sldId id="448" r:id="rId29"/>
    <p:sldId id="449" r:id="rId30"/>
    <p:sldId id="450" r:id="rId31"/>
    <p:sldId id="451" r:id="rId32"/>
    <p:sldId id="452" r:id="rId33"/>
    <p:sldId id="453" r:id="rId34"/>
    <p:sldId id="456" r:id="rId35"/>
    <p:sldId id="457" r:id="rId36"/>
    <p:sldId id="458" r:id="rId37"/>
    <p:sldId id="459" r:id="rId38"/>
    <p:sldId id="460" r:id="rId39"/>
    <p:sldId id="461" r:id="rId40"/>
    <p:sldId id="462" r:id="rId41"/>
    <p:sldId id="463" r:id="rId42"/>
    <p:sldId id="464" r:id="rId43"/>
    <p:sldId id="465" r:id="rId44"/>
    <p:sldId id="466" r:id="rId45"/>
    <p:sldId id="468" r:id="rId46"/>
    <p:sldId id="365" r:id="rId47"/>
    <p:sldId id="469" r:id="rId48"/>
    <p:sldId id="369" r:id="rId49"/>
    <p:sldId id="371" r:id="rId50"/>
    <p:sldId id="488" r:id="rId51"/>
    <p:sldId id="489" r:id="rId52"/>
    <p:sldId id="373" r:id="rId53"/>
    <p:sldId id="481" r:id="rId54"/>
    <p:sldId id="374" r:id="rId55"/>
    <p:sldId id="375" r:id="rId56"/>
    <p:sldId id="376" r:id="rId57"/>
    <p:sldId id="377" r:id="rId58"/>
    <p:sldId id="372" r:id="rId59"/>
    <p:sldId id="367" r:id="rId60"/>
    <p:sldId id="490" r:id="rId61"/>
    <p:sldId id="382" r:id="rId62"/>
    <p:sldId id="491" r:id="rId63"/>
    <p:sldId id="437" r:id="rId64"/>
    <p:sldId id="439" r:id="rId65"/>
    <p:sldId id="385" r:id="rId66"/>
    <p:sldId id="482" r:id="rId67"/>
    <p:sldId id="492" r:id="rId68"/>
    <p:sldId id="483" r:id="rId69"/>
    <p:sldId id="484" r:id="rId70"/>
    <p:sldId id="485" r:id="rId71"/>
    <p:sldId id="486" r:id="rId72"/>
    <p:sldId id="487" r:id="rId73"/>
    <p:sldId id="388" r:id="rId74"/>
    <p:sldId id="396" r:id="rId75"/>
    <p:sldId id="472" r:id="rId76"/>
    <p:sldId id="473" r:id="rId77"/>
    <p:sldId id="474" r:id="rId78"/>
    <p:sldId id="475" r:id="rId79"/>
    <p:sldId id="476" r:id="rId80"/>
    <p:sldId id="477" r:id="rId81"/>
    <p:sldId id="478" r:id="rId82"/>
    <p:sldId id="479" r:id="rId83"/>
    <p:sldId id="480" r:id="rId84"/>
    <p:sldId id="281" r:id="rId8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46" autoAdjust="0"/>
    <p:restoredTop sz="85055" autoAdjust="0"/>
  </p:normalViewPr>
  <p:slideViewPr>
    <p:cSldViewPr>
      <p:cViewPr varScale="1">
        <p:scale>
          <a:sx n="61" d="100"/>
          <a:sy n="61" d="100"/>
        </p:scale>
        <p:origin x="2058" y="78"/>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EDA48F75-1DB9-4F60-8599-0FE697249262}" type="datetimeFigureOut">
              <a:rPr lang="en-US" smtClean="0"/>
              <a:pPr/>
              <a:t>10/13/2022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6A983EDC-C4A2-4A97-89CD-1B19EE3B55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5</a:t>
            </a:fld>
            <a:endParaRPr lang="en-US"/>
          </a:p>
        </p:txBody>
      </p:sp>
    </p:spTree>
    <p:extLst>
      <p:ext uri="{BB962C8B-B14F-4D97-AF65-F5344CB8AC3E}">
        <p14:creationId xmlns:p14="http://schemas.microsoft.com/office/powerpoint/2010/main" val="2107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9</a:t>
            </a:fld>
            <a:endParaRPr lang="en-US"/>
          </a:p>
        </p:txBody>
      </p:sp>
    </p:spTree>
    <p:extLst>
      <p:ext uri="{BB962C8B-B14F-4D97-AF65-F5344CB8AC3E}">
        <p14:creationId xmlns:p14="http://schemas.microsoft.com/office/powerpoint/2010/main" val="2578648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15</a:t>
            </a:fld>
            <a:endParaRPr lang="en-US"/>
          </a:p>
        </p:txBody>
      </p:sp>
    </p:spTree>
    <p:extLst>
      <p:ext uri="{BB962C8B-B14F-4D97-AF65-F5344CB8AC3E}">
        <p14:creationId xmlns:p14="http://schemas.microsoft.com/office/powerpoint/2010/main" val="128067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45</a:t>
            </a:fld>
            <a:endParaRPr lang="en-US"/>
          </a:p>
        </p:txBody>
      </p:sp>
    </p:spTree>
    <p:extLst>
      <p:ext uri="{BB962C8B-B14F-4D97-AF65-F5344CB8AC3E}">
        <p14:creationId xmlns:p14="http://schemas.microsoft.com/office/powerpoint/2010/main" val="41343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55</a:t>
            </a:fld>
            <a:endParaRPr lang="en-US"/>
          </a:p>
        </p:txBody>
      </p:sp>
    </p:spTree>
    <p:extLst>
      <p:ext uri="{BB962C8B-B14F-4D97-AF65-F5344CB8AC3E}">
        <p14:creationId xmlns:p14="http://schemas.microsoft.com/office/powerpoint/2010/main" val="119335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59</a:t>
            </a:fld>
            <a:endParaRPr lang="en-US"/>
          </a:p>
        </p:txBody>
      </p:sp>
    </p:spTree>
    <p:extLst>
      <p:ext uri="{BB962C8B-B14F-4D97-AF65-F5344CB8AC3E}">
        <p14:creationId xmlns:p14="http://schemas.microsoft.com/office/powerpoint/2010/main" val="135949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79</a:t>
            </a:fld>
            <a:endParaRPr lang="en-US"/>
          </a:p>
        </p:txBody>
      </p:sp>
    </p:spTree>
    <p:extLst>
      <p:ext uri="{BB962C8B-B14F-4D97-AF65-F5344CB8AC3E}">
        <p14:creationId xmlns:p14="http://schemas.microsoft.com/office/powerpoint/2010/main" val="76650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10/13/2022</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00000"/>
                </a:solidFill>
                <a:latin typeface="Bookman Uralic"/>
                <a:cs typeface="Bookman Uralic"/>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10/13/2022</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00000"/>
                </a:solidFill>
                <a:latin typeface="Bookman Uralic"/>
                <a:cs typeface="Bookman Uralic"/>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10/13/2022</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00000"/>
                </a:solidFill>
                <a:latin typeface="Bookman Uralic"/>
                <a:cs typeface="Bookman Uralic"/>
              </a:defRPr>
            </a:lvl1pPr>
          </a:lstStyle>
          <a:p>
            <a:endParaRPr/>
          </a:p>
        </p:txBody>
      </p:sp>
      <p:sp>
        <p:nvSpPr>
          <p:cNvPr id="3" name="Holder 3"/>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10/13/2022</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9600" y="1566862"/>
            <a:ext cx="4655820" cy="109855"/>
          </a:xfrm>
          <a:custGeom>
            <a:avLst/>
            <a:gdLst/>
            <a:ahLst/>
            <a:cxnLst/>
            <a:rect l="l" t="t" r="r" b="b"/>
            <a:pathLst>
              <a:path w="4655820" h="109855">
                <a:moveTo>
                  <a:pt x="4655566" y="0"/>
                </a:moveTo>
                <a:lnTo>
                  <a:pt x="0" y="0"/>
                </a:lnTo>
                <a:lnTo>
                  <a:pt x="0" y="109537"/>
                </a:lnTo>
                <a:lnTo>
                  <a:pt x="4655566" y="109537"/>
                </a:lnTo>
                <a:lnTo>
                  <a:pt x="4655566" y="0"/>
                </a:lnTo>
                <a:close/>
              </a:path>
            </a:pathLst>
          </a:custGeom>
          <a:solidFill>
            <a:srgbClr val="CC0000"/>
          </a:solidFill>
        </p:spPr>
        <p:txBody>
          <a:bodyPr wrap="square" lIns="0" tIns="0" rIns="0" bIns="0" rtlCol="0"/>
          <a:lstStyle/>
          <a:p>
            <a:endParaRPr/>
          </a:p>
        </p:txBody>
      </p:sp>
      <p:sp>
        <p:nvSpPr>
          <p:cNvPr id="17" name="bg object 17"/>
          <p:cNvSpPr/>
          <p:nvPr/>
        </p:nvSpPr>
        <p:spPr>
          <a:xfrm>
            <a:off x="609600" y="1566925"/>
            <a:ext cx="7958455" cy="0"/>
          </a:xfrm>
          <a:custGeom>
            <a:avLst/>
            <a:gdLst/>
            <a:ahLst/>
            <a:cxnLst/>
            <a:rect l="l" t="t" r="r" b="b"/>
            <a:pathLst>
              <a:path w="7958455">
                <a:moveTo>
                  <a:pt x="0" y="0"/>
                </a:moveTo>
                <a:lnTo>
                  <a:pt x="7958201" y="0"/>
                </a:lnTo>
              </a:path>
            </a:pathLst>
          </a:custGeom>
          <a:ln w="12700">
            <a:solidFill>
              <a:srgbClr val="CC0000"/>
            </a:solidFill>
          </a:ln>
        </p:spPr>
        <p:txBody>
          <a:bodyPr wrap="square" lIns="0" tIns="0" rIns="0" bIns="0" rtlCol="0"/>
          <a:lstStyle/>
          <a:p>
            <a:endParaRPr/>
          </a:p>
        </p:txBody>
      </p:sp>
      <p:sp>
        <p:nvSpPr>
          <p:cNvPr id="18" name="bg object 18"/>
          <p:cNvSpPr/>
          <p:nvPr/>
        </p:nvSpPr>
        <p:spPr>
          <a:xfrm>
            <a:off x="609600" y="6172200"/>
            <a:ext cx="79248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lstStyle/>
          <a:p>
            <a:endParaRPr/>
          </a:p>
        </p:txBody>
      </p:sp>
      <p:sp>
        <p:nvSpPr>
          <p:cNvPr id="19" name="bg object 19"/>
          <p:cNvSpPr/>
          <p:nvPr/>
        </p:nvSpPr>
        <p:spPr>
          <a:xfrm>
            <a:off x="1452387" y="2360032"/>
            <a:ext cx="6396212" cy="299397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10/13/2022</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9600" y="1566862"/>
            <a:ext cx="4655820" cy="109855"/>
          </a:xfrm>
          <a:custGeom>
            <a:avLst/>
            <a:gdLst/>
            <a:ahLst/>
            <a:cxnLst/>
            <a:rect l="l" t="t" r="r" b="b"/>
            <a:pathLst>
              <a:path w="4655820" h="109855">
                <a:moveTo>
                  <a:pt x="4655566" y="0"/>
                </a:moveTo>
                <a:lnTo>
                  <a:pt x="0" y="0"/>
                </a:lnTo>
                <a:lnTo>
                  <a:pt x="0" y="109537"/>
                </a:lnTo>
                <a:lnTo>
                  <a:pt x="4655566" y="109537"/>
                </a:lnTo>
                <a:lnTo>
                  <a:pt x="4655566" y="0"/>
                </a:lnTo>
                <a:close/>
              </a:path>
            </a:pathLst>
          </a:custGeom>
          <a:solidFill>
            <a:srgbClr val="CC0000"/>
          </a:solidFill>
        </p:spPr>
        <p:txBody>
          <a:bodyPr wrap="square" lIns="0" tIns="0" rIns="0" bIns="0" rtlCol="0"/>
          <a:lstStyle/>
          <a:p>
            <a:endParaRPr/>
          </a:p>
        </p:txBody>
      </p:sp>
      <p:sp>
        <p:nvSpPr>
          <p:cNvPr id="17" name="bg object 17"/>
          <p:cNvSpPr/>
          <p:nvPr/>
        </p:nvSpPr>
        <p:spPr>
          <a:xfrm>
            <a:off x="609600" y="1566925"/>
            <a:ext cx="7958455" cy="0"/>
          </a:xfrm>
          <a:custGeom>
            <a:avLst/>
            <a:gdLst/>
            <a:ahLst/>
            <a:cxnLst/>
            <a:rect l="l" t="t" r="r" b="b"/>
            <a:pathLst>
              <a:path w="7958455">
                <a:moveTo>
                  <a:pt x="0" y="0"/>
                </a:moveTo>
                <a:lnTo>
                  <a:pt x="7958201" y="0"/>
                </a:lnTo>
              </a:path>
            </a:pathLst>
          </a:custGeom>
          <a:ln w="12700">
            <a:solidFill>
              <a:srgbClr val="CC0000"/>
            </a:solidFill>
          </a:ln>
        </p:spPr>
        <p:txBody>
          <a:bodyPr wrap="square" lIns="0" tIns="0" rIns="0" bIns="0" rtlCol="0"/>
          <a:lstStyle/>
          <a:p>
            <a:endParaRPr/>
          </a:p>
        </p:txBody>
      </p:sp>
      <p:sp>
        <p:nvSpPr>
          <p:cNvPr id="18" name="bg object 18"/>
          <p:cNvSpPr/>
          <p:nvPr/>
        </p:nvSpPr>
        <p:spPr>
          <a:xfrm>
            <a:off x="609600" y="6172200"/>
            <a:ext cx="79248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lstStyle/>
          <a:p>
            <a:endParaRPr/>
          </a:p>
        </p:txBody>
      </p:sp>
      <p:sp>
        <p:nvSpPr>
          <p:cNvPr id="2" name="Holder 2"/>
          <p:cNvSpPr>
            <a:spLocks noGrp="1"/>
          </p:cNvSpPr>
          <p:nvPr>
            <p:ph type="title"/>
          </p:nvPr>
        </p:nvSpPr>
        <p:spPr>
          <a:xfrm>
            <a:off x="709980" y="2469006"/>
            <a:ext cx="4633595" cy="635000"/>
          </a:xfrm>
          <a:prstGeom prst="rect">
            <a:avLst/>
          </a:prstGeom>
        </p:spPr>
        <p:txBody>
          <a:bodyPr wrap="square" lIns="0" tIns="0" rIns="0" bIns="0">
            <a:spAutoFit/>
          </a:bodyPr>
          <a:lstStyle>
            <a:lvl1pPr>
              <a:defRPr sz="4000" b="1" i="0">
                <a:solidFill>
                  <a:srgbClr val="C00000"/>
                </a:solidFill>
                <a:latin typeface="Bookman Uralic"/>
                <a:cs typeface="Bookman Uralic"/>
              </a:defRPr>
            </a:lvl1pPr>
          </a:lstStyle>
          <a:p>
            <a:endParaRPr/>
          </a:p>
        </p:txBody>
      </p:sp>
      <p:sp>
        <p:nvSpPr>
          <p:cNvPr id="3" name="Holder 3"/>
          <p:cNvSpPr>
            <a:spLocks noGrp="1"/>
          </p:cNvSpPr>
          <p:nvPr>
            <p:ph type="body" idx="1"/>
          </p:nvPr>
        </p:nvSpPr>
        <p:spPr>
          <a:xfrm>
            <a:off x="645668" y="2697607"/>
            <a:ext cx="7841615" cy="2037714"/>
          </a:xfrm>
          <a:prstGeom prst="rect">
            <a:avLst/>
          </a:prstGeom>
        </p:spPr>
        <p:txBody>
          <a:bodyPr wrap="square" lIns="0" tIns="0" rIns="0" bIns="0">
            <a:spAutoFit/>
          </a:bodyPr>
          <a:lstStyle>
            <a:lvl1pPr>
              <a:defRPr sz="30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1907794" y="6353309"/>
            <a:ext cx="5812155" cy="242570"/>
          </a:xfrm>
          <a:prstGeom prst="rect">
            <a:avLst/>
          </a:prstGeom>
        </p:spPr>
        <p:txBody>
          <a:bodyPr wrap="square" lIns="0" tIns="0" rIns="0" bIns="0">
            <a:spAutoFit/>
          </a:bodyPr>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10/13/2022</a:t>
            </a:fld>
            <a:endParaRPr lang="en-US"/>
          </a:p>
        </p:txBody>
      </p:sp>
      <p:sp>
        <p:nvSpPr>
          <p:cNvPr id="6" name="Holder 6"/>
          <p:cNvSpPr>
            <a:spLocks noGrp="1"/>
          </p:cNvSpPr>
          <p:nvPr>
            <p:ph type="sldNum" sz="quarter" idx="7"/>
          </p:nvPr>
        </p:nvSpPr>
        <p:spPr>
          <a:xfrm>
            <a:off x="7848345" y="6277248"/>
            <a:ext cx="606425"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2.wmf"/><Relationship Id="rId4" Type="http://schemas.openxmlformats.org/officeDocument/2006/relationships/oleObject" Target="../embeddings/oleObject3.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9.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754202" y="6342833"/>
            <a:ext cx="5812155" cy="320601"/>
          </a:xfrm>
          <a:prstGeom prst="rect">
            <a:avLst/>
          </a:prstGeom>
        </p:spPr>
        <p:txBody>
          <a:bodyPr vert="horz" wrap="square" lIns="0" tIns="12700" rIns="0" bIns="0" rtlCol="0">
            <a:spAutoFit/>
          </a:bodyPr>
          <a:lstStyle/>
          <a:p>
            <a:pPr marL="12700" algn="ctr">
              <a:lnSpc>
                <a:spcPct val="100000"/>
              </a:lnSpc>
              <a:spcBef>
                <a:spcPts val="100"/>
              </a:spcBef>
            </a:pPr>
            <a:r>
              <a:rPr sz="2000" b="1" dirty="0">
                <a:solidFill>
                  <a:srgbClr val="CC0000"/>
                </a:solidFill>
                <a:latin typeface="Verdana"/>
                <a:cs typeface="Verdana"/>
              </a:rPr>
              <a:t>DEPARTMENT </a:t>
            </a:r>
            <a:r>
              <a:rPr sz="2000" b="1" spc="-5" dirty="0" smtClean="0">
                <a:solidFill>
                  <a:srgbClr val="CC0000"/>
                </a:solidFill>
                <a:latin typeface="Verdana"/>
                <a:cs typeface="Verdana"/>
              </a:rPr>
              <a:t>OF</a:t>
            </a:r>
            <a:r>
              <a:rPr lang="en-US" sz="2000" b="1" spc="-5" dirty="0" smtClean="0">
                <a:solidFill>
                  <a:srgbClr val="CC0000"/>
                </a:solidFill>
                <a:latin typeface="Verdana"/>
                <a:cs typeface="Verdana"/>
              </a:rPr>
              <a:t> CSBS</a:t>
            </a:r>
            <a:endParaRPr sz="2000" dirty="0">
              <a:latin typeface="Verdana"/>
              <a:cs typeface="Verdana"/>
            </a:endParaRPr>
          </a:p>
        </p:txBody>
      </p:sp>
      <p:sp>
        <p:nvSpPr>
          <p:cNvPr id="4" name="object 4"/>
          <p:cNvSpPr txBox="1">
            <a:spLocks noGrp="1"/>
          </p:cNvSpPr>
          <p:nvPr>
            <p:ph type="title"/>
          </p:nvPr>
        </p:nvSpPr>
        <p:spPr>
          <a:xfrm>
            <a:off x="731440" y="2944339"/>
            <a:ext cx="7949673" cy="627736"/>
          </a:xfrm>
          <a:prstGeom prst="rect">
            <a:avLst/>
          </a:prstGeom>
        </p:spPr>
        <p:txBody>
          <a:bodyPr vert="horz" wrap="square" lIns="0" tIns="12065" rIns="0" bIns="0" rtlCol="0">
            <a:spAutoFit/>
          </a:bodyPr>
          <a:lstStyle/>
          <a:p>
            <a:pPr marL="12700" algn="ctr">
              <a:lnSpc>
                <a:spcPct val="100000"/>
              </a:lnSpc>
              <a:spcBef>
                <a:spcPts val="95"/>
              </a:spcBef>
            </a:pPr>
            <a:r>
              <a:rPr lang="en-IN" dirty="0">
                <a:solidFill>
                  <a:srgbClr val="002060"/>
                </a:solidFill>
              </a:rPr>
              <a:t>Social Media Analytics</a:t>
            </a:r>
            <a:endParaRPr sz="5400" spc="-10" dirty="0">
              <a:solidFill>
                <a:srgbClr val="002060"/>
              </a:solidFill>
            </a:endParaRPr>
          </a:p>
        </p:txBody>
      </p:sp>
      <p:sp>
        <p:nvSpPr>
          <p:cNvPr id="2" name="TextBox 1"/>
          <p:cNvSpPr txBox="1"/>
          <p:nvPr/>
        </p:nvSpPr>
        <p:spPr>
          <a:xfrm>
            <a:off x="760343" y="304800"/>
            <a:ext cx="7524817" cy="1336263"/>
          </a:xfrm>
          <a:prstGeom prst="rect">
            <a:avLst/>
          </a:prstGeom>
          <a:noFill/>
        </p:spPr>
        <p:txBody>
          <a:bodyPr wrap="none" rtlCol="0">
            <a:spAutoFit/>
          </a:bodyPr>
          <a:lstStyle/>
          <a:p>
            <a:pPr marL="12700" algn="ctr">
              <a:spcBef>
                <a:spcPts val="95"/>
              </a:spcBef>
            </a:pPr>
            <a:r>
              <a:rPr lang="en-US" sz="4000" b="1" dirty="0">
                <a:solidFill>
                  <a:srgbClr val="C00000"/>
                </a:solidFill>
                <a:latin typeface="Bookman Uralic"/>
                <a:ea typeface="+mj-ea"/>
                <a:cs typeface="Bookman Uralic"/>
              </a:rPr>
              <a:t>ADVANCED SOCIAL, </a:t>
            </a:r>
            <a:endParaRPr lang="en-US" sz="4000" b="1" dirty="0" smtClean="0">
              <a:solidFill>
                <a:srgbClr val="C00000"/>
              </a:solidFill>
              <a:latin typeface="Bookman Uralic"/>
              <a:ea typeface="+mj-ea"/>
              <a:cs typeface="Bookman Uralic"/>
            </a:endParaRPr>
          </a:p>
          <a:p>
            <a:pPr marL="12700" algn="ctr">
              <a:spcBef>
                <a:spcPts val="95"/>
              </a:spcBef>
            </a:pPr>
            <a:r>
              <a:rPr lang="en-US" sz="4000" b="1" dirty="0" smtClean="0">
                <a:solidFill>
                  <a:srgbClr val="C00000"/>
                </a:solidFill>
                <a:latin typeface="Bookman Uralic"/>
                <a:ea typeface="+mj-ea"/>
                <a:cs typeface="Bookman Uralic"/>
              </a:rPr>
              <a:t>TEXT </a:t>
            </a:r>
            <a:r>
              <a:rPr lang="en-US" sz="4000" b="1" dirty="0">
                <a:solidFill>
                  <a:srgbClr val="C00000"/>
                </a:solidFill>
                <a:latin typeface="Bookman Uralic"/>
                <a:ea typeface="+mj-ea"/>
                <a:cs typeface="Bookman Uralic"/>
              </a:rPr>
              <a:t>AND MEDIA ANALYTICS</a:t>
            </a:r>
          </a:p>
        </p:txBody>
      </p:sp>
      <p:sp>
        <p:nvSpPr>
          <p:cNvPr id="5" name="object 4"/>
          <p:cNvSpPr txBox="1">
            <a:spLocks/>
          </p:cNvSpPr>
          <p:nvPr/>
        </p:nvSpPr>
        <p:spPr>
          <a:xfrm>
            <a:off x="770853" y="4875351"/>
            <a:ext cx="7949673" cy="627736"/>
          </a:xfrm>
          <a:prstGeom prst="rect">
            <a:avLst/>
          </a:prstGeom>
        </p:spPr>
        <p:txBody>
          <a:bodyPr vert="horz" wrap="square" lIns="0" tIns="12065" rIns="0" bIns="0" rtlCol="0">
            <a:spAutoFit/>
          </a:bodyPr>
          <a:lstStyle>
            <a:lvl1pPr>
              <a:defRPr sz="4000" b="1" i="0">
                <a:solidFill>
                  <a:srgbClr val="C00000"/>
                </a:solidFill>
                <a:latin typeface="Bookman Uralic"/>
                <a:ea typeface="+mj-ea"/>
                <a:cs typeface="Bookman Uralic"/>
              </a:defRPr>
            </a:lvl1pPr>
          </a:lstStyle>
          <a:p>
            <a:pPr marL="12700" algn="ctr">
              <a:spcBef>
                <a:spcPts val="95"/>
              </a:spcBef>
            </a:pPr>
            <a:r>
              <a:rPr lang="en-IN" kern="0" dirty="0" smtClean="0">
                <a:solidFill>
                  <a:srgbClr val="FFC000"/>
                </a:solidFill>
              </a:rPr>
              <a:t>UNIT – III</a:t>
            </a:r>
            <a:endParaRPr lang="en-IN" sz="5400" kern="0" spc="-10"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924" y="838200"/>
            <a:ext cx="7365842" cy="615553"/>
          </a:xfrm>
        </p:spPr>
        <p:txBody>
          <a:bodyPr/>
          <a:lstStyle/>
          <a:p>
            <a:r>
              <a:rPr lang="en-US" dirty="0">
                <a:latin typeface="Times New Roman" panose="02020603050405020304" pitchFamily="18" charset="0"/>
                <a:cs typeface="Times New Roman" panose="02020603050405020304" pitchFamily="18" charset="0"/>
              </a:rPr>
              <a:t>Social Media Classification </a:t>
            </a:r>
            <a:r>
              <a:rPr lang="en-US" dirty="0" smtClean="0">
                <a:latin typeface="Times New Roman" panose="02020603050405020304" pitchFamily="18" charset="0"/>
                <a:cs typeface="Times New Roman" panose="02020603050405020304" pitchFamily="18" charset="0"/>
              </a:rPr>
              <a:t>Tools</a:t>
            </a:r>
            <a:endParaRPr lang="en-US" dirty="0"/>
          </a:p>
        </p:txBody>
      </p:sp>
      <p:sp>
        <p:nvSpPr>
          <p:cNvPr id="3" name="Rectangle 2"/>
          <p:cNvSpPr/>
          <p:nvPr/>
        </p:nvSpPr>
        <p:spPr>
          <a:xfrm>
            <a:off x="650924" y="1676400"/>
            <a:ext cx="8112076" cy="4616648"/>
          </a:xfrm>
          <a:prstGeom prst="rect">
            <a:avLst/>
          </a:prstGeom>
        </p:spPr>
        <p:txBody>
          <a:bodyPr wrap="square">
            <a:spAutoFit/>
          </a:bodyPr>
          <a:lstStyle/>
          <a:p>
            <a:pPr algn="just"/>
            <a:r>
              <a:rPr lang="en-US" sz="2100" dirty="0" smtClean="0">
                <a:solidFill>
                  <a:srgbClr val="610B4B"/>
                </a:solidFill>
                <a:latin typeface="Times New Roman" panose="02020603050405020304" pitchFamily="18" charset="0"/>
                <a:cs typeface="Times New Roman" panose="02020603050405020304" pitchFamily="18" charset="0"/>
              </a:rPr>
              <a:t>1</a:t>
            </a:r>
            <a:r>
              <a:rPr lang="en-US" sz="2100" dirty="0">
                <a:solidFill>
                  <a:srgbClr val="610B4B"/>
                </a:solidFill>
                <a:latin typeface="Times New Roman" panose="02020603050405020304" pitchFamily="18" charset="0"/>
                <a:cs typeface="Times New Roman" panose="02020603050405020304" pitchFamily="18" charset="0"/>
              </a:rPr>
              <a:t>. </a:t>
            </a:r>
            <a:r>
              <a:rPr lang="en-US" sz="2100" b="1" dirty="0">
                <a:solidFill>
                  <a:srgbClr val="610B4B"/>
                </a:solidFill>
                <a:latin typeface="Times New Roman" panose="02020603050405020304" pitchFamily="18" charset="0"/>
                <a:cs typeface="Times New Roman" panose="02020603050405020304" pitchFamily="18" charset="0"/>
              </a:rPr>
              <a:t>Social Publishing</a:t>
            </a:r>
          </a:p>
          <a:p>
            <a:pPr algn="just"/>
            <a:r>
              <a:rPr lang="en-US" sz="2100" dirty="0">
                <a:solidFill>
                  <a:srgbClr val="333333"/>
                </a:solidFill>
                <a:latin typeface="Times New Roman" panose="02020603050405020304" pitchFamily="18" charset="0"/>
                <a:cs typeface="Times New Roman" panose="02020603050405020304" pitchFamily="18" charset="0"/>
              </a:rPr>
              <a:t>Social publishing allows us to publish information in the content </a:t>
            </a:r>
            <a:r>
              <a:rPr lang="en-US" sz="2100" dirty="0" smtClean="0">
                <a:solidFill>
                  <a:srgbClr val="333333"/>
                </a:solidFill>
                <a:latin typeface="Times New Roman" panose="02020603050405020304" pitchFamily="18" charset="0"/>
                <a:cs typeface="Times New Roman" panose="02020603050405020304" pitchFamily="18" charset="0"/>
              </a:rPr>
              <a:t>form (</a:t>
            </a:r>
            <a:r>
              <a:rPr lang="en-US" sz="2100" dirty="0">
                <a:solidFill>
                  <a:srgbClr val="333333"/>
                </a:solidFill>
                <a:latin typeface="Times New Roman" panose="02020603050405020304" pitchFamily="18" charset="0"/>
                <a:cs typeface="Times New Roman" panose="02020603050405020304" pitchFamily="18" charset="0"/>
              </a:rPr>
              <a:t>written text and videos).</a:t>
            </a:r>
          </a:p>
          <a:p>
            <a:pPr algn="just"/>
            <a:r>
              <a:rPr lang="en-US" sz="2100" b="1" dirty="0">
                <a:solidFill>
                  <a:srgbClr val="333333"/>
                </a:solidFill>
                <a:latin typeface="Times New Roman" panose="02020603050405020304" pitchFamily="18" charset="0"/>
                <a:cs typeface="Times New Roman" panose="02020603050405020304" pitchFamily="18" charset="0"/>
              </a:rPr>
              <a:t>Example:</a:t>
            </a:r>
            <a:r>
              <a:rPr lang="en-US" sz="2100" dirty="0">
                <a:solidFill>
                  <a:srgbClr val="333333"/>
                </a:solidFill>
                <a:latin typeface="Times New Roman" panose="02020603050405020304" pitchFamily="18" charset="0"/>
                <a:cs typeface="Times New Roman" panose="02020603050405020304" pitchFamily="18" charset="0"/>
              </a:rPr>
              <a:t> Blog, YouTube.</a:t>
            </a:r>
          </a:p>
          <a:p>
            <a:pPr algn="just"/>
            <a:endParaRPr lang="en-US" sz="2100" dirty="0" smtClean="0">
              <a:solidFill>
                <a:srgbClr val="610B4B"/>
              </a:solidFill>
              <a:latin typeface="Times New Roman" panose="02020603050405020304" pitchFamily="18" charset="0"/>
              <a:cs typeface="Times New Roman" panose="02020603050405020304" pitchFamily="18" charset="0"/>
            </a:endParaRPr>
          </a:p>
          <a:p>
            <a:pPr algn="just"/>
            <a:r>
              <a:rPr lang="en-US" sz="2100" dirty="0" smtClean="0">
                <a:solidFill>
                  <a:srgbClr val="610B4B"/>
                </a:solidFill>
                <a:latin typeface="Times New Roman" panose="02020603050405020304" pitchFamily="18" charset="0"/>
                <a:cs typeface="Times New Roman" panose="02020603050405020304" pitchFamily="18" charset="0"/>
              </a:rPr>
              <a:t>2</a:t>
            </a:r>
            <a:r>
              <a:rPr lang="en-US" sz="2100" dirty="0">
                <a:solidFill>
                  <a:srgbClr val="610B4B"/>
                </a:solidFill>
                <a:latin typeface="Times New Roman" panose="02020603050405020304" pitchFamily="18" charset="0"/>
                <a:cs typeface="Times New Roman" panose="02020603050405020304" pitchFamily="18" charset="0"/>
              </a:rPr>
              <a:t>. </a:t>
            </a:r>
            <a:r>
              <a:rPr lang="en-US" sz="2100" b="1" dirty="0">
                <a:solidFill>
                  <a:srgbClr val="610B4B"/>
                </a:solidFill>
                <a:latin typeface="Times New Roman" panose="02020603050405020304" pitchFamily="18" charset="0"/>
                <a:cs typeface="Times New Roman" panose="02020603050405020304" pitchFamily="18" charset="0"/>
              </a:rPr>
              <a:t>Social Networking</a:t>
            </a:r>
          </a:p>
          <a:p>
            <a:pPr algn="just"/>
            <a:r>
              <a:rPr lang="en-US" sz="2100" dirty="0">
                <a:solidFill>
                  <a:srgbClr val="333333"/>
                </a:solidFill>
                <a:latin typeface="Times New Roman" panose="02020603050405020304" pitchFamily="18" charset="0"/>
                <a:cs typeface="Times New Roman" panose="02020603050405020304" pitchFamily="18" charset="0"/>
              </a:rPr>
              <a:t>Social Networking helps us to stay connected with our friends, business partners, relatives, and customers.</a:t>
            </a:r>
          </a:p>
          <a:p>
            <a:pPr algn="just"/>
            <a:r>
              <a:rPr lang="en-US" sz="2100" b="1" dirty="0">
                <a:solidFill>
                  <a:srgbClr val="333333"/>
                </a:solidFill>
                <a:latin typeface="Times New Roman" panose="02020603050405020304" pitchFamily="18" charset="0"/>
                <a:cs typeface="Times New Roman" panose="02020603050405020304" pitchFamily="18" charset="0"/>
              </a:rPr>
              <a:t>Example:</a:t>
            </a:r>
            <a:r>
              <a:rPr lang="en-US" sz="2100" dirty="0">
                <a:solidFill>
                  <a:srgbClr val="333333"/>
                </a:solidFill>
                <a:latin typeface="Times New Roman" panose="02020603050405020304" pitchFamily="18" charset="0"/>
                <a:cs typeface="Times New Roman" panose="02020603050405020304" pitchFamily="18" charset="0"/>
              </a:rPr>
              <a:t> LinkedIn, Twitter, Facebook</a:t>
            </a:r>
          </a:p>
          <a:p>
            <a:pPr algn="just"/>
            <a:endParaRPr lang="en-US" sz="2100" dirty="0" smtClean="0">
              <a:solidFill>
                <a:srgbClr val="610B4B"/>
              </a:solidFill>
              <a:latin typeface="Times New Roman" panose="02020603050405020304" pitchFamily="18" charset="0"/>
              <a:cs typeface="Times New Roman" panose="02020603050405020304" pitchFamily="18" charset="0"/>
            </a:endParaRPr>
          </a:p>
          <a:p>
            <a:pPr algn="just"/>
            <a:r>
              <a:rPr lang="en-US" sz="2100" dirty="0" smtClean="0">
                <a:solidFill>
                  <a:srgbClr val="610B4B"/>
                </a:solidFill>
                <a:latin typeface="Times New Roman" panose="02020603050405020304" pitchFamily="18" charset="0"/>
                <a:cs typeface="Times New Roman" panose="02020603050405020304" pitchFamily="18" charset="0"/>
              </a:rPr>
              <a:t>3</a:t>
            </a:r>
            <a:r>
              <a:rPr lang="en-US" sz="2100" dirty="0">
                <a:solidFill>
                  <a:srgbClr val="610B4B"/>
                </a:solidFill>
                <a:latin typeface="Times New Roman" panose="02020603050405020304" pitchFamily="18" charset="0"/>
                <a:cs typeface="Times New Roman" panose="02020603050405020304" pitchFamily="18" charset="0"/>
              </a:rPr>
              <a:t>. </a:t>
            </a:r>
            <a:r>
              <a:rPr lang="en-US" sz="2100" b="1" dirty="0">
                <a:solidFill>
                  <a:srgbClr val="610B4B"/>
                </a:solidFill>
                <a:latin typeface="Times New Roman" panose="02020603050405020304" pitchFamily="18" charset="0"/>
                <a:cs typeface="Times New Roman" panose="02020603050405020304" pitchFamily="18" charset="0"/>
              </a:rPr>
              <a:t>Photo-based Social Networking</a:t>
            </a:r>
          </a:p>
          <a:p>
            <a:pPr algn="just"/>
            <a:r>
              <a:rPr lang="en-US" sz="2100" dirty="0">
                <a:solidFill>
                  <a:srgbClr val="333333"/>
                </a:solidFill>
                <a:latin typeface="Times New Roman" panose="02020603050405020304" pitchFamily="18" charset="0"/>
                <a:cs typeface="Times New Roman" panose="02020603050405020304" pitchFamily="18" charset="0"/>
              </a:rPr>
              <a:t>Photo-based social networking is used to share photos using social networking sites.</a:t>
            </a:r>
          </a:p>
          <a:p>
            <a:pPr algn="just"/>
            <a:r>
              <a:rPr lang="en-US" sz="2100" b="1" dirty="0">
                <a:solidFill>
                  <a:srgbClr val="333333"/>
                </a:solidFill>
                <a:latin typeface="Times New Roman" panose="02020603050405020304" pitchFamily="18" charset="0"/>
                <a:cs typeface="Times New Roman" panose="02020603050405020304" pitchFamily="18" charset="0"/>
              </a:rPr>
              <a:t>Example:</a:t>
            </a:r>
            <a:r>
              <a:rPr lang="en-US" sz="2100" dirty="0">
                <a:solidFill>
                  <a:srgbClr val="333333"/>
                </a:solidFill>
                <a:latin typeface="Times New Roman" panose="02020603050405020304" pitchFamily="18" charset="0"/>
                <a:cs typeface="Times New Roman" panose="02020603050405020304" pitchFamily="18" charset="0"/>
              </a:rPr>
              <a:t> Pinterest, Snapchat, Instagram</a:t>
            </a:r>
            <a:endParaRPr lang="en-US" sz="21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773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420" y="924428"/>
            <a:ext cx="8437179" cy="584775"/>
          </a:xfrm>
          <a:prstGeom prst="rect">
            <a:avLst/>
          </a:prstGeom>
        </p:spPr>
        <p:txBody>
          <a:bodyPr wrap="square">
            <a:spAutoFit/>
          </a:bodyPr>
          <a:lstStyle/>
          <a:p>
            <a:pPr fontAlgn="base"/>
            <a:r>
              <a:rPr lang="en-US" sz="3200" b="1" dirty="0">
                <a:solidFill>
                  <a:srgbClr val="C00000"/>
                </a:solidFill>
                <a:latin typeface="Times New Roman" panose="02020603050405020304" pitchFamily="18" charset="0"/>
                <a:ea typeface="+mj-ea"/>
                <a:cs typeface="Times New Roman" panose="02020603050405020304" pitchFamily="18" charset="0"/>
              </a:rPr>
              <a:t>Why Social Media Analytics </a:t>
            </a:r>
            <a:r>
              <a:rPr lang="en-US" sz="3200" b="1" dirty="0" smtClean="0">
                <a:solidFill>
                  <a:srgbClr val="C00000"/>
                </a:solidFill>
                <a:latin typeface="Times New Roman" panose="02020603050405020304" pitchFamily="18" charset="0"/>
                <a:ea typeface="+mj-ea"/>
                <a:cs typeface="Times New Roman" panose="02020603050405020304" pitchFamily="18" charset="0"/>
              </a:rPr>
              <a:t>are </a:t>
            </a:r>
            <a:r>
              <a:rPr lang="en-US" sz="3200" b="1" dirty="0">
                <a:solidFill>
                  <a:srgbClr val="C00000"/>
                </a:solidFill>
                <a:latin typeface="Times New Roman" panose="02020603050405020304" pitchFamily="18" charset="0"/>
                <a:ea typeface="+mj-ea"/>
                <a:cs typeface="Times New Roman" panose="02020603050405020304" pitchFamily="18" charset="0"/>
              </a:rPr>
              <a:t>Important</a:t>
            </a:r>
          </a:p>
        </p:txBody>
      </p:sp>
      <p:sp>
        <p:nvSpPr>
          <p:cNvPr id="3" name="Rectangle 2"/>
          <p:cNvSpPr/>
          <p:nvPr/>
        </p:nvSpPr>
        <p:spPr>
          <a:xfrm>
            <a:off x="533400" y="1828800"/>
            <a:ext cx="8077200" cy="4154984"/>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There are many avenues to be explored via social analytics insights. </a:t>
            </a: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fact, the insights found through social media analytics can inform every part of brand operations. Here are six examples</a:t>
            </a:r>
            <a:r>
              <a:rPr lang="en-US" sz="2400" dirty="0" smtClean="0">
                <a:latin typeface="Times New Roman" panose="02020603050405020304" pitchFamily="18" charset="0"/>
                <a:cs typeface="Times New Roman" panose="02020603050405020304" pitchFamily="18" charset="0"/>
              </a:rPr>
              <a:t>:</a:t>
            </a:r>
          </a:p>
          <a:p>
            <a:pPr algn="just" fontAlgn="base"/>
            <a:endParaRPr lang="en-US" sz="2400" dirty="0" smtClean="0">
              <a:latin typeface="Times New Roman" panose="02020603050405020304" pitchFamily="18" charset="0"/>
              <a:cs typeface="Times New Roman" panose="02020603050405020304" pitchFamily="18" charset="0"/>
            </a:endParaRPr>
          </a:p>
          <a:p>
            <a:pPr marL="800100" lvl="1" indent="-342900" algn="just" fontAlgn="base">
              <a:buFont typeface="+mj-lt"/>
              <a:buAutoNum type="arabicPeriod"/>
            </a:pPr>
            <a:r>
              <a:rPr lang="en-US" sz="2400" dirty="0" smtClean="0">
                <a:latin typeface="Times New Roman" panose="02020603050405020304" pitchFamily="18" charset="0"/>
                <a:cs typeface="Times New Roman" panose="02020603050405020304" pitchFamily="18" charset="0"/>
              </a:rPr>
              <a:t>Increase </a:t>
            </a:r>
            <a:r>
              <a:rPr lang="en-US" sz="2400" dirty="0">
                <a:latin typeface="Times New Roman" panose="02020603050405020304" pitchFamily="18" charset="0"/>
                <a:cs typeface="Times New Roman" panose="02020603050405020304" pitchFamily="18" charset="0"/>
              </a:rPr>
              <a:t>Customer </a:t>
            </a:r>
            <a:r>
              <a:rPr lang="en-US" sz="2400" dirty="0" smtClean="0">
                <a:latin typeface="Times New Roman" panose="02020603050405020304" pitchFamily="18" charset="0"/>
                <a:cs typeface="Times New Roman" panose="02020603050405020304" pitchFamily="18" charset="0"/>
              </a:rPr>
              <a:t>Acquisition</a:t>
            </a:r>
          </a:p>
          <a:p>
            <a:pPr marL="800100" lvl="1" indent="-342900" algn="just" fontAlgn="base">
              <a:buFont typeface="+mj-lt"/>
              <a:buAutoNum type="arabicPeriod"/>
            </a:pPr>
            <a:r>
              <a:rPr lang="en-US" sz="2400" dirty="0">
                <a:latin typeface="Times New Roman" panose="02020603050405020304" pitchFamily="18" charset="0"/>
                <a:cs typeface="Times New Roman" panose="02020603050405020304" pitchFamily="18" charset="0"/>
              </a:rPr>
              <a:t>Protect Brand Health</a:t>
            </a:r>
          </a:p>
          <a:p>
            <a:pPr marL="800100" lvl="1" indent="-342900" algn="just" fontAlgn="base">
              <a:buFont typeface="+mj-lt"/>
              <a:buAutoNum type="arabicPeriod"/>
            </a:pPr>
            <a:r>
              <a:rPr lang="en-US" sz="2400" dirty="0">
                <a:latin typeface="Times New Roman" panose="02020603050405020304" pitchFamily="18" charset="0"/>
                <a:cs typeface="Times New Roman" panose="02020603050405020304" pitchFamily="18" charset="0"/>
              </a:rPr>
              <a:t>Lower Customer Care Costs</a:t>
            </a:r>
          </a:p>
          <a:p>
            <a:pPr marL="800100" lvl="1" indent="-342900" algn="just" fontAlgn="base">
              <a:buFont typeface="+mj-lt"/>
              <a:buAutoNum type="arabicPeriod"/>
            </a:pPr>
            <a:r>
              <a:rPr lang="en-US" sz="2400" dirty="0">
                <a:latin typeface="Times New Roman" panose="02020603050405020304" pitchFamily="18" charset="0"/>
                <a:cs typeface="Times New Roman" panose="02020603050405020304" pitchFamily="18" charset="0"/>
              </a:rPr>
              <a:t>Maximize Product Launches</a:t>
            </a:r>
          </a:p>
          <a:p>
            <a:pPr marL="800100" lvl="1" indent="-342900" algn="just" fontAlgn="base">
              <a:buFont typeface="+mj-lt"/>
              <a:buAutoNum type="arabicPeriod"/>
            </a:pPr>
            <a:r>
              <a:rPr lang="en-US" sz="2400" dirty="0">
                <a:latin typeface="Times New Roman" panose="02020603050405020304" pitchFamily="18" charset="0"/>
                <a:cs typeface="Times New Roman" panose="02020603050405020304" pitchFamily="18" charset="0"/>
              </a:rPr>
              <a:t>Boost Campaign Performance</a:t>
            </a:r>
          </a:p>
          <a:p>
            <a:pPr marL="800100" lvl="1" indent="-342900" algn="just" fontAlgn="base">
              <a:buFont typeface="+mj-lt"/>
              <a:buAutoNum type="arabicPeriod"/>
            </a:pPr>
            <a:r>
              <a:rPr lang="en-US" sz="2400" dirty="0">
                <a:latin typeface="Times New Roman" panose="02020603050405020304" pitchFamily="18" charset="0"/>
                <a:cs typeface="Times New Roman" panose="02020603050405020304" pitchFamily="18" charset="0"/>
              </a:rPr>
              <a:t>Improve Crisis </a:t>
            </a:r>
            <a:r>
              <a:rPr lang="en-US" sz="2400" dirty="0" smtClean="0">
                <a:latin typeface="Times New Roman" panose="02020603050405020304" pitchFamily="18" charset="0"/>
                <a:cs typeface="Times New Roman" panose="02020603050405020304" pitchFamily="18" charset="0"/>
              </a:rPr>
              <a:t>Management</a:t>
            </a: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961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04801"/>
            <a:ext cx="6629400" cy="1219199"/>
          </a:xfrm>
        </p:spPr>
        <p:txBody>
          <a:bodyPr/>
          <a:lstStyle/>
          <a:p>
            <a:r>
              <a:rPr lang="en-US" dirty="0"/>
              <a:t>Social media </a:t>
            </a:r>
            <a:r>
              <a:rPr lang="en-US" dirty="0" smtClean="0"/>
              <a:t>analytics  Vs </a:t>
            </a:r>
            <a:br>
              <a:rPr lang="en-US" dirty="0" smtClean="0"/>
            </a:br>
            <a:r>
              <a:rPr lang="en-US" dirty="0" smtClean="0"/>
              <a:t>Web </a:t>
            </a:r>
            <a:r>
              <a:rPr lang="en-US" dirty="0"/>
              <a:t>analytics</a:t>
            </a:r>
            <a:r>
              <a:rPr lang="en-US" b="0" dirty="0"/>
              <a:t/>
            </a:r>
            <a:br>
              <a:rPr lang="en-US" b="0" dirty="0"/>
            </a:br>
            <a:endParaRPr lang="en-US" dirty="0"/>
          </a:p>
        </p:txBody>
      </p:sp>
      <p:sp>
        <p:nvSpPr>
          <p:cNvPr id="2" name="Rectangle 1"/>
          <p:cNvSpPr/>
          <p:nvPr/>
        </p:nvSpPr>
        <p:spPr>
          <a:xfrm>
            <a:off x="609600" y="1981200"/>
            <a:ext cx="8077200" cy="3785652"/>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main difference between the two is that </a:t>
            </a:r>
            <a:r>
              <a:rPr lang="en-US" sz="2400" b="1" dirty="0">
                <a:latin typeface="Times New Roman" panose="02020603050405020304" pitchFamily="18" charset="0"/>
                <a:cs typeface="Times New Roman" panose="02020603050405020304" pitchFamily="18" charset="0"/>
              </a:rPr>
              <a:t>social media analytics collects demographic and behavioral data from social media networks</a:t>
            </a:r>
            <a:r>
              <a:rPr lang="en-US" sz="2400" dirty="0">
                <a:latin typeface="Times New Roman" panose="02020603050405020304" pitchFamily="18" charset="0"/>
                <a:cs typeface="Times New Roman" panose="02020603050405020304" pitchFamily="18" charset="0"/>
              </a:rPr>
              <a:t>, while </a:t>
            </a:r>
            <a:r>
              <a:rPr lang="en-US" sz="2400" b="1" dirty="0">
                <a:latin typeface="Times New Roman" panose="02020603050405020304" pitchFamily="18" charset="0"/>
                <a:cs typeface="Times New Roman" panose="02020603050405020304" pitchFamily="18" charset="0"/>
              </a:rPr>
              <a:t>web analytics gathers data from a particular business website</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other words, web analytics </a:t>
            </a:r>
            <a:r>
              <a:rPr lang="en-US" sz="2400" b="1" dirty="0">
                <a:latin typeface="Times New Roman" panose="02020603050405020304" pitchFamily="18" charset="0"/>
                <a:cs typeface="Times New Roman" panose="02020603050405020304" pitchFamily="18" charset="0"/>
              </a:rPr>
              <a:t>measure your website’s traffic to give you insights into how users are interacting with your website</a:t>
            </a:r>
            <a:r>
              <a:rPr lang="en-US" sz="2400" dirty="0">
                <a:latin typeface="Times New Roman" panose="02020603050405020304" pitchFamily="18" charset="0"/>
                <a:cs typeface="Times New Roman" panose="02020603050405020304" pitchFamily="18" charset="0"/>
              </a:rPr>
              <a:t>. Whereas social media analytics </a:t>
            </a:r>
            <a:r>
              <a:rPr lang="en-US" sz="2400" b="1" dirty="0">
                <a:latin typeface="Times New Roman" panose="02020603050405020304" pitchFamily="18" charset="0"/>
                <a:cs typeface="Times New Roman" panose="02020603050405020304" pitchFamily="18" charset="0"/>
              </a:rPr>
              <a:t>gathers information from social channels to help businesses make sense of users’ attitudes and customer sentiments</a:t>
            </a:r>
            <a:r>
              <a:rPr lang="en-US" sz="2400" dirty="0">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723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762000"/>
            <a:ext cx="6781800" cy="707886"/>
          </a:xfrm>
          <a:prstGeom prst="rect">
            <a:avLst/>
          </a:prstGeom>
          <a:noFill/>
        </p:spPr>
        <p:txBody>
          <a:bodyPr wrap="square" rtlCol="0">
            <a:spAutoFit/>
          </a:bodyPr>
          <a:lstStyle/>
          <a:p>
            <a:r>
              <a:rPr lang="en-IN" sz="4000" b="1" dirty="0" smtClean="0">
                <a:solidFill>
                  <a:srgbClr val="C00000"/>
                </a:solidFill>
                <a:latin typeface="Bookman Uralic"/>
                <a:ea typeface="+mj-ea"/>
                <a:cs typeface="Bookman Uralic"/>
              </a:rPr>
              <a:t>What is Social</a:t>
            </a:r>
            <a:r>
              <a:rPr lang="en-IN" sz="3200" dirty="0" smtClean="0">
                <a:solidFill>
                  <a:srgbClr val="000000"/>
                </a:solidFill>
                <a:latin typeface="Times New Roman" panose="02020603050405020304" pitchFamily="18" charset="0"/>
                <a:ea typeface="Calibri" panose="020F0502020204030204" pitchFamily="34" charset="0"/>
              </a:rPr>
              <a:t> </a:t>
            </a:r>
            <a:r>
              <a:rPr lang="en-IN" sz="4000" b="1" dirty="0" smtClean="0">
                <a:solidFill>
                  <a:srgbClr val="C00000"/>
                </a:solidFill>
                <a:latin typeface="Bookman Uralic"/>
                <a:ea typeface="+mj-ea"/>
                <a:cs typeface="Bookman Uralic"/>
              </a:rPr>
              <a:t>Network?</a:t>
            </a:r>
            <a:r>
              <a:rPr lang="en-IN" sz="3200" dirty="0" smtClean="0">
                <a:solidFill>
                  <a:srgbClr val="000000"/>
                </a:solidFill>
                <a:latin typeface="Times New Roman" panose="02020603050405020304" pitchFamily="18" charset="0"/>
                <a:ea typeface="Calibri" panose="020F0502020204030204" pitchFamily="34" charset="0"/>
              </a:rPr>
              <a:t> </a:t>
            </a:r>
            <a:endParaRPr lang="en-US" sz="3200" dirty="0"/>
          </a:p>
        </p:txBody>
      </p:sp>
      <p:sp>
        <p:nvSpPr>
          <p:cNvPr id="4" name="Rectangle 3"/>
          <p:cNvSpPr/>
          <p:nvPr/>
        </p:nvSpPr>
        <p:spPr>
          <a:xfrm>
            <a:off x="656897" y="1981200"/>
            <a:ext cx="7877503" cy="3970318"/>
          </a:xfrm>
          <a:prstGeom prst="rect">
            <a:avLst/>
          </a:prstGeom>
        </p:spPr>
        <p:txBody>
          <a:bodyPr wrap="square">
            <a:spAutoFit/>
          </a:bodyPr>
          <a:lstStyle/>
          <a:p>
            <a:pPr algn="just">
              <a:lnSpc>
                <a:spcPct val="150000"/>
              </a:lnSpc>
            </a:pPr>
            <a:r>
              <a:rPr lang="en-US" sz="2800" b="1" dirty="0" smtClean="0">
                <a:latin typeface="Times New Roman" panose="02020603050405020304" pitchFamily="18" charset="0"/>
                <a:cs typeface="Times New Roman" panose="02020603050405020304" pitchFamily="18" charset="0"/>
              </a:rPr>
              <a:t>Social </a:t>
            </a:r>
            <a:r>
              <a:rPr lang="en-US" sz="2800" b="1" dirty="0">
                <a:latin typeface="Times New Roman" panose="02020603050405020304" pitchFamily="18" charset="0"/>
                <a:cs typeface="Times New Roman" panose="02020603050405020304" pitchFamily="18" charset="0"/>
              </a:rPr>
              <a:t>network</a:t>
            </a:r>
            <a:r>
              <a:rPr lang="en-US" sz="2800" dirty="0">
                <a:latin typeface="Times New Roman" panose="02020603050405020304" pitchFamily="18" charset="0"/>
                <a:cs typeface="Times New Roman" panose="02020603050405020304" pitchFamily="18" charset="0"/>
              </a:rPr>
              <a:t> is a website that brings people together to talk, share ideas and interests, or make new friends</a:t>
            </a:r>
            <a:r>
              <a:rPr lang="en-US" sz="2800" dirty="0" smtClean="0">
                <a:latin typeface="Times New Roman" panose="02020603050405020304" pitchFamily="18" charset="0"/>
                <a:cs typeface="Times New Roman" panose="02020603050405020304" pitchFamily="18" charset="0"/>
              </a:rPr>
              <a:t>.</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b="1" dirty="0" smtClean="0">
                <a:latin typeface="Times New Roman" panose="02020603050405020304" pitchFamily="18" charset="0"/>
                <a:cs typeface="Times New Roman" panose="02020603050405020304" pitchFamily="18" charset="0"/>
              </a:rPr>
              <a:t>Examples</a:t>
            </a:r>
            <a:r>
              <a:rPr lang="en-US" sz="2800" dirty="0" smtClean="0">
                <a:latin typeface="Times New Roman" panose="02020603050405020304" pitchFamily="18" charset="0"/>
                <a:cs typeface="Times New Roman" panose="02020603050405020304" pitchFamily="18" charset="0"/>
              </a:rPr>
              <a:t> are: Facebook, Twitter, Linkedin, Instagram, etc.,</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060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1"/>
            <a:ext cx="8193532" cy="609599"/>
          </a:xfrm>
        </p:spPr>
        <p:txBody>
          <a:bodyPr/>
          <a:lstStyle/>
          <a:p>
            <a:r>
              <a:rPr lang="en-US" sz="3600" dirty="0">
                <a:latin typeface="arial" panose="020B0604020202020204" pitchFamily="34" charset="0"/>
              </a:rPr>
              <a:t>Why do people use social networks?</a:t>
            </a:r>
            <a:br>
              <a:rPr lang="en-US" sz="3600" dirty="0">
                <a:latin typeface="arial" panose="020B0604020202020204" pitchFamily="34" charset="0"/>
              </a:rPr>
            </a:br>
            <a:endParaRPr lang="en-US" sz="3600" dirty="0"/>
          </a:p>
        </p:txBody>
      </p:sp>
      <p:sp>
        <p:nvSpPr>
          <p:cNvPr id="3" name="Rectangle 2"/>
          <p:cNvSpPr/>
          <p:nvPr/>
        </p:nvSpPr>
        <p:spPr>
          <a:xfrm>
            <a:off x="645668" y="1676400"/>
            <a:ext cx="7888732" cy="4539191"/>
          </a:xfrm>
          <a:prstGeom prst="rect">
            <a:avLst/>
          </a:prstGeom>
        </p:spPr>
        <p:txBody>
          <a:bodyPr wrap="square">
            <a:spAutoFit/>
          </a:bodyPr>
          <a:lstStyle/>
          <a:p>
            <a:pPr algn="just">
              <a:lnSpc>
                <a:spcPct val="150000"/>
              </a:lnSpc>
            </a:pPr>
            <a:r>
              <a:rPr lang="en-US" sz="2800" dirty="0" smtClean="0">
                <a:latin typeface="Times New Roman" panose="02020603050405020304" pitchFamily="18" charset="0"/>
                <a:cs typeface="Times New Roman" panose="02020603050405020304" pitchFamily="18" charset="0"/>
              </a:rPr>
              <a:t>Social </a:t>
            </a:r>
            <a:r>
              <a:rPr lang="en-US" sz="2800" dirty="0">
                <a:latin typeface="Times New Roman" panose="02020603050405020304" pitchFamily="18" charset="0"/>
                <a:cs typeface="Times New Roman" panose="02020603050405020304" pitchFamily="18" charset="0"/>
              </a:rPr>
              <a:t>networks help people keep connected with their </a:t>
            </a:r>
            <a:r>
              <a:rPr lang="en-US" sz="2800" b="1" dirty="0">
                <a:latin typeface="Times New Roman" panose="02020603050405020304" pitchFamily="18" charset="0"/>
                <a:cs typeface="Times New Roman" panose="02020603050405020304" pitchFamily="18" charset="0"/>
              </a:rPr>
              <a:t>friends</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family </a:t>
            </a:r>
            <a:r>
              <a:rPr lang="en-US" sz="2800" dirty="0">
                <a:latin typeface="Times New Roman" panose="02020603050405020304" pitchFamily="18" charset="0"/>
                <a:cs typeface="Times New Roman" panose="02020603050405020304" pitchFamily="18" charset="0"/>
              </a:rPr>
              <a:t>and are an easy way to find what everyone is doing. </a:t>
            </a:r>
            <a:endParaRPr lang="en-US" sz="2800" dirty="0" smtClean="0">
              <a:latin typeface="Times New Roman" panose="02020603050405020304" pitchFamily="18" charset="0"/>
              <a:cs typeface="Times New Roman" panose="02020603050405020304" pitchFamily="18" charset="0"/>
            </a:endParaRP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smtClean="0">
                <a:latin typeface="Times New Roman" panose="02020603050405020304" pitchFamily="18" charset="0"/>
                <a:cs typeface="Times New Roman" panose="02020603050405020304" pitchFamily="18" charset="0"/>
              </a:rPr>
              <a:t>Social </a:t>
            </a:r>
            <a:r>
              <a:rPr lang="en-US" sz="2800" dirty="0">
                <a:latin typeface="Times New Roman" panose="02020603050405020304" pitchFamily="18" charset="0"/>
                <a:cs typeface="Times New Roman" panose="02020603050405020304" pitchFamily="18" charset="0"/>
              </a:rPr>
              <a:t>networks can also be used to </a:t>
            </a:r>
            <a:r>
              <a:rPr lang="en-US" sz="2800" b="1" dirty="0">
                <a:latin typeface="Times New Roman" panose="02020603050405020304" pitchFamily="18" charset="0"/>
                <a:cs typeface="Times New Roman" panose="02020603050405020304" pitchFamily="18" charset="0"/>
              </a:rPr>
              <a:t>find interesting things </a:t>
            </a:r>
            <a:r>
              <a:rPr lang="en-US" sz="2800" dirty="0">
                <a:latin typeface="Times New Roman" panose="02020603050405020304" pitchFamily="18" charset="0"/>
                <a:cs typeface="Times New Roman" panose="02020603050405020304" pitchFamily="18" charset="0"/>
              </a:rPr>
              <a:t>on the Internet as your friends and family likely share many of your interests.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359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2095298"/>
            <a:ext cx="7924800" cy="3416320"/>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Bolt.com social networking website was created in 1996, by </a:t>
            </a:r>
            <a:r>
              <a:rPr lang="en-US" sz="2400" b="1" dirty="0">
                <a:latin typeface="Times New Roman" panose="02020603050405020304" pitchFamily="18" charset="0"/>
                <a:cs typeface="Times New Roman" panose="02020603050405020304" pitchFamily="18" charset="0"/>
              </a:rPr>
              <a:t>Jane Mount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Dan Pelson</a:t>
            </a:r>
            <a:r>
              <a:rPr lang="en-US" sz="2400" dirty="0">
                <a:latin typeface="Times New Roman" panose="02020603050405020304" pitchFamily="18" charset="0"/>
                <a:cs typeface="Times New Roman" panose="02020603050405020304" pitchFamily="18" charset="0"/>
              </a:rPr>
              <a:t>. Although it is not considered the first true social media website, it technically was the first to be created. It was officially shut down in October 2008</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first true social media website is considered to be SixDegrees.com, created in 1997 by </a:t>
            </a:r>
            <a:r>
              <a:rPr lang="en-US" sz="2400" b="1" dirty="0">
                <a:latin typeface="Times New Roman" panose="02020603050405020304" pitchFamily="18" charset="0"/>
                <a:cs typeface="Times New Roman" panose="02020603050405020304" pitchFamily="18" charset="0"/>
              </a:rPr>
              <a:t>Andrew Weinreich</a:t>
            </a:r>
            <a:r>
              <a:rPr lang="en-US" sz="2400" dirty="0">
                <a:latin typeface="Times New Roman" panose="02020603050405020304" pitchFamily="18" charset="0"/>
                <a:cs typeface="Times New Roman" panose="02020603050405020304" pitchFamily="18" charset="0"/>
              </a:rPr>
              <a:t>. SixDegrees.com is still in operation today, and is available at http://sixdegrees.com</a:t>
            </a:r>
            <a:endParaRPr lang="en-US" sz="2400" b="0" i="0" dirty="0">
              <a:effectLst/>
              <a:latin typeface="Times New Roman" panose="02020603050405020304" pitchFamily="18" charset="0"/>
              <a:cs typeface="Times New Roman" panose="02020603050405020304" pitchFamily="18" charset="0"/>
            </a:endParaRPr>
          </a:p>
        </p:txBody>
      </p:sp>
      <p:sp>
        <p:nvSpPr>
          <p:cNvPr id="4" name="Rectangle 3"/>
          <p:cNvSpPr/>
          <p:nvPr/>
        </p:nvSpPr>
        <p:spPr>
          <a:xfrm>
            <a:off x="609600" y="923420"/>
            <a:ext cx="8077200" cy="584775"/>
          </a:xfrm>
          <a:prstGeom prst="rect">
            <a:avLst/>
          </a:prstGeom>
        </p:spPr>
        <p:txBody>
          <a:bodyPr wrap="square">
            <a:spAutoFit/>
          </a:bodyPr>
          <a:lstStyle/>
          <a:p>
            <a:r>
              <a:rPr lang="en-US" sz="3200" b="1" dirty="0">
                <a:solidFill>
                  <a:srgbClr val="C00000"/>
                </a:solidFill>
                <a:latin typeface="Arial" panose="020B0604020202020204" pitchFamily="34" charset="0"/>
              </a:rPr>
              <a:t>What was the first social media website?</a:t>
            </a:r>
          </a:p>
        </p:txBody>
      </p:sp>
    </p:spTree>
    <p:extLst>
      <p:ext uri="{BB962C8B-B14F-4D97-AF65-F5344CB8AC3E}">
        <p14:creationId xmlns:p14="http://schemas.microsoft.com/office/powerpoint/2010/main" val="1396637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228601"/>
            <a:ext cx="7736332" cy="1231106"/>
          </a:xfrm>
        </p:spPr>
        <p:txBody>
          <a:bodyPr/>
          <a:lstStyle/>
          <a:p>
            <a:r>
              <a:rPr lang="en-US" dirty="0"/>
              <a:t>Why is social networking important?</a:t>
            </a:r>
          </a:p>
        </p:txBody>
      </p:sp>
      <p:sp>
        <p:nvSpPr>
          <p:cNvPr id="3" name="Rectangle 2"/>
          <p:cNvSpPr/>
          <p:nvPr/>
        </p:nvSpPr>
        <p:spPr>
          <a:xfrm>
            <a:off x="645668" y="1828800"/>
            <a:ext cx="8077200" cy="4339650"/>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Social networking continues to play an important role in business and individual careers. Here are some reasons social networking remains important</a:t>
            </a:r>
            <a:r>
              <a:rPr lang="en-US" sz="2400" dirty="0" smtClean="0">
                <a:latin typeface="Times New Roman" panose="02020603050405020304" pitchFamily="18" charset="0"/>
                <a:cs typeface="Times New Roman" panose="02020603050405020304" pitchFamily="18" charset="0"/>
              </a:rPr>
              <a:t>:</a:t>
            </a:r>
          </a:p>
          <a:p>
            <a:pPr lvl="2"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It connects people and businesses</a:t>
            </a:r>
          </a:p>
          <a:p>
            <a:pPr lvl="2"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It helps businesses create advertisements</a:t>
            </a:r>
          </a:p>
          <a:p>
            <a:pPr lvl="2"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It allows people to share information</a:t>
            </a:r>
          </a:p>
          <a:p>
            <a:pPr lvl="2"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It facilitates instant communication</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508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615553"/>
          </a:xfrm>
        </p:spPr>
        <p:txBody>
          <a:bodyPr/>
          <a:lstStyle/>
          <a:p>
            <a:r>
              <a:rPr lang="en-US" dirty="0"/>
              <a:t>Pros and cons of social </a:t>
            </a:r>
            <a:r>
              <a:rPr lang="en-US" dirty="0" smtClean="0"/>
              <a:t>networks</a:t>
            </a:r>
            <a:endParaRPr lang="en-US" dirty="0"/>
          </a:p>
        </p:txBody>
      </p:sp>
      <p:sp>
        <p:nvSpPr>
          <p:cNvPr id="3" name="Rectangle 2"/>
          <p:cNvSpPr/>
          <p:nvPr/>
        </p:nvSpPr>
        <p:spPr>
          <a:xfrm>
            <a:off x="609600" y="1687354"/>
            <a:ext cx="7924800" cy="4524315"/>
          </a:xfrm>
          <a:prstGeom prst="rect">
            <a:avLst/>
          </a:prstGeom>
        </p:spPr>
        <p:txBody>
          <a:bodyPr wrap="square">
            <a:spAutoFit/>
          </a:bodyPr>
          <a:lstStyle/>
          <a:p>
            <a:pPr algn="just"/>
            <a:r>
              <a:rPr lang="en-US" sz="2400" dirty="0">
                <a:solidFill>
                  <a:srgbClr val="2D2D2D"/>
                </a:solidFill>
                <a:latin typeface="Times New Roman" panose="02020603050405020304" pitchFamily="18" charset="0"/>
                <a:cs typeface="Times New Roman" panose="02020603050405020304" pitchFamily="18" charset="0"/>
              </a:rPr>
              <a:t>Social networks can be useful tools, but offer both pros and cons to their users. Here are examples of both</a:t>
            </a:r>
            <a:r>
              <a:rPr lang="en-US" sz="2400" dirty="0" smtClean="0">
                <a:solidFill>
                  <a:srgbClr val="2D2D2D"/>
                </a:solidFill>
                <a:latin typeface="Times New Roman" panose="02020603050405020304" pitchFamily="18" charset="0"/>
                <a:cs typeface="Times New Roman" panose="02020603050405020304" pitchFamily="18" charset="0"/>
              </a:rPr>
              <a:t>:</a:t>
            </a:r>
          </a:p>
          <a:p>
            <a:pPr algn="just"/>
            <a:endParaRPr lang="en-US" sz="2400" dirty="0">
              <a:solidFill>
                <a:srgbClr val="2D2D2D"/>
              </a:solidFill>
              <a:latin typeface="Times New Roman" panose="02020603050405020304" pitchFamily="18" charset="0"/>
              <a:cs typeface="Times New Roman" panose="02020603050405020304" pitchFamily="18" charset="0"/>
            </a:endParaRPr>
          </a:p>
          <a:p>
            <a:r>
              <a:rPr lang="en-US" sz="2400" b="1" dirty="0">
                <a:solidFill>
                  <a:srgbClr val="2D2D2D"/>
                </a:solidFill>
                <a:latin typeface="Times New Roman" panose="02020603050405020304" pitchFamily="18" charset="0"/>
                <a:cs typeface="Times New Roman" panose="02020603050405020304" pitchFamily="18" charset="0"/>
              </a:rPr>
              <a:t>Pros of social </a:t>
            </a:r>
            <a:r>
              <a:rPr lang="en-US" sz="2400" b="1" dirty="0" smtClean="0">
                <a:solidFill>
                  <a:srgbClr val="2D2D2D"/>
                </a:solidFill>
                <a:latin typeface="Times New Roman" panose="02020603050405020304" pitchFamily="18" charset="0"/>
                <a:cs typeface="Times New Roman" panose="02020603050405020304" pitchFamily="18" charset="0"/>
              </a:rPr>
              <a:t>networks:</a:t>
            </a:r>
          </a:p>
          <a:p>
            <a:r>
              <a:rPr lang="en-US" sz="2400" b="1" i="0" dirty="0">
                <a:solidFill>
                  <a:srgbClr val="2D2D2D"/>
                </a:solidFill>
                <a:effectLst/>
                <a:latin typeface="Times New Roman" panose="02020603050405020304" pitchFamily="18" charset="0"/>
                <a:cs typeface="Times New Roman" panose="02020603050405020304" pitchFamily="18" charset="0"/>
              </a:rPr>
              <a:t>	</a:t>
            </a:r>
            <a:r>
              <a:rPr lang="en-US" sz="2400" b="1" i="0" dirty="0" smtClean="0">
                <a:solidFill>
                  <a:srgbClr val="2D2D2D"/>
                </a:solidFill>
                <a:effectLst/>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Faster </a:t>
            </a:r>
            <a:r>
              <a:rPr lang="en-US" sz="2400" b="1" dirty="0" smtClean="0">
                <a:latin typeface="Times New Roman" panose="02020603050405020304" pitchFamily="18" charset="0"/>
                <a:cs typeface="Times New Roman" panose="02020603050405020304" pitchFamily="18" charset="0"/>
              </a:rPr>
              <a:t>communication</a:t>
            </a:r>
          </a:p>
          <a:p>
            <a:r>
              <a:rPr lang="en-US" sz="2400" b="1" i="0" dirty="0">
                <a:solidFill>
                  <a:srgbClr val="2D2D2D"/>
                </a:solidFill>
                <a:effectLst/>
                <a:latin typeface="Times New Roman" panose="02020603050405020304" pitchFamily="18" charset="0"/>
                <a:cs typeface="Times New Roman" panose="02020603050405020304" pitchFamily="18" charset="0"/>
              </a:rPr>
              <a:t>	</a:t>
            </a:r>
            <a:r>
              <a:rPr lang="en-US" sz="2400" b="1" i="0" dirty="0" smtClean="0">
                <a:solidFill>
                  <a:srgbClr val="2D2D2D"/>
                </a:solidFill>
                <a:effectLst/>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More </a:t>
            </a:r>
            <a:r>
              <a:rPr lang="en-US" sz="2400" b="1" dirty="0" smtClean="0">
                <a:latin typeface="Times New Roman" panose="02020603050405020304" pitchFamily="18" charset="0"/>
                <a:cs typeface="Times New Roman" panose="02020603050405020304" pitchFamily="18" charset="0"/>
              </a:rPr>
              <a:t>connections</a:t>
            </a:r>
          </a:p>
          <a:p>
            <a:r>
              <a:rPr lang="en-US" sz="2400" b="1" i="0" dirty="0">
                <a:solidFill>
                  <a:srgbClr val="2D2D2D"/>
                </a:solidFill>
                <a:effectLst/>
                <a:latin typeface="Times New Roman" panose="02020603050405020304" pitchFamily="18" charset="0"/>
                <a:cs typeface="Times New Roman" panose="02020603050405020304" pitchFamily="18" charset="0"/>
              </a:rPr>
              <a:t>	</a:t>
            </a:r>
            <a:r>
              <a:rPr lang="en-US" sz="2400" b="1" i="0" dirty="0" smtClean="0">
                <a:solidFill>
                  <a:srgbClr val="2D2D2D"/>
                </a:solidFill>
                <a:effectLst/>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Better </a:t>
            </a:r>
            <a:r>
              <a:rPr lang="en-US" sz="2400" b="1" dirty="0" smtClean="0">
                <a:latin typeface="Times New Roman" panose="02020603050405020304" pitchFamily="18" charset="0"/>
                <a:cs typeface="Times New Roman" panose="02020603050405020304" pitchFamily="18" charset="0"/>
              </a:rPr>
              <a:t>advertising</a:t>
            </a: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Cons </a:t>
            </a:r>
            <a:r>
              <a:rPr lang="en-US" sz="2400" b="1" dirty="0">
                <a:latin typeface="Times New Roman" panose="02020603050405020304" pitchFamily="18" charset="0"/>
                <a:cs typeface="Times New Roman" panose="02020603050405020304" pitchFamily="18" charset="0"/>
              </a:rPr>
              <a:t>of social </a:t>
            </a:r>
            <a:r>
              <a:rPr lang="en-US" sz="2400" b="1" dirty="0" smtClean="0">
                <a:latin typeface="Times New Roman" panose="02020603050405020304" pitchFamily="18" charset="0"/>
                <a:cs typeface="Times New Roman" panose="02020603050405020304" pitchFamily="18" charset="0"/>
              </a:rPr>
              <a:t>networks:</a:t>
            </a:r>
            <a:endParaRPr lang="en-US" sz="2400" b="1" dirty="0">
              <a:latin typeface="Times New Roman" panose="02020603050405020304" pitchFamily="18" charset="0"/>
              <a:cs typeface="Times New Roman" panose="02020603050405020304" pitchFamily="18" charset="0"/>
            </a:endParaRPr>
          </a:p>
          <a:p>
            <a:r>
              <a:rPr lang="en-US" sz="2400" b="1" i="0" dirty="0" smtClean="0">
                <a:solidFill>
                  <a:srgbClr val="2D2D2D"/>
                </a:solidFill>
                <a:effectLst/>
                <a:latin typeface="Times New Roman" panose="02020603050405020304" pitchFamily="18" charset="0"/>
                <a:cs typeface="Times New Roman" panose="02020603050405020304" pitchFamily="18" charset="0"/>
              </a:rPr>
              <a:t>	1. </a:t>
            </a:r>
            <a:r>
              <a:rPr lang="en-US" sz="2400" b="1" dirty="0" smtClean="0">
                <a:latin typeface="Times New Roman" panose="02020603050405020304" pitchFamily="18" charset="0"/>
                <a:cs typeface="Times New Roman" panose="02020603050405020304" pitchFamily="18" charset="0"/>
              </a:rPr>
              <a:t>Potential misinformation</a:t>
            </a:r>
          </a:p>
          <a:p>
            <a:r>
              <a:rPr lang="en-US" sz="2400" b="1" i="0" dirty="0">
                <a:solidFill>
                  <a:srgbClr val="2D2D2D"/>
                </a:solidFill>
                <a:effectLst/>
                <a:latin typeface="Times New Roman" panose="02020603050405020304" pitchFamily="18" charset="0"/>
                <a:cs typeface="Times New Roman" panose="02020603050405020304" pitchFamily="18" charset="0"/>
              </a:rPr>
              <a:t>	</a:t>
            </a:r>
            <a:r>
              <a:rPr lang="en-US" sz="2400" b="1" i="0" dirty="0" smtClean="0">
                <a:solidFill>
                  <a:srgbClr val="2D2D2D"/>
                </a:solidFill>
                <a:effectLst/>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Less privacy for </a:t>
            </a:r>
            <a:r>
              <a:rPr lang="en-US" sz="2400" b="1" dirty="0" smtClean="0">
                <a:latin typeface="Times New Roman" panose="02020603050405020304" pitchFamily="18" charset="0"/>
                <a:cs typeface="Times New Roman" panose="02020603050405020304" pitchFamily="18" charset="0"/>
              </a:rPr>
              <a:t>users</a:t>
            </a:r>
          </a:p>
          <a:p>
            <a:r>
              <a:rPr lang="en-US" sz="2400" b="1" dirty="0" smtClean="0">
                <a:solidFill>
                  <a:srgbClr val="2D2D2D"/>
                </a:solidFill>
                <a:latin typeface="Times New Roman" panose="02020603050405020304" pitchFamily="18" charset="0"/>
                <a:cs typeface="Times New Roman" panose="02020603050405020304" pitchFamily="18" charset="0"/>
              </a:rPr>
              <a:t>	3. </a:t>
            </a:r>
            <a:r>
              <a:rPr lang="en-US" sz="2400" b="1" dirty="0">
                <a:latin typeface="Times New Roman" panose="02020603050405020304" pitchFamily="18" charset="0"/>
                <a:cs typeface="Times New Roman" panose="02020603050405020304" pitchFamily="18" charset="0"/>
              </a:rPr>
              <a:t>Mental health concerns</a:t>
            </a:r>
            <a:endParaRPr lang="en-US" sz="2400" b="1" i="0" dirty="0">
              <a:solidFill>
                <a:srgbClr val="2D2D2D"/>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572814" y="6211669"/>
            <a:ext cx="8266386" cy="369332"/>
          </a:xfrm>
          <a:prstGeom prst="rect">
            <a:avLst/>
          </a:prstGeom>
        </p:spPr>
        <p:txBody>
          <a:bodyPr wrap="square">
            <a:spAutoFit/>
          </a:bodyPr>
          <a:lstStyle/>
          <a:p>
            <a:r>
              <a:rPr lang="en-US" dirty="0"/>
              <a:t>https://www.indeed.com/career-advice/finding-a-job/social-networking</a:t>
            </a:r>
          </a:p>
        </p:txBody>
      </p:sp>
    </p:spTree>
    <p:extLst>
      <p:ext uri="{BB962C8B-B14F-4D97-AF65-F5344CB8AC3E}">
        <p14:creationId xmlns:p14="http://schemas.microsoft.com/office/powerpoint/2010/main" val="675001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8193532" cy="553998"/>
          </a:xfrm>
        </p:spPr>
        <p:txBody>
          <a:bodyPr/>
          <a:lstStyle/>
          <a:p>
            <a:r>
              <a:rPr lang="en-US" sz="3600" dirty="0" smtClean="0"/>
              <a:t>Formal Methods for Social Networks</a:t>
            </a:r>
            <a:endParaRPr lang="en-US" sz="3600" dirty="0"/>
          </a:p>
        </p:txBody>
      </p:sp>
      <p:sp>
        <p:nvSpPr>
          <p:cNvPr id="3" name="Text Placeholder 2"/>
          <p:cNvSpPr>
            <a:spLocks noGrp="1"/>
          </p:cNvSpPr>
          <p:nvPr>
            <p:ph type="body" idx="1"/>
          </p:nvPr>
        </p:nvSpPr>
        <p:spPr>
          <a:xfrm>
            <a:off x="645668" y="1752600"/>
            <a:ext cx="7964932" cy="4431983"/>
          </a:xfrm>
        </p:spPr>
        <p:txBody>
          <a:bodyPr/>
          <a:lstStyle/>
          <a:p>
            <a:pPr algn="just"/>
            <a:r>
              <a:rPr lang="en-US" sz="2400" b="1" dirty="0">
                <a:latin typeface="Times New Roman" panose="02020603050405020304" pitchFamily="18" charset="0"/>
                <a:cs typeface="Times New Roman" panose="02020603050405020304" pitchFamily="18" charset="0"/>
              </a:rPr>
              <a:t>Social Network Analysis</a:t>
            </a:r>
            <a:r>
              <a:rPr lang="en-US" sz="2400" dirty="0">
                <a:latin typeface="Times New Roman" panose="02020603050405020304" pitchFamily="18" charset="0"/>
                <a:cs typeface="Times New Roman" panose="02020603050405020304" pitchFamily="18" charset="0"/>
              </a:rPr>
              <a:t> (SNA) is the use of graph-theoretic and matrix algebraic techniques to study </a:t>
            </a:r>
            <a:r>
              <a:rPr lang="en-US" sz="2400" b="1" dirty="0">
                <a:latin typeface="Times New Roman" panose="02020603050405020304" pitchFamily="18" charset="0"/>
                <a:cs typeface="Times New Roman" panose="02020603050405020304" pitchFamily="18" charset="0"/>
              </a:rPr>
              <a:t>social structure</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social relationships</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One reason for using mathematical and graphical </a:t>
            </a:r>
            <a:r>
              <a:rPr lang="en-US" sz="2400" dirty="0" smtClean="0">
                <a:latin typeface="Times New Roman" panose="02020603050405020304" pitchFamily="18" charset="0"/>
                <a:cs typeface="Times New Roman" panose="02020603050405020304" pitchFamily="18" charset="0"/>
              </a:rPr>
              <a:t>techniques in </a:t>
            </a:r>
            <a:r>
              <a:rPr lang="en-US" sz="2400" dirty="0">
                <a:latin typeface="Times New Roman" panose="02020603050405020304" pitchFamily="18" charset="0"/>
                <a:cs typeface="Times New Roman" panose="02020603050405020304" pitchFamily="18" charset="0"/>
              </a:rPr>
              <a:t>social network analysis is to represent the </a:t>
            </a:r>
            <a:r>
              <a:rPr lang="en-US" sz="2400" b="1" dirty="0">
                <a:latin typeface="Times New Roman" panose="02020603050405020304" pitchFamily="18" charset="0"/>
                <a:cs typeface="Times New Roman" panose="02020603050405020304" pitchFamily="18" charset="0"/>
              </a:rPr>
              <a:t>descriptions </a:t>
            </a:r>
            <a:r>
              <a:rPr lang="en-US" sz="2400" b="1" dirty="0" smtClean="0">
                <a:latin typeface="Times New Roman" panose="02020603050405020304" pitchFamily="18" charset="0"/>
                <a:cs typeface="Times New Roman" panose="02020603050405020304" pitchFamily="18" charset="0"/>
              </a:rPr>
              <a:t>of networks </a:t>
            </a:r>
            <a:r>
              <a:rPr lang="en-US" sz="2400" b="1" dirty="0">
                <a:latin typeface="Times New Roman" panose="02020603050405020304" pitchFamily="18" charset="0"/>
                <a:cs typeface="Times New Roman" panose="02020603050405020304" pitchFamily="18" charset="0"/>
              </a:rPr>
              <a:t>compactly and systematically</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related reason </a:t>
            </a:r>
            <a:r>
              <a:rPr lang="en-US" sz="2400" dirty="0" smtClean="0">
                <a:latin typeface="Times New Roman" panose="02020603050405020304" pitchFamily="18" charset="0"/>
                <a:cs typeface="Times New Roman" panose="02020603050405020304" pitchFamily="18" charset="0"/>
              </a:rPr>
              <a:t>for using </a:t>
            </a:r>
            <a:r>
              <a:rPr lang="en-US" sz="2400" dirty="0">
                <a:latin typeface="Times New Roman" panose="02020603050405020304" pitchFamily="18" charset="0"/>
                <a:cs typeface="Times New Roman" panose="02020603050405020304" pitchFamily="18" charset="0"/>
              </a:rPr>
              <a:t>(particularly mathematical) formal methods for </a:t>
            </a:r>
            <a:r>
              <a:rPr lang="en-US" sz="2400" dirty="0" smtClean="0">
                <a:latin typeface="Times New Roman" panose="02020603050405020304" pitchFamily="18" charset="0"/>
                <a:cs typeface="Times New Roman" panose="02020603050405020304" pitchFamily="18" charset="0"/>
              </a:rPr>
              <a:t>representing social </a:t>
            </a:r>
            <a:r>
              <a:rPr lang="en-US" sz="2400" dirty="0">
                <a:latin typeface="Times New Roman" panose="02020603050405020304" pitchFamily="18" charset="0"/>
                <a:cs typeface="Times New Roman" panose="02020603050405020304" pitchFamily="18" charset="0"/>
              </a:rPr>
              <a:t>networks is that </a:t>
            </a:r>
            <a:r>
              <a:rPr lang="en-US" sz="2400" b="1" dirty="0">
                <a:latin typeface="Times New Roman" panose="02020603050405020304" pitchFamily="18" charset="0"/>
                <a:cs typeface="Times New Roman" panose="02020603050405020304" pitchFamily="18" charset="0"/>
              </a:rPr>
              <a:t>mathematical </a:t>
            </a:r>
            <a:r>
              <a:rPr lang="en-US" sz="2400" b="1" dirty="0" smtClean="0">
                <a:latin typeface="Times New Roman" panose="02020603050405020304" pitchFamily="18" charset="0"/>
                <a:cs typeface="Times New Roman" panose="02020603050405020304" pitchFamily="18" charset="0"/>
              </a:rPr>
              <a:t>representations allow </a:t>
            </a:r>
            <a:r>
              <a:rPr lang="en-US" sz="2400" b="1" dirty="0">
                <a:latin typeface="Times New Roman" panose="02020603050405020304" pitchFamily="18" charset="0"/>
                <a:cs typeface="Times New Roman" panose="02020603050405020304" pitchFamily="18" charset="0"/>
              </a:rPr>
              <a:t>us to apply computers to the analysis of </a:t>
            </a:r>
            <a:r>
              <a:rPr lang="en-US" sz="2400" b="1" dirty="0" smtClean="0">
                <a:latin typeface="Times New Roman" panose="02020603050405020304" pitchFamily="18" charset="0"/>
                <a:cs typeface="Times New Roman" panose="02020603050405020304" pitchFamily="18" charset="0"/>
              </a:rPr>
              <a:t>network data</a:t>
            </a: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833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35000"/>
          </a:xfrm>
        </p:spPr>
        <p:txBody>
          <a:bodyPr/>
          <a:lstStyle/>
          <a:p>
            <a:r>
              <a:rPr lang="en-US" dirty="0" err="1" smtClean="0"/>
              <a:t>Cont</a:t>
            </a:r>
            <a:r>
              <a:rPr lang="en-US" dirty="0" smtClean="0"/>
              <a:t> ..</a:t>
            </a:r>
            <a:endParaRPr lang="en-US" dirty="0"/>
          </a:p>
        </p:txBody>
      </p:sp>
      <p:sp>
        <p:nvSpPr>
          <p:cNvPr id="3" name="Text Placeholder 2"/>
          <p:cNvSpPr>
            <a:spLocks noGrp="1"/>
          </p:cNvSpPr>
          <p:nvPr>
            <p:ph type="body" idx="1"/>
          </p:nvPr>
        </p:nvSpPr>
        <p:spPr>
          <a:xfrm>
            <a:off x="645668" y="1828800"/>
            <a:ext cx="8041132" cy="4247317"/>
          </a:xfrm>
        </p:spPr>
        <p:txBody>
          <a:bodyPr/>
          <a:lstStyle/>
          <a:p>
            <a:pPr algn="just"/>
            <a:r>
              <a:rPr lang="en-US" sz="2300" dirty="0">
                <a:latin typeface="Times New Roman" panose="02020603050405020304" pitchFamily="18" charset="0"/>
                <a:cs typeface="Times New Roman" panose="02020603050405020304" pitchFamily="18" charset="0"/>
              </a:rPr>
              <a:t>There are </a:t>
            </a:r>
            <a:r>
              <a:rPr lang="en-US" sz="2300" dirty="0" smtClean="0">
                <a:latin typeface="Times New Roman" panose="02020603050405020304" pitchFamily="18" charset="0"/>
                <a:cs typeface="Times New Roman" panose="02020603050405020304" pitchFamily="18" charset="0"/>
              </a:rPr>
              <a:t>two </a:t>
            </a:r>
            <a:r>
              <a:rPr lang="en-US" sz="2300" dirty="0">
                <a:latin typeface="Times New Roman" panose="02020603050405020304" pitchFamily="18" charset="0"/>
                <a:cs typeface="Times New Roman" panose="02020603050405020304" pitchFamily="18" charset="0"/>
              </a:rPr>
              <a:t>main reasons for using "formal" methods in representing social network data</a:t>
            </a:r>
            <a:r>
              <a:rPr lang="en-US" sz="2300" dirty="0" smtClean="0">
                <a:latin typeface="Times New Roman" panose="02020603050405020304" pitchFamily="18" charset="0"/>
                <a:cs typeface="Times New Roman" panose="02020603050405020304" pitchFamily="18" charset="0"/>
              </a:rPr>
              <a:t>:</a:t>
            </a:r>
          </a:p>
          <a:p>
            <a:pPr algn="just"/>
            <a:endParaRPr lang="en-US" sz="2300" dirty="0" smtClean="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Matrices and graphs are compact and systematic. </a:t>
            </a:r>
            <a:r>
              <a:rPr lang="en-US" sz="2300" dirty="0">
                <a:latin typeface="Times New Roman" panose="02020603050405020304" pitchFamily="18" charset="0"/>
                <a:cs typeface="Times New Roman" panose="02020603050405020304" pitchFamily="18" charset="0"/>
              </a:rPr>
              <a:t>They summarize and present a lot of information quickly and easily; and they force us to be </a:t>
            </a:r>
            <a:r>
              <a:rPr lang="en-US" sz="2300" dirty="0" smtClean="0">
                <a:latin typeface="Times New Roman" panose="02020603050405020304" pitchFamily="18" charset="0"/>
                <a:cs typeface="Times New Roman" panose="02020603050405020304" pitchFamily="18" charset="0"/>
              </a:rPr>
              <a:t>systematic </a:t>
            </a:r>
            <a:r>
              <a:rPr lang="en-US" sz="2300" dirty="0">
                <a:latin typeface="Times New Roman" panose="02020603050405020304" pitchFamily="18" charset="0"/>
                <a:cs typeface="Times New Roman" panose="02020603050405020304" pitchFamily="18" charset="0"/>
              </a:rPr>
              <a:t>and complete in describing patterns of social relations</a:t>
            </a:r>
            <a:r>
              <a:rPr lang="en-US" sz="2300" dirty="0" smtClean="0">
                <a:latin typeface="Times New Roman" panose="02020603050405020304" pitchFamily="18" charset="0"/>
                <a:cs typeface="Times New Roman" panose="02020603050405020304" pitchFamily="18" charset="0"/>
              </a:rPr>
              <a:t>.</a:t>
            </a:r>
          </a:p>
          <a:p>
            <a:pPr algn="just"/>
            <a:endParaRPr lang="en-US" sz="2300" dirty="0" smtClean="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Matrices and graphs allow us to apply computers to analyzing data. </a:t>
            </a:r>
            <a:r>
              <a:rPr lang="en-US" sz="2300" dirty="0">
                <a:latin typeface="Times New Roman" panose="02020603050405020304" pitchFamily="18" charset="0"/>
                <a:cs typeface="Times New Roman" panose="02020603050405020304" pitchFamily="18" charset="0"/>
              </a:rPr>
              <a:t>This is helpful because doing systematic analysis of social network data can be extremely tedious if the number of actors or number of types of relationships among the actors is large. </a:t>
            </a:r>
          </a:p>
        </p:txBody>
      </p:sp>
    </p:spTree>
    <p:extLst>
      <p:ext uri="{BB962C8B-B14F-4D97-AF65-F5344CB8AC3E}">
        <p14:creationId xmlns:p14="http://schemas.microsoft.com/office/powerpoint/2010/main" val="2998300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838200"/>
            <a:ext cx="4876800" cy="707886"/>
          </a:xfrm>
          <a:prstGeom prst="rect">
            <a:avLst/>
          </a:prstGeom>
          <a:noFill/>
        </p:spPr>
        <p:txBody>
          <a:bodyPr wrap="square" rtlCol="0">
            <a:spAutoFit/>
          </a:bodyPr>
          <a:lstStyle/>
          <a:p>
            <a:r>
              <a:rPr lang="en-US" sz="4000" b="1" spc="-10" dirty="0">
                <a:solidFill>
                  <a:srgbClr val="C00000"/>
                </a:solidFill>
                <a:latin typeface="Bookman Uralic"/>
                <a:ea typeface="+mj-ea"/>
                <a:cs typeface="Bookman Uralic"/>
              </a:rPr>
              <a:t>UNIT </a:t>
            </a:r>
            <a:r>
              <a:rPr lang="en-US" sz="4000" b="1" spc="-10">
                <a:solidFill>
                  <a:srgbClr val="C00000"/>
                </a:solidFill>
                <a:latin typeface="Bookman Uralic"/>
                <a:ea typeface="+mj-ea"/>
                <a:cs typeface="Bookman Uralic"/>
              </a:rPr>
              <a:t>– </a:t>
            </a:r>
            <a:r>
              <a:rPr lang="en-US" sz="4000" b="1" spc="-10" smtClean="0">
                <a:solidFill>
                  <a:srgbClr val="C00000"/>
                </a:solidFill>
                <a:latin typeface="Bookman Uralic"/>
                <a:ea typeface="+mj-ea"/>
                <a:cs typeface="Bookman Uralic"/>
              </a:rPr>
              <a:t>III</a:t>
            </a:r>
            <a:endParaRPr lang="en-US" sz="4000" b="1" spc="-10" dirty="0" smtClean="0">
              <a:solidFill>
                <a:srgbClr val="C00000"/>
              </a:solidFill>
              <a:latin typeface="Bookman Uralic"/>
              <a:ea typeface="+mj-ea"/>
              <a:cs typeface="Bookman Uralic"/>
            </a:endParaRPr>
          </a:p>
        </p:txBody>
      </p:sp>
      <p:sp>
        <p:nvSpPr>
          <p:cNvPr id="4" name="Rectangle 3"/>
          <p:cNvSpPr/>
          <p:nvPr/>
        </p:nvSpPr>
        <p:spPr>
          <a:xfrm>
            <a:off x="685800" y="2628914"/>
            <a:ext cx="7848600" cy="1687963"/>
          </a:xfrm>
          <a:prstGeom prst="rect">
            <a:avLst/>
          </a:prstGeom>
          <a:ln>
            <a:solidFill>
              <a:schemeClr val="accent1"/>
            </a:solidFill>
          </a:ln>
        </p:spPr>
        <p:txBody>
          <a:bodyPr wrap="square">
            <a:spAutoFit/>
          </a:bodyPr>
          <a:lstStyle/>
          <a:p>
            <a:pPr algn="just">
              <a:lnSpc>
                <a:spcPct val="150000"/>
              </a:lnSpc>
              <a:spcAft>
                <a:spcPts val="1000"/>
              </a:spcAft>
            </a:pPr>
            <a:r>
              <a:rPr lang="en-IN" sz="2400" b="1" dirty="0" smtClean="0">
                <a:solidFill>
                  <a:srgbClr val="000000"/>
                </a:solidFill>
                <a:latin typeface="Times New Roman" panose="02020603050405020304" pitchFamily="18" charset="0"/>
                <a:ea typeface="Calibri" panose="020F0502020204030204" pitchFamily="34" charset="0"/>
              </a:rPr>
              <a:t>Social </a:t>
            </a:r>
            <a:r>
              <a:rPr lang="en-IN" sz="2400" b="1" dirty="0">
                <a:solidFill>
                  <a:srgbClr val="000000"/>
                </a:solidFill>
                <a:latin typeface="Times New Roman" panose="02020603050405020304" pitchFamily="18" charset="0"/>
                <a:ea typeface="Calibri" panose="020F0502020204030204" pitchFamily="34" charset="0"/>
              </a:rPr>
              <a:t>Media Analytics: </a:t>
            </a:r>
            <a:r>
              <a:rPr lang="en-IN" sz="2400" dirty="0">
                <a:solidFill>
                  <a:srgbClr val="000000"/>
                </a:solidFill>
                <a:latin typeface="Times New Roman" panose="02020603050405020304" pitchFamily="18" charset="0"/>
                <a:ea typeface="Calibri" panose="020F0502020204030204" pitchFamily="34" charset="0"/>
              </a:rPr>
              <a:t>Social network and web data and </a:t>
            </a:r>
            <a:r>
              <a:rPr lang="en-IN" sz="2400" dirty="0" smtClean="0">
                <a:solidFill>
                  <a:srgbClr val="000000"/>
                </a:solidFill>
                <a:latin typeface="Times New Roman" panose="02020603050405020304" pitchFamily="18" charset="0"/>
                <a:ea typeface="Calibri" panose="020F0502020204030204" pitchFamily="34" charset="0"/>
              </a:rPr>
              <a:t>methods. Graphs and Matrices. </a:t>
            </a:r>
            <a:r>
              <a:rPr lang="en-IN" sz="2400" dirty="0">
                <a:solidFill>
                  <a:srgbClr val="000000"/>
                </a:solidFill>
                <a:latin typeface="Times New Roman" panose="02020603050405020304" pitchFamily="18" charset="0"/>
                <a:ea typeface="Calibri" panose="020F0502020204030204" pitchFamily="34" charset="0"/>
              </a:rPr>
              <a:t>Basic measures for individuals and networks. Information </a:t>
            </a:r>
            <a:r>
              <a:rPr lang="en-IN" sz="2400" dirty="0" smtClean="0">
                <a:solidFill>
                  <a:srgbClr val="000000"/>
                </a:solidFill>
                <a:latin typeface="Times New Roman" panose="02020603050405020304" pitchFamily="18" charset="0"/>
                <a:ea typeface="Calibri" panose="020F0502020204030204" pitchFamily="34" charset="0"/>
              </a:rPr>
              <a:t>visualization;</a:t>
            </a:r>
            <a:endParaRPr lang="en-US" sz="2400" dirty="0">
              <a:latin typeface="Times New Roman" panose="02020603050405020304" pitchFamily="18" charset="0"/>
              <a:ea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685800"/>
            <a:ext cx="4633595" cy="615553"/>
          </a:xfrm>
        </p:spPr>
        <p:txBody>
          <a:bodyPr/>
          <a:lstStyle/>
          <a:p>
            <a:r>
              <a:rPr lang="en-IN" dirty="0"/>
              <a:t>Graphs</a:t>
            </a:r>
            <a:endParaRPr lang="en-US" dirty="0"/>
          </a:p>
        </p:txBody>
      </p:sp>
      <p:sp>
        <p:nvSpPr>
          <p:cNvPr id="4" name="Rectangle 3"/>
          <p:cNvSpPr/>
          <p:nvPr/>
        </p:nvSpPr>
        <p:spPr>
          <a:xfrm>
            <a:off x="608882" y="1981200"/>
            <a:ext cx="8117332" cy="3970318"/>
          </a:xfrm>
          <a:prstGeom prst="rect">
            <a:avLst/>
          </a:prstGeom>
        </p:spPr>
        <p:txBody>
          <a:bodyPr wrap="square">
            <a:spAutoFit/>
          </a:bodyPr>
          <a:lstStyle/>
          <a:p>
            <a:pPr algn="just" fontAlgn="base"/>
            <a:r>
              <a:rPr lang="en-US" sz="2800" dirty="0">
                <a:solidFill>
                  <a:srgbClr val="000000"/>
                </a:solidFill>
                <a:latin typeface="Times New Roman" panose="02020603050405020304" pitchFamily="18" charset="0"/>
                <a:cs typeface="Times New Roman" panose="02020603050405020304" pitchFamily="18" charset="0"/>
              </a:rPr>
              <a:t>Graphs are very useful ways of </a:t>
            </a:r>
            <a:r>
              <a:rPr lang="en-US" sz="2800" b="1" dirty="0">
                <a:solidFill>
                  <a:srgbClr val="000000"/>
                </a:solidFill>
                <a:latin typeface="Times New Roman" panose="02020603050405020304" pitchFamily="18" charset="0"/>
                <a:cs typeface="Times New Roman" panose="02020603050405020304" pitchFamily="18" charset="0"/>
              </a:rPr>
              <a:t>presenting information </a:t>
            </a:r>
            <a:r>
              <a:rPr lang="en-US" sz="2800" dirty="0">
                <a:solidFill>
                  <a:srgbClr val="000000"/>
                </a:solidFill>
                <a:latin typeface="Times New Roman" panose="02020603050405020304" pitchFamily="18" charset="0"/>
                <a:cs typeface="Times New Roman" panose="02020603050405020304" pitchFamily="18" charset="0"/>
              </a:rPr>
              <a:t>about </a:t>
            </a:r>
            <a:r>
              <a:rPr lang="en-US" sz="2800" b="1" dirty="0">
                <a:solidFill>
                  <a:srgbClr val="000000"/>
                </a:solidFill>
                <a:latin typeface="Times New Roman" panose="02020603050405020304" pitchFamily="18" charset="0"/>
                <a:cs typeface="Times New Roman" panose="02020603050405020304" pitchFamily="18" charset="0"/>
              </a:rPr>
              <a:t>social </a:t>
            </a:r>
            <a:r>
              <a:rPr lang="en-US" sz="2800" b="1" dirty="0" smtClean="0">
                <a:solidFill>
                  <a:srgbClr val="000000"/>
                </a:solidFill>
                <a:latin typeface="Times New Roman" panose="02020603050405020304" pitchFamily="18" charset="0"/>
                <a:cs typeface="Times New Roman" panose="02020603050405020304" pitchFamily="18" charset="0"/>
              </a:rPr>
              <a:t>networks </a:t>
            </a:r>
            <a:r>
              <a:rPr lang="en-US" sz="2800" dirty="0" smtClean="0">
                <a:solidFill>
                  <a:srgbClr val="000000"/>
                </a:solidFill>
                <a:latin typeface="Times New Roman" panose="02020603050405020304" pitchFamily="18" charset="0"/>
                <a:cs typeface="Times New Roman" panose="02020603050405020304" pitchFamily="18" charset="0"/>
              </a:rPr>
              <a:t>and</a:t>
            </a:r>
            <a:r>
              <a:rPr lang="en-US" sz="2800" b="1" dirty="0" smtClean="0">
                <a:solidFill>
                  <a:srgbClr val="000000"/>
                </a:solidFill>
                <a:latin typeface="Times New Roman" panose="02020603050405020304" pitchFamily="18" charset="0"/>
                <a:cs typeface="Times New Roman" panose="02020603050405020304" pitchFamily="18" charset="0"/>
              </a:rPr>
              <a:t> </a:t>
            </a:r>
            <a:r>
              <a:rPr lang="en-US" sz="2800" dirty="0" smtClean="0">
                <a:solidFill>
                  <a:srgbClr val="000000"/>
                </a:solidFill>
                <a:latin typeface="Times New Roman" panose="02020603050405020304" pitchFamily="18" charset="0"/>
                <a:cs typeface="Times New Roman" panose="02020603050405020304" pitchFamily="18" charset="0"/>
              </a:rPr>
              <a:t>also </a:t>
            </a:r>
            <a:r>
              <a:rPr lang="en-US" sz="2800" b="1" dirty="0" smtClean="0">
                <a:solidFill>
                  <a:srgbClr val="000000"/>
                </a:solidFill>
                <a:latin typeface="Times New Roman" panose="02020603050405020304" pitchFamily="18" charset="0"/>
                <a:cs typeface="Times New Roman" panose="02020603050405020304" pitchFamily="18" charset="0"/>
              </a:rPr>
              <a:t>represents </a:t>
            </a:r>
            <a:r>
              <a:rPr lang="en-US" sz="2800" b="1" dirty="0">
                <a:solidFill>
                  <a:srgbClr val="000000"/>
                </a:solidFill>
                <a:latin typeface="Times New Roman" panose="02020603050405020304" pitchFamily="18" charset="0"/>
                <a:cs typeface="Times New Roman" panose="02020603050405020304" pitchFamily="18" charset="0"/>
              </a:rPr>
              <a:t>Social </a:t>
            </a:r>
            <a:r>
              <a:rPr lang="en-US" sz="2800" b="1" dirty="0" smtClean="0">
                <a:solidFill>
                  <a:srgbClr val="000000"/>
                </a:solidFill>
                <a:latin typeface="Times New Roman" panose="02020603050405020304" pitchFamily="18" charset="0"/>
                <a:cs typeface="Times New Roman" panose="02020603050405020304" pitchFamily="18" charset="0"/>
              </a:rPr>
              <a:t>Relations.</a:t>
            </a:r>
          </a:p>
          <a:p>
            <a:pPr algn="just" fontAlgn="base"/>
            <a:endParaRPr lang="en-US" sz="2800" dirty="0">
              <a:solidFill>
                <a:srgbClr val="000000"/>
              </a:solidFill>
              <a:latin typeface="Times New Roman" panose="02020603050405020304" pitchFamily="18" charset="0"/>
              <a:cs typeface="Times New Roman" panose="02020603050405020304" pitchFamily="18" charset="0"/>
            </a:endParaRPr>
          </a:p>
          <a:p>
            <a:pPr algn="just" fontAlgn="base"/>
            <a:r>
              <a:rPr lang="en-US" sz="2800" dirty="0" smtClean="0">
                <a:solidFill>
                  <a:srgbClr val="000000"/>
                </a:solidFill>
                <a:latin typeface="Times New Roman" panose="02020603050405020304" pitchFamily="18" charset="0"/>
                <a:cs typeface="Times New Roman" panose="02020603050405020304" pitchFamily="18" charset="0"/>
              </a:rPr>
              <a:t>A</a:t>
            </a:r>
            <a:r>
              <a:rPr lang="en-US" sz="2800" dirty="0" smtClean="0">
                <a:solidFill>
                  <a:srgbClr val="080808"/>
                </a:solidFill>
                <a:latin typeface="Times New Roman" panose="02020603050405020304" pitchFamily="18" charset="0"/>
                <a:cs typeface="Times New Roman" panose="02020603050405020304" pitchFamily="18" charset="0"/>
              </a:rPr>
              <a:t> </a:t>
            </a:r>
            <a:r>
              <a:rPr lang="en-US" sz="2800" dirty="0">
                <a:solidFill>
                  <a:srgbClr val="080808"/>
                </a:solidFill>
                <a:latin typeface="Times New Roman" panose="02020603050405020304" pitchFamily="18" charset="0"/>
                <a:cs typeface="Times New Roman" panose="02020603050405020304" pitchFamily="18" charset="0"/>
              </a:rPr>
              <a:t>graph is a mathematical structure that allows you to represent everyday problems in a graphic way. </a:t>
            </a:r>
            <a:endParaRPr lang="en-US" sz="2800" dirty="0" smtClean="0">
              <a:solidFill>
                <a:srgbClr val="080808"/>
              </a:solidFill>
              <a:latin typeface="Times New Roman" panose="02020603050405020304" pitchFamily="18" charset="0"/>
              <a:cs typeface="Times New Roman" panose="02020603050405020304" pitchFamily="18" charset="0"/>
            </a:endParaRPr>
          </a:p>
          <a:p>
            <a:pPr algn="just" fontAlgn="base"/>
            <a:endParaRPr lang="en-US" sz="2800" dirty="0" smtClean="0">
              <a:solidFill>
                <a:srgbClr val="080808"/>
              </a:solidFill>
              <a:latin typeface="Times New Roman" panose="02020603050405020304" pitchFamily="18" charset="0"/>
              <a:cs typeface="Times New Roman" panose="02020603050405020304" pitchFamily="18" charset="0"/>
            </a:endParaRPr>
          </a:p>
          <a:p>
            <a:pPr algn="just" fontAlgn="base"/>
            <a:r>
              <a:rPr lang="en-US" sz="2800" dirty="0" smtClean="0">
                <a:solidFill>
                  <a:srgbClr val="080808"/>
                </a:solidFill>
                <a:latin typeface="Times New Roman" panose="02020603050405020304" pitchFamily="18" charset="0"/>
                <a:cs typeface="Times New Roman" panose="02020603050405020304" pitchFamily="18" charset="0"/>
              </a:rPr>
              <a:t>Graph </a:t>
            </a:r>
            <a:r>
              <a:rPr lang="en-US" sz="2800" dirty="0">
                <a:solidFill>
                  <a:srgbClr val="080808"/>
                </a:solidFill>
                <a:latin typeface="Times New Roman" panose="02020603050405020304" pitchFamily="18" charset="0"/>
                <a:cs typeface="Times New Roman" panose="02020603050405020304" pitchFamily="18" charset="0"/>
              </a:rPr>
              <a:t>theory is a branch of mathematics, the same branch that is also used in computer science.</a:t>
            </a:r>
            <a:endParaRPr lang="en-US" sz="2800" b="0" i="0" dirty="0">
              <a:solidFill>
                <a:srgbClr val="08080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676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275" y="762000"/>
            <a:ext cx="4633595" cy="635000"/>
          </a:xfrm>
        </p:spPr>
        <p:txBody>
          <a:bodyPr/>
          <a:lstStyle/>
          <a:p>
            <a:r>
              <a:rPr lang="en-US" dirty="0" smtClean="0"/>
              <a:t>Cont ..</a:t>
            </a:r>
            <a:endParaRPr lang="en-US" dirty="0"/>
          </a:p>
        </p:txBody>
      </p:sp>
      <p:sp>
        <p:nvSpPr>
          <p:cNvPr id="4" name="Rectangle 3"/>
          <p:cNvSpPr/>
          <p:nvPr/>
        </p:nvSpPr>
        <p:spPr>
          <a:xfrm>
            <a:off x="598372" y="1752600"/>
            <a:ext cx="8240828" cy="4524315"/>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Nodes can represent a variety of actors</a:t>
            </a:r>
            <a:r>
              <a:rPr lang="en-US" sz="2400" dirty="0">
                <a:latin typeface="Times New Roman" panose="02020603050405020304" pitchFamily="18" charset="0"/>
                <a:cs typeface="Times New Roman" panose="02020603050405020304" pitchFamily="18" charset="0"/>
              </a:rPr>
              <a:t>. For example, in </a:t>
            </a:r>
            <a:r>
              <a:rPr lang="en-US" sz="2400" b="1" dirty="0">
                <a:latin typeface="Times New Roman" panose="02020603050405020304" pitchFamily="18" charset="0"/>
                <a:cs typeface="Times New Roman" panose="02020603050405020304" pitchFamily="18" charset="0"/>
              </a:rPr>
              <a:t>internet networks </a:t>
            </a:r>
            <a:r>
              <a:rPr lang="en-US" sz="2400" dirty="0">
                <a:latin typeface="Times New Roman" panose="02020603050405020304" pitchFamily="18" charset="0"/>
                <a:cs typeface="Times New Roman" panose="02020603050405020304" pitchFamily="18" charset="0"/>
              </a:rPr>
              <a:t>nodes can represent </a:t>
            </a:r>
            <a:r>
              <a:rPr lang="en-US" sz="2400" b="1" dirty="0">
                <a:latin typeface="Times New Roman" panose="02020603050405020304" pitchFamily="18" charset="0"/>
                <a:cs typeface="Times New Roman" panose="02020603050405020304" pitchFamily="18" charset="0"/>
              </a:rPr>
              <a:t>web pages </a:t>
            </a:r>
            <a:r>
              <a:rPr lang="en-US" sz="2400" dirty="0">
                <a:latin typeface="Times New Roman" panose="02020603050405020304" pitchFamily="18" charset="0"/>
                <a:cs typeface="Times New Roman" panose="02020603050405020304" pitchFamily="18" charset="0"/>
              </a:rPr>
              <a:t>while in </a:t>
            </a:r>
            <a:r>
              <a:rPr lang="en-US" sz="2400" b="1" dirty="0">
                <a:latin typeface="Times New Roman" panose="02020603050405020304" pitchFamily="18" charset="0"/>
                <a:cs typeface="Times New Roman" panose="02020603050405020304" pitchFamily="18" charset="0"/>
              </a:rPr>
              <a:t>social networks </a:t>
            </a:r>
            <a:r>
              <a:rPr lang="en-US" sz="2400" dirty="0">
                <a:latin typeface="Times New Roman" panose="02020603050405020304" pitchFamily="18" charset="0"/>
                <a:cs typeface="Times New Roman" panose="02020603050405020304" pitchFamily="18" charset="0"/>
              </a:rPr>
              <a:t>nodes can represent </a:t>
            </a:r>
            <a:r>
              <a:rPr lang="en-US" sz="2400" b="1" dirty="0">
                <a:latin typeface="Times New Roman" panose="02020603050405020304" pitchFamily="18" charset="0"/>
                <a:cs typeface="Times New Roman" panose="02020603050405020304" pitchFamily="18" charset="0"/>
              </a:rPr>
              <a:t>people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Edges can represent a variety of relationships</a:t>
            </a:r>
            <a:r>
              <a:rPr lang="en-US" sz="2400" dirty="0">
                <a:latin typeface="Times New Roman" panose="02020603050405020304" pitchFamily="18" charset="0"/>
                <a:cs typeface="Times New Roman" panose="02020603050405020304" pitchFamily="18" charset="0"/>
              </a:rPr>
              <a:t>. In internet networks, </a:t>
            </a:r>
            <a:r>
              <a:rPr lang="en-US" sz="2400" b="1" dirty="0">
                <a:latin typeface="Times New Roman" panose="02020603050405020304" pitchFamily="18" charset="0"/>
                <a:cs typeface="Times New Roman" panose="02020603050405020304" pitchFamily="18" charset="0"/>
              </a:rPr>
              <a:t>edges</a:t>
            </a:r>
            <a:r>
              <a:rPr lang="en-US" sz="2400" dirty="0">
                <a:latin typeface="Times New Roman" panose="02020603050405020304" pitchFamily="18" charset="0"/>
                <a:cs typeface="Times New Roman" panose="02020603050405020304" pitchFamily="18" charset="0"/>
              </a:rPr>
              <a:t> can represent </a:t>
            </a:r>
            <a:r>
              <a:rPr lang="en-US" sz="2400" b="1" dirty="0">
                <a:latin typeface="Times New Roman" panose="02020603050405020304" pitchFamily="18" charset="0"/>
                <a:cs typeface="Times New Roman" panose="02020603050405020304" pitchFamily="18" charset="0"/>
              </a:rPr>
              <a:t>hyperlinks</a:t>
            </a:r>
            <a:r>
              <a:rPr lang="en-US" sz="2400" dirty="0">
                <a:latin typeface="Times New Roman" panose="02020603050405020304" pitchFamily="18" charset="0"/>
                <a:cs typeface="Times New Roman" panose="02020603050405020304" pitchFamily="18" charset="0"/>
              </a:rPr>
              <a:t> and in </a:t>
            </a:r>
            <a:r>
              <a:rPr lang="en-US" sz="2400" b="1" dirty="0">
                <a:latin typeface="Times New Roman" panose="02020603050405020304" pitchFamily="18" charset="0"/>
                <a:cs typeface="Times New Roman" panose="02020603050405020304" pitchFamily="18" charset="0"/>
              </a:rPr>
              <a:t>social networks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edges</a:t>
            </a:r>
            <a:r>
              <a:rPr lang="en-US" sz="2400" dirty="0">
                <a:latin typeface="Times New Roman" panose="02020603050405020304" pitchFamily="18" charset="0"/>
                <a:cs typeface="Times New Roman" panose="02020603050405020304" pitchFamily="18" charset="0"/>
              </a:rPr>
              <a:t> can represent </a:t>
            </a:r>
            <a:r>
              <a:rPr lang="en-US" sz="2400" b="1" dirty="0">
                <a:latin typeface="Times New Roman" panose="02020603050405020304" pitchFamily="18" charset="0"/>
                <a:cs typeface="Times New Roman" panose="02020603050405020304" pitchFamily="18" charset="0"/>
              </a:rPr>
              <a:t>connections</a:t>
            </a:r>
            <a:r>
              <a:rPr lang="en-US" sz="2400" dirty="0">
                <a:latin typeface="Times New Roman" panose="02020603050405020304" pitchFamily="18" charset="0"/>
                <a:cs typeface="Times New Roman" panose="02020603050405020304" pitchFamily="18" charset="0"/>
              </a:rPr>
              <a:t>. Nodes and edges are a key concept in </a:t>
            </a:r>
            <a:r>
              <a:rPr lang="en-US" sz="2400" dirty="0" smtClean="0">
                <a:latin typeface="Times New Roman" panose="02020603050405020304" pitchFamily="18" charset="0"/>
                <a:cs typeface="Times New Roman" panose="02020603050405020304" pitchFamily="18" charset="0"/>
              </a:rPr>
              <a:t>networks.</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490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178" y="762000"/>
            <a:ext cx="4633595" cy="635000"/>
          </a:xfrm>
        </p:spPr>
        <p:txBody>
          <a:bodyPr/>
          <a:lstStyle/>
          <a:p>
            <a:r>
              <a:rPr lang="en-US" dirty="0" smtClean="0"/>
              <a:t>Cont ..</a:t>
            </a:r>
            <a:endParaRPr lang="en-US" dirty="0"/>
          </a:p>
        </p:txBody>
      </p:sp>
      <p:pic>
        <p:nvPicPr>
          <p:cNvPr id="2050" name="Picture 2" descr="social networ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178" y="1828800"/>
            <a:ext cx="7954422"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021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1231106"/>
          </a:xfrm>
        </p:spPr>
        <p:txBody>
          <a:bodyPr/>
          <a:lstStyle/>
          <a:p>
            <a:pPr rtl="0"/>
            <a:r>
              <a:rPr lang="en-US" cap="all" dirty="0"/>
              <a:t>EDGE DIRECTION</a:t>
            </a:r>
            <a:br>
              <a:rPr lang="en-US" cap="all" dirty="0"/>
            </a:br>
            <a:endParaRPr lang="en-US" dirty="0"/>
          </a:p>
        </p:txBody>
      </p:sp>
      <p:sp>
        <p:nvSpPr>
          <p:cNvPr id="3" name="Text Placeholder 2"/>
          <p:cNvSpPr>
            <a:spLocks noGrp="1"/>
          </p:cNvSpPr>
          <p:nvPr>
            <p:ph type="body" idx="1"/>
          </p:nvPr>
        </p:nvSpPr>
        <p:spPr>
          <a:xfrm>
            <a:off x="608882" y="1676400"/>
            <a:ext cx="8193532" cy="4570482"/>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There are two types of edges: </a:t>
            </a:r>
            <a:r>
              <a:rPr lang="en-US" sz="2200" b="1" dirty="0">
                <a:latin typeface="Times New Roman" panose="02020603050405020304" pitchFamily="18" charset="0"/>
                <a:cs typeface="Times New Roman" panose="02020603050405020304" pitchFamily="18" charset="0"/>
              </a:rPr>
              <a:t>directed</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undirected</a:t>
            </a:r>
            <a:r>
              <a:rPr lang="en-US" sz="2200" dirty="0">
                <a:latin typeface="Times New Roman" panose="02020603050405020304" pitchFamily="18" charset="0"/>
                <a:cs typeface="Times New Roman" panose="02020603050405020304" pitchFamily="18" charset="0"/>
              </a:rPr>
              <a:t>. It will be necessary to </a:t>
            </a:r>
            <a:r>
              <a:rPr lang="en-US" sz="2200" dirty="0" smtClean="0">
                <a:latin typeface="Times New Roman" panose="02020603050405020304" pitchFamily="18" charset="0"/>
                <a:cs typeface="Times New Roman" panose="02020603050405020304" pitchFamily="18" charset="0"/>
              </a:rPr>
              <a:t>translate </a:t>
            </a:r>
            <a:r>
              <a:rPr lang="en-US" sz="2200" dirty="0">
                <a:latin typeface="Times New Roman" panose="02020603050405020304" pitchFamily="18" charset="0"/>
                <a:cs typeface="Times New Roman" panose="02020603050405020304" pitchFamily="18" charset="0"/>
              </a:rPr>
              <a:t>what type of edge your data contains when building a network graph</a:t>
            </a: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Directed </a:t>
            </a:r>
            <a:r>
              <a:rPr lang="en-US" sz="2200" b="1" dirty="0">
                <a:latin typeface="Times New Roman" panose="02020603050405020304" pitchFamily="18" charset="0"/>
                <a:cs typeface="Times New Roman" panose="02020603050405020304" pitchFamily="18" charset="0"/>
              </a:rPr>
              <a:t>edges </a:t>
            </a:r>
            <a:r>
              <a:rPr lang="en-US" sz="2200" dirty="0">
                <a:latin typeface="Times New Roman" panose="02020603050405020304" pitchFamily="18" charset="0"/>
                <a:cs typeface="Times New Roman" panose="02020603050405020304" pitchFamily="18" charset="0"/>
              </a:rPr>
              <a:t>are applied from </a:t>
            </a:r>
            <a:r>
              <a:rPr lang="en-US" sz="2200" b="1" dirty="0">
                <a:latin typeface="Times New Roman" panose="02020603050405020304" pitchFamily="18" charset="0"/>
                <a:cs typeface="Times New Roman" panose="02020603050405020304" pitchFamily="18" charset="0"/>
              </a:rPr>
              <a:t>one node </a:t>
            </a:r>
            <a:r>
              <a:rPr lang="en-US" sz="2200" dirty="0">
                <a:latin typeface="Times New Roman" panose="02020603050405020304" pitchFamily="18" charset="0"/>
                <a:cs typeface="Times New Roman" panose="02020603050405020304" pitchFamily="18" charset="0"/>
              </a:rPr>
              <a:t>to </a:t>
            </a:r>
            <a:r>
              <a:rPr lang="en-US" sz="2200" b="1" dirty="0">
                <a:latin typeface="Times New Roman" panose="02020603050405020304" pitchFamily="18" charset="0"/>
                <a:cs typeface="Times New Roman" panose="02020603050405020304" pitchFamily="18" charset="0"/>
              </a:rPr>
              <a:t>another</a:t>
            </a:r>
            <a:r>
              <a:rPr lang="en-US" sz="2200" dirty="0">
                <a:latin typeface="Times New Roman" panose="02020603050405020304" pitchFamily="18" charset="0"/>
                <a:cs typeface="Times New Roman" panose="02020603050405020304" pitchFamily="18" charset="0"/>
              </a:rPr>
              <a:t> with a starting node and an ending node. </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endParaRPr lang="en-US" sz="2200" dirty="0" smtClean="0">
              <a:latin typeface="Times New Roman" panose="02020603050405020304" pitchFamily="18" charset="0"/>
              <a:cs typeface="Times New Roman" panose="02020603050405020304" pitchFamily="18" charset="0"/>
            </a:endParaRPr>
          </a:p>
          <a:p>
            <a:pPr algn="just">
              <a:lnSpc>
                <a:spcPct val="150000"/>
              </a:lnSpc>
            </a:pPr>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example, when a Twitter </a:t>
            </a:r>
            <a:r>
              <a:rPr lang="en-US" sz="2200" b="1" dirty="0">
                <a:latin typeface="Times New Roman" panose="02020603050405020304" pitchFamily="18" charset="0"/>
                <a:cs typeface="Times New Roman" panose="02020603050405020304" pitchFamily="18" charset="0"/>
              </a:rPr>
              <a:t>user tags another </a:t>
            </a:r>
            <a:r>
              <a:rPr lang="en-US" sz="2200" dirty="0">
                <a:latin typeface="Times New Roman" panose="02020603050405020304" pitchFamily="18" charset="0"/>
                <a:cs typeface="Times New Roman" panose="02020603050405020304" pitchFamily="18" charset="0"/>
              </a:rPr>
              <a:t>Twitter user in a tweet, that relationship is directed. The </a:t>
            </a:r>
            <a:r>
              <a:rPr lang="en-US" sz="2200" b="1" dirty="0">
                <a:latin typeface="Times New Roman" panose="02020603050405020304" pitchFamily="18" charset="0"/>
                <a:cs typeface="Times New Roman" panose="02020603050405020304" pitchFamily="18" charset="0"/>
              </a:rPr>
              <a:t>user who wrote the tweet </a:t>
            </a:r>
            <a:r>
              <a:rPr lang="en-US" sz="2200" dirty="0">
                <a:latin typeface="Times New Roman" panose="02020603050405020304" pitchFamily="18" charset="0"/>
                <a:cs typeface="Times New Roman" panose="02020603050405020304" pitchFamily="18" charset="0"/>
              </a:rPr>
              <a:t>(starting node) applied that relationship to the </a:t>
            </a:r>
            <a:r>
              <a:rPr lang="en-US" sz="2200" b="1" dirty="0">
                <a:latin typeface="Times New Roman" panose="02020603050405020304" pitchFamily="18" charset="0"/>
                <a:cs typeface="Times New Roman" panose="02020603050405020304" pitchFamily="18" charset="0"/>
              </a:rPr>
              <a:t>user who they tagged </a:t>
            </a:r>
            <a:r>
              <a:rPr lang="en-US" sz="2200" dirty="0">
                <a:latin typeface="Times New Roman" panose="02020603050405020304" pitchFamily="18" charset="0"/>
                <a:cs typeface="Times New Roman" panose="02020603050405020304" pitchFamily="18" charset="0"/>
              </a:rPr>
              <a:t>(ending node). </a:t>
            </a:r>
          </a:p>
        </p:txBody>
      </p:sp>
    </p:spTree>
    <p:extLst>
      <p:ext uri="{BB962C8B-B14F-4D97-AF65-F5344CB8AC3E}">
        <p14:creationId xmlns:p14="http://schemas.microsoft.com/office/powerpoint/2010/main" val="3008671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8198" name="Picture 6" descr="Graph Representation - Adjacency Matrix and Adjacency List | TutorialHoriz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8066151" cy="6823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3857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685800"/>
            <a:ext cx="4633595" cy="615553"/>
          </a:xfrm>
        </p:spPr>
        <p:txBody>
          <a:bodyPr/>
          <a:lstStyle/>
          <a:p>
            <a:pPr rtl="0"/>
            <a:r>
              <a:rPr lang="en-US" cap="all" dirty="0"/>
              <a:t>EDGE </a:t>
            </a:r>
            <a:r>
              <a:rPr lang="en-US" cap="all" dirty="0" smtClean="0"/>
              <a:t>WEIGHT</a:t>
            </a:r>
            <a:endParaRPr lang="en-US" dirty="0"/>
          </a:p>
        </p:txBody>
      </p:sp>
      <p:sp>
        <p:nvSpPr>
          <p:cNvPr id="3" name="Text Placeholder 2"/>
          <p:cNvSpPr>
            <a:spLocks noGrp="1"/>
          </p:cNvSpPr>
          <p:nvPr>
            <p:ph type="body" idx="1"/>
          </p:nvPr>
        </p:nvSpPr>
        <p:spPr>
          <a:xfrm>
            <a:off x="645668" y="1752600"/>
            <a:ext cx="7841615" cy="4431983"/>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An </a:t>
            </a:r>
            <a:r>
              <a:rPr lang="en-US" sz="2400" b="1" dirty="0">
                <a:latin typeface="Times New Roman" panose="02020603050405020304" pitchFamily="18" charset="0"/>
                <a:cs typeface="Times New Roman" panose="02020603050405020304" pitchFamily="18" charset="0"/>
              </a:rPr>
              <a:t>edge’s weight </a:t>
            </a:r>
            <a:r>
              <a:rPr lang="en-US" sz="2400" dirty="0">
                <a:latin typeface="Times New Roman" panose="02020603050405020304" pitchFamily="18" charset="0"/>
                <a:cs typeface="Times New Roman" panose="02020603050405020304" pitchFamily="18" charset="0"/>
              </a:rPr>
              <a:t>is the </a:t>
            </a:r>
            <a:r>
              <a:rPr lang="en-US" sz="2400" b="1" dirty="0">
                <a:latin typeface="Times New Roman" panose="02020603050405020304" pitchFamily="18" charset="0"/>
                <a:cs typeface="Times New Roman" panose="02020603050405020304" pitchFamily="18" charset="0"/>
              </a:rPr>
              <a:t>number of times </a:t>
            </a:r>
            <a:r>
              <a:rPr lang="en-US" sz="2400" dirty="0">
                <a:latin typeface="Times New Roman" panose="02020603050405020304" pitchFamily="18" charset="0"/>
                <a:cs typeface="Times New Roman" panose="02020603050405020304" pitchFamily="18" charset="0"/>
              </a:rPr>
              <a:t>that </a:t>
            </a:r>
            <a:r>
              <a:rPr lang="en-US" sz="2400" b="1" dirty="0">
                <a:latin typeface="Times New Roman" panose="02020603050405020304" pitchFamily="18" charset="0"/>
                <a:cs typeface="Times New Roman" panose="02020603050405020304" pitchFamily="18" charset="0"/>
              </a:rPr>
              <a:t>edge appears </a:t>
            </a:r>
            <a:r>
              <a:rPr lang="en-US" sz="2400" dirty="0">
                <a:latin typeface="Times New Roman" panose="02020603050405020304" pitchFamily="18" charset="0"/>
                <a:cs typeface="Times New Roman" panose="02020603050405020304" pitchFamily="18" charset="0"/>
              </a:rPr>
              <a:t>between </a:t>
            </a:r>
            <a:r>
              <a:rPr lang="en-US" sz="2400" b="1" dirty="0">
                <a:latin typeface="Times New Roman" panose="02020603050405020304" pitchFamily="18" charset="0"/>
                <a:cs typeface="Times New Roman" panose="02020603050405020304" pitchFamily="18" charset="0"/>
              </a:rPr>
              <a:t>two specific nodes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if person A buys a coffee from a coffee shop </a:t>
            </a:r>
            <a:r>
              <a:rPr lang="en-US" sz="2400" b="1" dirty="0">
                <a:latin typeface="Times New Roman" panose="02020603050405020304" pitchFamily="18" charset="0"/>
                <a:cs typeface="Times New Roman" panose="02020603050405020304" pitchFamily="18" charset="0"/>
              </a:rPr>
              <a:t>three times</a:t>
            </a:r>
            <a:r>
              <a:rPr lang="en-US" sz="2400" dirty="0">
                <a:latin typeface="Times New Roman" panose="02020603050405020304" pitchFamily="18" charset="0"/>
                <a:cs typeface="Times New Roman" panose="02020603050405020304" pitchFamily="18" charset="0"/>
              </a:rPr>
              <a:t>, the edge connecting person A and the coffee shop will have a </a:t>
            </a:r>
            <a:r>
              <a:rPr lang="en-US" sz="2400" b="1" dirty="0">
                <a:latin typeface="Times New Roman" panose="02020603050405020304" pitchFamily="18" charset="0"/>
                <a:cs typeface="Times New Roman" panose="02020603050405020304" pitchFamily="18" charset="0"/>
              </a:rPr>
              <a:t>weight of three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if person B only buys coffee from the coffee shop </a:t>
            </a:r>
            <a:r>
              <a:rPr lang="en-US" sz="2400" b="1" dirty="0">
                <a:latin typeface="Times New Roman" panose="02020603050405020304" pitchFamily="18" charset="0"/>
                <a:cs typeface="Times New Roman" panose="02020603050405020304" pitchFamily="18" charset="0"/>
              </a:rPr>
              <a:t>once</a:t>
            </a:r>
            <a:r>
              <a:rPr lang="en-US" sz="2400" dirty="0">
                <a:latin typeface="Times New Roman" panose="02020603050405020304" pitchFamily="18" charset="0"/>
                <a:cs typeface="Times New Roman" panose="02020603050405020304" pitchFamily="18" charset="0"/>
              </a:rPr>
              <a:t>, the edge connecting person B and the coffee shop will have a </a:t>
            </a:r>
            <a:r>
              <a:rPr lang="en-US" sz="2400" b="1" dirty="0">
                <a:latin typeface="Times New Roman" panose="02020603050405020304" pitchFamily="18" charset="0"/>
                <a:cs typeface="Times New Roman" panose="02020603050405020304" pitchFamily="18" charset="0"/>
              </a:rPr>
              <a:t>weight of one</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981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aph Theory - Part I | HackerEar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5" y="0"/>
            <a:ext cx="911802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84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99" y="838201"/>
            <a:ext cx="7628601" cy="609600"/>
          </a:xfrm>
        </p:spPr>
        <p:txBody>
          <a:bodyPr/>
          <a:lstStyle/>
          <a:p>
            <a:pPr rtl="0"/>
            <a:r>
              <a:rPr lang="en-US" cap="all" dirty="0"/>
              <a:t>CENTRALITY MEASURES</a:t>
            </a:r>
            <a:br>
              <a:rPr lang="en-US" cap="all" dirty="0"/>
            </a:br>
            <a:endParaRPr lang="en-US" dirty="0"/>
          </a:p>
        </p:txBody>
      </p:sp>
      <p:sp>
        <p:nvSpPr>
          <p:cNvPr id="5" name="Rectangle 4"/>
          <p:cNvSpPr/>
          <p:nvPr/>
        </p:nvSpPr>
        <p:spPr>
          <a:xfrm>
            <a:off x="685082" y="2362200"/>
            <a:ext cx="7933401" cy="2308324"/>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Centrality is a </a:t>
            </a:r>
            <a:r>
              <a:rPr lang="en-US" sz="2400" b="1" dirty="0">
                <a:latin typeface="Times New Roman" panose="02020603050405020304" pitchFamily="18" charset="0"/>
                <a:cs typeface="Times New Roman" panose="02020603050405020304" pitchFamily="18" charset="0"/>
              </a:rPr>
              <a:t>collection of metrics </a:t>
            </a:r>
            <a:r>
              <a:rPr lang="en-US" sz="2400" dirty="0">
                <a:latin typeface="Times New Roman" panose="02020603050405020304" pitchFamily="18" charset="0"/>
                <a:cs typeface="Times New Roman" panose="02020603050405020304" pitchFamily="18" charset="0"/>
              </a:rPr>
              <a:t>used to quantify </a:t>
            </a:r>
            <a:r>
              <a:rPr lang="en-US" sz="2400" b="1" dirty="0">
                <a:latin typeface="Times New Roman" panose="02020603050405020304" pitchFamily="18" charset="0"/>
                <a:cs typeface="Times New Roman" panose="02020603050405020304" pitchFamily="18" charset="0"/>
              </a:rPr>
              <a:t>how important and influential a specific node</a:t>
            </a:r>
            <a:r>
              <a:rPr lang="en-US" sz="2400" dirty="0">
                <a:latin typeface="Times New Roman" panose="02020603050405020304" pitchFamily="18" charset="0"/>
                <a:cs typeface="Times New Roman" panose="02020603050405020304" pitchFamily="18" charset="0"/>
              </a:rPr>
              <a:t> is to the network as a whole. There are several centrality measures, </a:t>
            </a:r>
            <a:r>
              <a:rPr lang="en-US" sz="2400" dirty="0" smtClean="0">
                <a:latin typeface="Times New Roman" panose="02020603050405020304" pitchFamily="18" charset="0"/>
                <a:cs typeface="Times New Roman" panose="02020603050405020304" pitchFamily="18" charset="0"/>
              </a:rPr>
              <a:t>like </a:t>
            </a:r>
            <a:r>
              <a:rPr lang="en-US" sz="2400" b="1" dirty="0" smtClean="0">
                <a:latin typeface="Times New Roman" panose="02020603050405020304" pitchFamily="18" charset="0"/>
                <a:cs typeface="Times New Roman" panose="02020603050405020304" pitchFamily="18" charset="0"/>
              </a:rPr>
              <a:t>cover </a:t>
            </a:r>
            <a:r>
              <a:rPr lang="en-US" sz="2400" b="1" dirty="0">
                <a:latin typeface="Times New Roman" panose="02020603050405020304" pitchFamily="18" charset="0"/>
                <a:cs typeface="Times New Roman" panose="02020603050405020304" pitchFamily="18" charset="0"/>
              </a:rPr>
              <a:t>degree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closeness</a:t>
            </a:r>
            <a:r>
              <a:rPr lang="en-US" sz="2400" dirty="0">
                <a:latin typeface="Times New Roman" panose="02020603050405020304" pitchFamily="18" charset="0"/>
                <a:cs typeface="Times New Roman" panose="02020603050405020304" pitchFamily="18" charset="0"/>
              </a:rPr>
              <a:t> and </a:t>
            </a:r>
            <a:r>
              <a:rPr lang="en-US" sz="2400" b="1" dirty="0" smtClean="0">
                <a:latin typeface="Times New Roman" panose="02020603050405020304" pitchFamily="18" charset="0"/>
                <a:cs typeface="Times New Roman" panose="02020603050405020304" pitchFamily="18" charset="0"/>
              </a:rPr>
              <a:t>betweenness, </a:t>
            </a:r>
            <a:r>
              <a:rPr lang="en-US" sz="2400" dirty="0" smtClean="0">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7007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9" y="838200"/>
            <a:ext cx="2021332" cy="609600"/>
          </a:xfrm>
        </p:spPr>
        <p:txBody>
          <a:bodyPr/>
          <a:lstStyle/>
          <a:p>
            <a:pPr rtl="0"/>
            <a:r>
              <a:rPr lang="en-US" dirty="0"/>
              <a:t>Degree</a:t>
            </a:r>
            <a:br>
              <a:rPr lang="en-US" dirty="0"/>
            </a:br>
            <a:endParaRPr lang="en-US" dirty="0"/>
          </a:p>
        </p:txBody>
      </p:sp>
      <p:sp>
        <p:nvSpPr>
          <p:cNvPr id="3" name="Text Placeholder 2"/>
          <p:cNvSpPr>
            <a:spLocks noGrp="1"/>
          </p:cNvSpPr>
          <p:nvPr>
            <p:ph type="body" idx="1"/>
          </p:nvPr>
        </p:nvSpPr>
        <p:spPr>
          <a:xfrm>
            <a:off x="645669" y="1828800"/>
            <a:ext cx="4231131" cy="4365619"/>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A node’s degree is </a:t>
            </a:r>
            <a:r>
              <a:rPr lang="en-US" sz="2400" b="1" dirty="0">
                <a:latin typeface="Times New Roman" panose="02020603050405020304" pitchFamily="18" charset="0"/>
                <a:cs typeface="Times New Roman" panose="02020603050405020304" pitchFamily="18" charset="0"/>
              </a:rPr>
              <a:t>the number of edges the node has</a:t>
            </a:r>
            <a:r>
              <a:rPr lang="en-US" sz="2400" dirty="0">
                <a:latin typeface="Times New Roman" panose="02020603050405020304" pitchFamily="18" charset="0"/>
                <a:cs typeface="Times New Roman" panose="02020603050405020304" pitchFamily="18" charset="0"/>
              </a:rPr>
              <a:t>. In an </a:t>
            </a:r>
            <a:r>
              <a:rPr lang="en-US" sz="2400" b="1" dirty="0">
                <a:latin typeface="Times New Roman" panose="02020603050405020304" pitchFamily="18" charset="0"/>
                <a:cs typeface="Times New Roman" panose="02020603050405020304" pitchFamily="18" charset="0"/>
              </a:rPr>
              <a:t>undirected network, there’s only one measure for degree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if node A has edges connecting it to node B and node D, then node A’s degree is two</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4098" name="Picture 2" descr="social networ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1090" y="1752600"/>
            <a:ext cx="39624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9454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34" y="762000"/>
            <a:ext cx="4633595" cy="635000"/>
          </a:xfrm>
        </p:spPr>
        <p:txBody>
          <a:bodyPr/>
          <a:lstStyle/>
          <a:p>
            <a:r>
              <a:rPr lang="en-US" dirty="0" smtClean="0"/>
              <a:t>Cont ..</a:t>
            </a:r>
            <a:endParaRPr lang="en-US" dirty="0"/>
          </a:p>
        </p:txBody>
      </p:sp>
      <p:sp>
        <p:nvSpPr>
          <p:cNvPr id="4" name="Rectangle 3"/>
          <p:cNvSpPr/>
          <p:nvPr/>
        </p:nvSpPr>
        <p:spPr>
          <a:xfrm>
            <a:off x="661434" y="2136339"/>
            <a:ext cx="7949166" cy="3416320"/>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However, in a </a:t>
            </a:r>
            <a:r>
              <a:rPr lang="en-US" sz="2400" b="1" dirty="0">
                <a:latin typeface="Times New Roman" panose="02020603050405020304" pitchFamily="18" charset="0"/>
                <a:cs typeface="Times New Roman" panose="02020603050405020304" pitchFamily="18" charset="0"/>
              </a:rPr>
              <a:t>directed network</a:t>
            </a:r>
            <a:r>
              <a:rPr lang="en-US" sz="2400" dirty="0">
                <a:latin typeface="Times New Roman" panose="02020603050405020304" pitchFamily="18" charset="0"/>
                <a:cs typeface="Times New Roman" panose="02020603050405020304" pitchFamily="18" charset="0"/>
              </a:rPr>
              <a:t>, there are actually </a:t>
            </a:r>
            <a:r>
              <a:rPr lang="en-US" sz="2400" b="1" dirty="0">
                <a:latin typeface="Times New Roman" panose="02020603050405020304" pitchFamily="18" charset="0"/>
                <a:cs typeface="Times New Roman" panose="02020603050405020304" pitchFamily="18" charset="0"/>
              </a:rPr>
              <a:t>three different degree measures</a:t>
            </a:r>
            <a:r>
              <a:rPr lang="en-US" sz="2400" dirty="0">
                <a:latin typeface="Times New Roman" panose="02020603050405020304" pitchFamily="18" charset="0"/>
                <a:cs typeface="Times New Roman" panose="02020603050405020304" pitchFamily="18" charset="0"/>
              </a:rPr>
              <a:t>. Because these edges have a starting and end node, </a:t>
            </a:r>
            <a:r>
              <a:rPr lang="en-US" sz="2400" b="1" dirty="0">
                <a:latin typeface="Times New Roman" panose="02020603050405020304" pitchFamily="18" charset="0"/>
                <a:cs typeface="Times New Roman" panose="02020603050405020304" pitchFamily="18" charset="0"/>
              </a:rPr>
              <a:t>the in-degree </a:t>
            </a:r>
            <a:r>
              <a:rPr lang="en-US" sz="2400" dirty="0">
                <a:latin typeface="Times New Roman" panose="02020603050405020304" pitchFamily="18" charset="0"/>
                <a:cs typeface="Times New Roman" panose="02020603050405020304" pitchFamily="18" charset="0"/>
              </a:rPr>
              <a:t>(number of edges the node is an end node of), </a:t>
            </a:r>
            <a:r>
              <a:rPr lang="en-US" sz="2400" b="1" dirty="0">
                <a:latin typeface="Times New Roman" panose="02020603050405020304" pitchFamily="18" charset="0"/>
                <a:cs typeface="Times New Roman" panose="02020603050405020304" pitchFamily="18" charset="0"/>
              </a:rPr>
              <a:t>out-degree</a:t>
            </a:r>
            <a:r>
              <a:rPr lang="en-US" sz="2400" dirty="0">
                <a:latin typeface="Times New Roman" panose="02020603050405020304" pitchFamily="18" charset="0"/>
                <a:cs typeface="Times New Roman" panose="02020603050405020304" pitchFamily="18" charset="0"/>
              </a:rPr>
              <a:t> (number of edges a node is a starting node of), and </a:t>
            </a:r>
            <a:r>
              <a:rPr lang="en-US" sz="2400" b="1" dirty="0">
                <a:latin typeface="Times New Roman" panose="02020603050405020304" pitchFamily="18" charset="0"/>
                <a:cs typeface="Times New Roman" panose="02020603050405020304" pitchFamily="18" charset="0"/>
              </a:rPr>
              <a:t>degree</a:t>
            </a:r>
            <a:r>
              <a:rPr lang="en-US" sz="2400" dirty="0">
                <a:latin typeface="Times New Roman" panose="02020603050405020304" pitchFamily="18" charset="0"/>
                <a:cs typeface="Times New Roman" panose="02020603050405020304" pitchFamily="18" charset="0"/>
              </a:rPr>
              <a:t> (number of edges a node is either a starting node or end node of) can be calculated.</a:t>
            </a:r>
          </a:p>
        </p:txBody>
      </p:sp>
    </p:spTree>
    <p:extLst>
      <p:ext uri="{BB962C8B-B14F-4D97-AF65-F5344CB8AC3E}">
        <p14:creationId xmlns:p14="http://schemas.microsoft.com/office/powerpoint/2010/main" val="128246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6553200" cy="615553"/>
          </a:xfrm>
        </p:spPr>
        <p:txBody>
          <a:bodyPr/>
          <a:lstStyle/>
          <a:p>
            <a:r>
              <a:rPr lang="en-US" dirty="0"/>
              <a:t>What is Social Media</a:t>
            </a:r>
            <a:r>
              <a:rPr lang="en-US" dirty="0" smtClean="0"/>
              <a:t>?</a:t>
            </a:r>
            <a:endParaRPr lang="en-US" dirty="0"/>
          </a:p>
        </p:txBody>
      </p:sp>
      <p:sp>
        <p:nvSpPr>
          <p:cNvPr id="3" name="Text Placeholder 2"/>
          <p:cNvSpPr>
            <a:spLocks noGrp="1"/>
          </p:cNvSpPr>
          <p:nvPr>
            <p:ph type="body" idx="1"/>
          </p:nvPr>
        </p:nvSpPr>
        <p:spPr>
          <a:xfrm>
            <a:off x="609600" y="1600200"/>
            <a:ext cx="8153400" cy="4343400"/>
          </a:xfrm>
        </p:spPr>
        <p:txBody>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Social </a:t>
            </a:r>
            <a:r>
              <a:rPr lang="en-US" sz="2400" dirty="0">
                <a:latin typeface="Times New Roman" panose="02020603050405020304" pitchFamily="18" charset="0"/>
                <a:cs typeface="Times New Roman" panose="02020603050405020304" pitchFamily="18" charset="0"/>
              </a:rPr>
              <a:t>Media is a trendy way of </a:t>
            </a:r>
            <a:r>
              <a:rPr lang="en-US" sz="2400" b="1" dirty="0">
                <a:latin typeface="Times New Roman" panose="02020603050405020304" pitchFamily="18" charset="0"/>
                <a:cs typeface="Times New Roman" panose="02020603050405020304" pitchFamily="18" charset="0"/>
              </a:rPr>
              <a:t>electronic communication</a:t>
            </a:r>
            <a:r>
              <a:rPr lang="en-US" sz="2400" dirty="0">
                <a:latin typeface="Times New Roman" panose="02020603050405020304" pitchFamily="18" charset="0"/>
                <a:cs typeface="Times New Roman" panose="02020603050405020304" pitchFamily="18" charset="0"/>
              </a:rPr>
              <a:t> through which we can create our online communication sites to </a:t>
            </a:r>
            <a:r>
              <a:rPr lang="en-US" sz="2400" b="1" dirty="0">
                <a:latin typeface="Times New Roman" panose="02020603050405020304" pitchFamily="18" charset="0"/>
                <a:cs typeface="Times New Roman" panose="02020603050405020304" pitchFamily="18" charset="0"/>
              </a:rPr>
              <a:t>share information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images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ideas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audios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videos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other content with our friends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business partners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relatives</a:t>
            </a:r>
            <a:r>
              <a:rPr lang="en-US" sz="2400" dirty="0">
                <a:latin typeface="Times New Roman" panose="02020603050405020304" pitchFamily="18" charset="0"/>
                <a:cs typeface="Times New Roman" panose="02020603050405020304" pitchFamily="18" charset="0"/>
              </a:rPr>
              <a:t>, as well as </a:t>
            </a:r>
            <a:r>
              <a:rPr lang="en-US" sz="2400" b="1" dirty="0">
                <a:latin typeface="Times New Roman" panose="02020603050405020304" pitchFamily="18" charset="0"/>
                <a:cs typeface="Times New Roman" panose="02020603050405020304" pitchFamily="18" charset="0"/>
              </a:rPr>
              <a:t>customers</a:t>
            </a:r>
            <a:r>
              <a:rPr lang="en-US" sz="2400" dirty="0" smtClean="0">
                <a:latin typeface="Times New Roman" panose="02020603050405020304" pitchFamily="18" charset="0"/>
                <a:cs typeface="Times New Roman" panose="02020603050405020304" pitchFamily="18" charset="0"/>
              </a:rPr>
              <a:t>.</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simple words, we can say that social media is all about </a:t>
            </a:r>
            <a:r>
              <a:rPr lang="en-US" sz="2400" b="1" dirty="0">
                <a:latin typeface="Times New Roman" panose="02020603050405020304" pitchFamily="18" charset="0"/>
                <a:cs typeface="Times New Roman" panose="02020603050405020304" pitchFamily="18" charset="0"/>
              </a:rPr>
              <a:t>establishing communication </a:t>
            </a:r>
            <a:r>
              <a:rPr lang="en-US" sz="2400" dirty="0">
                <a:latin typeface="Times New Roman" panose="02020603050405020304" pitchFamily="18" charset="0"/>
                <a:cs typeface="Times New Roman" panose="02020603050405020304" pitchFamily="18" charset="0"/>
              </a:rPr>
              <a:t>between </a:t>
            </a:r>
            <a:r>
              <a:rPr lang="en-US" sz="2400" b="1" dirty="0">
                <a:latin typeface="Times New Roman" panose="02020603050405020304" pitchFamily="18" charset="0"/>
                <a:cs typeface="Times New Roman" panose="02020603050405020304" pitchFamily="18" charset="0"/>
              </a:rPr>
              <a:t>marketers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customers</a:t>
            </a:r>
            <a:r>
              <a:rPr lang="en-US" sz="24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729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5122" name="Picture 2" descr="Graph Properties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1816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15553"/>
          </a:xfrm>
        </p:spPr>
        <p:txBody>
          <a:bodyPr/>
          <a:lstStyle/>
          <a:p>
            <a:pPr rtl="0"/>
            <a:r>
              <a:rPr lang="en-US" dirty="0" smtClean="0"/>
              <a:t>Closeness</a:t>
            </a:r>
            <a:endParaRPr lang="en-US" dirty="0"/>
          </a:p>
        </p:txBody>
      </p:sp>
      <p:sp>
        <p:nvSpPr>
          <p:cNvPr id="3" name="Text Placeholder 2"/>
          <p:cNvSpPr>
            <a:spLocks noGrp="1"/>
          </p:cNvSpPr>
          <p:nvPr>
            <p:ph type="body" idx="1"/>
          </p:nvPr>
        </p:nvSpPr>
        <p:spPr>
          <a:xfrm>
            <a:off x="669316" y="1981200"/>
            <a:ext cx="7841615" cy="3877985"/>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Closeness measures </a:t>
            </a:r>
            <a:r>
              <a:rPr lang="en-US" sz="2400" b="1" dirty="0">
                <a:latin typeface="Times New Roman" panose="02020603050405020304" pitchFamily="18" charset="0"/>
                <a:cs typeface="Times New Roman" panose="02020603050405020304" pitchFamily="18" charset="0"/>
              </a:rPr>
              <a:t>how well connected a node is to every other node in the network</a:t>
            </a:r>
            <a:r>
              <a:rPr lang="en-US" sz="2400" dirty="0">
                <a:latin typeface="Times New Roman" panose="02020603050405020304" pitchFamily="18" charset="0"/>
                <a:cs typeface="Times New Roman" panose="02020603050405020304" pitchFamily="18" charset="0"/>
              </a:rPr>
              <a:t>. A node’s closeness is the average number of hops required to reach every other node in the network. A </a:t>
            </a:r>
            <a:r>
              <a:rPr lang="en-US" sz="2400" b="1" dirty="0">
                <a:latin typeface="Times New Roman" panose="02020603050405020304" pitchFamily="18" charset="0"/>
                <a:cs typeface="Times New Roman" panose="02020603050405020304" pitchFamily="18" charset="0"/>
              </a:rPr>
              <a:t>hop is the path of an edge </a:t>
            </a:r>
            <a:r>
              <a:rPr lang="en-US" sz="2400" dirty="0">
                <a:latin typeface="Times New Roman" panose="02020603050405020304" pitchFamily="18" charset="0"/>
                <a:cs typeface="Times New Roman" panose="02020603050405020304" pitchFamily="18" charset="0"/>
              </a:rPr>
              <a:t>from one node to another. For example, node A is connected to node B, and node B is connected to node C. For node A to reach node C it would take </a:t>
            </a:r>
            <a:r>
              <a:rPr lang="en-US" sz="2400" b="1" dirty="0">
                <a:latin typeface="Times New Roman" panose="02020603050405020304" pitchFamily="18" charset="0"/>
                <a:cs typeface="Times New Roman" panose="02020603050405020304" pitchFamily="18" charset="0"/>
              </a:rPr>
              <a:t>two hops</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2764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35000"/>
          </a:xfrm>
        </p:spPr>
        <p:txBody>
          <a:bodyPr/>
          <a:lstStyle/>
          <a:p>
            <a:endParaRPr lang="en-US"/>
          </a:p>
        </p:txBody>
      </p:sp>
      <p:pic>
        <p:nvPicPr>
          <p:cNvPr id="6146" name="Picture 2" descr="social networ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 y="0"/>
            <a:ext cx="915114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6530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296" y="838200"/>
            <a:ext cx="4633595" cy="615553"/>
          </a:xfrm>
        </p:spPr>
        <p:txBody>
          <a:bodyPr/>
          <a:lstStyle/>
          <a:p>
            <a:pPr rtl="0"/>
            <a:r>
              <a:rPr lang="en-US" dirty="0" smtClean="0"/>
              <a:t>Betweenness</a:t>
            </a:r>
            <a:endParaRPr lang="en-US" dirty="0"/>
          </a:p>
        </p:txBody>
      </p:sp>
      <p:sp>
        <p:nvSpPr>
          <p:cNvPr id="3" name="Text Placeholder 2"/>
          <p:cNvSpPr>
            <a:spLocks noGrp="1"/>
          </p:cNvSpPr>
          <p:nvPr>
            <p:ph type="body" idx="1"/>
          </p:nvPr>
        </p:nvSpPr>
        <p:spPr>
          <a:xfrm>
            <a:off x="648296" y="2209800"/>
            <a:ext cx="7841615" cy="3323987"/>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Betweenness measures the importance of a node’s connections in allowing nodes to reach other nodes (in a hop). A node’s betweenness is the </a:t>
            </a:r>
            <a:r>
              <a:rPr lang="en-US" sz="2400" b="1" dirty="0">
                <a:latin typeface="Times New Roman" panose="02020603050405020304" pitchFamily="18" charset="0"/>
                <a:cs typeface="Times New Roman" panose="02020603050405020304" pitchFamily="18" charset="0"/>
              </a:rPr>
              <a:t>number of shortest paths </a:t>
            </a:r>
            <a:r>
              <a:rPr lang="en-US" sz="2400" dirty="0">
                <a:latin typeface="Times New Roman" panose="02020603050405020304" pitchFamily="18" charset="0"/>
                <a:cs typeface="Times New Roman" panose="02020603050405020304" pitchFamily="18" charset="0"/>
              </a:rPr>
              <a:t>the node is included in </a:t>
            </a:r>
            <a:r>
              <a:rPr lang="en-US" sz="2400" b="1" dirty="0">
                <a:latin typeface="Times New Roman" panose="02020603050405020304" pitchFamily="18" charset="0"/>
                <a:cs typeface="Times New Roman" panose="02020603050405020304" pitchFamily="18" charset="0"/>
              </a:rPr>
              <a:t>divided by </a:t>
            </a: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total number of shortest paths</a:t>
            </a:r>
            <a:r>
              <a:rPr lang="en-US" sz="2400" dirty="0">
                <a:latin typeface="Times New Roman" panose="02020603050405020304" pitchFamily="18" charset="0"/>
                <a:cs typeface="Times New Roman" panose="02020603050405020304" pitchFamily="18" charset="0"/>
              </a:rPr>
              <a:t>. This will provide the percentage of shortest paths in the node’s network.</a:t>
            </a:r>
          </a:p>
        </p:txBody>
      </p:sp>
    </p:spTree>
    <p:extLst>
      <p:ext uri="{BB962C8B-B14F-4D97-AF65-F5344CB8AC3E}">
        <p14:creationId xmlns:p14="http://schemas.microsoft.com/office/powerpoint/2010/main" val="39450122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316" y="762000"/>
            <a:ext cx="7817967" cy="609600"/>
          </a:xfrm>
        </p:spPr>
        <p:txBody>
          <a:bodyPr/>
          <a:lstStyle/>
          <a:p>
            <a:pPr rtl="0"/>
            <a:r>
              <a:rPr lang="en-US" cap="all" dirty="0"/>
              <a:t>NETWORK-LEVEL MEASURES</a:t>
            </a:r>
            <a:br>
              <a:rPr lang="en-US" cap="all" dirty="0"/>
            </a:br>
            <a:endParaRPr lang="en-US" dirty="0"/>
          </a:p>
        </p:txBody>
      </p:sp>
      <p:sp>
        <p:nvSpPr>
          <p:cNvPr id="3" name="Text Placeholder 2"/>
          <p:cNvSpPr>
            <a:spLocks noGrp="1"/>
          </p:cNvSpPr>
          <p:nvPr>
            <p:ph type="body" idx="1"/>
          </p:nvPr>
        </p:nvSpPr>
        <p:spPr>
          <a:xfrm>
            <a:off x="645668" y="2514601"/>
            <a:ext cx="7841615" cy="2149627"/>
          </a:xfrm>
        </p:spPr>
        <p:txBody>
          <a:bodyPr/>
          <a:lstStyle/>
          <a:p>
            <a:pPr algn="just" rtl="0">
              <a:lnSpc>
                <a:spcPct val="150000"/>
              </a:lnSpc>
            </a:pPr>
            <a:r>
              <a:rPr lang="en-US" sz="2400" dirty="0">
                <a:latin typeface="Times New Roman" panose="02020603050405020304" pitchFamily="18" charset="0"/>
                <a:cs typeface="Times New Roman" panose="02020603050405020304" pitchFamily="18" charset="0"/>
              </a:rPr>
              <a:t>We can also calculate metrics on the network level </a:t>
            </a:r>
            <a:r>
              <a:rPr lang="en-US" sz="2400" b="1" dirty="0">
                <a:latin typeface="Times New Roman" panose="02020603050405020304" pitchFamily="18" charset="0"/>
                <a:cs typeface="Times New Roman" panose="02020603050405020304" pitchFamily="18" charset="0"/>
              </a:rPr>
              <a:t>to evaluate the entire network </a:t>
            </a:r>
            <a:r>
              <a:rPr lang="en-US" sz="2400" dirty="0">
                <a:latin typeface="Times New Roman" panose="02020603050405020304" pitchFamily="18" charset="0"/>
                <a:cs typeface="Times New Roman" panose="02020603050405020304" pitchFamily="18" charset="0"/>
              </a:rPr>
              <a:t>instead of merely a </a:t>
            </a:r>
            <a:r>
              <a:rPr lang="en-US" sz="2400" b="1" dirty="0">
                <a:latin typeface="Times New Roman" panose="02020603050405020304" pitchFamily="18" charset="0"/>
                <a:cs typeface="Times New Roman" panose="02020603050405020304" pitchFamily="18" charset="0"/>
              </a:rPr>
              <a:t>single node</a:t>
            </a:r>
            <a:r>
              <a:rPr lang="en-US" sz="2400" dirty="0">
                <a:latin typeface="Times New Roman" panose="02020603050405020304" pitchFamily="18" charset="0"/>
                <a:cs typeface="Times New Roman" panose="02020603050405020304" pitchFamily="18" charset="0"/>
              </a:rPr>
              <a:t>. Like centrality measures, there are a variety of network-level </a:t>
            </a:r>
            <a:r>
              <a:rPr lang="en-US" sz="2400" dirty="0" smtClean="0">
                <a:latin typeface="Times New Roman" panose="02020603050405020304" pitchFamily="18" charset="0"/>
                <a:cs typeface="Times New Roman" panose="02020603050405020304" pitchFamily="18" charset="0"/>
              </a:rPr>
              <a:t>measures like </a:t>
            </a:r>
            <a:r>
              <a:rPr lang="en-US" sz="2400" b="1" dirty="0">
                <a:latin typeface="Times New Roman" panose="02020603050405020304" pitchFamily="18" charset="0"/>
                <a:cs typeface="Times New Roman" panose="02020603050405020304" pitchFamily="18" charset="0"/>
              </a:rPr>
              <a:t>Network Size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Network </a:t>
            </a:r>
            <a:r>
              <a:rPr lang="en-US" sz="2400" b="1" dirty="0" smtClean="0">
                <a:latin typeface="Times New Roman" panose="02020603050405020304" pitchFamily="18" charset="0"/>
                <a:cs typeface="Times New Roman" panose="02020603050405020304" pitchFamily="18" charset="0"/>
              </a:rPr>
              <a:t>Density.</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8682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765" y="762000"/>
            <a:ext cx="4633595" cy="615553"/>
          </a:xfrm>
        </p:spPr>
        <p:txBody>
          <a:bodyPr/>
          <a:lstStyle/>
          <a:p>
            <a:pPr rtl="0"/>
            <a:r>
              <a:rPr lang="en-US" dirty="0"/>
              <a:t>Network </a:t>
            </a:r>
            <a:r>
              <a:rPr lang="en-US" dirty="0" smtClean="0"/>
              <a:t>Size</a:t>
            </a:r>
            <a:endParaRPr lang="en-US" dirty="0"/>
          </a:p>
        </p:txBody>
      </p:sp>
      <p:sp>
        <p:nvSpPr>
          <p:cNvPr id="3" name="Text Placeholder 2"/>
          <p:cNvSpPr>
            <a:spLocks noGrp="1"/>
          </p:cNvSpPr>
          <p:nvPr>
            <p:ph type="body" idx="1"/>
          </p:nvPr>
        </p:nvSpPr>
        <p:spPr>
          <a:xfrm>
            <a:off x="622021" y="1828800"/>
            <a:ext cx="3873780" cy="4431983"/>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Network </a:t>
            </a:r>
            <a:r>
              <a:rPr lang="en-US" sz="2400" b="1" dirty="0">
                <a:latin typeface="Times New Roman" panose="02020603050405020304" pitchFamily="18" charset="0"/>
                <a:cs typeface="Times New Roman" panose="02020603050405020304" pitchFamily="18" charset="0"/>
              </a:rPr>
              <a:t>size</a:t>
            </a:r>
            <a:r>
              <a:rPr lang="en-US" sz="2400" dirty="0">
                <a:latin typeface="Times New Roman" panose="02020603050405020304" pitchFamily="18" charset="0"/>
                <a:cs typeface="Times New Roman" panose="02020603050405020304" pitchFamily="18" charset="0"/>
              </a:rPr>
              <a:t> is the </a:t>
            </a:r>
            <a:r>
              <a:rPr lang="en-US" sz="2400" b="1" dirty="0">
                <a:latin typeface="Times New Roman" panose="02020603050405020304" pitchFamily="18" charset="0"/>
                <a:cs typeface="Times New Roman" panose="02020603050405020304" pitchFamily="18" charset="0"/>
              </a:rPr>
              <a:t>number of nodes in the network</a:t>
            </a:r>
            <a:r>
              <a:rPr lang="en-US" sz="2400" dirty="0">
                <a:latin typeface="Times New Roman" panose="02020603050405020304" pitchFamily="18" charset="0"/>
                <a:cs typeface="Times New Roman" panose="02020603050405020304" pitchFamily="18" charset="0"/>
              </a:rPr>
              <a:t>. The size of a network does not take into consideration the number of edges.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a network with nodes A, B, and C has a size of three.</a:t>
            </a:r>
          </a:p>
        </p:txBody>
      </p:sp>
      <p:pic>
        <p:nvPicPr>
          <p:cNvPr id="9218" name="Picture 2" descr="social networ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1" y="1676400"/>
            <a:ext cx="4267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472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15553"/>
          </a:xfrm>
        </p:spPr>
        <p:txBody>
          <a:bodyPr/>
          <a:lstStyle/>
          <a:p>
            <a:pPr rtl="0"/>
            <a:r>
              <a:rPr lang="en-US" dirty="0"/>
              <a:t>Network </a:t>
            </a:r>
            <a:r>
              <a:rPr lang="en-US" dirty="0" smtClean="0"/>
              <a:t>Density</a:t>
            </a:r>
            <a:endParaRPr lang="en-US" dirty="0"/>
          </a:p>
        </p:txBody>
      </p:sp>
      <p:sp>
        <p:nvSpPr>
          <p:cNvPr id="3" name="Text Placeholder 2"/>
          <p:cNvSpPr>
            <a:spLocks noGrp="1"/>
          </p:cNvSpPr>
          <p:nvPr>
            <p:ph type="body" idx="1"/>
          </p:nvPr>
        </p:nvSpPr>
        <p:spPr>
          <a:xfrm>
            <a:off x="645668" y="2050584"/>
            <a:ext cx="3926332" cy="3693319"/>
          </a:xfrm>
        </p:spPr>
        <p:txBody>
          <a:bodyPr/>
          <a:lstStyle/>
          <a:p>
            <a:pPr algn="just"/>
            <a:r>
              <a:rPr lang="en-US" sz="2400" dirty="0">
                <a:latin typeface="Times New Roman" panose="02020603050405020304" pitchFamily="18" charset="0"/>
                <a:cs typeface="Times New Roman" panose="02020603050405020304" pitchFamily="18" charset="0"/>
              </a:rPr>
              <a:t>Network density is the </a:t>
            </a:r>
            <a:r>
              <a:rPr lang="en-US" sz="2400" b="1" dirty="0">
                <a:latin typeface="Times New Roman" panose="02020603050405020304" pitchFamily="18" charset="0"/>
                <a:cs typeface="Times New Roman" panose="02020603050405020304" pitchFamily="18" charset="0"/>
              </a:rPr>
              <a:t>number of edges divided by the total possible edges. </a:t>
            </a:r>
            <a:endParaRPr lang="en-US" sz="2400" b="1"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a network with node A connected to node B, and node B connected to node C, the network density is 2/3 because there are two edges out of a possible three.</a:t>
            </a:r>
          </a:p>
        </p:txBody>
      </p:sp>
      <p:pic>
        <p:nvPicPr>
          <p:cNvPr id="10242" name="Picture 2" descr="social networ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752600"/>
            <a:ext cx="411797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2493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838200"/>
            <a:ext cx="7725283" cy="615553"/>
          </a:xfrm>
        </p:spPr>
        <p:txBody>
          <a:bodyPr/>
          <a:lstStyle/>
          <a:p>
            <a:pPr rtl="0"/>
            <a:r>
              <a:rPr lang="en-US" cap="all" dirty="0"/>
              <a:t>PATH-LEVEL </a:t>
            </a:r>
            <a:r>
              <a:rPr lang="en-US" cap="all" dirty="0" smtClean="0"/>
              <a:t>MEASURES</a:t>
            </a:r>
            <a:endParaRPr lang="en-US" dirty="0"/>
          </a:p>
        </p:txBody>
      </p:sp>
      <p:sp>
        <p:nvSpPr>
          <p:cNvPr id="3" name="Text Placeholder 2"/>
          <p:cNvSpPr>
            <a:spLocks noGrp="1"/>
          </p:cNvSpPr>
          <p:nvPr>
            <p:ph type="body" idx="1"/>
          </p:nvPr>
        </p:nvSpPr>
        <p:spPr>
          <a:xfrm>
            <a:off x="645668" y="2590800"/>
            <a:ext cx="7841615" cy="2215991"/>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Path-level measures </a:t>
            </a:r>
            <a:r>
              <a:rPr lang="en-US" sz="2400" b="1" dirty="0">
                <a:latin typeface="Times New Roman" panose="02020603050405020304" pitchFamily="18" charset="0"/>
                <a:cs typeface="Times New Roman" panose="02020603050405020304" pitchFamily="18" charset="0"/>
              </a:rPr>
              <a:t>provide information for a path between one node and another node</a:t>
            </a:r>
            <a:r>
              <a:rPr lang="en-US" sz="2400" dirty="0">
                <a:latin typeface="Times New Roman" panose="02020603050405020304" pitchFamily="18" charset="0"/>
                <a:cs typeface="Times New Roman" panose="02020603050405020304" pitchFamily="18" charset="0"/>
              </a:rPr>
              <a:t>. Paths follow edges between nodes, known as</a:t>
            </a:r>
            <a:r>
              <a:rPr lang="en-US" sz="2400" b="1" dirty="0">
                <a:latin typeface="Times New Roman" panose="02020603050405020304" pitchFamily="18" charset="0"/>
                <a:cs typeface="Times New Roman" panose="02020603050405020304" pitchFamily="18" charset="0"/>
              </a:rPr>
              <a:t> hops</a:t>
            </a:r>
            <a:r>
              <a:rPr lang="en-US" sz="2400" dirty="0">
                <a:latin typeface="Times New Roman" panose="02020603050405020304" pitchFamily="18" charset="0"/>
                <a:cs typeface="Times New Roman" panose="02020603050405020304" pitchFamily="18" charset="0"/>
              </a:rPr>
              <a:t>. There are also many different path-level measures, but we’ll look at </a:t>
            </a:r>
            <a:r>
              <a:rPr lang="en-US" sz="2400" b="1" dirty="0">
                <a:latin typeface="Times New Roman" panose="02020603050405020304" pitchFamily="18" charset="0"/>
                <a:cs typeface="Times New Roman" panose="02020603050405020304" pitchFamily="18" charset="0"/>
              </a:rPr>
              <a:t>length</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distance</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73387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685800"/>
            <a:ext cx="6517132" cy="615553"/>
          </a:xfrm>
        </p:spPr>
        <p:txBody>
          <a:bodyPr/>
          <a:lstStyle/>
          <a:p>
            <a:pPr rtl="0"/>
            <a:r>
              <a:rPr lang="en-US" dirty="0" smtClean="0"/>
              <a:t>Length and Distance</a:t>
            </a:r>
            <a:endParaRPr lang="en-US" dirty="0"/>
          </a:p>
        </p:txBody>
      </p:sp>
      <p:sp>
        <p:nvSpPr>
          <p:cNvPr id="3" name="Text Placeholder 2"/>
          <p:cNvSpPr>
            <a:spLocks noGrp="1"/>
          </p:cNvSpPr>
          <p:nvPr>
            <p:ph type="body" idx="1"/>
          </p:nvPr>
        </p:nvSpPr>
        <p:spPr>
          <a:xfrm>
            <a:off x="645667" y="2057400"/>
            <a:ext cx="7883477" cy="3693319"/>
          </a:xfrm>
        </p:spPr>
        <p:txBody>
          <a:bodyPr/>
          <a:lstStyle/>
          <a:p>
            <a:pPr algn="just" rtl="0"/>
            <a:r>
              <a:rPr lang="en-US" sz="2400" b="1" dirty="0">
                <a:latin typeface="Times New Roman" panose="02020603050405020304" pitchFamily="18" charset="0"/>
                <a:cs typeface="Times New Roman" panose="02020603050405020304" pitchFamily="18" charset="0"/>
              </a:rPr>
              <a:t>Length</a:t>
            </a:r>
          </a:p>
          <a:p>
            <a:pPr algn="just" rtl="0"/>
            <a:r>
              <a:rPr lang="en-US" sz="2400" dirty="0">
                <a:latin typeface="Times New Roman" panose="02020603050405020304" pitchFamily="18" charset="0"/>
                <a:cs typeface="Times New Roman" panose="02020603050405020304" pitchFamily="18" charset="0"/>
              </a:rPr>
              <a:t>Length is the number of </a:t>
            </a:r>
            <a:r>
              <a:rPr lang="en-US" sz="2400" b="1" dirty="0">
                <a:latin typeface="Times New Roman" panose="02020603050405020304" pitchFamily="18" charset="0"/>
                <a:cs typeface="Times New Roman" panose="02020603050405020304" pitchFamily="18" charset="0"/>
              </a:rPr>
              <a:t>edges between the starting and ending nodes</a:t>
            </a:r>
            <a:r>
              <a:rPr lang="en-US" sz="2400" dirty="0">
                <a:latin typeface="Times New Roman" panose="02020603050405020304" pitchFamily="18" charset="0"/>
                <a:cs typeface="Times New Roman" panose="02020603050405020304" pitchFamily="18" charset="0"/>
              </a:rPr>
              <a:t>, known as hops. We must predetermine a path in order to calculate the length between two nodes. </a:t>
            </a:r>
            <a:endParaRPr lang="en-US" sz="2400" dirty="0" smtClean="0">
              <a:latin typeface="Times New Roman" panose="02020603050405020304" pitchFamily="18" charset="0"/>
              <a:cs typeface="Times New Roman" panose="02020603050405020304" pitchFamily="18" charset="0"/>
            </a:endParaRPr>
          </a:p>
          <a:p>
            <a:pPr algn="just" rtl="0"/>
            <a:endParaRPr lang="en-US" sz="2400" dirty="0">
              <a:latin typeface="Times New Roman" panose="02020603050405020304" pitchFamily="18" charset="0"/>
              <a:cs typeface="Times New Roman" panose="02020603050405020304" pitchFamily="18" charset="0"/>
            </a:endParaRPr>
          </a:p>
          <a:p>
            <a:pPr algn="just" rtl="0"/>
            <a:r>
              <a:rPr lang="en-US" sz="2400" b="1" dirty="0">
                <a:latin typeface="Times New Roman" panose="02020603050405020304" pitchFamily="18" charset="0"/>
                <a:cs typeface="Times New Roman" panose="02020603050405020304" pitchFamily="18" charset="0"/>
              </a:rPr>
              <a:t>Distance</a:t>
            </a:r>
          </a:p>
          <a:p>
            <a:pPr algn="just" rtl="0"/>
            <a:r>
              <a:rPr lang="en-US" sz="2400" dirty="0">
                <a:latin typeface="Times New Roman" panose="02020603050405020304" pitchFamily="18" charset="0"/>
                <a:cs typeface="Times New Roman" panose="02020603050405020304" pitchFamily="18" charset="0"/>
              </a:rPr>
              <a:t>Distance is the number of edges or hops between the starting and ending nodes following the shortest path. Unlike length, the distance between two nodes uses only the shortest path </a:t>
            </a:r>
            <a:r>
              <a:rPr lang="en-US" sz="2400" dirty="0" smtClean="0">
                <a:latin typeface="Times New Roman" panose="02020603050405020304" pitchFamily="18" charset="0"/>
                <a:cs typeface="Times New Roman" panose="02020603050405020304" pitchFamily="18" charset="0"/>
              </a:rPr>
              <a:t>, path </a:t>
            </a:r>
            <a:r>
              <a:rPr lang="en-US" sz="2400" dirty="0">
                <a:latin typeface="Times New Roman" panose="02020603050405020304" pitchFamily="18" charset="0"/>
                <a:cs typeface="Times New Roman" panose="02020603050405020304" pitchFamily="18" charset="0"/>
              </a:rPr>
              <a:t>that requires the least hops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9926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990600"/>
            <a:ext cx="7126731" cy="533400"/>
          </a:xfrm>
        </p:spPr>
        <p:txBody>
          <a:bodyPr/>
          <a:lstStyle/>
          <a:p>
            <a:pPr rtl="0"/>
            <a:r>
              <a:rPr lang="en-US" dirty="0"/>
              <a:t>CONNECTED COMPONENTS</a:t>
            </a:r>
          </a:p>
        </p:txBody>
      </p:sp>
      <p:sp>
        <p:nvSpPr>
          <p:cNvPr id="3" name="Text Placeholder 2"/>
          <p:cNvSpPr>
            <a:spLocks noGrp="1"/>
          </p:cNvSpPr>
          <p:nvPr>
            <p:ph type="body" idx="1"/>
          </p:nvPr>
        </p:nvSpPr>
        <p:spPr>
          <a:xfrm>
            <a:off x="627274" y="1828800"/>
            <a:ext cx="8059526" cy="4365619"/>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Not all nodes in a network will necessarily be connected to each other. A </a:t>
            </a:r>
            <a:r>
              <a:rPr lang="en-US" sz="2400" b="1" dirty="0">
                <a:latin typeface="Times New Roman" panose="02020603050405020304" pitchFamily="18" charset="0"/>
                <a:cs typeface="Times New Roman" panose="02020603050405020304" pitchFamily="18" charset="0"/>
              </a:rPr>
              <a:t>connected component is a group of nodes </a:t>
            </a:r>
            <a:r>
              <a:rPr lang="en-US" sz="2400" dirty="0">
                <a:latin typeface="Times New Roman" panose="02020603050405020304" pitchFamily="18" charset="0"/>
                <a:cs typeface="Times New Roman" panose="02020603050405020304" pitchFamily="18" charset="0"/>
              </a:rPr>
              <a:t>that are </a:t>
            </a:r>
            <a:r>
              <a:rPr lang="en-US" sz="2400" b="1" dirty="0">
                <a:latin typeface="Times New Roman" panose="02020603050405020304" pitchFamily="18" charset="0"/>
                <a:cs typeface="Times New Roman" panose="02020603050405020304" pitchFamily="18" charset="0"/>
              </a:rPr>
              <a:t>connected to each other</a:t>
            </a:r>
            <a:r>
              <a:rPr lang="en-US" sz="2400" dirty="0">
                <a:latin typeface="Times New Roman" panose="02020603050405020304" pitchFamily="18" charset="0"/>
                <a:cs typeface="Times New Roman" panose="02020603050405020304" pitchFamily="18" charset="0"/>
              </a:rPr>
              <a:t>, but </a:t>
            </a:r>
            <a:r>
              <a:rPr lang="en-US" sz="2400" b="1" dirty="0">
                <a:latin typeface="Times New Roman" panose="02020603050405020304" pitchFamily="18" charset="0"/>
                <a:cs typeface="Times New Roman" panose="02020603050405020304" pitchFamily="18" charset="0"/>
              </a:rPr>
              <a:t>not connected to another group of nodes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Another </a:t>
            </a:r>
            <a:r>
              <a:rPr lang="en-US" sz="2400" dirty="0">
                <a:latin typeface="Times New Roman" panose="02020603050405020304" pitchFamily="18" charset="0"/>
                <a:cs typeface="Times New Roman" panose="02020603050405020304" pitchFamily="18" charset="0"/>
              </a:rPr>
              <a:t>way of thinking of this is a group of connected nodes that have no path to a node from another group. Depending on the network, there can be many connected components, or even only one. </a:t>
            </a:r>
          </a:p>
        </p:txBody>
      </p:sp>
    </p:spTree>
    <p:extLst>
      <p:ext uri="{BB962C8B-B14F-4D97-AF65-F5344CB8AC3E}">
        <p14:creationId xmlns:p14="http://schemas.microsoft.com/office/powerpoint/2010/main" val="1815262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cial Media Monitoring Services, Social Media Monitoring Service - Panache  Exhibitions Pvt. Ltd., Delhi | ID: 94412570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3667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304800"/>
            <a:ext cx="3980577" cy="369332"/>
          </a:xfrm>
          <a:prstGeom prst="rect">
            <a:avLst/>
          </a:prstGeom>
        </p:spPr>
        <p:txBody>
          <a:bodyPr wrap="none">
            <a:spAutoFit/>
          </a:bodyPr>
          <a:lstStyle/>
          <a:p>
            <a:r>
              <a:rPr lang="en-US" b="1" dirty="0">
                <a:latin typeface="arial" panose="020B0604020202020204" pitchFamily="34" charset="0"/>
              </a:rPr>
              <a:t>Massively multiplayer online game</a:t>
            </a:r>
            <a:endParaRPr lang="en-US" dirty="0"/>
          </a:p>
        </p:txBody>
      </p:sp>
    </p:spTree>
    <p:extLst>
      <p:ext uri="{BB962C8B-B14F-4D97-AF65-F5344CB8AC3E}">
        <p14:creationId xmlns:p14="http://schemas.microsoft.com/office/powerpoint/2010/main" val="32659022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2197"/>
            <a:ext cx="4633595" cy="635000"/>
          </a:xfrm>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endParaRPr lang="en-US"/>
          </a:p>
        </p:txBody>
      </p:sp>
      <p:pic>
        <p:nvPicPr>
          <p:cNvPr id="11266" name="Picture 2" descr="social networ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5344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0892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35000"/>
          </a:xfrm>
        </p:spPr>
        <p:txBody>
          <a:bodyPr/>
          <a:lstStyle/>
          <a:p>
            <a:r>
              <a:rPr lang="en-US" dirty="0" smtClean="0"/>
              <a:t>Bridge</a:t>
            </a:r>
            <a:endParaRPr lang="en-US" dirty="0"/>
          </a:p>
        </p:txBody>
      </p:sp>
      <p:sp>
        <p:nvSpPr>
          <p:cNvPr id="3" name="Text Placeholder 2"/>
          <p:cNvSpPr>
            <a:spLocks noGrp="1"/>
          </p:cNvSpPr>
          <p:nvPr>
            <p:ph type="body" idx="1"/>
          </p:nvPr>
        </p:nvSpPr>
        <p:spPr>
          <a:xfrm>
            <a:off x="645668" y="2133600"/>
            <a:ext cx="7841615" cy="3154197"/>
          </a:xfrm>
        </p:spPr>
        <p:txBody>
          <a:bodyPr/>
          <a:lstStyle/>
          <a:p>
            <a:pPr algn="just">
              <a:lnSpc>
                <a:spcPct val="150000"/>
              </a:lnSpc>
            </a:pPr>
            <a:r>
              <a:rPr lang="en-US" sz="2800" dirty="0">
                <a:latin typeface="Times New Roman" panose="02020603050405020304" pitchFamily="18" charset="0"/>
                <a:cs typeface="Times New Roman" panose="02020603050405020304" pitchFamily="18" charset="0"/>
              </a:rPr>
              <a:t>A bridge is a node that when removed, creates a connected component. Another way of thinking about it is that a </a:t>
            </a:r>
            <a:r>
              <a:rPr lang="en-US" sz="2800" b="1" dirty="0" smtClean="0">
                <a:latin typeface="Times New Roman" panose="02020603050405020304" pitchFamily="18" charset="0"/>
                <a:cs typeface="Times New Roman" panose="02020603050405020304" pitchFamily="18" charset="0"/>
              </a:rPr>
              <a:t>bridge is</a:t>
            </a:r>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 node that is the sole connection of a group of </a:t>
            </a:r>
            <a:r>
              <a:rPr lang="en-US" sz="2800" b="1" dirty="0" smtClean="0">
                <a:latin typeface="Times New Roman" panose="02020603050405020304" pitchFamily="18" charset="0"/>
                <a:cs typeface="Times New Roman" panose="02020603050405020304" pitchFamily="18" charset="0"/>
              </a:rPr>
              <a:t>connected </a:t>
            </a:r>
            <a:r>
              <a:rPr lang="en-US" sz="2800" b="1" dirty="0">
                <a:latin typeface="Times New Roman" panose="02020603050405020304" pitchFamily="18" charset="0"/>
                <a:cs typeface="Times New Roman" panose="02020603050405020304" pitchFamily="18" charset="0"/>
              </a:rPr>
              <a:t>nodes to another group of connected nodes.</a:t>
            </a:r>
          </a:p>
        </p:txBody>
      </p:sp>
    </p:spTree>
    <p:extLst>
      <p:ext uri="{BB962C8B-B14F-4D97-AF65-F5344CB8AC3E}">
        <p14:creationId xmlns:p14="http://schemas.microsoft.com/office/powerpoint/2010/main" val="1374769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35000"/>
          </a:xfrm>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endParaRPr lang="en-US"/>
          </a:p>
        </p:txBody>
      </p:sp>
      <p:pic>
        <p:nvPicPr>
          <p:cNvPr id="12290" name="Picture 2" descr="social networ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445497" cy="5122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5514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914400"/>
            <a:ext cx="7841615" cy="533400"/>
          </a:xfrm>
        </p:spPr>
        <p:txBody>
          <a:bodyPr/>
          <a:lstStyle/>
          <a:p>
            <a:r>
              <a:rPr lang="en-US" cap="all" dirty="0"/>
              <a:t>HUBS AND AUTHORITIES</a:t>
            </a:r>
            <a:br>
              <a:rPr lang="en-US" cap="all" dirty="0"/>
            </a:br>
            <a:endParaRPr lang="en-US" dirty="0"/>
          </a:p>
        </p:txBody>
      </p:sp>
      <p:sp>
        <p:nvSpPr>
          <p:cNvPr id="3" name="Text Placeholder 2"/>
          <p:cNvSpPr>
            <a:spLocks noGrp="1"/>
          </p:cNvSpPr>
          <p:nvPr>
            <p:ph type="body" idx="1"/>
          </p:nvPr>
        </p:nvSpPr>
        <p:spPr>
          <a:xfrm>
            <a:off x="533401" y="1752600"/>
            <a:ext cx="8305800" cy="4362733"/>
          </a:xfrm>
        </p:spPr>
        <p:txBody>
          <a:bodyPr/>
          <a:lstStyle/>
          <a:p>
            <a:pPr algn="just">
              <a:lnSpc>
                <a:spcPct val="150000"/>
              </a:lnSpc>
            </a:pPr>
            <a:r>
              <a:rPr lang="en-US" sz="2100" dirty="0">
                <a:latin typeface="Times New Roman" panose="02020603050405020304" pitchFamily="18" charset="0"/>
                <a:cs typeface="Times New Roman" panose="02020603050405020304" pitchFamily="18" charset="0"/>
              </a:rPr>
              <a:t>Hubs and Authorities are node classifications used in directed networks. A hub is a node that has many edges pointing out of it. You can also think of a hub as a node that’s the starting node of many edges. </a:t>
            </a:r>
            <a:endParaRPr lang="en-US" sz="2100" dirty="0" smtClean="0">
              <a:latin typeface="Times New Roman" panose="02020603050405020304" pitchFamily="18" charset="0"/>
              <a:cs typeface="Times New Roman" panose="02020603050405020304" pitchFamily="18" charset="0"/>
            </a:endParaRPr>
          </a:p>
          <a:p>
            <a:pPr algn="just">
              <a:lnSpc>
                <a:spcPct val="150000"/>
              </a:lnSpc>
            </a:pPr>
            <a:endParaRPr lang="en-US" sz="2100" dirty="0">
              <a:latin typeface="Times New Roman" panose="02020603050405020304" pitchFamily="18" charset="0"/>
              <a:cs typeface="Times New Roman" panose="02020603050405020304" pitchFamily="18" charset="0"/>
            </a:endParaRPr>
          </a:p>
          <a:p>
            <a:pPr algn="just">
              <a:lnSpc>
                <a:spcPct val="150000"/>
              </a:lnSpc>
            </a:pPr>
            <a:r>
              <a:rPr lang="en-US" sz="2100" dirty="0" smtClean="0">
                <a:latin typeface="Times New Roman" panose="02020603050405020304" pitchFamily="18" charset="0"/>
                <a:cs typeface="Times New Roman" panose="02020603050405020304" pitchFamily="18" charset="0"/>
              </a:rPr>
              <a:t>An </a:t>
            </a:r>
            <a:r>
              <a:rPr lang="en-US" sz="2100" dirty="0">
                <a:latin typeface="Times New Roman" panose="02020603050405020304" pitchFamily="18" charset="0"/>
                <a:cs typeface="Times New Roman" panose="02020603050405020304" pitchFamily="18" charset="0"/>
              </a:rPr>
              <a:t>authority, on the other hand, is a node that has many edges pointing to it. You can also think of authority as a node that is the ending node of many edges. There’s not a pre-determined number of edges that makes a node a hub or an authority; it will depend on the network. In addition, remember that not all nodes in a directed network will be a hub or an </a:t>
            </a:r>
            <a:r>
              <a:rPr lang="en-US" sz="2100" dirty="0" smtClean="0">
                <a:latin typeface="Times New Roman" panose="02020603050405020304" pitchFamily="18" charset="0"/>
                <a:cs typeface="Times New Roman" panose="02020603050405020304" pitchFamily="18" charset="0"/>
              </a:rPr>
              <a:t>authority.</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2310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882" y="685800"/>
            <a:ext cx="4633595" cy="635000"/>
          </a:xfrm>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endParaRPr lang="en-US"/>
          </a:p>
        </p:txBody>
      </p:sp>
      <p:pic>
        <p:nvPicPr>
          <p:cNvPr id="13314" name="Picture 2" descr="social networ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981200"/>
            <a:ext cx="3962400" cy="4434924"/>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social network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1" y="1972088"/>
            <a:ext cx="4560949" cy="4444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818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838200"/>
            <a:ext cx="7126732" cy="533400"/>
          </a:xfrm>
        </p:spPr>
        <p:txBody>
          <a:bodyPr/>
          <a:lstStyle/>
          <a:p>
            <a:r>
              <a:rPr lang="en-US" dirty="0"/>
              <a:t>Social Networks as Graphs</a:t>
            </a:r>
          </a:p>
        </p:txBody>
      </p:sp>
      <p:sp>
        <p:nvSpPr>
          <p:cNvPr id="3" name="Text Placeholder 2"/>
          <p:cNvSpPr>
            <a:spLocks noGrp="1"/>
          </p:cNvSpPr>
          <p:nvPr>
            <p:ph type="body" idx="1"/>
          </p:nvPr>
        </p:nvSpPr>
        <p:spPr>
          <a:xfrm>
            <a:off x="648295" y="1778876"/>
            <a:ext cx="8269013" cy="1107996"/>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Social networks are naturally </a:t>
            </a:r>
            <a:r>
              <a:rPr lang="en-US" sz="2400" b="1" dirty="0">
                <a:latin typeface="Times New Roman" panose="02020603050405020304" pitchFamily="18" charset="0"/>
                <a:cs typeface="Times New Roman" panose="02020603050405020304" pitchFamily="18" charset="0"/>
              </a:rPr>
              <a:t>modeled as graphs</a:t>
            </a:r>
            <a:r>
              <a:rPr lang="en-US" sz="2400" dirty="0">
                <a:latin typeface="Times New Roman" panose="02020603050405020304" pitchFamily="18" charset="0"/>
                <a:cs typeface="Times New Roman" panose="02020603050405020304" pitchFamily="18" charset="0"/>
              </a:rPr>
              <a:t>, which we sometimes refer to as a </a:t>
            </a:r>
            <a:r>
              <a:rPr lang="en-US" sz="2400" b="1" dirty="0">
                <a:latin typeface="Times New Roman" panose="02020603050405020304" pitchFamily="18" charset="0"/>
                <a:cs typeface="Times New Roman" panose="02020603050405020304" pitchFamily="18" charset="0"/>
              </a:rPr>
              <a:t>social graph</a:t>
            </a:r>
            <a:r>
              <a:rPr lang="en-US" sz="2400" dirty="0">
                <a:latin typeface="Times New Roman" panose="02020603050405020304" pitchFamily="18" charset="0"/>
                <a:cs typeface="Times New Roman" panose="02020603050405020304" pitchFamily="18" charset="0"/>
              </a:rPr>
              <a:t>. </a:t>
            </a:r>
          </a:p>
        </p:txBody>
      </p:sp>
      <p:pic>
        <p:nvPicPr>
          <p:cNvPr id="1026" name="Picture 2" descr="Social graph Social media Social network Influencer marketing, social graph,  search Engine Optimization, social Media png | PNGEg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915775"/>
            <a:ext cx="8688709" cy="387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1422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86113" y="685800"/>
            <a:ext cx="7162800" cy="707886"/>
          </a:xfrm>
          <a:prstGeom prst="rect">
            <a:avLst/>
          </a:prstGeom>
          <a:noFill/>
        </p:spPr>
        <p:txBody>
          <a:bodyPr wrap="square" rtlCol="0">
            <a:spAutoFit/>
          </a:bodyPr>
          <a:lstStyle/>
          <a:p>
            <a:r>
              <a:rPr lang="en-US" sz="4000" b="1" spc="-10" dirty="0" smtClean="0">
                <a:solidFill>
                  <a:srgbClr val="C00000"/>
                </a:solidFill>
                <a:latin typeface="Bookman Uralic"/>
                <a:ea typeface="+mj-ea"/>
                <a:cs typeface="Bookman Uralic"/>
              </a:rPr>
              <a:t>Social Network Graph</a:t>
            </a:r>
            <a:endParaRPr lang="en-US" sz="4000" b="1" spc="-10" dirty="0">
              <a:solidFill>
                <a:srgbClr val="C00000"/>
              </a:solidFill>
              <a:latin typeface="Bookman Uralic"/>
              <a:ea typeface="+mj-ea"/>
              <a:cs typeface="Bookman Uralic"/>
            </a:endParaRPr>
          </a:p>
        </p:txBody>
      </p:sp>
      <p:sp>
        <p:nvSpPr>
          <p:cNvPr id="2" name="Rectangle 1"/>
          <p:cNvSpPr/>
          <p:nvPr/>
        </p:nvSpPr>
        <p:spPr>
          <a:xfrm>
            <a:off x="586113" y="1524000"/>
            <a:ext cx="8253087" cy="4870564"/>
          </a:xfrm>
          <a:prstGeom prst="rect">
            <a:avLst/>
          </a:prstGeom>
        </p:spPr>
        <p:txBody>
          <a:bodyPr wrap="square">
            <a:spAutoFit/>
          </a:bodyPr>
          <a:lstStyle/>
          <a:p>
            <a:pPr algn="just">
              <a:lnSpc>
                <a:spcPct val="150000"/>
              </a:lnSpc>
            </a:pPr>
            <a:r>
              <a:rPr lang="en-US" sz="2300" dirty="0">
                <a:solidFill>
                  <a:srgbClr val="161616"/>
                </a:solidFill>
                <a:latin typeface="Times New Roman" panose="02020603050405020304" pitchFamily="18" charset="0"/>
                <a:cs typeface="Times New Roman" panose="02020603050405020304" pitchFamily="18" charset="0"/>
              </a:rPr>
              <a:t>A </a:t>
            </a:r>
            <a:r>
              <a:rPr lang="en-US" sz="2300" b="1" dirty="0">
                <a:solidFill>
                  <a:srgbClr val="161616"/>
                </a:solidFill>
                <a:latin typeface="Times New Roman" panose="02020603050405020304" pitchFamily="18" charset="0"/>
                <a:cs typeface="Times New Roman" panose="02020603050405020304" pitchFamily="18" charset="0"/>
              </a:rPr>
              <a:t>social network graph</a:t>
            </a:r>
            <a:r>
              <a:rPr lang="en-US" sz="2300" dirty="0">
                <a:solidFill>
                  <a:srgbClr val="161616"/>
                </a:solidFill>
                <a:latin typeface="Times New Roman" panose="02020603050405020304" pitchFamily="18" charset="0"/>
                <a:cs typeface="Times New Roman" panose="02020603050405020304" pitchFamily="18" charset="0"/>
              </a:rPr>
              <a:t> is a </a:t>
            </a:r>
            <a:r>
              <a:rPr lang="en-US" sz="2300" dirty="0">
                <a:solidFill>
                  <a:srgbClr val="0277BD"/>
                </a:solidFill>
                <a:latin typeface="Times New Roman" panose="02020603050405020304" pitchFamily="18" charset="0"/>
                <a:cs typeface="Times New Roman" panose="02020603050405020304" pitchFamily="18" charset="0"/>
              </a:rPr>
              <a:t>graph</a:t>
            </a:r>
            <a:r>
              <a:rPr lang="en-US" sz="2300" dirty="0">
                <a:solidFill>
                  <a:srgbClr val="161616"/>
                </a:solidFill>
                <a:latin typeface="Times New Roman" panose="02020603050405020304" pitchFamily="18" charset="0"/>
                <a:cs typeface="Times New Roman" panose="02020603050405020304" pitchFamily="18" charset="0"/>
              </a:rPr>
              <a:t> where the </a:t>
            </a:r>
            <a:r>
              <a:rPr lang="en-US" sz="2300" b="1" dirty="0">
                <a:solidFill>
                  <a:srgbClr val="161616"/>
                </a:solidFill>
                <a:latin typeface="Times New Roman" panose="02020603050405020304" pitchFamily="18" charset="0"/>
                <a:cs typeface="Times New Roman" panose="02020603050405020304" pitchFamily="18" charset="0"/>
              </a:rPr>
              <a:t>nodes</a:t>
            </a:r>
            <a:r>
              <a:rPr lang="en-US" sz="2300" dirty="0">
                <a:solidFill>
                  <a:srgbClr val="161616"/>
                </a:solidFill>
                <a:latin typeface="Times New Roman" panose="02020603050405020304" pitchFamily="18" charset="0"/>
                <a:cs typeface="Times New Roman" panose="02020603050405020304" pitchFamily="18" charset="0"/>
              </a:rPr>
              <a:t> represent </a:t>
            </a:r>
            <a:r>
              <a:rPr lang="en-US" sz="2300" b="1" dirty="0">
                <a:solidFill>
                  <a:srgbClr val="161616"/>
                </a:solidFill>
                <a:latin typeface="Times New Roman" panose="02020603050405020304" pitchFamily="18" charset="0"/>
                <a:cs typeface="Times New Roman" panose="02020603050405020304" pitchFamily="18" charset="0"/>
              </a:rPr>
              <a:t>people</a:t>
            </a:r>
            <a:r>
              <a:rPr lang="en-US" sz="2300" dirty="0">
                <a:solidFill>
                  <a:srgbClr val="161616"/>
                </a:solidFill>
                <a:latin typeface="Times New Roman" panose="02020603050405020304" pitchFamily="18" charset="0"/>
                <a:cs typeface="Times New Roman" panose="02020603050405020304" pitchFamily="18" charset="0"/>
              </a:rPr>
              <a:t> and the </a:t>
            </a:r>
            <a:r>
              <a:rPr lang="en-US" sz="2300" b="1" dirty="0">
                <a:solidFill>
                  <a:srgbClr val="161616"/>
                </a:solidFill>
                <a:latin typeface="Times New Roman" panose="02020603050405020304" pitchFamily="18" charset="0"/>
                <a:cs typeface="Times New Roman" panose="02020603050405020304" pitchFamily="18" charset="0"/>
              </a:rPr>
              <a:t>lines between nodes</a:t>
            </a:r>
            <a:r>
              <a:rPr lang="en-US" sz="2300" dirty="0">
                <a:solidFill>
                  <a:srgbClr val="161616"/>
                </a:solidFill>
                <a:latin typeface="Times New Roman" panose="02020603050405020304" pitchFamily="18" charset="0"/>
                <a:cs typeface="Times New Roman" panose="02020603050405020304" pitchFamily="18" charset="0"/>
              </a:rPr>
              <a:t>, called </a:t>
            </a:r>
            <a:r>
              <a:rPr lang="en-US" sz="2300" b="1" dirty="0">
                <a:solidFill>
                  <a:srgbClr val="161616"/>
                </a:solidFill>
                <a:latin typeface="Times New Roman" panose="02020603050405020304" pitchFamily="18" charset="0"/>
                <a:cs typeface="Times New Roman" panose="02020603050405020304" pitchFamily="18" charset="0"/>
              </a:rPr>
              <a:t>edges</a:t>
            </a:r>
            <a:r>
              <a:rPr lang="en-US" sz="2300" dirty="0">
                <a:solidFill>
                  <a:srgbClr val="161616"/>
                </a:solidFill>
                <a:latin typeface="Times New Roman" panose="02020603050405020304" pitchFamily="18" charset="0"/>
                <a:cs typeface="Times New Roman" panose="02020603050405020304" pitchFamily="18" charset="0"/>
              </a:rPr>
              <a:t>, represent </a:t>
            </a:r>
            <a:r>
              <a:rPr lang="en-US" sz="2300" b="1" dirty="0">
                <a:solidFill>
                  <a:srgbClr val="161616"/>
                </a:solidFill>
                <a:latin typeface="Times New Roman" panose="02020603050405020304" pitchFamily="18" charset="0"/>
                <a:cs typeface="Times New Roman" panose="02020603050405020304" pitchFamily="18" charset="0"/>
              </a:rPr>
              <a:t>social connections</a:t>
            </a:r>
            <a:r>
              <a:rPr lang="en-US" sz="2300" dirty="0">
                <a:solidFill>
                  <a:srgbClr val="161616"/>
                </a:solidFill>
                <a:latin typeface="Times New Roman" panose="02020603050405020304" pitchFamily="18" charset="0"/>
                <a:cs typeface="Times New Roman" panose="02020603050405020304" pitchFamily="18" charset="0"/>
              </a:rPr>
              <a:t> between them, such as friendship or working together on a project. These graphs can be either </a:t>
            </a:r>
            <a:r>
              <a:rPr lang="en-US" sz="2300" dirty="0">
                <a:solidFill>
                  <a:srgbClr val="0277BD"/>
                </a:solidFill>
                <a:latin typeface="Times New Roman" panose="02020603050405020304" pitchFamily="18" charset="0"/>
                <a:cs typeface="Times New Roman" panose="02020603050405020304" pitchFamily="18" charset="0"/>
              </a:rPr>
              <a:t>undirected or directed</a:t>
            </a:r>
            <a:r>
              <a:rPr lang="en-US" sz="2300" dirty="0">
                <a:solidFill>
                  <a:srgbClr val="161616"/>
                </a:solidFill>
                <a:latin typeface="Times New Roman" panose="02020603050405020304" pitchFamily="18" charset="0"/>
                <a:cs typeface="Times New Roman" panose="02020603050405020304" pitchFamily="18" charset="0"/>
              </a:rPr>
              <a:t>. </a:t>
            </a:r>
            <a:r>
              <a:rPr lang="en-US" sz="2300" dirty="0" smtClean="0">
                <a:solidFill>
                  <a:srgbClr val="161616"/>
                </a:solidFill>
                <a:latin typeface="Times New Roman" panose="02020603050405020304" pitchFamily="18" charset="0"/>
                <a:cs typeface="Times New Roman" panose="02020603050405020304" pitchFamily="18" charset="0"/>
              </a:rPr>
              <a:t>For </a:t>
            </a:r>
            <a:r>
              <a:rPr lang="en-US" sz="2300" dirty="0">
                <a:solidFill>
                  <a:srgbClr val="161616"/>
                </a:solidFill>
                <a:latin typeface="Times New Roman" panose="02020603050405020304" pitchFamily="18" charset="0"/>
                <a:cs typeface="Times New Roman" panose="02020603050405020304" pitchFamily="18" charset="0"/>
              </a:rPr>
              <a:t>instance, Facebook can be described with an undirected graph since the friendship is bidirectional, Alice and Bob being friends is the same as Bob and Alice being friends. On the other hand, Twitter can be described with a directed graph: Alice can follow Bob without Bob following Alice.</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7329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721" y="3378010"/>
            <a:ext cx="4676033" cy="1032101"/>
          </a:xfrm>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2050" name="Picture 2" descr="Social Graph Social Media Social Network Graph Theory PNG, Clipart, Blog,  Circle, Communication, Diagram, Facebook F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322"/>
            <a:ext cx="9144000" cy="6841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749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ocial Relationships Stock Illustrations – 5,583 Social Relationships Stock  Illustrations, Vectors &amp; Clipart -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8424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838200"/>
            <a:ext cx="8117332" cy="615553"/>
          </a:xfrm>
        </p:spPr>
        <p:txBody>
          <a:bodyPr/>
          <a:lstStyle/>
          <a:p>
            <a:r>
              <a:rPr lang="en-US" dirty="0" smtClean="0"/>
              <a:t>Matrix</a:t>
            </a:r>
            <a:endParaRPr lang="en-US" dirty="0"/>
          </a:p>
        </p:txBody>
      </p:sp>
      <p:sp>
        <p:nvSpPr>
          <p:cNvPr id="3" name="Rectangle 2"/>
          <p:cNvSpPr/>
          <p:nvPr/>
        </p:nvSpPr>
        <p:spPr>
          <a:xfrm>
            <a:off x="611509" y="1828800"/>
            <a:ext cx="7972815" cy="3892861"/>
          </a:xfrm>
          <a:prstGeom prst="rect">
            <a:avLst/>
          </a:prstGeom>
        </p:spPr>
        <p:txBody>
          <a:bodyPr wrap="square">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A</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set </a:t>
            </a:r>
            <a:r>
              <a:rPr lang="en-US" sz="2800" b="1" dirty="0">
                <a:latin typeface="Times New Roman" panose="02020603050405020304" pitchFamily="18" charset="0"/>
                <a:cs typeface="Times New Roman" panose="02020603050405020304" pitchFamily="18" charset="0"/>
              </a:rPr>
              <a:t>of numbers arranged in rows and columns so as to form a rectangular array</a:t>
            </a:r>
            <a:r>
              <a:rPr lang="en-US" sz="2800" dirty="0">
                <a:latin typeface="Times New Roman" panose="02020603050405020304" pitchFamily="18" charset="0"/>
                <a:cs typeface="Times New Roman" panose="02020603050405020304" pitchFamily="18" charset="0"/>
              </a:rPr>
              <a:t>. The numbers are called the elements, or entries, of the matrix. Matrices have wide applications in engineering, physics, economics, and statistics as well as in various branches of mathematics.</a:t>
            </a:r>
          </a:p>
        </p:txBody>
      </p:sp>
    </p:spTree>
    <p:extLst>
      <p:ext uri="{BB962C8B-B14F-4D97-AF65-F5344CB8AC3E}">
        <p14:creationId xmlns:p14="http://schemas.microsoft.com/office/powerpoint/2010/main" val="2788041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752600"/>
            <a:ext cx="8001000" cy="4524315"/>
          </a:xfrm>
          <a:prstGeom prst="rect">
            <a:avLst/>
          </a:prstGeom>
          <a:ln>
            <a:solidFill>
              <a:schemeClr val="accent1"/>
            </a:solidFill>
          </a:ln>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Social media analytics is the </a:t>
            </a:r>
            <a:r>
              <a:rPr lang="en-US" sz="2400" b="1" dirty="0">
                <a:latin typeface="Times New Roman" panose="02020603050405020304" pitchFamily="18" charset="0"/>
                <a:cs typeface="Times New Roman" panose="02020603050405020304" pitchFamily="18" charset="0"/>
              </a:rPr>
              <a:t>process of collecting and analyzing audience data shared on social networks </a:t>
            </a:r>
            <a:r>
              <a:rPr lang="en-US" sz="2400" dirty="0">
                <a:latin typeface="Times New Roman" panose="02020603050405020304" pitchFamily="18" charset="0"/>
                <a:cs typeface="Times New Roman" panose="02020603050405020304" pitchFamily="18" charset="0"/>
              </a:rPr>
              <a:t>to </a:t>
            </a:r>
            <a:r>
              <a:rPr lang="en-US" sz="2400" b="1" dirty="0">
                <a:latin typeface="Times New Roman" panose="02020603050405020304" pitchFamily="18" charset="0"/>
                <a:cs typeface="Times New Roman" panose="02020603050405020304" pitchFamily="18" charset="0"/>
              </a:rPr>
              <a:t>improve an organization's strategic business decisions</a:t>
            </a:r>
            <a:r>
              <a:rPr lang="en-US" sz="2400" dirty="0" smtClean="0">
                <a:latin typeface="Times New Roman" panose="02020603050405020304" pitchFamily="18" charset="0"/>
                <a:cs typeface="Times New Roman" panose="02020603050405020304" pitchFamily="18" charset="0"/>
              </a:rPr>
              <a:t>.</a:t>
            </a:r>
          </a:p>
          <a:p>
            <a:pPr algn="ctr">
              <a:lnSpc>
                <a:spcPct val="150000"/>
              </a:lnSpc>
            </a:pPr>
            <a:r>
              <a:rPr lang="en-US" sz="2400" dirty="0" smtClean="0">
                <a:latin typeface="Times New Roman" panose="02020603050405020304" pitchFamily="18" charset="0"/>
                <a:cs typeface="Times New Roman" panose="02020603050405020304" pitchFamily="18" charset="0"/>
              </a:rPr>
              <a:t>(or)</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Social Media Analytics is the </a:t>
            </a:r>
            <a:r>
              <a:rPr lang="en-US" sz="2400" b="1" dirty="0">
                <a:latin typeface="Times New Roman" panose="02020603050405020304" pitchFamily="18" charset="0"/>
                <a:cs typeface="Times New Roman" panose="02020603050405020304" pitchFamily="18" charset="0"/>
              </a:rPr>
              <a:t>art and science of extracting valuable insights</a:t>
            </a:r>
            <a:r>
              <a:rPr lang="en-US" sz="2400" dirty="0">
                <a:latin typeface="Times New Roman" panose="02020603050405020304" pitchFamily="18" charset="0"/>
                <a:cs typeface="Times New Roman" panose="02020603050405020304" pitchFamily="18" charset="0"/>
              </a:rPr>
              <a:t> from </a:t>
            </a:r>
            <a:r>
              <a:rPr lang="en-US" sz="2400" b="1" dirty="0">
                <a:latin typeface="Times New Roman" panose="02020603050405020304" pitchFamily="18" charset="0"/>
                <a:cs typeface="Times New Roman" panose="02020603050405020304" pitchFamily="18" charset="0"/>
              </a:rPr>
              <a:t>vast amounts of semi-structured and unstructured social media data </a:t>
            </a:r>
            <a:r>
              <a:rPr lang="en-US" sz="2400" dirty="0">
                <a:latin typeface="Times New Roman" panose="02020603050405020304" pitchFamily="18" charset="0"/>
                <a:cs typeface="Times New Roman" panose="02020603050405020304" pitchFamily="18" charset="0"/>
              </a:rPr>
              <a:t>to enable informed and insightful decision-making. </a:t>
            </a:r>
          </a:p>
        </p:txBody>
      </p:sp>
      <p:sp>
        <p:nvSpPr>
          <p:cNvPr id="3" name="Rectangle 2"/>
          <p:cNvSpPr/>
          <p:nvPr/>
        </p:nvSpPr>
        <p:spPr>
          <a:xfrm>
            <a:off x="609600" y="914400"/>
            <a:ext cx="6406690" cy="584775"/>
          </a:xfrm>
          <a:prstGeom prst="rect">
            <a:avLst/>
          </a:prstGeom>
        </p:spPr>
        <p:txBody>
          <a:bodyPr wrap="none">
            <a:spAutoFit/>
          </a:bodyPr>
          <a:lstStyle/>
          <a:p>
            <a:r>
              <a:rPr lang="en-US" sz="3200" b="1" dirty="0">
                <a:solidFill>
                  <a:srgbClr val="C00000"/>
                </a:solidFill>
                <a:latin typeface="Arial" panose="020B0604020202020204" pitchFamily="34" charset="0"/>
              </a:rPr>
              <a:t>What </a:t>
            </a:r>
            <a:r>
              <a:rPr lang="en-US" sz="3200" b="1" dirty="0" smtClean="0">
                <a:solidFill>
                  <a:srgbClr val="C00000"/>
                </a:solidFill>
                <a:latin typeface="Arial" panose="020B0604020202020204" pitchFamily="34" charset="0"/>
              </a:rPr>
              <a:t>is </a:t>
            </a:r>
            <a:r>
              <a:rPr lang="en-US" sz="3200" b="1" dirty="0">
                <a:solidFill>
                  <a:srgbClr val="C00000"/>
                </a:solidFill>
                <a:latin typeface="Arial" panose="020B0604020202020204" pitchFamily="34" charset="0"/>
              </a:rPr>
              <a:t>Social Media Analytics</a:t>
            </a:r>
            <a:r>
              <a:rPr lang="en-US" sz="3200" b="1" dirty="0" smtClean="0">
                <a:solidFill>
                  <a:srgbClr val="C00000"/>
                </a:solidFill>
                <a:latin typeface="Arial" panose="020B0604020202020204" pitchFamily="34" charset="0"/>
              </a:rPr>
              <a:t>?</a:t>
            </a:r>
            <a:endParaRPr lang="en-US" sz="3200" b="1" dirty="0">
              <a:solidFill>
                <a:srgbClr val="C00000"/>
              </a:solidFill>
              <a:latin typeface="Arial" panose="020B0604020202020204" pitchFamily="34" charset="0"/>
            </a:endParaRPr>
          </a:p>
        </p:txBody>
      </p:sp>
    </p:spTree>
    <p:extLst>
      <p:ext uri="{BB962C8B-B14F-4D97-AF65-F5344CB8AC3E}">
        <p14:creationId xmlns:p14="http://schemas.microsoft.com/office/powerpoint/2010/main" val="16411451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275" y="838200"/>
            <a:ext cx="8229599" cy="584775"/>
          </a:xfrm>
        </p:spPr>
        <p:txBody>
          <a:bodyPr/>
          <a:lstStyle/>
          <a:p>
            <a:r>
              <a:rPr lang="en-US" sz="3800" dirty="0" smtClean="0">
                <a:latin typeface="Times New Roman" panose="02020603050405020304" pitchFamily="18" charset="0"/>
                <a:cs typeface="Times New Roman" panose="02020603050405020304" pitchFamily="18" charset="0"/>
              </a:rPr>
              <a:t>Matrix Representation </a:t>
            </a:r>
            <a:r>
              <a:rPr lang="en-US" sz="3800" dirty="0">
                <a:latin typeface="Times New Roman" panose="02020603050405020304" pitchFamily="18" charset="0"/>
                <a:cs typeface="Times New Roman" panose="02020603050405020304" pitchFamily="18" charset="0"/>
              </a:rPr>
              <a:t>of the </a:t>
            </a:r>
            <a:r>
              <a:rPr lang="en-US" sz="3800" dirty="0" smtClean="0">
                <a:latin typeface="Times New Roman" panose="02020603050405020304" pitchFamily="18" charset="0"/>
                <a:cs typeface="Times New Roman" panose="02020603050405020304" pitchFamily="18" charset="0"/>
              </a:rPr>
              <a:t>Network</a:t>
            </a:r>
            <a:endParaRPr lang="en-US" sz="3800" dirty="0"/>
          </a:p>
        </p:txBody>
      </p:sp>
      <p:sp>
        <p:nvSpPr>
          <p:cNvPr id="3" name="Text Placeholder 2"/>
          <p:cNvSpPr>
            <a:spLocks noGrp="1"/>
          </p:cNvSpPr>
          <p:nvPr>
            <p:ph type="body" idx="1"/>
          </p:nvPr>
        </p:nvSpPr>
        <p:spPr>
          <a:xfrm>
            <a:off x="627275" y="1676400"/>
            <a:ext cx="8135725" cy="4524315"/>
          </a:xfrm>
        </p:spPr>
        <p:txBody>
          <a:bodyPr/>
          <a:lstStyle/>
          <a:p>
            <a:pPr algn="just"/>
            <a:r>
              <a:rPr lang="en-US" sz="2100" dirty="0">
                <a:latin typeface="Times New Roman" panose="02020603050405020304" pitchFamily="18" charset="0"/>
                <a:cs typeface="Times New Roman" panose="02020603050405020304" pitchFamily="18" charset="0"/>
              </a:rPr>
              <a:t>Every network can be expressed mathematically in the form of an </a:t>
            </a:r>
            <a:r>
              <a:rPr lang="en-US" sz="2100" b="1" dirty="0">
                <a:latin typeface="Times New Roman" panose="02020603050405020304" pitchFamily="18" charset="0"/>
                <a:cs typeface="Times New Roman" panose="02020603050405020304" pitchFamily="18" charset="0"/>
              </a:rPr>
              <a:t>adjacency </a:t>
            </a:r>
            <a:r>
              <a:rPr lang="en-US" sz="2100" b="1" dirty="0" smtClean="0">
                <a:latin typeface="Times New Roman" panose="02020603050405020304" pitchFamily="18" charset="0"/>
                <a:cs typeface="Times New Roman" panose="02020603050405020304" pitchFamily="18" charset="0"/>
              </a:rPr>
              <a:t>matrix</a:t>
            </a:r>
            <a:r>
              <a:rPr lang="en-US" sz="2100" dirty="0" smtClean="0">
                <a:latin typeface="Times New Roman" panose="02020603050405020304" pitchFamily="18" charset="0"/>
                <a:cs typeface="Times New Roman" panose="02020603050405020304" pitchFamily="18" charset="0"/>
              </a:rPr>
              <a:t>. In </a:t>
            </a:r>
            <a:r>
              <a:rPr lang="en-US" sz="2100" dirty="0">
                <a:latin typeface="Times New Roman" panose="02020603050405020304" pitchFamily="18" charset="0"/>
                <a:cs typeface="Times New Roman" panose="02020603050405020304" pitchFamily="18" charset="0"/>
              </a:rPr>
              <a:t>these matrices the </a:t>
            </a:r>
            <a:r>
              <a:rPr lang="en-US" sz="2100" b="1" dirty="0">
                <a:latin typeface="Times New Roman" panose="02020603050405020304" pitchFamily="18" charset="0"/>
                <a:cs typeface="Times New Roman" panose="02020603050405020304" pitchFamily="18" charset="0"/>
              </a:rPr>
              <a:t>rows</a:t>
            </a:r>
            <a:r>
              <a:rPr lang="en-US" sz="2100" dirty="0">
                <a:latin typeface="Times New Roman" panose="02020603050405020304" pitchFamily="18" charset="0"/>
                <a:cs typeface="Times New Roman" panose="02020603050405020304" pitchFamily="18" charset="0"/>
              </a:rPr>
              <a:t> and </a:t>
            </a:r>
            <a:r>
              <a:rPr lang="en-US" sz="2100" b="1" dirty="0">
                <a:latin typeface="Times New Roman" panose="02020603050405020304" pitchFamily="18" charset="0"/>
                <a:cs typeface="Times New Roman" panose="02020603050405020304" pitchFamily="18" charset="0"/>
              </a:rPr>
              <a:t>columns</a:t>
            </a:r>
            <a:r>
              <a:rPr lang="en-US" sz="2100" dirty="0">
                <a:latin typeface="Times New Roman" panose="02020603050405020304" pitchFamily="18" charset="0"/>
                <a:cs typeface="Times New Roman" panose="02020603050405020304" pitchFamily="18" charset="0"/>
              </a:rPr>
              <a:t> are assigned to the </a:t>
            </a:r>
            <a:r>
              <a:rPr lang="en-US" sz="2100" b="1" dirty="0">
                <a:latin typeface="Times New Roman" panose="02020603050405020304" pitchFamily="18" charset="0"/>
                <a:cs typeface="Times New Roman" panose="02020603050405020304" pitchFamily="18" charset="0"/>
              </a:rPr>
              <a:t>nodes in the network </a:t>
            </a:r>
            <a:r>
              <a:rPr lang="en-US" sz="2100" dirty="0">
                <a:latin typeface="Times New Roman" panose="02020603050405020304" pitchFamily="18" charset="0"/>
                <a:cs typeface="Times New Roman" panose="02020603050405020304" pitchFamily="18" charset="0"/>
              </a:rPr>
              <a:t>and the </a:t>
            </a:r>
            <a:r>
              <a:rPr lang="en-US" sz="2100" b="1" dirty="0">
                <a:latin typeface="Times New Roman" panose="02020603050405020304" pitchFamily="18" charset="0"/>
                <a:cs typeface="Times New Roman" panose="02020603050405020304" pitchFamily="18" charset="0"/>
              </a:rPr>
              <a:t>presence of an edge</a:t>
            </a:r>
            <a:r>
              <a:rPr lang="en-US" sz="2100" dirty="0">
                <a:latin typeface="Times New Roman" panose="02020603050405020304" pitchFamily="18" charset="0"/>
                <a:cs typeface="Times New Roman" panose="02020603050405020304" pitchFamily="18" charset="0"/>
              </a:rPr>
              <a:t> is </a:t>
            </a:r>
            <a:r>
              <a:rPr lang="en-US" sz="2100" dirty="0" smtClean="0">
                <a:latin typeface="Times New Roman" panose="02020603050405020304" pitchFamily="18" charset="0"/>
                <a:cs typeface="Times New Roman" panose="02020603050405020304" pitchFamily="18" charset="0"/>
              </a:rPr>
              <a:t>symbolized </a:t>
            </a:r>
            <a:r>
              <a:rPr lang="en-US" sz="2100" dirty="0">
                <a:latin typeface="Times New Roman" panose="02020603050405020304" pitchFamily="18" charset="0"/>
                <a:cs typeface="Times New Roman" panose="02020603050405020304" pitchFamily="18" charset="0"/>
              </a:rPr>
              <a:t>by a numerical value. </a:t>
            </a:r>
            <a:endParaRPr lang="en-US" sz="2100" dirty="0" smtClean="0">
              <a:latin typeface="Times New Roman" panose="02020603050405020304" pitchFamily="18" charset="0"/>
              <a:cs typeface="Times New Roman" panose="02020603050405020304" pitchFamily="18" charset="0"/>
            </a:endParaRPr>
          </a:p>
          <a:p>
            <a:pPr algn="just"/>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By </a:t>
            </a:r>
            <a:r>
              <a:rPr lang="en-US" sz="2100" dirty="0">
                <a:latin typeface="Times New Roman" panose="02020603050405020304" pitchFamily="18" charset="0"/>
                <a:cs typeface="Times New Roman" panose="02020603050405020304" pitchFamily="18" charset="0"/>
              </a:rPr>
              <a:t>using the </a:t>
            </a:r>
            <a:r>
              <a:rPr lang="en-US" sz="2100" b="1" dirty="0">
                <a:latin typeface="Times New Roman" panose="02020603050405020304" pitchFamily="18" charset="0"/>
                <a:cs typeface="Times New Roman" panose="02020603050405020304" pitchFamily="18" charset="0"/>
              </a:rPr>
              <a:t>matrix representation of the network</a:t>
            </a:r>
            <a:r>
              <a:rPr lang="en-US" sz="2100" dirty="0">
                <a:latin typeface="Times New Roman" panose="02020603050405020304" pitchFamily="18" charset="0"/>
                <a:cs typeface="Times New Roman" panose="02020603050405020304" pitchFamily="18" charset="0"/>
              </a:rPr>
              <a:t> we can </a:t>
            </a:r>
            <a:r>
              <a:rPr lang="en-US" sz="2100" b="1" dirty="0">
                <a:latin typeface="Times New Roman" panose="02020603050405020304" pitchFamily="18" charset="0"/>
                <a:cs typeface="Times New Roman" panose="02020603050405020304" pitchFamily="18" charset="0"/>
              </a:rPr>
              <a:t>calculate network properties</a:t>
            </a:r>
            <a:r>
              <a:rPr lang="en-US" sz="2100" dirty="0">
                <a:latin typeface="Times New Roman" panose="02020603050405020304" pitchFamily="18" charset="0"/>
                <a:cs typeface="Times New Roman" panose="02020603050405020304" pitchFamily="18" charset="0"/>
              </a:rPr>
              <a:t> such as </a:t>
            </a:r>
            <a:r>
              <a:rPr lang="en-US" sz="2100" b="1" dirty="0">
                <a:latin typeface="Times New Roman" panose="02020603050405020304" pitchFamily="18" charset="0"/>
                <a:cs typeface="Times New Roman" panose="02020603050405020304" pitchFamily="18" charset="0"/>
              </a:rPr>
              <a:t>degree</a:t>
            </a:r>
            <a:r>
              <a:rPr lang="en-US" sz="2100" dirty="0">
                <a:latin typeface="Times New Roman" panose="02020603050405020304" pitchFamily="18" charset="0"/>
                <a:cs typeface="Times New Roman" panose="02020603050405020304" pitchFamily="18" charset="0"/>
              </a:rPr>
              <a:t>, and other </a:t>
            </a:r>
            <a:r>
              <a:rPr lang="en-US" sz="2100" b="1" dirty="0">
                <a:latin typeface="Times New Roman" panose="02020603050405020304" pitchFamily="18" charset="0"/>
                <a:cs typeface="Times New Roman" panose="02020603050405020304" pitchFamily="18" charset="0"/>
              </a:rPr>
              <a:t>centralities</a:t>
            </a:r>
            <a:r>
              <a:rPr lang="en-US" sz="2100" dirty="0">
                <a:latin typeface="Times New Roman" panose="02020603050405020304" pitchFamily="18" charset="0"/>
                <a:cs typeface="Times New Roman" panose="02020603050405020304" pitchFamily="18" charset="0"/>
              </a:rPr>
              <a:t> by applying basic concepts from linear </a:t>
            </a:r>
            <a:r>
              <a:rPr lang="en-US" sz="2100" dirty="0" smtClean="0">
                <a:latin typeface="Times New Roman" panose="02020603050405020304" pitchFamily="18" charset="0"/>
                <a:cs typeface="Times New Roman" panose="02020603050405020304" pitchFamily="18" charset="0"/>
              </a:rPr>
              <a:t>algebra.</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A network with </a:t>
            </a:r>
            <a:r>
              <a:rPr lang="en-US" sz="2100" b="1" dirty="0">
                <a:latin typeface="Times New Roman" panose="02020603050405020304" pitchFamily="18" charset="0"/>
                <a:cs typeface="Times New Roman" panose="02020603050405020304" pitchFamily="18" charset="0"/>
              </a:rPr>
              <a:t>undirected, unweighted edges </a:t>
            </a:r>
            <a:r>
              <a:rPr lang="en-US" sz="2100" dirty="0">
                <a:latin typeface="Times New Roman" panose="02020603050405020304" pitchFamily="18" charset="0"/>
                <a:cs typeface="Times New Roman" panose="02020603050405020304" pitchFamily="18" charset="0"/>
              </a:rPr>
              <a:t>will be </a:t>
            </a:r>
            <a:r>
              <a:rPr lang="en-US" sz="2100" b="1" dirty="0">
                <a:latin typeface="Times New Roman" panose="02020603050405020304" pitchFamily="18" charset="0"/>
                <a:cs typeface="Times New Roman" panose="02020603050405020304" pitchFamily="18" charset="0"/>
              </a:rPr>
              <a:t>represented by a symmetric matrix</a:t>
            </a:r>
            <a:r>
              <a:rPr lang="en-US" sz="2100" dirty="0">
                <a:latin typeface="Times New Roman" panose="02020603050405020304" pitchFamily="18" charset="0"/>
                <a:cs typeface="Times New Roman" panose="02020603050405020304" pitchFamily="18" charset="0"/>
              </a:rPr>
              <a:t> containing only the values </a:t>
            </a:r>
            <a:r>
              <a:rPr lang="en-US" sz="2100" b="1" dirty="0">
                <a:latin typeface="Times New Roman" panose="02020603050405020304" pitchFamily="18" charset="0"/>
                <a:cs typeface="Times New Roman" panose="02020603050405020304" pitchFamily="18" charset="0"/>
              </a:rPr>
              <a:t>1 and 0</a:t>
            </a:r>
            <a:r>
              <a:rPr lang="en-US" sz="2100" dirty="0">
                <a:latin typeface="Times New Roman" panose="02020603050405020304" pitchFamily="18" charset="0"/>
                <a:cs typeface="Times New Roman" panose="02020603050405020304" pitchFamily="18" charset="0"/>
              </a:rPr>
              <a:t> to represent the presence and absence of connections, respectively</a:t>
            </a:r>
            <a:r>
              <a:rPr lang="en-US" sz="2100" dirty="0" smtClean="0">
                <a:latin typeface="Times New Roman" panose="02020603050405020304" pitchFamily="18" charset="0"/>
                <a:cs typeface="Times New Roman" panose="02020603050405020304" pitchFamily="18" charset="0"/>
              </a:rPr>
              <a:t>. </a:t>
            </a:r>
            <a:r>
              <a:rPr lang="en-US" sz="2100" b="1" dirty="0" smtClean="0">
                <a:latin typeface="Times New Roman" panose="02020603050405020304" pitchFamily="18" charset="0"/>
                <a:cs typeface="Times New Roman" panose="02020603050405020304" pitchFamily="18" charset="0"/>
              </a:rPr>
              <a:t>Directed </a:t>
            </a:r>
            <a:r>
              <a:rPr lang="en-US" sz="2100" b="1" dirty="0">
                <a:latin typeface="Times New Roman" panose="02020603050405020304" pitchFamily="18" charset="0"/>
                <a:cs typeface="Times New Roman" panose="02020603050405020304" pitchFamily="18" charset="0"/>
              </a:rPr>
              <a:t>and weighted networks</a:t>
            </a:r>
            <a:r>
              <a:rPr lang="en-US" sz="2100" dirty="0">
                <a:latin typeface="Times New Roman" panose="02020603050405020304" pitchFamily="18" charset="0"/>
                <a:cs typeface="Times New Roman" panose="02020603050405020304" pitchFamily="18" charset="0"/>
              </a:rPr>
              <a:t> can make use of </a:t>
            </a:r>
            <a:r>
              <a:rPr lang="en-US" sz="2100" b="1" dirty="0">
                <a:latin typeface="Times New Roman" panose="02020603050405020304" pitchFamily="18" charset="0"/>
                <a:cs typeface="Times New Roman" panose="02020603050405020304" pitchFamily="18" charset="0"/>
              </a:rPr>
              <a:t>different numerical values</a:t>
            </a:r>
            <a:r>
              <a:rPr lang="en-US" sz="2100" dirty="0">
                <a:latin typeface="Times New Roman" panose="02020603050405020304" pitchFamily="18" charset="0"/>
                <a:cs typeface="Times New Roman" panose="02020603050405020304" pitchFamily="18" charset="0"/>
              </a:rPr>
              <a:t> in the matrix to express these more complex relationships. </a:t>
            </a:r>
          </a:p>
        </p:txBody>
      </p:sp>
    </p:spTree>
    <p:extLst>
      <p:ext uri="{BB962C8B-B14F-4D97-AF65-F5344CB8AC3E}">
        <p14:creationId xmlns:p14="http://schemas.microsoft.com/office/powerpoint/2010/main" val="22145739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4" y="762000"/>
            <a:ext cx="4633595" cy="635000"/>
          </a:xfrm>
        </p:spPr>
        <p:txBody>
          <a:bodyPr/>
          <a:lstStyle/>
          <a:p>
            <a:r>
              <a:rPr lang="en-US" dirty="0" smtClean="0"/>
              <a:t>Adjacency Matrix</a:t>
            </a:r>
            <a:endParaRPr lang="en-US" dirty="0"/>
          </a:p>
        </p:txBody>
      </p:sp>
      <p:sp>
        <p:nvSpPr>
          <p:cNvPr id="3" name="Text Placeholder 2"/>
          <p:cNvSpPr>
            <a:spLocks noGrp="1"/>
          </p:cNvSpPr>
          <p:nvPr>
            <p:ph type="body" idx="1"/>
          </p:nvPr>
        </p:nvSpPr>
        <p:spPr>
          <a:xfrm>
            <a:off x="671944" y="2133600"/>
            <a:ext cx="7841615" cy="3811621"/>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The adjacency matrix, sometimes also called the </a:t>
            </a:r>
            <a:r>
              <a:rPr lang="en-US" sz="2400" b="1" dirty="0">
                <a:latin typeface="Times New Roman" panose="02020603050405020304" pitchFamily="18" charset="0"/>
                <a:cs typeface="Times New Roman" panose="02020603050405020304" pitchFamily="18" charset="0"/>
              </a:rPr>
              <a:t>connection matrix</a:t>
            </a:r>
            <a:r>
              <a:rPr lang="en-US" sz="2400" dirty="0">
                <a:latin typeface="Times New Roman" panose="02020603050405020304" pitchFamily="18" charset="0"/>
                <a:cs typeface="Times New Roman" panose="02020603050405020304" pitchFamily="18" charset="0"/>
              </a:rPr>
              <a:t>, of a simple labeled graph is </a:t>
            </a:r>
            <a:r>
              <a:rPr lang="en-US" sz="2400" b="1" dirty="0">
                <a:latin typeface="Times New Roman" panose="02020603050405020304" pitchFamily="18" charset="0"/>
                <a:cs typeface="Times New Roman" panose="02020603050405020304" pitchFamily="18" charset="0"/>
              </a:rPr>
              <a:t>a matrix with rows and columns labeled by graph vertices, with a 1 or 0 in position according to whether and</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are adjacent or not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a simple graph with no self-loops, the adjacency matrix must have 0s on the diagonal.</a:t>
            </a:r>
          </a:p>
        </p:txBody>
      </p:sp>
    </p:spTree>
    <p:extLst>
      <p:ext uri="{BB962C8B-B14F-4D97-AF65-F5344CB8AC3E}">
        <p14:creationId xmlns:p14="http://schemas.microsoft.com/office/powerpoint/2010/main" val="14294853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7" y="762000"/>
            <a:ext cx="8345933" cy="615553"/>
          </a:xfrm>
        </p:spPr>
        <p:txBody>
          <a:bodyPr/>
          <a:lstStyle/>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14906378"/>
              </p:ext>
            </p:extLst>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4159" r:id="rId3" imgW="7315200" imgH="4210200" progId="">
                  <p:embed/>
                </p:oleObj>
              </mc:Choice>
              <mc:Fallback>
                <p:oleObj r:id="rId3" imgW="7315200" imgH="4210200" progId="">
                  <p:embed/>
                  <p:pic>
                    <p:nvPicPr>
                      <p:cNvPr id="0" name=""/>
                      <p:cNvPicPr/>
                      <p:nvPr/>
                    </p:nvPicPr>
                    <p:blipFill>
                      <a:blip r:embed="rId4"/>
                      <a:stretch>
                        <a:fillRect/>
                      </a:stretch>
                    </p:blipFill>
                    <p:spPr>
                      <a:xfrm>
                        <a:off x="0" y="0"/>
                        <a:ext cx="9144000" cy="6858000"/>
                      </a:xfrm>
                      <a:prstGeom prst="rect">
                        <a:avLst/>
                      </a:prstGeom>
                    </p:spPr>
                  </p:pic>
                </p:oleObj>
              </mc:Fallback>
            </mc:AlternateContent>
          </a:graphicData>
        </a:graphic>
      </p:graphicFrame>
    </p:spTree>
    <p:extLst>
      <p:ext uri="{BB962C8B-B14F-4D97-AF65-F5344CB8AC3E}">
        <p14:creationId xmlns:p14="http://schemas.microsoft.com/office/powerpoint/2010/main" val="29801316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4633595" cy="635000"/>
          </a:xfrm>
        </p:spPr>
        <p:txBody>
          <a:bodyPr/>
          <a:lstStyle/>
          <a:p>
            <a:r>
              <a:rPr lang="en-US" dirty="0" smtClean="0"/>
              <a:t>Facebook Network</a:t>
            </a:r>
            <a:endParaRPr lang="en-US" dirty="0"/>
          </a:p>
        </p:txBody>
      </p:sp>
      <p:pic>
        <p:nvPicPr>
          <p:cNvPr id="7170" name="Picture 2" descr="identifying social media influenc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8001000" cy="417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081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353677033"/>
              </p:ext>
            </p:extLst>
          </p:nvPr>
        </p:nvGraphicFramePr>
        <p:xfrm>
          <a:off x="457200" y="1219200"/>
          <a:ext cx="8458200" cy="5019675"/>
        </p:xfrm>
        <a:graphic>
          <a:graphicData uri="http://schemas.openxmlformats.org/presentationml/2006/ole">
            <mc:AlternateContent xmlns:mc="http://schemas.openxmlformats.org/markup-compatibility/2006">
              <mc:Choice xmlns:v="urn:schemas-microsoft-com:vml" Requires="v">
                <p:oleObj spid="_x0000_s6206" r:id="rId3" imgW="6972480" imgH="4095720" progId="">
                  <p:embed/>
                </p:oleObj>
              </mc:Choice>
              <mc:Fallback>
                <p:oleObj r:id="rId3" imgW="6972480" imgH="4095720" progId="">
                  <p:embed/>
                  <p:pic>
                    <p:nvPicPr>
                      <p:cNvPr id="0" name=""/>
                      <p:cNvPicPr/>
                      <p:nvPr/>
                    </p:nvPicPr>
                    <p:blipFill>
                      <a:blip r:embed="rId4"/>
                      <a:stretch>
                        <a:fillRect/>
                      </a:stretch>
                    </p:blipFill>
                    <p:spPr>
                      <a:xfrm>
                        <a:off x="457200" y="1219200"/>
                        <a:ext cx="8458200" cy="5019675"/>
                      </a:xfrm>
                      <a:prstGeom prst="rect">
                        <a:avLst/>
                      </a:prstGeom>
                    </p:spPr>
                  </p:pic>
                </p:oleObj>
              </mc:Fallback>
            </mc:AlternateContent>
          </a:graphicData>
        </a:graphic>
      </p:graphicFrame>
    </p:spTree>
    <p:extLst>
      <p:ext uri="{BB962C8B-B14F-4D97-AF65-F5344CB8AC3E}">
        <p14:creationId xmlns:p14="http://schemas.microsoft.com/office/powerpoint/2010/main" val="34248119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3725959208"/>
              </p:ext>
            </p:extLst>
          </p:nvPr>
        </p:nvGraphicFramePr>
        <p:xfrm>
          <a:off x="0" y="457200"/>
          <a:ext cx="9144000" cy="6019800"/>
        </p:xfrm>
        <a:graphic>
          <a:graphicData uri="http://schemas.openxmlformats.org/presentationml/2006/ole">
            <mc:AlternateContent xmlns:mc="http://schemas.openxmlformats.org/markup-compatibility/2006">
              <mc:Choice xmlns:v="urn:schemas-microsoft-com:vml" Requires="v">
                <p:oleObj spid="_x0000_s8234" r:id="rId4" imgW="10582200" imgH="5019840" progId="">
                  <p:embed/>
                </p:oleObj>
              </mc:Choice>
              <mc:Fallback>
                <p:oleObj r:id="rId4" imgW="10582200" imgH="5019840" progId="">
                  <p:embed/>
                  <p:pic>
                    <p:nvPicPr>
                      <p:cNvPr id="0" name=""/>
                      <p:cNvPicPr/>
                      <p:nvPr/>
                    </p:nvPicPr>
                    <p:blipFill>
                      <a:blip r:embed="rId5"/>
                      <a:stretch>
                        <a:fillRect/>
                      </a:stretch>
                    </p:blipFill>
                    <p:spPr>
                      <a:xfrm>
                        <a:off x="0" y="457200"/>
                        <a:ext cx="9144000" cy="6019800"/>
                      </a:xfrm>
                      <a:prstGeom prst="rect">
                        <a:avLst/>
                      </a:prstGeom>
                    </p:spPr>
                  </p:pic>
                </p:oleObj>
              </mc:Fallback>
            </mc:AlternateContent>
          </a:graphicData>
        </a:graphic>
      </p:graphicFrame>
    </p:spTree>
    <p:extLst>
      <p:ext uri="{BB962C8B-B14F-4D97-AF65-F5344CB8AC3E}">
        <p14:creationId xmlns:p14="http://schemas.microsoft.com/office/powerpoint/2010/main" val="19357541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431749889"/>
              </p:ext>
            </p:extLst>
          </p:nvPr>
        </p:nvGraphicFramePr>
        <p:xfrm>
          <a:off x="0" y="457200"/>
          <a:ext cx="9144000" cy="5486400"/>
        </p:xfrm>
        <a:graphic>
          <a:graphicData uri="http://schemas.openxmlformats.org/presentationml/2006/ole">
            <mc:AlternateContent xmlns:mc="http://schemas.openxmlformats.org/markup-compatibility/2006">
              <mc:Choice xmlns:v="urn:schemas-microsoft-com:vml" Requires="v">
                <p:oleObj spid="_x0000_s9257" r:id="rId3" imgW="6124680" imgH="2666880" progId="">
                  <p:embed/>
                </p:oleObj>
              </mc:Choice>
              <mc:Fallback>
                <p:oleObj r:id="rId3" imgW="6124680" imgH="2666880" progId="">
                  <p:embed/>
                  <p:pic>
                    <p:nvPicPr>
                      <p:cNvPr id="0" name=""/>
                      <p:cNvPicPr/>
                      <p:nvPr/>
                    </p:nvPicPr>
                    <p:blipFill>
                      <a:blip r:embed="rId4"/>
                      <a:stretch>
                        <a:fillRect/>
                      </a:stretch>
                    </p:blipFill>
                    <p:spPr>
                      <a:xfrm>
                        <a:off x="0" y="457200"/>
                        <a:ext cx="9144000" cy="5486400"/>
                      </a:xfrm>
                      <a:prstGeom prst="rect">
                        <a:avLst/>
                      </a:prstGeom>
                    </p:spPr>
                  </p:pic>
                </p:oleObj>
              </mc:Fallback>
            </mc:AlternateContent>
          </a:graphicData>
        </a:graphic>
      </p:graphicFrame>
    </p:spTree>
    <p:extLst>
      <p:ext uri="{BB962C8B-B14F-4D97-AF65-F5344CB8AC3E}">
        <p14:creationId xmlns:p14="http://schemas.microsoft.com/office/powerpoint/2010/main" val="41768394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131869835"/>
              </p:ext>
            </p:extLst>
          </p:nvPr>
        </p:nvGraphicFramePr>
        <p:xfrm>
          <a:off x="0" y="1453753"/>
          <a:ext cx="9144000" cy="4386263"/>
        </p:xfrm>
        <a:graphic>
          <a:graphicData uri="http://schemas.openxmlformats.org/presentationml/2006/ole">
            <mc:AlternateContent xmlns:mc="http://schemas.openxmlformats.org/markup-compatibility/2006">
              <mc:Choice xmlns:v="urn:schemas-microsoft-com:vml" Requires="v">
                <p:oleObj spid="_x0000_s10281" r:id="rId3" imgW="6086520" imgH="2523960" progId="">
                  <p:embed/>
                </p:oleObj>
              </mc:Choice>
              <mc:Fallback>
                <p:oleObj r:id="rId3" imgW="6086520" imgH="2523960" progId="">
                  <p:embed/>
                  <p:pic>
                    <p:nvPicPr>
                      <p:cNvPr id="0" name=""/>
                      <p:cNvPicPr/>
                      <p:nvPr/>
                    </p:nvPicPr>
                    <p:blipFill>
                      <a:blip r:embed="rId4"/>
                      <a:stretch>
                        <a:fillRect/>
                      </a:stretch>
                    </p:blipFill>
                    <p:spPr>
                      <a:xfrm>
                        <a:off x="0" y="1453753"/>
                        <a:ext cx="9144000" cy="4386263"/>
                      </a:xfrm>
                      <a:prstGeom prst="rect">
                        <a:avLst/>
                      </a:prstGeom>
                    </p:spPr>
                  </p:pic>
                </p:oleObj>
              </mc:Fallback>
            </mc:AlternateContent>
          </a:graphicData>
        </a:graphic>
      </p:graphicFrame>
    </p:spTree>
    <p:extLst>
      <p:ext uri="{BB962C8B-B14F-4D97-AF65-F5344CB8AC3E}">
        <p14:creationId xmlns:p14="http://schemas.microsoft.com/office/powerpoint/2010/main" val="34748502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914400"/>
            <a:ext cx="8202910" cy="533400"/>
          </a:xfrm>
        </p:spPr>
        <p:txBody>
          <a:bodyPr/>
          <a:lstStyle/>
          <a:p>
            <a:r>
              <a:rPr lang="en-US" sz="3600" dirty="0" smtClean="0"/>
              <a:t>Social </a:t>
            </a:r>
            <a:r>
              <a:rPr lang="en-US" sz="3600" dirty="0"/>
              <a:t>Networks Analysis</a:t>
            </a:r>
            <a:r>
              <a:rPr lang="en-US" sz="3600" dirty="0">
                <a:solidFill>
                  <a:srgbClr val="131413"/>
                </a:solidFill>
                <a:latin typeface="Times-Bold"/>
              </a:rPr>
              <a:t> </a:t>
            </a:r>
            <a:r>
              <a:rPr lang="en-US" sz="3600" dirty="0" smtClean="0"/>
              <a:t>Measures</a:t>
            </a:r>
            <a:r>
              <a:rPr lang="en-US" sz="3600" dirty="0"/>
              <a:t/>
            </a:r>
            <a:br>
              <a:rPr lang="en-US" sz="3600" dirty="0"/>
            </a:br>
            <a:endParaRPr lang="en-US" sz="3600" dirty="0"/>
          </a:p>
        </p:txBody>
      </p:sp>
      <p:sp>
        <p:nvSpPr>
          <p:cNvPr id="5" name="Rectangle 4"/>
          <p:cNvSpPr/>
          <p:nvPr/>
        </p:nvSpPr>
        <p:spPr>
          <a:xfrm>
            <a:off x="640413" y="1828800"/>
            <a:ext cx="7888732" cy="3970318"/>
          </a:xfrm>
          <a:prstGeom prst="rect">
            <a:avLst/>
          </a:prstGeom>
        </p:spPr>
        <p:txBody>
          <a:bodyPr wrap="square">
            <a:spAutoFit/>
          </a:bodyPr>
          <a:lstStyle/>
          <a:p>
            <a:pPr algn="just">
              <a:lnSpc>
                <a:spcPct val="150000"/>
              </a:lnSpc>
            </a:pPr>
            <a:r>
              <a:rPr lang="en-US" sz="2400" dirty="0" smtClean="0">
                <a:solidFill>
                  <a:srgbClr val="131413"/>
                </a:solidFill>
                <a:latin typeface="Times New Roman" panose="02020603050405020304" pitchFamily="18" charset="0"/>
                <a:cs typeface="Times New Roman" panose="02020603050405020304" pitchFamily="18" charset="0"/>
              </a:rPr>
              <a:t>Different </a:t>
            </a:r>
            <a:r>
              <a:rPr lang="en-US" sz="2400" dirty="0">
                <a:solidFill>
                  <a:srgbClr val="131413"/>
                </a:solidFill>
                <a:latin typeface="Times New Roman" panose="02020603050405020304" pitchFamily="18" charset="0"/>
                <a:cs typeface="Times New Roman" panose="02020603050405020304" pitchFamily="18" charset="0"/>
              </a:rPr>
              <a:t>performance measures that are </a:t>
            </a:r>
            <a:r>
              <a:rPr lang="en-US" sz="2400" dirty="0" smtClean="0">
                <a:solidFill>
                  <a:srgbClr val="131413"/>
                </a:solidFill>
                <a:latin typeface="Times New Roman" panose="02020603050405020304" pitchFamily="18" charset="0"/>
                <a:cs typeface="Times New Roman" panose="02020603050405020304" pitchFamily="18" charset="0"/>
              </a:rPr>
              <a:t>encountered during </a:t>
            </a:r>
            <a:r>
              <a:rPr lang="en-US" sz="2400" dirty="0">
                <a:solidFill>
                  <a:srgbClr val="131413"/>
                </a:solidFill>
                <a:latin typeface="Times New Roman" panose="02020603050405020304" pitchFamily="18" charset="0"/>
                <a:cs typeface="Times New Roman" panose="02020603050405020304" pitchFamily="18" charset="0"/>
              </a:rPr>
              <a:t>any network analysis in order to understand the fundamental concepts. </a:t>
            </a:r>
            <a:endParaRPr lang="en-US" sz="2400" dirty="0" smtClean="0">
              <a:solidFill>
                <a:srgbClr val="131413"/>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131413"/>
              </a:solidFill>
              <a:latin typeface="Times New Roman" panose="02020603050405020304" pitchFamily="18" charset="0"/>
              <a:cs typeface="Times New Roman" panose="02020603050405020304" pitchFamily="18" charset="0"/>
            </a:endParaRPr>
          </a:p>
          <a:p>
            <a:pPr algn="just">
              <a:lnSpc>
                <a:spcPct val="150000"/>
              </a:lnSpc>
            </a:pPr>
            <a:r>
              <a:rPr lang="en-US" sz="2400" dirty="0" smtClean="0">
                <a:solidFill>
                  <a:srgbClr val="131413"/>
                </a:solidFill>
                <a:latin typeface="Times New Roman" panose="02020603050405020304" pitchFamily="18" charset="0"/>
                <a:cs typeface="Times New Roman" panose="02020603050405020304" pitchFamily="18" charset="0"/>
              </a:rPr>
              <a:t>The most </a:t>
            </a:r>
            <a:r>
              <a:rPr lang="en-US" sz="2400" dirty="0">
                <a:solidFill>
                  <a:srgbClr val="131413"/>
                </a:solidFill>
                <a:latin typeface="Times New Roman" panose="02020603050405020304" pitchFamily="18" charset="0"/>
                <a:cs typeface="Times New Roman" panose="02020603050405020304" pitchFamily="18" charset="0"/>
              </a:rPr>
              <a:t>important concepts used in network analysis are </a:t>
            </a:r>
            <a:r>
              <a:rPr lang="en-US" sz="2400" b="1" dirty="0">
                <a:solidFill>
                  <a:srgbClr val="131413"/>
                </a:solidFill>
                <a:latin typeface="Times New Roman" panose="02020603050405020304" pitchFamily="18" charset="0"/>
                <a:cs typeface="Times New Roman" panose="02020603050405020304" pitchFamily="18" charset="0"/>
              </a:rPr>
              <a:t>closeness</a:t>
            </a:r>
            <a:r>
              <a:rPr lang="en-US" sz="2400" dirty="0">
                <a:solidFill>
                  <a:srgbClr val="131413"/>
                </a:solidFill>
                <a:latin typeface="Times New Roman" panose="02020603050405020304" pitchFamily="18" charset="0"/>
                <a:cs typeface="Times New Roman" panose="02020603050405020304" pitchFamily="18" charset="0"/>
              </a:rPr>
              <a:t>, </a:t>
            </a:r>
            <a:r>
              <a:rPr lang="en-US" sz="2400" b="1" dirty="0" smtClean="0">
                <a:solidFill>
                  <a:srgbClr val="131413"/>
                </a:solidFill>
                <a:latin typeface="Times New Roman" panose="02020603050405020304" pitchFamily="18" charset="0"/>
                <a:cs typeface="Times New Roman" panose="02020603050405020304" pitchFamily="18" charset="0"/>
              </a:rPr>
              <a:t>network density</a:t>
            </a:r>
            <a:r>
              <a:rPr lang="en-US" sz="2400" dirty="0">
                <a:solidFill>
                  <a:srgbClr val="131413"/>
                </a:solidFill>
                <a:latin typeface="Times New Roman" panose="02020603050405020304" pitchFamily="18" charset="0"/>
                <a:cs typeface="Times New Roman" panose="02020603050405020304" pitchFamily="18" charset="0"/>
              </a:rPr>
              <a:t>, </a:t>
            </a:r>
            <a:r>
              <a:rPr lang="en-US" sz="2400" b="1" dirty="0">
                <a:solidFill>
                  <a:srgbClr val="131413"/>
                </a:solidFill>
                <a:latin typeface="Times New Roman" panose="02020603050405020304" pitchFamily="18" charset="0"/>
                <a:cs typeface="Times New Roman" panose="02020603050405020304" pitchFamily="18" charset="0"/>
              </a:rPr>
              <a:t>centrality</a:t>
            </a:r>
            <a:r>
              <a:rPr lang="en-US" sz="2400" dirty="0">
                <a:solidFill>
                  <a:srgbClr val="131413"/>
                </a:solidFill>
                <a:latin typeface="Times New Roman" panose="02020603050405020304" pitchFamily="18" charset="0"/>
                <a:cs typeface="Times New Roman" panose="02020603050405020304" pitchFamily="18" charset="0"/>
              </a:rPr>
              <a:t>, </a:t>
            </a:r>
            <a:r>
              <a:rPr lang="en-US" sz="2400" b="1" dirty="0">
                <a:solidFill>
                  <a:srgbClr val="131413"/>
                </a:solidFill>
                <a:latin typeface="Times New Roman" panose="02020603050405020304" pitchFamily="18" charset="0"/>
                <a:cs typeface="Times New Roman" panose="02020603050405020304" pitchFamily="18" charset="0"/>
              </a:rPr>
              <a:t>betweenness</a:t>
            </a:r>
            <a:r>
              <a:rPr lang="en-US" sz="2400" dirty="0">
                <a:solidFill>
                  <a:srgbClr val="131413"/>
                </a:solidFill>
                <a:latin typeface="Times New Roman" panose="02020603050405020304" pitchFamily="18" charset="0"/>
                <a:cs typeface="Times New Roman" panose="02020603050405020304" pitchFamily="18" charset="0"/>
              </a:rPr>
              <a:t> and </a:t>
            </a:r>
            <a:r>
              <a:rPr lang="en-US" sz="2400" b="1" dirty="0">
                <a:solidFill>
                  <a:srgbClr val="131413"/>
                </a:solidFill>
                <a:latin typeface="Times New Roman" panose="02020603050405020304" pitchFamily="18" charset="0"/>
                <a:cs typeface="Times New Roman" panose="02020603050405020304" pitchFamily="18" charset="0"/>
              </a:rPr>
              <a:t>centralization</a:t>
            </a:r>
            <a:r>
              <a:rPr lang="en-US" sz="2400" dirty="0">
                <a:solidFill>
                  <a:srgbClr val="131413"/>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5617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5297932" cy="615553"/>
          </a:xfrm>
        </p:spPr>
        <p:txBody>
          <a:bodyPr/>
          <a:lstStyle/>
          <a:p>
            <a:r>
              <a:rPr lang="en-US" dirty="0"/>
              <a:t>Closeness</a:t>
            </a:r>
          </a:p>
        </p:txBody>
      </p:sp>
      <p:graphicFrame>
        <p:nvGraphicFramePr>
          <p:cNvPr id="5" name="Object 4"/>
          <p:cNvGraphicFramePr>
            <a:graphicFrameLocks noChangeAspect="1"/>
          </p:cNvGraphicFramePr>
          <p:nvPr>
            <p:extLst>
              <p:ext uri="{D42A27DB-BD31-4B8C-83A1-F6EECF244321}">
                <p14:modId xmlns:p14="http://schemas.microsoft.com/office/powerpoint/2010/main" val="1745612573"/>
              </p:ext>
            </p:extLst>
          </p:nvPr>
        </p:nvGraphicFramePr>
        <p:xfrm>
          <a:off x="685800" y="1752600"/>
          <a:ext cx="8000999" cy="4267200"/>
        </p:xfrm>
        <a:graphic>
          <a:graphicData uri="http://schemas.openxmlformats.org/presentationml/2006/ole">
            <mc:AlternateContent xmlns:mc="http://schemas.openxmlformats.org/markup-compatibility/2006">
              <mc:Choice xmlns:v="urn:schemas-microsoft-com:vml" Requires="v">
                <p:oleObj spid="_x0000_s11304" r:id="rId4" imgW="5886360" imgH="2495520" progId="">
                  <p:embed/>
                </p:oleObj>
              </mc:Choice>
              <mc:Fallback>
                <p:oleObj r:id="rId4" imgW="5886360" imgH="2495520" progId="">
                  <p:embed/>
                  <p:pic>
                    <p:nvPicPr>
                      <p:cNvPr id="3" name="Object 2"/>
                      <p:cNvPicPr/>
                      <p:nvPr/>
                    </p:nvPicPr>
                    <p:blipFill>
                      <a:blip r:embed="rId5"/>
                      <a:stretch>
                        <a:fillRect/>
                      </a:stretch>
                    </p:blipFill>
                    <p:spPr>
                      <a:xfrm>
                        <a:off x="685800" y="1752600"/>
                        <a:ext cx="8000999" cy="4267200"/>
                      </a:xfrm>
                      <a:prstGeom prst="rect">
                        <a:avLst/>
                      </a:prstGeom>
                    </p:spPr>
                  </p:pic>
                </p:oleObj>
              </mc:Fallback>
            </mc:AlternateContent>
          </a:graphicData>
        </a:graphic>
      </p:graphicFrame>
    </p:spTree>
    <p:extLst>
      <p:ext uri="{BB962C8B-B14F-4D97-AF65-F5344CB8AC3E}">
        <p14:creationId xmlns:p14="http://schemas.microsoft.com/office/powerpoint/2010/main" val="1335900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530" y="762000"/>
            <a:ext cx="4633595" cy="635000"/>
          </a:xfrm>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2109" name="Picture 61" descr="https://cdn-bfbao.nitrocdn.com/dAEtJyZgCpnBZXXPWAIzViPQPThPYBpq/assets/static/optimized/rev-2f28388/wp-content/uploads/What-is-Social-Media-Analytics-1024x5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28"/>
            <a:ext cx="9198400" cy="68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995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6" name="Picture 5"/>
          <p:cNvPicPr>
            <a:picLocks noChangeAspect="1"/>
          </p:cNvPicPr>
          <p:nvPr/>
        </p:nvPicPr>
        <p:blipFill>
          <a:blip r:embed="rId2"/>
          <a:stretch>
            <a:fillRect/>
          </a:stretch>
        </p:blipFill>
        <p:spPr>
          <a:xfrm>
            <a:off x="0" y="0"/>
            <a:ext cx="9143999" cy="6858000"/>
          </a:xfrm>
          <a:prstGeom prst="rect">
            <a:avLst/>
          </a:prstGeom>
        </p:spPr>
      </p:pic>
    </p:spTree>
    <p:extLst>
      <p:ext uri="{BB962C8B-B14F-4D97-AF65-F5344CB8AC3E}">
        <p14:creationId xmlns:p14="http://schemas.microsoft.com/office/powerpoint/2010/main" val="5429085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6781800" cy="615553"/>
          </a:xfrm>
        </p:spPr>
        <p:txBody>
          <a:bodyPr/>
          <a:lstStyle/>
          <a:p>
            <a:r>
              <a:rPr lang="en-US" dirty="0" smtClean="0"/>
              <a:t>Network Density</a:t>
            </a:r>
            <a:endParaRPr lang="en-US" dirty="0"/>
          </a:p>
        </p:txBody>
      </p:sp>
      <p:sp>
        <p:nvSpPr>
          <p:cNvPr id="4" name="Rectangle 3"/>
          <p:cNvSpPr/>
          <p:nvPr/>
        </p:nvSpPr>
        <p:spPr>
          <a:xfrm>
            <a:off x="664779" y="1828800"/>
            <a:ext cx="8090338" cy="4154984"/>
          </a:xfrm>
          <a:prstGeom prst="rect">
            <a:avLst/>
          </a:prstGeom>
        </p:spPr>
        <p:txBody>
          <a:bodyPr wrap="square">
            <a:spAutoFit/>
          </a:bodyPr>
          <a:lstStyle/>
          <a:p>
            <a:pPr algn="just"/>
            <a:r>
              <a:rPr lang="en-US" sz="2200" dirty="0">
                <a:solidFill>
                  <a:srgbClr val="131413"/>
                </a:solidFill>
                <a:latin typeface="Times New Roman" panose="02020603050405020304" pitchFamily="18" charset="0"/>
                <a:cs typeface="Times New Roman" panose="02020603050405020304" pitchFamily="18" charset="0"/>
              </a:rPr>
              <a:t>Network density is a </a:t>
            </a:r>
            <a:r>
              <a:rPr lang="en-US" sz="2200" b="1" dirty="0">
                <a:solidFill>
                  <a:srgbClr val="131413"/>
                </a:solidFill>
                <a:latin typeface="Times New Roman" panose="02020603050405020304" pitchFamily="18" charset="0"/>
                <a:cs typeface="Times New Roman" panose="02020603050405020304" pitchFamily="18" charset="0"/>
              </a:rPr>
              <a:t>measure of the connectedness in a network</a:t>
            </a:r>
            <a:r>
              <a:rPr lang="en-US" sz="2200" dirty="0">
                <a:solidFill>
                  <a:srgbClr val="131413"/>
                </a:solidFill>
                <a:latin typeface="Times New Roman" panose="02020603050405020304" pitchFamily="18" charset="0"/>
                <a:cs typeface="Times New Roman" panose="02020603050405020304" pitchFamily="18" charset="0"/>
              </a:rPr>
              <a:t>. Density is </a:t>
            </a:r>
            <a:r>
              <a:rPr lang="en-US" sz="2200" b="1" dirty="0" smtClean="0">
                <a:solidFill>
                  <a:srgbClr val="131413"/>
                </a:solidFill>
                <a:latin typeface="Times New Roman" panose="02020603050405020304" pitchFamily="18" charset="0"/>
                <a:cs typeface="Times New Roman" panose="02020603050405020304" pitchFamily="18" charset="0"/>
              </a:rPr>
              <a:t>defined as </a:t>
            </a:r>
            <a:r>
              <a:rPr lang="en-US" sz="2200" b="1" dirty="0">
                <a:solidFill>
                  <a:srgbClr val="131413"/>
                </a:solidFill>
                <a:latin typeface="Times New Roman" panose="02020603050405020304" pitchFamily="18" charset="0"/>
                <a:cs typeface="Times New Roman" panose="02020603050405020304" pitchFamily="18" charset="0"/>
              </a:rPr>
              <a:t>the actual number of ties in a network,</a:t>
            </a:r>
            <a:r>
              <a:rPr lang="en-US" sz="2200" dirty="0">
                <a:solidFill>
                  <a:srgbClr val="131413"/>
                </a:solidFill>
                <a:latin typeface="Times New Roman" panose="02020603050405020304" pitchFamily="18" charset="0"/>
                <a:cs typeface="Times New Roman" panose="02020603050405020304" pitchFamily="18" charset="0"/>
              </a:rPr>
              <a:t> expressed as a proportion of the </a:t>
            </a:r>
            <a:r>
              <a:rPr lang="en-US" sz="2200" dirty="0" smtClean="0">
                <a:solidFill>
                  <a:srgbClr val="131413"/>
                </a:solidFill>
                <a:latin typeface="Times New Roman" panose="02020603050405020304" pitchFamily="18" charset="0"/>
                <a:cs typeface="Times New Roman" panose="02020603050405020304" pitchFamily="18" charset="0"/>
              </a:rPr>
              <a:t>maximum </a:t>
            </a:r>
            <a:r>
              <a:rPr lang="en-US" sz="2200" dirty="0">
                <a:latin typeface="Times New Roman" panose="02020603050405020304" pitchFamily="18" charset="0"/>
                <a:cs typeface="Times New Roman" panose="02020603050405020304" pitchFamily="18" charset="0"/>
              </a:rPr>
              <a:t>possible </a:t>
            </a:r>
            <a:r>
              <a:rPr lang="en-US" sz="2200" dirty="0" smtClean="0">
                <a:latin typeface="Times New Roman" panose="02020603050405020304" pitchFamily="18" charset="0"/>
                <a:cs typeface="Times New Roman" panose="02020603050405020304" pitchFamily="18" charset="0"/>
              </a:rPr>
              <a:t>number </a:t>
            </a:r>
            <a:r>
              <a:rPr lang="en-US" sz="2200" dirty="0">
                <a:latin typeface="Times New Roman" panose="02020603050405020304" pitchFamily="18" charset="0"/>
                <a:cs typeface="Times New Roman" panose="02020603050405020304" pitchFamily="18" charset="0"/>
              </a:rPr>
              <a:t>of ties. </a:t>
            </a:r>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a number that varies between 0 and 1.0. When </a:t>
            </a:r>
            <a:r>
              <a:rPr lang="en-US" sz="2200" dirty="0" smtClean="0">
                <a:latin typeface="Times New Roman" panose="02020603050405020304" pitchFamily="18" charset="0"/>
                <a:cs typeface="Times New Roman" panose="02020603050405020304" pitchFamily="18" charset="0"/>
              </a:rPr>
              <a:t>density is </a:t>
            </a:r>
            <a:r>
              <a:rPr lang="en-US" sz="2200" dirty="0">
                <a:latin typeface="Times New Roman" panose="02020603050405020304" pitchFamily="18" charset="0"/>
                <a:cs typeface="Times New Roman" panose="02020603050405020304" pitchFamily="18" charset="0"/>
              </a:rPr>
              <a:t>close to 1.0, the network is said to be dense, otherwise it is sparse. </a:t>
            </a:r>
            <a:r>
              <a:rPr lang="en-US" sz="2200" dirty="0" smtClean="0">
                <a:latin typeface="Times New Roman" panose="02020603050405020304" pitchFamily="18" charset="0"/>
                <a:cs typeface="Times New Roman" panose="02020603050405020304" pitchFamily="18" charset="0"/>
              </a:rPr>
              <a:t>When dealing </a:t>
            </a:r>
            <a:r>
              <a:rPr lang="en-US" sz="2200" dirty="0">
                <a:latin typeface="Times New Roman" panose="02020603050405020304" pitchFamily="18" charset="0"/>
                <a:cs typeface="Times New Roman" panose="02020603050405020304" pitchFamily="18" charset="0"/>
              </a:rPr>
              <a:t>with directed ties, the maximum possible number of pairs is used instead</a:t>
            </a:r>
            <a:r>
              <a:rPr lang="en-US" sz="2200"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problem with the measure of density is that it is sensitive to the number </a:t>
            </a:r>
            <a:r>
              <a:rPr lang="en-US" sz="2200" dirty="0" smtClean="0">
                <a:latin typeface="Times New Roman" panose="02020603050405020304" pitchFamily="18" charset="0"/>
                <a:cs typeface="Times New Roman" panose="02020603050405020304" pitchFamily="18" charset="0"/>
              </a:rPr>
              <a:t>of network </a:t>
            </a:r>
            <a:r>
              <a:rPr lang="en-US" sz="2200" dirty="0">
                <a:latin typeface="Times New Roman" panose="02020603050405020304" pitchFamily="18" charset="0"/>
                <a:cs typeface="Times New Roman" panose="02020603050405020304" pitchFamily="18" charset="0"/>
              </a:rPr>
              <a:t>nodes; therefore, it cannot be used for comparisons across networks </a:t>
            </a:r>
            <a:r>
              <a:rPr lang="en-US" sz="2200" dirty="0" smtClean="0">
                <a:latin typeface="Times New Roman" panose="02020603050405020304" pitchFamily="18" charset="0"/>
                <a:cs typeface="Times New Roman" panose="02020603050405020304" pitchFamily="18" charset="0"/>
              </a:rPr>
              <a:t>that vary </a:t>
            </a:r>
            <a:r>
              <a:rPr lang="en-US" sz="2200" dirty="0">
                <a:latin typeface="Times New Roman" panose="02020603050405020304" pitchFamily="18" charset="0"/>
                <a:cs typeface="Times New Roman" panose="02020603050405020304" pitchFamily="18" charset="0"/>
              </a:rPr>
              <a:t>significantly in </a:t>
            </a:r>
            <a:r>
              <a:rPr lang="en-US" sz="2200" dirty="0" smtClean="0">
                <a:latin typeface="Times New Roman" panose="02020603050405020304" pitchFamily="18" charset="0"/>
                <a:cs typeface="Times New Roman" panose="02020603050405020304" pitchFamily="18" charset="0"/>
              </a:rPr>
              <a:t>size.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7306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4338" name="Picture 2" descr="What is Network Density - and How Do You Calculate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713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4" y="762000"/>
            <a:ext cx="7815339" cy="685800"/>
          </a:xfrm>
        </p:spPr>
        <p:txBody>
          <a:bodyPr/>
          <a:lstStyle/>
          <a:p>
            <a:r>
              <a:rPr lang="en-US" dirty="0"/>
              <a:t>Centrality: Local and Global</a:t>
            </a:r>
          </a:p>
        </p:txBody>
      </p:sp>
      <p:sp>
        <p:nvSpPr>
          <p:cNvPr id="4" name="Rectangle 3"/>
          <p:cNvSpPr/>
          <p:nvPr/>
        </p:nvSpPr>
        <p:spPr>
          <a:xfrm>
            <a:off x="671944" y="1720840"/>
            <a:ext cx="7938656" cy="4154984"/>
          </a:xfrm>
          <a:prstGeom prst="rect">
            <a:avLst/>
          </a:prstGeom>
        </p:spPr>
        <p:txBody>
          <a:bodyPr wrap="square">
            <a:spAutoFit/>
          </a:bodyPr>
          <a:lstStyle/>
          <a:p>
            <a:pPr algn="just"/>
            <a:r>
              <a:rPr lang="en-US" sz="2400" dirty="0">
                <a:solidFill>
                  <a:srgbClr val="131413"/>
                </a:solidFill>
                <a:latin typeface="Times New Roman" panose="02020603050405020304" pitchFamily="18" charset="0"/>
                <a:cs typeface="Times New Roman" panose="02020603050405020304" pitchFamily="18" charset="0"/>
              </a:rPr>
              <a:t>The concept of centrality comprises two levels: local and global. </a:t>
            </a:r>
            <a:endParaRPr lang="en-US" sz="2400" dirty="0" smtClean="0">
              <a:solidFill>
                <a:srgbClr val="131413"/>
              </a:solidFill>
              <a:latin typeface="Times New Roman" panose="02020603050405020304" pitchFamily="18" charset="0"/>
              <a:cs typeface="Times New Roman" panose="02020603050405020304" pitchFamily="18" charset="0"/>
            </a:endParaRPr>
          </a:p>
          <a:p>
            <a:pPr algn="just"/>
            <a:endParaRPr lang="en-US" sz="2400" dirty="0">
              <a:solidFill>
                <a:srgbClr val="131413"/>
              </a:solidFill>
              <a:latin typeface="Times New Roman" panose="02020603050405020304" pitchFamily="18" charset="0"/>
              <a:cs typeface="Times New Roman" panose="02020603050405020304" pitchFamily="18" charset="0"/>
            </a:endParaRPr>
          </a:p>
          <a:p>
            <a:pPr algn="just"/>
            <a:r>
              <a:rPr lang="en-US" sz="2400" dirty="0" smtClean="0">
                <a:solidFill>
                  <a:srgbClr val="131413"/>
                </a:solidFill>
                <a:latin typeface="Times New Roman" panose="02020603050405020304" pitchFamily="18" charset="0"/>
                <a:cs typeface="Times New Roman" panose="02020603050405020304" pitchFamily="18" charset="0"/>
              </a:rPr>
              <a:t>A </a:t>
            </a:r>
            <a:r>
              <a:rPr lang="en-US" sz="2400" dirty="0">
                <a:solidFill>
                  <a:srgbClr val="131413"/>
                </a:solidFill>
                <a:latin typeface="Times New Roman" panose="02020603050405020304" pitchFamily="18" charset="0"/>
                <a:cs typeface="Times New Roman" panose="02020603050405020304" pitchFamily="18" charset="0"/>
              </a:rPr>
              <a:t>node is said </a:t>
            </a:r>
            <a:r>
              <a:rPr lang="en-US" sz="2400" dirty="0" smtClean="0">
                <a:solidFill>
                  <a:srgbClr val="131413"/>
                </a:solidFill>
                <a:latin typeface="Times New Roman" panose="02020603050405020304" pitchFamily="18" charset="0"/>
                <a:cs typeface="Times New Roman" panose="02020603050405020304" pitchFamily="18" charset="0"/>
              </a:rPr>
              <a:t>to have </a:t>
            </a:r>
            <a:r>
              <a:rPr lang="en-US" sz="2400" dirty="0">
                <a:solidFill>
                  <a:srgbClr val="131413"/>
                </a:solidFill>
                <a:latin typeface="Times New Roman" panose="02020603050405020304" pitchFamily="18" charset="0"/>
                <a:cs typeface="Times New Roman" panose="02020603050405020304" pitchFamily="18" charset="0"/>
              </a:rPr>
              <a:t>local centrality, when it has a higher number of ties with other nodes, </a:t>
            </a:r>
            <a:r>
              <a:rPr lang="en-US" sz="2400" dirty="0" smtClean="0">
                <a:solidFill>
                  <a:srgbClr val="131413"/>
                </a:solidFill>
                <a:latin typeface="Times New Roman" panose="02020603050405020304" pitchFamily="18" charset="0"/>
                <a:cs typeface="Times New Roman" panose="02020603050405020304" pitchFamily="18" charset="0"/>
              </a:rPr>
              <a:t>otherwise it </a:t>
            </a:r>
            <a:r>
              <a:rPr lang="en-US" sz="2400" dirty="0">
                <a:solidFill>
                  <a:srgbClr val="131413"/>
                </a:solidFill>
                <a:latin typeface="Times New Roman" panose="02020603050405020304" pitchFamily="18" charset="0"/>
                <a:cs typeface="Times New Roman" panose="02020603050405020304" pitchFamily="18" charset="0"/>
              </a:rPr>
              <a:t>is referred to as a global centrality. </a:t>
            </a:r>
            <a:endParaRPr lang="en-US" sz="2400" dirty="0" smtClean="0">
              <a:solidFill>
                <a:srgbClr val="131413"/>
              </a:solidFill>
              <a:latin typeface="Times New Roman" panose="02020603050405020304" pitchFamily="18" charset="0"/>
              <a:cs typeface="Times New Roman" panose="02020603050405020304" pitchFamily="18" charset="0"/>
            </a:endParaRPr>
          </a:p>
          <a:p>
            <a:pPr algn="just"/>
            <a:endParaRPr lang="en-US" sz="2400" dirty="0">
              <a:solidFill>
                <a:srgbClr val="131413"/>
              </a:solidFill>
              <a:latin typeface="Times New Roman" panose="02020603050405020304" pitchFamily="18" charset="0"/>
              <a:cs typeface="Times New Roman" panose="02020603050405020304" pitchFamily="18" charset="0"/>
            </a:endParaRPr>
          </a:p>
          <a:p>
            <a:pPr algn="just"/>
            <a:r>
              <a:rPr lang="en-US" sz="2400" dirty="0" smtClean="0">
                <a:solidFill>
                  <a:srgbClr val="131413"/>
                </a:solidFill>
                <a:latin typeface="Times New Roman" panose="02020603050405020304" pitchFamily="18" charset="0"/>
                <a:cs typeface="Times New Roman" panose="02020603050405020304" pitchFamily="18" charset="0"/>
              </a:rPr>
              <a:t>Whereas </a:t>
            </a:r>
            <a:r>
              <a:rPr lang="en-US" sz="2400" dirty="0">
                <a:solidFill>
                  <a:srgbClr val="131413"/>
                </a:solidFill>
                <a:latin typeface="Times New Roman" panose="02020603050405020304" pitchFamily="18" charset="0"/>
                <a:cs typeface="Times New Roman" panose="02020603050405020304" pitchFamily="18" charset="0"/>
              </a:rPr>
              <a:t>local </a:t>
            </a:r>
            <a:r>
              <a:rPr lang="en-US" sz="2400" dirty="0" smtClean="0">
                <a:solidFill>
                  <a:srgbClr val="131413"/>
                </a:solidFill>
                <a:latin typeface="Times New Roman" panose="02020603050405020304" pitchFamily="18" charset="0"/>
                <a:cs typeface="Times New Roman" panose="02020603050405020304" pitchFamily="18" charset="0"/>
              </a:rPr>
              <a:t>  centrality </a:t>
            </a:r>
            <a:r>
              <a:rPr lang="en-US" sz="2400" dirty="0">
                <a:solidFill>
                  <a:srgbClr val="131413"/>
                </a:solidFill>
                <a:latin typeface="Times New Roman" panose="02020603050405020304" pitchFamily="18" charset="0"/>
                <a:cs typeface="Times New Roman" panose="02020603050405020304" pitchFamily="18" charset="0"/>
              </a:rPr>
              <a:t>considers only </a:t>
            </a:r>
            <a:r>
              <a:rPr lang="en-US" sz="2400" dirty="0" smtClean="0">
                <a:solidFill>
                  <a:srgbClr val="131413"/>
                </a:solidFill>
                <a:latin typeface="Times New Roman" panose="02020603050405020304" pitchFamily="18" charset="0"/>
                <a:cs typeface="Times New Roman" panose="02020603050405020304" pitchFamily="18" charset="0"/>
              </a:rPr>
              <a:t>direct ties </a:t>
            </a:r>
            <a:r>
              <a:rPr lang="en-US" sz="2400" dirty="0">
                <a:solidFill>
                  <a:srgbClr val="131413"/>
                </a:solidFill>
                <a:latin typeface="Times New Roman" panose="02020603050405020304" pitchFamily="18" charset="0"/>
                <a:cs typeface="Times New Roman" panose="02020603050405020304" pitchFamily="18" charset="0"/>
              </a:rPr>
              <a:t>(the ties directly connected to that node), global centrality also considers </a:t>
            </a:r>
            <a:r>
              <a:rPr lang="en-US" sz="2400" dirty="0" smtClean="0">
                <a:solidFill>
                  <a:srgbClr val="131413"/>
                </a:solidFill>
                <a:latin typeface="Times New Roman" panose="02020603050405020304" pitchFamily="18" charset="0"/>
                <a:cs typeface="Times New Roman" panose="02020603050405020304" pitchFamily="18" charset="0"/>
              </a:rPr>
              <a:t>indirect ties </a:t>
            </a:r>
            <a:r>
              <a:rPr lang="en-US" sz="2400" dirty="0">
                <a:solidFill>
                  <a:srgbClr val="131413"/>
                </a:solidFill>
                <a:latin typeface="Times New Roman" panose="02020603050405020304" pitchFamily="18" charset="0"/>
                <a:cs typeface="Times New Roman" panose="02020603050405020304" pitchFamily="18" charset="0"/>
              </a:rPr>
              <a:t>(which are not directly connected to that node).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3179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4633595" cy="635000"/>
          </a:xfrm>
        </p:spPr>
        <p:txBody>
          <a:bodyPr/>
          <a:lstStyle/>
          <a:p>
            <a:r>
              <a:rPr lang="en-US" dirty="0" err="1" smtClean="0"/>
              <a:t>Cont</a:t>
            </a:r>
            <a:r>
              <a:rPr lang="en-US" dirty="0" smtClean="0"/>
              <a:t> ..</a:t>
            </a:r>
            <a:endParaRPr lang="en-US" dirty="0"/>
          </a:p>
        </p:txBody>
      </p:sp>
      <p:sp>
        <p:nvSpPr>
          <p:cNvPr id="3" name="Text Placeholder 2"/>
          <p:cNvSpPr>
            <a:spLocks noGrp="1"/>
          </p:cNvSpPr>
          <p:nvPr>
            <p:ph type="body" idx="1"/>
          </p:nvPr>
        </p:nvSpPr>
        <p:spPr>
          <a:xfrm>
            <a:off x="609600" y="1752600"/>
            <a:ext cx="8001000" cy="4343400"/>
          </a:xfrm>
        </p:spPr>
        <p:txBody>
          <a:bodyPr/>
          <a:lstStyle/>
          <a:p>
            <a:pPr algn="just"/>
            <a:r>
              <a:rPr lang="en-US" sz="2200" dirty="0">
                <a:solidFill>
                  <a:srgbClr val="131413"/>
                </a:solidFill>
                <a:latin typeface="Times New Roman" panose="02020603050405020304" pitchFamily="18" charset="0"/>
                <a:cs typeface="Times New Roman" panose="02020603050405020304" pitchFamily="18" charset="0"/>
              </a:rPr>
              <a:t>The shortest distance between two points on the surface of the earth lies along the geodesic that connects them, and, by analogy, the shortest path between any particular pair of nodes in a network is termed a geodesic. </a:t>
            </a:r>
            <a:endParaRPr lang="en-US" sz="2200" dirty="0" smtClean="0">
              <a:solidFill>
                <a:srgbClr val="131413"/>
              </a:solidFill>
              <a:latin typeface="Times New Roman" panose="02020603050405020304" pitchFamily="18" charset="0"/>
              <a:cs typeface="Times New Roman" panose="02020603050405020304" pitchFamily="18" charset="0"/>
            </a:endParaRPr>
          </a:p>
          <a:p>
            <a:pPr algn="just"/>
            <a:endParaRPr lang="en-US" sz="2200" dirty="0">
              <a:solidFill>
                <a:srgbClr val="131413"/>
              </a:solidFill>
              <a:latin typeface="Times New Roman" panose="02020603050405020304" pitchFamily="18" charset="0"/>
              <a:cs typeface="Times New Roman" panose="02020603050405020304" pitchFamily="18" charset="0"/>
            </a:endParaRPr>
          </a:p>
          <a:p>
            <a:pPr algn="just"/>
            <a:r>
              <a:rPr lang="en-US" sz="2200" dirty="0" smtClean="0">
                <a:solidFill>
                  <a:srgbClr val="131413"/>
                </a:solidFill>
                <a:latin typeface="Times New Roman" panose="02020603050405020304" pitchFamily="18" charset="0"/>
                <a:cs typeface="Times New Roman" panose="02020603050405020304" pitchFamily="18" charset="0"/>
              </a:rPr>
              <a:t>A </a:t>
            </a:r>
            <a:r>
              <a:rPr lang="en-US" sz="2200" dirty="0">
                <a:solidFill>
                  <a:srgbClr val="131413"/>
                </a:solidFill>
                <a:latin typeface="Times New Roman" panose="02020603050405020304" pitchFamily="18" charset="0"/>
                <a:cs typeface="Times New Roman" panose="02020603050405020304" pitchFamily="18" charset="0"/>
              </a:rPr>
              <a:t>node is globally central if it lies at a short </a:t>
            </a:r>
            <a:r>
              <a:rPr lang="en-US" sz="2200" dirty="0" smtClean="0">
                <a:solidFill>
                  <a:srgbClr val="131413"/>
                </a:solidFill>
                <a:latin typeface="Times New Roman" panose="02020603050405020304" pitchFamily="18" charset="0"/>
                <a:cs typeface="Times New Roman" panose="02020603050405020304" pitchFamily="18" charset="0"/>
              </a:rPr>
              <a:t>distance from </a:t>
            </a:r>
            <a:r>
              <a:rPr lang="en-US" sz="2200" dirty="0">
                <a:solidFill>
                  <a:srgbClr val="131413"/>
                </a:solidFill>
                <a:latin typeface="Times New Roman" panose="02020603050405020304" pitchFamily="18" charset="0"/>
                <a:cs typeface="Times New Roman" panose="02020603050405020304" pitchFamily="18" charset="0"/>
              </a:rPr>
              <a:t>many other nodes. Such a node is said to be “close” to many of the other nodes in the network, sometimes global centrality is also called closeness centrality. </a:t>
            </a:r>
            <a:endParaRPr lang="en-US" sz="2200" dirty="0" smtClean="0">
              <a:solidFill>
                <a:srgbClr val="131413"/>
              </a:solidFill>
              <a:latin typeface="Times New Roman" panose="02020603050405020304" pitchFamily="18" charset="0"/>
              <a:cs typeface="Times New Roman" panose="02020603050405020304" pitchFamily="18" charset="0"/>
            </a:endParaRPr>
          </a:p>
          <a:p>
            <a:pPr algn="just"/>
            <a:endParaRPr lang="en-US" sz="2200" dirty="0">
              <a:solidFill>
                <a:srgbClr val="131413"/>
              </a:solidFill>
              <a:latin typeface="Times New Roman" panose="02020603050405020304" pitchFamily="18" charset="0"/>
              <a:cs typeface="Times New Roman" panose="02020603050405020304" pitchFamily="18" charset="0"/>
            </a:endParaRPr>
          </a:p>
          <a:p>
            <a:pPr algn="just"/>
            <a:r>
              <a:rPr lang="en-US" sz="2200" dirty="0" smtClean="0">
                <a:solidFill>
                  <a:srgbClr val="131413"/>
                </a:solidFill>
                <a:latin typeface="Times New Roman" panose="02020603050405020304" pitchFamily="18" charset="0"/>
                <a:cs typeface="Times New Roman" panose="02020603050405020304" pitchFamily="18" charset="0"/>
              </a:rPr>
              <a:t>Local </a:t>
            </a:r>
            <a:r>
              <a:rPr lang="en-US" sz="2200" dirty="0">
                <a:solidFill>
                  <a:srgbClr val="131413"/>
                </a:solidFill>
                <a:latin typeface="Times New Roman" panose="02020603050405020304" pitchFamily="18" charset="0"/>
                <a:cs typeface="Times New Roman" panose="02020603050405020304" pitchFamily="18" charset="0"/>
              </a:rPr>
              <a:t>and global centrality depends mostly on the size of the network, and therefore they cannot be compared when networks differ significantly in size</a:t>
            </a:r>
            <a:r>
              <a:rPr lang="en-US" sz="2200" dirty="0" smtClean="0">
                <a:solidFill>
                  <a:srgbClr val="131413"/>
                </a:solidFill>
                <a:latin typeface="Times New Roman" panose="02020603050405020304" pitchFamily="18" charset="0"/>
                <a:cs typeface="Times New Roman" panose="02020603050405020304" pitchFamily="18" charset="0"/>
              </a:rPr>
              <a:t>.</a:t>
            </a:r>
            <a:endParaRPr lang="en-US" sz="2200" dirty="0"/>
          </a:p>
        </p:txBody>
      </p:sp>
    </p:spTree>
    <p:extLst>
      <p:ext uri="{BB962C8B-B14F-4D97-AF65-F5344CB8AC3E}">
        <p14:creationId xmlns:p14="http://schemas.microsoft.com/office/powerpoint/2010/main" val="36354914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762000"/>
            <a:ext cx="1779654" cy="707886"/>
          </a:xfrm>
          <a:prstGeom prst="rect">
            <a:avLst/>
          </a:prstGeom>
        </p:spPr>
        <p:txBody>
          <a:bodyPr wrap="none">
            <a:spAutoFit/>
          </a:bodyPr>
          <a:lstStyle/>
          <a:p>
            <a:r>
              <a:rPr lang="en-US" sz="4000" b="1" dirty="0">
                <a:solidFill>
                  <a:srgbClr val="C00000"/>
                </a:solidFill>
                <a:latin typeface="Bookman Uralic"/>
                <a:ea typeface="+mj-ea"/>
                <a:cs typeface="Bookman Uralic"/>
              </a:rPr>
              <a:t>Cont ..</a:t>
            </a:r>
          </a:p>
        </p:txBody>
      </p:sp>
      <p:sp>
        <p:nvSpPr>
          <p:cNvPr id="2" name="Rectangle 1"/>
          <p:cNvSpPr/>
          <p:nvPr/>
        </p:nvSpPr>
        <p:spPr>
          <a:xfrm>
            <a:off x="557048" y="1905000"/>
            <a:ext cx="8229600" cy="4154984"/>
          </a:xfrm>
          <a:prstGeom prst="rect">
            <a:avLst/>
          </a:prstGeom>
        </p:spPr>
        <p:txBody>
          <a:bodyPr wrap="square">
            <a:spAutoFit/>
          </a:bodyPr>
          <a:lstStyle/>
          <a:p>
            <a:pPr algn="just"/>
            <a:r>
              <a:rPr lang="en-US" sz="2400" dirty="0">
                <a:solidFill>
                  <a:srgbClr val="131413"/>
                </a:solidFill>
                <a:latin typeface="Times New Roman" panose="02020603050405020304" pitchFamily="18" charset="0"/>
                <a:cs typeface="Times New Roman" panose="02020603050405020304" pitchFamily="18" charset="0"/>
              </a:rPr>
              <a:t>For example, in a network </a:t>
            </a:r>
            <a:r>
              <a:rPr lang="en-US" sz="2400" dirty="0" smtClean="0">
                <a:solidFill>
                  <a:srgbClr val="131413"/>
                </a:solidFill>
                <a:latin typeface="Times New Roman" panose="02020603050405020304" pitchFamily="18" charset="0"/>
                <a:cs typeface="Times New Roman" panose="02020603050405020304" pitchFamily="18" charset="0"/>
              </a:rPr>
              <a:t>with a </a:t>
            </a:r>
            <a:r>
              <a:rPr lang="en-US" sz="2400" dirty="0">
                <a:solidFill>
                  <a:srgbClr val="131413"/>
                </a:solidFill>
                <a:latin typeface="Times New Roman" panose="02020603050405020304" pitchFamily="18" charset="0"/>
                <a:cs typeface="Times New Roman" panose="02020603050405020304" pitchFamily="18" charset="0"/>
              </a:rPr>
              <a:t>“star” structure, in which, all nodes have ties with one central node, local </a:t>
            </a:r>
            <a:r>
              <a:rPr lang="en-US" sz="2400" dirty="0" smtClean="0">
                <a:solidFill>
                  <a:srgbClr val="131413"/>
                </a:solidFill>
                <a:latin typeface="Times New Roman" panose="02020603050405020304" pitchFamily="18" charset="0"/>
                <a:cs typeface="Times New Roman" panose="02020603050405020304" pitchFamily="18" charset="0"/>
              </a:rPr>
              <a:t>centrality of </a:t>
            </a:r>
            <a:r>
              <a:rPr lang="en-US" sz="2400" dirty="0">
                <a:solidFill>
                  <a:srgbClr val="131413"/>
                </a:solidFill>
                <a:latin typeface="Times New Roman" panose="02020603050405020304" pitchFamily="18" charset="0"/>
                <a:cs typeface="Times New Roman" panose="02020603050405020304" pitchFamily="18" charset="0"/>
              </a:rPr>
              <a:t>the central node is equal to 1.0. </a:t>
            </a:r>
            <a:endParaRPr lang="en-US" sz="2400" dirty="0" smtClean="0">
              <a:solidFill>
                <a:srgbClr val="131413"/>
              </a:solidFill>
              <a:latin typeface="Times New Roman" panose="02020603050405020304" pitchFamily="18" charset="0"/>
              <a:cs typeface="Times New Roman" panose="02020603050405020304" pitchFamily="18" charset="0"/>
            </a:endParaRPr>
          </a:p>
          <a:p>
            <a:pPr algn="just"/>
            <a:endParaRPr lang="en-US" sz="2400" dirty="0">
              <a:solidFill>
                <a:srgbClr val="131413"/>
              </a:solidFill>
              <a:latin typeface="Times New Roman" panose="02020603050405020304" pitchFamily="18" charset="0"/>
              <a:cs typeface="Times New Roman" panose="02020603050405020304" pitchFamily="18" charset="0"/>
            </a:endParaRPr>
          </a:p>
          <a:p>
            <a:pPr algn="just"/>
            <a:r>
              <a:rPr lang="en-US" sz="2400" dirty="0" smtClean="0">
                <a:solidFill>
                  <a:srgbClr val="131413"/>
                </a:solidFill>
                <a:latin typeface="Times New Roman" panose="02020603050405020304" pitchFamily="18" charset="0"/>
                <a:cs typeface="Times New Roman" panose="02020603050405020304" pitchFamily="18" charset="0"/>
              </a:rPr>
              <a:t>Whereas </a:t>
            </a:r>
            <a:r>
              <a:rPr lang="en-US" sz="2400" dirty="0">
                <a:solidFill>
                  <a:srgbClr val="131413"/>
                </a:solidFill>
                <a:latin typeface="Times New Roman" panose="02020603050405020304" pitchFamily="18" charset="0"/>
                <a:cs typeface="Times New Roman" panose="02020603050405020304" pitchFamily="18" charset="0"/>
              </a:rPr>
              <a:t>local centrality measures are </a:t>
            </a:r>
            <a:r>
              <a:rPr lang="en-US" sz="2400" dirty="0" smtClean="0">
                <a:solidFill>
                  <a:srgbClr val="131413"/>
                </a:solidFill>
                <a:latin typeface="Times New Roman" panose="02020603050405020304" pitchFamily="18" charset="0"/>
                <a:cs typeface="Times New Roman" panose="02020603050405020304" pitchFamily="18" charset="0"/>
              </a:rPr>
              <a:t>expressed in </a:t>
            </a:r>
            <a:r>
              <a:rPr lang="en-US" sz="2400" dirty="0">
                <a:solidFill>
                  <a:srgbClr val="131413"/>
                </a:solidFill>
                <a:latin typeface="Times New Roman" panose="02020603050405020304" pitchFamily="18" charset="0"/>
                <a:cs typeface="Times New Roman" panose="02020603050405020304" pitchFamily="18" charset="0"/>
              </a:rPr>
              <a:t>terms of the number of nodes to which a node is connected, global </a:t>
            </a:r>
            <a:r>
              <a:rPr lang="en-US" sz="2400" dirty="0" smtClean="0">
                <a:solidFill>
                  <a:srgbClr val="131413"/>
                </a:solidFill>
                <a:latin typeface="Times New Roman" panose="02020603050405020304" pitchFamily="18" charset="0"/>
                <a:cs typeface="Times New Roman" panose="02020603050405020304" pitchFamily="18" charset="0"/>
              </a:rPr>
              <a:t>centrality is </a:t>
            </a:r>
            <a:r>
              <a:rPr lang="en-US" sz="2400" dirty="0">
                <a:solidFill>
                  <a:srgbClr val="131413"/>
                </a:solidFill>
                <a:latin typeface="Times New Roman" panose="02020603050405020304" pitchFamily="18" charset="0"/>
                <a:cs typeface="Times New Roman" panose="02020603050405020304" pitchFamily="18" charset="0"/>
              </a:rPr>
              <a:t>expressed in terms of the distances among the various nodes. </a:t>
            </a:r>
            <a:endParaRPr lang="en-US" sz="2400" dirty="0" smtClean="0">
              <a:solidFill>
                <a:srgbClr val="131413"/>
              </a:solidFill>
              <a:latin typeface="Times New Roman" panose="02020603050405020304" pitchFamily="18" charset="0"/>
              <a:cs typeface="Times New Roman" panose="02020603050405020304" pitchFamily="18" charset="0"/>
            </a:endParaRPr>
          </a:p>
          <a:p>
            <a:pPr algn="just"/>
            <a:endParaRPr lang="en-US" sz="2400" dirty="0">
              <a:solidFill>
                <a:srgbClr val="131413"/>
              </a:solidFill>
              <a:latin typeface="Times New Roman" panose="02020603050405020304" pitchFamily="18" charset="0"/>
              <a:cs typeface="Times New Roman" panose="02020603050405020304" pitchFamily="18" charset="0"/>
            </a:endParaRPr>
          </a:p>
          <a:p>
            <a:pPr algn="just"/>
            <a:r>
              <a:rPr lang="en-US" sz="2400" dirty="0" smtClean="0">
                <a:solidFill>
                  <a:srgbClr val="131413"/>
                </a:solidFill>
                <a:latin typeface="Times New Roman" panose="02020603050405020304" pitchFamily="18" charset="0"/>
                <a:cs typeface="Times New Roman" panose="02020603050405020304" pitchFamily="18" charset="0"/>
              </a:rPr>
              <a:t>Two </a:t>
            </a:r>
            <a:r>
              <a:rPr lang="en-US" sz="2400" dirty="0">
                <a:solidFill>
                  <a:srgbClr val="131413"/>
                </a:solidFill>
                <a:latin typeface="Times New Roman" panose="02020603050405020304" pitchFamily="18" charset="0"/>
                <a:cs typeface="Times New Roman" panose="02020603050405020304" pitchFamily="18" charset="0"/>
              </a:rPr>
              <a:t>nodes </a:t>
            </a:r>
            <a:r>
              <a:rPr lang="en-US" sz="2400" dirty="0" smtClean="0">
                <a:solidFill>
                  <a:srgbClr val="131413"/>
                </a:solidFill>
                <a:latin typeface="Times New Roman" panose="02020603050405020304" pitchFamily="18" charset="0"/>
                <a:cs typeface="Times New Roman" panose="02020603050405020304" pitchFamily="18" charset="0"/>
              </a:rPr>
              <a:t>are connected </a:t>
            </a:r>
            <a:r>
              <a:rPr lang="en-US" sz="2400" dirty="0">
                <a:solidFill>
                  <a:srgbClr val="131413"/>
                </a:solidFill>
                <a:latin typeface="Times New Roman" panose="02020603050405020304" pitchFamily="18" charset="0"/>
                <a:cs typeface="Times New Roman" panose="02020603050405020304" pitchFamily="18" charset="0"/>
              </a:rPr>
              <a:t>by a path if there is a sequence of distinct ties connecting them, and </a:t>
            </a:r>
            <a:r>
              <a:rPr lang="en-US" sz="2400" dirty="0" smtClean="0">
                <a:solidFill>
                  <a:srgbClr val="131413"/>
                </a:solidFill>
                <a:latin typeface="Times New Roman" panose="02020603050405020304" pitchFamily="18" charset="0"/>
                <a:cs typeface="Times New Roman" panose="02020603050405020304" pitchFamily="18" charset="0"/>
              </a:rPr>
              <a:t>the length </a:t>
            </a:r>
            <a:r>
              <a:rPr lang="en-US" sz="2400" dirty="0">
                <a:solidFill>
                  <a:srgbClr val="131413"/>
                </a:solidFill>
                <a:latin typeface="Times New Roman" panose="02020603050405020304" pitchFamily="18" charset="0"/>
                <a:cs typeface="Times New Roman" panose="02020603050405020304" pitchFamily="18" charset="0"/>
              </a:rPr>
              <a:t>of the path is simply the number of ties that make it up.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8013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413" y="838200"/>
            <a:ext cx="4633595" cy="615553"/>
          </a:xfrm>
        </p:spPr>
        <p:txBody>
          <a:bodyPr/>
          <a:lstStyle/>
          <a:p>
            <a:r>
              <a:rPr lang="en-US" dirty="0"/>
              <a:t>Betweenness</a:t>
            </a:r>
          </a:p>
        </p:txBody>
      </p:sp>
      <p:sp>
        <p:nvSpPr>
          <p:cNvPr id="4" name="Rectangle 3"/>
          <p:cNvSpPr/>
          <p:nvPr/>
        </p:nvSpPr>
        <p:spPr>
          <a:xfrm>
            <a:off x="640413" y="1752600"/>
            <a:ext cx="8046387" cy="4154984"/>
          </a:xfrm>
          <a:prstGeom prst="rect">
            <a:avLst/>
          </a:prstGeom>
        </p:spPr>
        <p:txBody>
          <a:bodyPr wrap="square">
            <a:spAutoFit/>
          </a:bodyPr>
          <a:lstStyle/>
          <a:p>
            <a:pPr algn="just"/>
            <a:r>
              <a:rPr lang="en-US" sz="2400" dirty="0">
                <a:solidFill>
                  <a:srgbClr val="131413"/>
                </a:solidFill>
                <a:latin typeface="Times New Roman" panose="02020603050405020304" pitchFamily="18" charset="0"/>
                <a:cs typeface="Times New Roman" panose="02020603050405020304" pitchFamily="18" charset="0"/>
              </a:rPr>
              <a:t>Betweenness </a:t>
            </a:r>
            <a:r>
              <a:rPr lang="en-US" sz="2400" dirty="0" smtClean="0">
                <a:solidFill>
                  <a:srgbClr val="131413"/>
                </a:solidFill>
                <a:latin typeface="Times New Roman" panose="02020603050405020304" pitchFamily="18" charset="0"/>
                <a:cs typeface="Times New Roman" panose="02020603050405020304" pitchFamily="18" charset="0"/>
              </a:rPr>
              <a:t>is </a:t>
            </a:r>
            <a:r>
              <a:rPr lang="en-US" sz="2400" dirty="0">
                <a:solidFill>
                  <a:srgbClr val="131413"/>
                </a:solidFill>
                <a:latin typeface="Times New Roman" panose="02020603050405020304" pitchFamily="18" charset="0"/>
                <a:cs typeface="Times New Roman" panose="02020603050405020304" pitchFamily="18" charset="0"/>
              </a:rPr>
              <a:t>defined as the extent to which a node lies between other </a:t>
            </a:r>
            <a:r>
              <a:rPr lang="en-US" sz="2400" dirty="0" smtClean="0">
                <a:solidFill>
                  <a:srgbClr val="131413"/>
                </a:solidFill>
                <a:latin typeface="Times New Roman" panose="02020603050405020304" pitchFamily="18" charset="0"/>
                <a:cs typeface="Times New Roman" panose="02020603050405020304" pitchFamily="18" charset="0"/>
              </a:rPr>
              <a:t>nodes in </a:t>
            </a:r>
            <a:r>
              <a:rPr lang="en-US" sz="2400" dirty="0">
                <a:solidFill>
                  <a:srgbClr val="131413"/>
                </a:solidFill>
                <a:latin typeface="Times New Roman" panose="02020603050405020304" pitchFamily="18" charset="0"/>
                <a:cs typeface="Times New Roman" panose="02020603050405020304" pitchFamily="18" charset="0"/>
              </a:rPr>
              <a:t>the network. </a:t>
            </a:r>
            <a:endParaRPr lang="en-US" sz="2400" dirty="0" smtClean="0">
              <a:solidFill>
                <a:srgbClr val="131413"/>
              </a:solidFill>
              <a:latin typeface="Times New Roman" panose="02020603050405020304" pitchFamily="18" charset="0"/>
              <a:cs typeface="Times New Roman" panose="02020603050405020304" pitchFamily="18" charset="0"/>
            </a:endParaRPr>
          </a:p>
          <a:p>
            <a:pPr algn="just"/>
            <a:endParaRPr lang="en-US" sz="2400" dirty="0">
              <a:solidFill>
                <a:srgbClr val="131413"/>
              </a:solidFill>
              <a:latin typeface="Times New Roman" panose="02020603050405020304" pitchFamily="18" charset="0"/>
              <a:cs typeface="Times New Roman" panose="02020603050405020304" pitchFamily="18" charset="0"/>
            </a:endParaRPr>
          </a:p>
          <a:p>
            <a:pPr algn="just"/>
            <a:r>
              <a:rPr lang="en-US" sz="2400" dirty="0" smtClean="0">
                <a:solidFill>
                  <a:srgbClr val="131413"/>
                </a:solidFill>
                <a:latin typeface="Times New Roman" panose="02020603050405020304" pitchFamily="18" charset="0"/>
                <a:cs typeface="Times New Roman" panose="02020603050405020304" pitchFamily="18" charset="0"/>
              </a:rPr>
              <a:t>Here</a:t>
            </a:r>
            <a:r>
              <a:rPr lang="en-US" sz="2400" dirty="0">
                <a:solidFill>
                  <a:srgbClr val="131413"/>
                </a:solidFill>
                <a:latin typeface="Times New Roman" panose="02020603050405020304" pitchFamily="18" charset="0"/>
                <a:cs typeface="Times New Roman" panose="02020603050405020304" pitchFamily="18" charset="0"/>
              </a:rPr>
              <a:t>, the connectivity of the node’s neighbours is taken into </a:t>
            </a:r>
            <a:r>
              <a:rPr lang="en-US" sz="2400" dirty="0" smtClean="0">
                <a:solidFill>
                  <a:srgbClr val="131413"/>
                </a:solidFill>
                <a:latin typeface="Times New Roman" panose="02020603050405020304" pitchFamily="18" charset="0"/>
                <a:cs typeface="Times New Roman" panose="02020603050405020304" pitchFamily="18" charset="0"/>
              </a:rPr>
              <a:t>account in </a:t>
            </a:r>
            <a:r>
              <a:rPr lang="en-US" sz="2400" dirty="0">
                <a:solidFill>
                  <a:srgbClr val="131413"/>
                </a:solidFill>
                <a:latin typeface="Times New Roman" panose="02020603050405020304" pitchFamily="18" charset="0"/>
                <a:cs typeface="Times New Roman" panose="02020603050405020304" pitchFamily="18" charset="0"/>
              </a:rPr>
              <a:t>order to provide a higher value for nodes which bridge clusters. This </a:t>
            </a:r>
            <a:r>
              <a:rPr lang="en-US" sz="2400" dirty="0" smtClean="0">
                <a:solidFill>
                  <a:srgbClr val="131413"/>
                </a:solidFill>
                <a:latin typeface="Times New Roman" panose="02020603050405020304" pitchFamily="18" charset="0"/>
                <a:cs typeface="Times New Roman" panose="02020603050405020304" pitchFamily="18" charset="0"/>
              </a:rPr>
              <a:t>metric reflects </a:t>
            </a:r>
            <a:r>
              <a:rPr lang="en-US" sz="2400" dirty="0">
                <a:solidFill>
                  <a:srgbClr val="131413"/>
                </a:solidFill>
                <a:latin typeface="Times New Roman" panose="02020603050405020304" pitchFamily="18" charset="0"/>
                <a:cs typeface="Times New Roman" panose="02020603050405020304" pitchFamily="18" charset="0"/>
              </a:rPr>
              <a:t>the number of people who are connecting indirectly through direct links</a:t>
            </a:r>
            <a:r>
              <a:rPr lang="en-US" sz="2400" dirty="0" smtClean="0">
                <a:solidFill>
                  <a:srgbClr val="131413"/>
                </a:solidFill>
                <a:latin typeface="Times New Roman" panose="02020603050405020304" pitchFamily="18" charset="0"/>
                <a:cs typeface="Times New Roman" panose="02020603050405020304" pitchFamily="18" charset="0"/>
              </a:rPr>
              <a:t>. </a:t>
            </a:r>
          </a:p>
          <a:p>
            <a:pPr algn="just"/>
            <a:endParaRPr lang="en-US" sz="2400" dirty="0">
              <a:solidFill>
                <a:srgbClr val="131413"/>
              </a:solidFill>
              <a:latin typeface="Times New Roman" panose="02020603050405020304" pitchFamily="18" charset="0"/>
              <a:cs typeface="Times New Roman" panose="02020603050405020304" pitchFamily="18" charset="0"/>
            </a:endParaRPr>
          </a:p>
          <a:p>
            <a:pPr algn="just"/>
            <a:r>
              <a:rPr lang="en-US" sz="2400" dirty="0" smtClean="0">
                <a:solidFill>
                  <a:srgbClr val="131413"/>
                </a:solidFill>
                <a:latin typeface="Times New Roman" panose="02020603050405020304" pitchFamily="18" charset="0"/>
                <a:cs typeface="Times New Roman" panose="02020603050405020304" pitchFamily="18" charset="0"/>
              </a:rPr>
              <a:t>The </a:t>
            </a:r>
            <a:r>
              <a:rPr lang="en-US" sz="2400" dirty="0">
                <a:solidFill>
                  <a:srgbClr val="131413"/>
                </a:solidFill>
                <a:latin typeface="Times New Roman" panose="02020603050405020304" pitchFamily="18" charset="0"/>
                <a:cs typeface="Times New Roman" panose="02020603050405020304" pitchFamily="18" charset="0"/>
              </a:rPr>
              <a:t>betweenness of a node measures the extent to which an agent (represented </a:t>
            </a:r>
            <a:r>
              <a:rPr lang="en-US" sz="2400" dirty="0" smtClean="0">
                <a:solidFill>
                  <a:srgbClr val="131413"/>
                </a:solidFill>
                <a:latin typeface="Times New Roman" panose="02020603050405020304" pitchFamily="18" charset="0"/>
                <a:cs typeface="Times New Roman" panose="02020603050405020304" pitchFamily="18" charset="0"/>
              </a:rPr>
              <a:t>by a </a:t>
            </a:r>
            <a:r>
              <a:rPr lang="en-US" sz="2400" dirty="0">
                <a:solidFill>
                  <a:srgbClr val="131413"/>
                </a:solidFill>
                <a:latin typeface="Times New Roman" panose="02020603050405020304" pitchFamily="18" charset="0"/>
                <a:cs typeface="Times New Roman" panose="02020603050405020304" pitchFamily="18" charset="0"/>
              </a:rPr>
              <a:t>node) can play the part of a broker or gatekeeper with a potential for </a:t>
            </a:r>
            <a:r>
              <a:rPr lang="en-US" sz="2400" dirty="0" smtClean="0">
                <a:solidFill>
                  <a:srgbClr val="131413"/>
                </a:solidFill>
                <a:latin typeface="Times New Roman" panose="02020603050405020304" pitchFamily="18" charset="0"/>
                <a:cs typeface="Times New Roman" panose="02020603050405020304" pitchFamily="18" charset="0"/>
              </a:rPr>
              <a:t>control over </a:t>
            </a:r>
            <a:r>
              <a:rPr lang="en-US" sz="2400" dirty="0">
                <a:solidFill>
                  <a:srgbClr val="131413"/>
                </a:solidFill>
                <a:latin typeface="Times New Roman" panose="02020603050405020304" pitchFamily="18" charset="0"/>
                <a:cs typeface="Times New Roman" panose="02020603050405020304" pitchFamily="18" charset="0"/>
              </a:rPr>
              <a:t>others.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876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5362" name="Picture 2" descr="Social Network Analysis – friendsare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638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4300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15553"/>
          </a:xfrm>
        </p:spPr>
        <p:txBody>
          <a:bodyPr/>
          <a:lstStyle/>
          <a:p>
            <a:r>
              <a:rPr lang="en-US" dirty="0"/>
              <a:t>Centralization</a:t>
            </a:r>
          </a:p>
        </p:txBody>
      </p:sp>
      <p:sp>
        <p:nvSpPr>
          <p:cNvPr id="5" name="Rectangle 4"/>
          <p:cNvSpPr/>
          <p:nvPr/>
        </p:nvSpPr>
        <p:spPr>
          <a:xfrm>
            <a:off x="645668" y="1752600"/>
            <a:ext cx="7964932" cy="4154984"/>
          </a:xfrm>
          <a:prstGeom prst="rect">
            <a:avLst/>
          </a:prstGeom>
        </p:spPr>
        <p:txBody>
          <a:bodyPr wrap="square">
            <a:spAutoFit/>
          </a:bodyPr>
          <a:lstStyle/>
          <a:p>
            <a:pPr algn="just"/>
            <a:r>
              <a:rPr lang="en-US" sz="2400" dirty="0">
                <a:solidFill>
                  <a:srgbClr val="131413"/>
                </a:solidFill>
                <a:latin typeface="Times New Roman" panose="02020603050405020304" pitchFamily="18" charset="0"/>
                <a:cs typeface="Times New Roman" panose="02020603050405020304" pitchFamily="18" charset="0"/>
              </a:rPr>
              <a:t>Centralization is calculated as the ratio between the numbers of links for </a:t>
            </a:r>
            <a:r>
              <a:rPr lang="en-US" sz="2400" dirty="0" smtClean="0">
                <a:solidFill>
                  <a:srgbClr val="131413"/>
                </a:solidFill>
                <a:latin typeface="Times New Roman" panose="02020603050405020304" pitchFamily="18" charset="0"/>
                <a:cs typeface="Times New Roman" panose="02020603050405020304" pitchFamily="18" charset="0"/>
              </a:rPr>
              <a:t>each node </a:t>
            </a:r>
            <a:r>
              <a:rPr lang="en-US" sz="2400" dirty="0">
                <a:solidFill>
                  <a:srgbClr val="131413"/>
                </a:solidFill>
                <a:latin typeface="Times New Roman" panose="02020603050405020304" pitchFamily="18" charset="0"/>
                <a:cs typeface="Times New Roman" panose="02020603050405020304" pitchFamily="18" charset="0"/>
              </a:rPr>
              <a:t>divided by the maximum possible sum of </a:t>
            </a:r>
            <a:r>
              <a:rPr lang="en-US" sz="2400" dirty="0" smtClean="0">
                <a:solidFill>
                  <a:srgbClr val="131413"/>
                </a:solidFill>
                <a:latin typeface="Times New Roman" panose="02020603050405020304" pitchFamily="18" charset="0"/>
                <a:cs typeface="Times New Roman" panose="02020603050405020304" pitchFamily="18" charset="0"/>
              </a:rPr>
              <a:t>differences. </a:t>
            </a:r>
          </a:p>
          <a:p>
            <a:pPr algn="just"/>
            <a:endParaRPr lang="en-US" sz="2400" dirty="0">
              <a:solidFill>
                <a:srgbClr val="131413"/>
              </a:solidFill>
              <a:latin typeface="Times New Roman" panose="02020603050405020304" pitchFamily="18" charset="0"/>
              <a:cs typeface="Times New Roman" panose="02020603050405020304" pitchFamily="18" charset="0"/>
            </a:endParaRPr>
          </a:p>
          <a:p>
            <a:pPr algn="just"/>
            <a:r>
              <a:rPr lang="en-US" sz="2400" dirty="0" smtClean="0">
                <a:solidFill>
                  <a:srgbClr val="131413"/>
                </a:solidFill>
                <a:latin typeface="Times New Roman" panose="02020603050405020304" pitchFamily="18" charset="0"/>
                <a:cs typeface="Times New Roman" panose="02020603050405020304" pitchFamily="18" charset="0"/>
              </a:rPr>
              <a:t>Centralization provides </a:t>
            </a:r>
            <a:r>
              <a:rPr lang="en-US" sz="2400" dirty="0">
                <a:solidFill>
                  <a:srgbClr val="131413"/>
                </a:solidFill>
                <a:latin typeface="Times New Roman" panose="02020603050405020304" pitchFamily="18" charset="0"/>
                <a:cs typeface="Times New Roman" panose="02020603050405020304" pitchFamily="18" charset="0"/>
              </a:rPr>
              <a:t>a measure of the extent to which a whole network has a </a:t>
            </a:r>
            <a:r>
              <a:rPr lang="en-US" sz="2400" dirty="0" smtClean="0">
                <a:solidFill>
                  <a:srgbClr val="131413"/>
                </a:solidFill>
                <a:latin typeface="Times New Roman" panose="02020603050405020304" pitchFamily="18" charset="0"/>
                <a:cs typeface="Times New Roman" panose="02020603050405020304" pitchFamily="18" charset="0"/>
              </a:rPr>
              <a:t>centralized structure</a:t>
            </a:r>
            <a:r>
              <a:rPr lang="en-US" sz="2400" dirty="0">
                <a:solidFill>
                  <a:srgbClr val="131413"/>
                </a:solidFill>
                <a:latin typeface="Times New Roman" panose="02020603050405020304" pitchFamily="18" charset="0"/>
                <a:cs typeface="Times New Roman" panose="02020603050405020304" pitchFamily="18" charset="0"/>
              </a:rPr>
              <a:t>. </a:t>
            </a:r>
            <a:endParaRPr lang="en-US" sz="2400" dirty="0" smtClean="0">
              <a:solidFill>
                <a:srgbClr val="131413"/>
              </a:solidFill>
              <a:latin typeface="Times New Roman" panose="02020603050405020304" pitchFamily="18" charset="0"/>
              <a:cs typeface="Times New Roman" panose="02020603050405020304" pitchFamily="18" charset="0"/>
            </a:endParaRPr>
          </a:p>
          <a:p>
            <a:pPr algn="just"/>
            <a:endParaRPr lang="en-US" sz="2400" dirty="0">
              <a:solidFill>
                <a:srgbClr val="131413"/>
              </a:solidFill>
              <a:latin typeface="Times New Roman" panose="02020603050405020304" pitchFamily="18" charset="0"/>
              <a:cs typeface="Times New Roman" panose="02020603050405020304" pitchFamily="18" charset="0"/>
            </a:endParaRPr>
          </a:p>
          <a:p>
            <a:pPr algn="just"/>
            <a:r>
              <a:rPr lang="en-US" sz="2400" dirty="0" smtClean="0">
                <a:solidFill>
                  <a:srgbClr val="131413"/>
                </a:solidFill>
                <a:latin typeface="Times New Roman" panose="02020603050405020304" pitchFamily="18" charset="0"/>
                <a:cs typeface="Times New Roman" panose="02020603050405020304" pitchFamily="18" charset="0"/>
              </a:rPr>
              <a:t>Whereas </a:t>
            </a:r>
            <a:r>
              <a:rPr lang="en-US" sz="2400" dirty="0">
                <a:solidFill>
                  <a:srgbClr val="131413"/>
                </a:solidFill>
                <a:latin typeface="Times New Roman" panose="02020603050405020304" pitchFamily="18" charset="0"/>
                <a:cs typeface="Times New Roman" panose="02020603050405020304" pitchFamily="18" charset="0"/>
              </a:rPr>
              <a:t>centralization describes the extent to which this </a:t>
            </a:r>
            <a:r>
              <a:rPr lang="en-US" sz="2400" dirty="0" smtClean="0">
                <a:solidFill>
                  <a:srgbClr val="131413"/>
                </a:solidFill>
                <a:latin typeface="Times New Roman" panose="02020603050405020304" pitchFamily="18" charset="0"/>
                <a:cs typeface="Times New Roman" panose="02020603050405020304" pitchFamily="18" charset="0"/>
              </a:rPr>
              <a:t>connectedness is </a:t>
            </a:r>
            <a:r>
              <a:rPr lang="en-US" sz="2400" dirty="0">
                <a:solidFill>
                  <a:srgbClr val="131413"/>
                </a:solidFill>
                <a:latin typeface="Times New Roman" panose="02020603050405020304" pitchFamily="18" charset="0"/>
                <a:cs typeface="Times New Roman" panose="02020603050405020304" pitchFamily="18" charset="0"/>
              </a:rPr>
              <a:t>organized around particular focal nodes; density describes the general level </a:t>
            </a:r>
            <a:r>
              <a:rPr lang="en-US" sz="2400" dirty="0" smtClean="0">
                <a:solidFill>
                  <a:srgbClr val="131413"/>
                </a:solidFill>
                <a:latin typeface="Times New Roman" panose="02020603050405020304" pitchFamily="18" charset="0"/>
                <a:cs typeface="Times New Roman" panose="02020603050405020304" pitchFamily="18" charset="0"/>
              </a:rPr>
              <a:t>of connectedness </a:t>
            </a:r>
            <a:r>
              <a:rPr lang="en-US" sz="2400" dirty="0">
                <a:solidFill>
                  <a:srgbClr val="131413"/>
                </a:solidFill>
                <a:latin typeface="Times New Roman" panose="02020603050405020304" pitchFamily="18" charset="0"/>
                <a:cs typeface="Times New Roman" panose="02020603050405020304" pitchFamily="18" charset="0"/>
              </a:rPr>
              <a:t>in a network.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4800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58" y="685800"/>
            <a:ext cx="4633595" cy="635000"/>
          </a:xfrm>
        </p:spPr>
        <p:txBody>
          <a:bodyPr/>
          <a:lstStyle/>
          <a:p>
            <a:r>
              <a:rPr lang="en-US" dirty="0" err="1" smtClean="0"/>
              <a:t>Cont</a:t>
            </a:r>
            <a:r>
              <a:rPr lang="en-US" dirty="0" smtClean="0"/>
              <a:t> ..</a:t>
            </a:r>
            <a:endParaRPr lang="en-US" dirty="0"/>
          </a:p>
        </p:txBody>
      </p:sp>
      <p:sp>
        <p:nvSpPr>
          <p:cNvPr id="3" name="Text Placeholder 2"/>
          <p:cNvSpPr>
            <a:spLocks noGrp="1"/>
          </p:cNvSpPr>
          <p:nvPr>
            <p:ph type="body" idx="1"/>
          </p:nvPr>
        </p:nvSpPr>
        <p:spPr>
          <a:xfrm>
            <a:off x="664061" y="2057400"/>
            <a:ext cx="7841615" cy="3447098"/>
          </a:xfrm>
        </p:spPr>
        <p:txBody>
          <a:bodyPr/>
          <a:lstStyle/>
          <a:p>
            <a:pPr algn="just"/>
            <a:r>
              <a:rPr lang="en-US" sz="2800" dirty="0">
                <a:solidFill>
                  <a:srgbClr val="131413"/>
                </a:solidFill>
                <a:latin typeface="Times New Roman" panose="02020603050405020304" pitchFamily="18" charset="0"/>
                <a:cs typeface="Times New Roman" panose="02020603050405020304" pitchFamily="18" charset="0"/>
              </a:rPr>
              <a:t>Centralization and density, therefore, are important complementary pair measures. </a:t>
            </a:r>
            <a:endParaRPr lang="en-US" sz="2800" dirty="0" smtClean="0">
              <a:solidFill>
                <a:srgbClr val="131413"/>
              </a:solidFill>
              <a:latin typeface="Times New Roman" panose="02020603050405020304" pitchFamily="18" charset="0"/>
              <a:cs typeface="Times New Roman" panose="02020603050405020304" pitchFamily="18" charset="0"/>
            </a:endParaRPr>
          </a:p>
          <a:p>
            <a:pPr algn="just"/>
            <a:endParaRPr lang="en-US" sz="2800" dirty="0">
              <a:solidFill>
                <a:srgbClr val="131413"/>
              </a:solidFill>
              <a:latin typeface="Times New Roman" panose="02020603050405020304" pitchFamily="18" charset="0"/>
              <a:cs typeface="Times New Roman" panose="02020603050405020304" pitchFamily="18" charset="0"/>
            </a:endParaRPr>
          </a:p>
          <a:p>
            <a:pPr algn="just"/>
            <a:r>
              <a:rPr lang="en-US" sz="2800" dirty="0" smtClean="0">
                <a:solidFill>
                  <a:srgbClr val="131413"/>
                </a:solidFill>
                <a:latin typeface="Times New Roman" panose="02020603050405020304" pitchFamily="18" charset="0"/>
                <a:cs typeface="Times New Roman" panose="02020603050405020304" pitchFamily="18" charset="0"/>
              </a:rPr>
              <a:t>While </a:t>
            </a:r>
            <a:r>
              <a:rPr lang="en-US" sz="2800" dirty="0">
                <a:solidFill>
                  <a:srgbClr val="131413"/>
                </a:solidFill>
                <a:latin typeface="Times New Roman" panose="02020603050405020304" pitchFamily="18" charset="0"/>
                <a:cs typeface="Times New Roman" panose="02020603050405020304" pitchFamily="18" charset="0"/>
              </a:rPr>
              <a:t>a centralized network will have many of its links dispersed around one or a few nodes, the decentralized network is one in which there is little variation between the number of links each node possesses</a:t>
            </a:r>
            <a:r>
              <a:rPr lang="en-US" sz="2800" dirty="0" smtClean="0">
                <a:solidFill>
                  <a:srgbClr val="131413"/>
                </a:solidFill>
                <a:latin typeface="Times New Roman" panose="02020603050405020304" pitchFamily="18" charset="0"/>
                <a:cs typeface="Times New Roman" panose="02020603050405020304" pitchFamily="18" charset="0"/>
              </a:rPr>
              <a:t>.</a:t>
            </a:r>
            <a:endParaRPr lang="en-US" sz="2800" dirty="0"/>
          </a:p>
        </p:txBody>
      </p:sp>
    </p:spTree>
    <p:extLst>
      <p:ext uri="{BB962C8B-B14F-4D97-AF65-F5344CB8AC3E}">
        <p14:creationId xmlns:p14="http://schemas.microsoft.com/office/powerpoint/2010/main" val="3112522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571" y="762000"/>
            <a:ext cx="7783629" cy="609600"/>
          </a:xfrm>
        </p:spPr>
        <p:txBody>
          <a:bodyPr/>
          <a:lstStyle/>
          <a:p>
            <a:r>
              <a:rPr lang="en-US" dirty="0">
                <a:latin typeface="Arial" panose="020B0604020202020204" pitchFamily="34" charset="0"/>
              </a:rPr>
              <a:t>What </a:t>
            </a:r>
            <a:r>
              <a:rPr lang="en-US" dirty="0" smtClean="0">
                <a:latin typeface="Arial" panose="020B0604020202020204" pitchFamily="34" charset="0"/>
              </a:rPr>
              <a:t>is </a:t>
            </a:r>
            <a:r>
              <a:rPr lang="en-US" dirty="0">
                <a:latin typeface="Arial" panose="020B0604020202020204" pitchFamily="34" charset="0"/>
              </a:rPr>
              <a:t>Social Media Analytics?</a:t>
            </a:r>
          </a:p>
        </p:txBody>
      </p:sp>
      <p:sp>
        <p:nvSpPr>
          <p:cNvPr id="3" name="Rectangle 2"/>
          <p:cNvSpPr/>
          <p:nvPr/>
        </p:nvSpPr>
        <p:spPr>
          <a:xfrm>
            <a:off x="666688" y="1752600"/>
            <a:ext cx="7936029" cy="4154984"/>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Social media analytics is defined as the </a:t>
            </a:r>
            <a:r>
              <a:rPr lang="en-US" sz="2400" b="1" dirty="0">
                <a:latin typeface="Times New Roman" panose="02020603050405020304" pitchFamily="18" charset="0"/>
                <a:cs typeface="Times New Roman" panose="02020603050405020304" pitchFamily="18" charset="0"/>
              </a:rPr>
              <a:t>process of collecting unstructured data</a:t>
            </a:r>
            <a:r>
              <a:rPr lang="en-US" sz="2400" dirty="0">
                <a:latin typeface="Times New Roman" panose="02020603050405020304" pitchFamily="18" charset="0"/>
                <a:cs typeface="Times New Roman" panose="02020603050405020304" pitchFamily="18" charset="0"/>
              </a:rPr>
              <a:t> from </a:t>
            </a:r>
            <a:r>
              <a:rPr lang="en-US" sz="2400" b="1" dirty="0">
                <a:latin typeface="Times New Roman" panose="02020603050405020304" pitchFamily="18" charset="0"/>
                <a:cs typeface="Times New Roman" panose="02020603050405020304" pitchFamily="18" charset="0"/>
              </a:rPr>
              <a:t>social media platforms</a:t>
            </a:r>
            <a:r>
              <a:rPr lang="en-US" sz="2400" dirty="0">
                <a:latin typeface="Times New Roman" panose="02020603050405020304" pitchFamily="18" charset="0"/>
                <a:cs typeface="Times New Roman" panose="02020603050405020304" pitchFamily="18" charset="0"/>
              </a:rPr>
              <a:t> to derive </a:t>
            </a:r>
            <a:r>
              <a:rPr lang="en-US" sz="2400" b="1" dirty="0">
                <a:latin typeface="Times New Roman" panose="02020603050405020304" pitchFamily="18" charset="0"/>
                <a:cs typeface="Times New Roman" panose="02020603050405020304" pitchFamily="18" charset="0"/>
              </a:rPr>
              <a:t>valuable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customer</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behavioral insights </a:t>
            </a:r>
            <a:r>
              <a:rPr lang="en-US" sz="2400" dirty="0">
                <a:latin typeface="Times New Roman" panose="02020603050405020304" pitchFamily="18" charset="0"/>
                <a:cs typeface="Times New Roman" panose="02020603050405020304" pitchFamily="18" charset="0"/>
              </a:rPr>
              <a:t>that support critical </a:t>
            </a:r>
            <a:r>
              <a:rPr lang="en-US" sz="2400" b="1" dirty="0">
                <a:latin typeface="Times New Roman" panose="02020603050405020304" pitchFamily="18" charset="0"/>
                <a:cs typeface="Times New Roman" panose="02020603050405020304" pitchFamily="18" charset="0"/>
              </a:rPr>
              <a:t>business decision-making </a:t>
            </a:r>
            <a:r>
              <a:rPr lang="en-US" sz="2400" dirty="0">
                <a:latin typeface="Times New Roman" panose="02020603050405020304" pitchFamily="18" charset="0"/>
                <a:cs typeface="Times New Roman" panose="02020603050405020304" pitchFamily="18" charset="0"/>
              </a:rPr>
              <a:t>and social media campaigns</a:t>
            </a:r>
            <a:r>
              <a:rPr lang="en-US" sz="2400" dirty="0" smtClean="0">
                <a:latin typeface="Times New Roman" panose="02020603050405020304" pitchFamily="18" charset="0"/>
                <a:cs typeface="Times New Roman" panose="02020603050405020304" pitchFamily="18" charset="0"/>
              </a:rPr>
              <a:t>.</a:t>
            </a:r>
          </a:p>
          <a:p>
            <a:pPr algn="just" fontAlgn="base"/>
            <a:endParaRPr lang="en-US" sz="2400" dirty="0" smtClean="0">
              <a:latin typeface="Times New Roman" panose="02020603050405020304" pitchFamily="18" charset="0"/>
              <a:cs typeface="Times New Roman" panose="02020603050405020304" pitchFamily="18" charset="0"/>
            </a:endParaRPr>
          </a:p>
          <a:p>
            <a:pPr algn="ctr" fontAlgn="base"/>
            <a:r>
              <a:rPr lang="en-US" sz="2400" dirty="0" smtClean="0">
                <a:latin typeface="Times New Roman" panose="02020603050405020304" pitchFamily="18" charset="0"/>
                <a:cs typeface="Times New Roman" panose="02020603050405020304" pitchFamily="18" charset="0"/>
              </a:rPr>
              <a:t>(Or)</a:t>
            </a:r>
          </a:p>
          <a:p>
            <a:pPr algn="just" fontAlgn="base"/>
            <a:endParaRPr lang="en-US" sz="2400" dirty="0" smtClean="0">
              <a:latin typeface="Times New Roman" panose="02020603050405020304" pitchFamily="18" charset="0"/>
              <a:cs typeface="Times New Roman" panose="02020603050405020304" pitchFamily="18" charset="0"/>
            </a:endParaRPr>
          </a:p>
          <a:p>
            <a:pPr algn="just" fontAlgn="base"/>
            <a:r>
              <a:rPr lang="en-US" sz="2400" dirty="0">
                <a:solidFill>
                  <a:srgbClr val="080809"/>
                </a:solidFill>
                <a:latin typeface="Times New Roman" panose="02020603050405020304" pitchFamily="18" charset="0"/>
                <a:cs typeface="Times New Roman" panose="02020603050405020304" pitchFamily="18" charset="0"/>
              </a:rPr>
              <a:t>Social media analytics is the </a:t>
            </a:r>
            <a:r>
              <a:rPr lang="en-US" sz="2400" b="1" dirty="0">
                <a:solidFill>
                  <a:srgbClr val="080809"/>
                </a:solidFill>
                <a:latin typeface="Times New Roman" panose="02020603050405020304" pitchFamily="18" charset="0"/>
                <a:cs typeface="Times New Roman" panose="02020603050405020304" pitchFamily="18" charset="0"/>
              </a:rPr>
              <a:t>process of collecting data</a:t>
            </a:r>
            <a:r>
              <a:rPr lang="en-US" sz="2400" dirty="0">
                <a:solidFill>
                  <a:srgbClr val="080809"/>
                </a:solidFill>
                <a:latin typeface="Times New Roman" panose="02020603050405020304" pitchFamily="18" charset="0"/>
                <a:cs typeface="Times New Roman" panose="02020603050405020304" pitchFamily="18" charset="0"/>
              </a:rPr>
              <a:t> from </a:t>
            </a:r>
            <a:r>
              <a:rPr lang="en-US" sz="2400" b="1" dirty="0">
                <a:solidFill>
                  <a:srgbClr val="080809"/>
                </a:solidFill>
                <a:latin typeface="Times New Roman" panose="02020603050405020304" pitchFamily="18" charset="0"/>
                <a:cs typeface="Times New Roman" panose="02020603050405020304" pitchFamily="18" charset="0"/>
              </a:rPr>
              <a:t>social media networks </a:t>
            </a:r>
            <a:r>
              <a:rPr lang="en-US" sz="2400" dirty="0">
                <a:solidFill>
                  <a:srgbClr val="080809"/>
                </a:solidFill>
                <a:latin typeface="Times New Roman" panose="02020603050405020304" pitchFamily="18" charset="0"/>
                <a:cs typeface="Times New Roman" panose="02020603050405020304" pitchFamily="18" charset="0"/>
              </a:rPr>
              <a:t>and </a:t>
            </a:r>
            <a:r>
              <a:rPr lang="en-US" sz="2400" b="1" dirty="0">
                <a:solidFill>
                  <a:srgbClr val="080809"/>
                </a:solidFill>
                <a:latin typeface="Times New Roman" panose="02020603050405020304" pitchFamily="18" charset="0"/>
                <a:cs typeface="Times New Roman" panose="02020603050405020304" pitchFamily="18" charset="0"/>
              </a:rPr>
              <a:t>gaining insights </a:t>
            </a:r>
            <a:r>
              <a:rPr lang="en-US" sz="2400" dirty="0">
                <a:solidFill>
                  <a:srgbClr val="080809"/>
                </a:solidFill>
                <a:latin typeface="Times New Roman" panose="02020603050405020304" pitchFamily="18" charset="0"/>
                <a:cs typeface="Times New Roman" panose="02020603050405020304" pitchFamily="18" charset="0"/>
              </a:rPr>
              <a:t>in order to </a:t>
            </a:r>
            <a:r>
              <a:rPr lang="en-US" sz="2400" b="1" dirty="0">
                <a:solidFill>
                  <a:srgbClr val="080809"/>
                </a:solidFill>
                <a:latin typeface="Times New Roman" panose="02020603050405020304" pitchFamily="18" charset="0"/>
                <a:cs typeface="Times New Roman" panose="02020603050405020304" pitchFamily="18" charset="0"/>
              </a:rPr>
              <a:t>improve the performance </a:t>
            </a:r>
            <a:r>
              <a:rPr lang="en-US" sz="2400" dirty="0">
                <a:solidFill>
                  <a:srgbClr val="080809"/>
                </a:solidFill>
                <a:latin typeface="Times New Roman" panose="02020603050405020304" pitchFamily="18" charset="0"/>
                <a:cs typeface="Times New Roman" panose="02020603050405020304" pitchFamily="18" charset="0"/>
              </a:rPr>
              <a:t>of social media campaigns.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6058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1"/>
            <a:ext cx="7583932" cy="685799"/>
          </a:xfrm>
        </p:spPr>
        <p:txBody>
          <a:bodyPr/>
          <a:lstStyle/>
          <a:p>
            <a:r>
              <a:rPr lang="en-US" dirty="0">
                <a:latin typeface="et-book"/>
              </a:rPr>
              <a:t>Ego-Centric Networks</a:t>
            </a:r>
            <a:r>
              <a:rPr lang="en-US" b="0" i="1" dirty="0">
                <a:solidFill>
                  <a:srgbClr val="111111"/>
                </a:solidFill>
                <a:latin typeface="et-book"/>
              </a:rPr>
              <a:t/>
            </a:r>
            <a:br>
              <a:rPr lang="en-US" b="0" i="1" dirty="0">
                <a:solidFill>
                  <a:srgbClr val="111111"/>
                </a:solidFill>
                <a:latin typeface="et-book"/>
              </a:rPr>
            </a:br>
            <a:endParaRPr lang="en-US" dirty="0"/>
          </a:p>
        </p:txBody>
      </p:sp>
      <p:sp>
        <p:nvSpPr>
          <p:cNvPr id="5" name="Rectangle 4"/>
          <p:cNvSpPr/>
          <p:nvPr/>
        </p:nvSpPr>
        <p:spPr>
          <a:xfrm>
            <a:off x="645668" y="1600200"/>
            <a:ext cx="7964932" cy="4457952"/>
          </a:xfrm>
          <a:prstGeom prst="rect">
            <a:avLst/>
          </a:prstGeom>
        </p:spPr>
        <p:txBody>
          <a:bodyPr wrap="square">
            <a:spAutoFit/>
          </a:bodyPr>
          <a:lstStyle/>
          <a:p>
            <a:pPr algn="just">
              <a:lnSpc>
                <a:spcPct val="150000"/>
              </a:lnSpc>
            </a:pPr>
            <a:r>
              <a:rPr lang="en-US" sz="2400" dirty="0">
                <a:solidFill>
                  <a:srgbClr val="111111"/>
                </a:solidFill>
                <a:latin typeface="Times New Roman" panose="02020603050405020304" pitchFamily="18" charset="0"/>
                <a:cs typeface="Times New Roman" panose="02020603050405020304" pitchFamily="18" charset="0"/>
              </a:rPr>
              <a:t>Ego-centric networks (or shortened to “ego” networks) are a particular type of network which specifically maps the connections of and from the perspective of a single person (an “ego”). </a:t>
            </a:r>
            <a:endParaRPr lang="en-US" sz="2400" dirty="0" smtClean="0">
              <a:solidFill>
                <a:srgbClr val="111111"/>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111111"/>
              </a:solidFill>
              <a:latin typeface="Times New Roman" panose="02020603050405020304" pitchFamily="18" charset="0"/>
              <a:cs typeface="Times New Roman" panose="02020603050405020304" pitchFamily="18" charset="0"/>
            </a:endParaRPr>
          </a:p>
          <a:p>
            <a:pPr algn="just">
              <a:lnSpc>
                <a:spcPct val="150000"/>
              </a:lnSpc>
            </a:pPr>
            <a:r>
              <a:rPr lang="en-US" sz="2400" dirty="0" smtClean="0">
                <a:solidFill>
                  <a:srgbClr val="111111"/>
                </a:solidFill>
                <a:latin typeface="Times New Roman" panose="02020603050405020304" pitchFamily="18" charset="0"/>
                <a:cs typeface="Times New Roman" panose="02020603050405020304" pitchFamily="18" charset="0"/>
              </a:rPr>
              <a:t>For </a:t>
            </a:r>
            <a:r>
              <a:rPr lang="en-US" sz="2400" dirty="0">
                <a:solidFill>
                  <a:srgbClr val="111111"/>
                </a:solidFill>
                <a:latin typeface="Times New Roman" panose="02020603050405020304" pitchFamily="18" charset="0"/>
                <a:cs typeface="Times New Roman" panose="02020603050405020304" pitchFamily="18" charset="0"/>
              </a:rPr>
              <a:t>example, if you were to ask someone to name their friends (or any other type of “alter,” which is defined as someone who is not the ego), they will tell you who their friends are.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7045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35000"/>
          </a:xfrm>
        </p:spPr>
        <p:txBody>
          <a:bodyPr/>
          <a:lstStyle/>
          <a:p>
            <a:r>
              <a:rPr lang="en-US" dirty="0" err="1" smtClean="0"/>
              <a:t>Cont</a:t>
            </a:r>
            <a:r>
              <a:rPr lang="en-US" dirty="0" smtClean="0"/>
              <a:t> ..</a:t>
            </a:r>
            <a:endParaRPr lang="en-US" dirty="0"/>
          </a:p>
        </p:txBody>
      </p:sp>
      <p:sp>
        <p:nvSpPr>
          <p:cNvPr id="3" name="Text Placeholder 2"/>
          <p:cNvSpPr>
            <a:spLocks noGrp="1"/>
          </p:cNvSpPr>
          <p:nvPr>
            <p:ph type="body" idx="1"/>
          </p:nvPr>
        </p:nvSpPr>
        <p:spPr>
          <a:xfrm>
            <a:off x="645668" y="1981200"/>
            <a:ext cx="7959677" cy="3693319"/>
          </a:xfrm>
        </p:spPr>
        <p:txBody>
          <a:bodyPr/>
          <a:lstStyle/>
          <a:p>
            <a:pPr algn="just"/>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many ways that you can create an egocentric network.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One </a:t>
            </a:r>
            <a:r>
              <a:rPr lang="en-US" sz="2400" dirty="0">
                <a:latin typeface="Times New Roman" panose="02020603050405020304" pitchFamily="18" charset="0"/>
                <a:cs typeface="Times New Roman" panose="02020603050405020304" pitchFamily="18" charset="0"/>
              </a:rPr>
              <a:t>is a star that shows simply ego and all of ego's alters (a 1.0 degree network).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Another </a:t>
            </a:r>
            <a:r>
              <a:rPr lang="en-US" sz="2400" dirty="0">
                <a:latin typeface="Times New Roman" panose="02020603050405020304" pitchFamily="18" charset="0"/>
                <a:cs typeface="Times New Roman" panose="02020603050405020304" pitchFamily="18" charset="0"/>
              </a:rPr>
              <a:t>is a network that includes the ties between these friends (a 1.5 degree network).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2.0 degree network includes all of </a:t>
            </a:r>
            <a:r>
              <a:rPr lang="en-US" sz="2400" dirty="0" err="1">
                <a:latin typeface="Times New Roman" panose="02020603050405020304" pitchFamily="18" charset="0"/>
                <a:cs typeface="Times New Roman" panose="02020603050405020304" pitchFamily="18" charset="0"/>
              </a:rPr>
              <a:t>alter's</a:t>
            </a:r>
            <a:r>
              <a:rPr lang="en-US" sz="2400" dirty="0">
                <a:latin typeface="Times New Roman" panose="02020603050405020304" pitchFamily="18" charset="0"/>
                <a:cs typeface="Times New Roman" panose="02020603050405020304" pitchFamily="18" charset="0"/>
              </a:rPr>
              <a:t> other connections, and not just connections to people that ego knows. </a:t>
            </a:r>
          </a:p>
        </p:txBody>
      </p:sp>
    </p:spTree>
    <p:extLst>
      <p:ext uri="{BB962C8B-B14F-4D97-AF65-F5344CB8AC3E}">
        <p14:creationId xmlns:p14="http://schemas.microsoft.com/office/powerpoint/2010/main" val="4005545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964341163"/>
              </p:ext>
            </p:extLst>
          </p:nvPr>
        </p:nvGraphicFramePr>
        <p:xfrm>
          <a:off x="-161581" y="0"/>
          <a:ext cx="9314761" cy="6858000"/>
        </p:xfrm>
        <a:graphic>
          <a:graphicData uri="http://schemas.openxmlformats.org/presentationml/2006/ole">
            <mc:AlternateContent xmlns:mc="http://schemas.openxmlformats.org/markup-compatibility/2006">
              <mc:Choice xmlns:v="urn:schemas-microsoft-com:vml" Requires="v">
                <p:oleObj spid="_x0000_s12320" r:id="rId3" imgW="5276880" imgH="2143080" progId="">
                  <p:embed/>
                </p:oleObj>
              </mc:Choice>
              <mc:Fallback>
                <p:oleObj r:id="rId3" imgW="5276880" imgH="2143080" progId="">
                  <p:embed/>
                  <p:pic>
                    <p:nvPicPr>
                      <p:cNvPr id="0" name=""/>
                      <p:cNvPicPr/>
                      <p:nvPr/>
                    </p:nvPicPr>
                    <p:blipFill>
                      <a:blip r:embed="rId4"/>
                      <a:stretch>
                        <a:fillRect/>
                      </a:stretch>
                    </p:blipFill>
                    <p:spPr>
                      <a:xfrm>
                        <a:off x="-161581" y="0"/>
                        <a:ext cx="9314761" cy="6858000"/>
                      </a:xfrm>
                      <a:prstGeom prst="rect">
                        <a:avLst/>
                      </a:prstGeom>
                    </p:spPr>
                  </p:pic>
                </p:oleObj>
              </mc:Fallback>
            </mc:AlternateContent>
          </a:graphicData>
        </a:graphic>
      </p:graphicFrame>
      <p:sp>
        <p:nvSpPr>
          <p:cNvPr id="5" name="Rectangle 4"/>
          <p:cNvSpPr/>
          <p:nvPr/>
        </p:nvSpPr>
        <p:spPr>
          <a:xfrm>
            <a:off x="-145815" y="685800"/>
            <a:ext cx="205921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1.0 degree network</a:t>
            </a:r>
            <a:endParaRPr lang="en-US" b="1" dirty="0"/>
          </a:p>
        </p:txBody>
      </p:sp>
      <p:sp>
        <p:nvSpPr>
          <p:cNvPr id="6" name="Rectangle 5"/>
          <p:cNvSpPr/>
          <p:nvPr/>
        </p:nvSpPr>
        <p:spPr>
          <a:xfrm>
            <a:off x="2667000" y="685800"/>
            <a:ext cx="205921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1.5 degree network</a:t>
            </a:r>
            <a:endParaRPr lang="en-US" b="1" dirty="0"/>
          </a:p>
        </p:txBody>
      </p:sp>
      <p:sp>
        <p:nvSpPr>
          <p:cNvPr id="7" name="Rectangle 6"/>
          <p:cNvSpPr/>
          <p:nvPr/>
        </p:nvSpPr>
        <p:spPr>
          <a:xfrm>
            <a:off x="6096000" y="28168"/>
            <a:ext cx="2116926"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2.0 degree network </a:t>
            </a:r>
            <a:endParaRPr lang="en-US" b="1" dirty="0"/>
          </a:p>
        </p:txBody>
      </p:sp>
    </p:spTree>
    <p:extLst>
      <p:ext uri="{BB962C8B-B14F-4D97-AF65-F5344CB8AC3E}">
        <p14:creationId xmlns:p14="http://schemas.microsoft.com/office/powerpoint/2010/main" val="8058239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609600"/>
          </a:xfrm>
        </p:spPr>
        <p:txBody>
          <a:bodyPr/>
          <a:lstStyle/>
          <a:p>
            <a:r>
              <a:rPr lang="en-US" dirty="0" smtClean="0"/>
              <a:t>Social Media Data Visualization </a:t>
            </a:r>
            <a:endParaRPr lang="en-US" dirty="0"/>
          </a:p>
        </p:txBody>
      </p:sp>
      <p:sp>
        <p:nvSpPr>
          <p:cNvPr id="4" name="Rectangle 3"/>
          <p:cNvSpPr/>
          <p:nvPr/>
        </p:nvSpPr>
        <p:spPr>
          <a:xfrm>
            <a:off x="571500" y="1676400"/>
            <a:ext cx="8077200" cy="4493538"/>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Social media </a:t>
            </a:r>
            <a:r>
              <a:rPr lang="en-US" sz="2200" dirty="0" smtClean="0">
                <a:latin typeface="Times New Roman" panose="02020603050405020304" pitchFamily="18" charset="0"/>
                <a:cs typeface="Times New Roman" panose="02020603050405020304" pitchFamily="18" charset="0"/>
              </a:rPr>
              <a:t>professionals </a:t>
            </a:r>
            <a:r>
              <a:rPr lang="en-US" sz="2200" dirty="0">
                <a:latin typeface="Times New Roman" panose="02020603050405020304" pitchFamily="18" charset="0"/>
                <a:cs typeface="Times New Roman" panose="02020603050405020304" pitchFamily="18" charset="0"/>
              </a:rPr>
              <a:t>know that </a:t>
            </a:r>
            <a:r>
              <a:rPr lang="en-US" sz="2200" b="1" dirty="0">
                <a:latin typeface="Times New Roman" panose="02020603050405020304" pitchFamily="18" charset="0"/>
                <a:cs typeface="Times New Roman" panose="02020603050405020304" pitchFamily="18" charset="0"/>
              </a:rPr>
              <a:t>sharing visual content yields higher levels of engagement</a:t>
            </a:r>
            <a:r>
              <a:rPr lang="en-US" sz="2200" dirty="0">
                <a:latin typeface="Times New Roman" panose="02020603050405020304" pitchFamily="18" charset="0"/>
                <a:cs typeface="Times New Roman" panose="02020603050405020304" pitchFamily="18" charset="0"/>
              </a:rPr>
              <a:t>, and that means </a:t>
            </a:r>
            <a:r>
              <a:rPr lang="en-US" sz="2200" b="1" dirty="0">
                <a:latin typeface="Times New Roman" panose="02020603050405020304" pitchFamily="18" charset="0"/>
                <a:cs typeface="Times New Roman" panose="02020603050405020304" pitchFamily="18" charset="0"/>
              </a:rPr>
              <a:t>increased brand awareness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improved marketing reach</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increased ROI</a:t>
            </a:r>
            <a:r>
              <a:rPr lang="en-US" sz="2200"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Having access to vast amounts of data often gives marketers a hard time picking what they need to measure performance, thus leaving them confused and not able to make any decisions</a:t>
            </a:r>
            <a:r>
              <a:rPr lang="en-US" sz="2200"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By using data visualization, they can </a:t>
            </a:r>
            <a:r>
              <a:rPr lang="en-US" sz="2200" b="1" dirty="0">
                <a:latin typeface="Times New Roman" panose="02020603050405020304" pitchFamily="18" charset="0"/>
                <a:cs typeface="Times New Roman" panose="02020603050405020304" pitchFamily="18" charset="0"/>
              </a:rPr>
              <a:t>increase the quality and speed of their social media marketing decisions</a:t>
            </a:r>
            <a:r>
              <a:rPr lang="en-US" sz="2200" dirty="0">
                <a:latin typeface="Times New Roman" panose="02020603050405020304" pitchFamily="18" charset="0"/>
                <a:cs typeface="Times New Roman" panose="02020603050405020304" pitchFamily="18" charset="0"/>
              </a:rPr>
              <a:t>. They’ll be able to understand massive amounts of information better, make informed decisions, as well as present the results to clients, executives, or managers in a clear and pleasant-to-look manner. </a:t>
            </a:r>
            <a:endParaRPr lang="en-US"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9463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533400" y="838200"/>
            <a:ext cx="8060788"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solidFill>
                  <a:srgbClr val="C00000"/>
                </a:solidFill>
                <a:latin typeface="Bookman Uralic"/>
                <a:ea typeface="+mj-ea"/>
                <a:cs typeface="Bookman Uralic"/>
              </a:rPr>
              <a:t>What is </a:t>
            </a:r>
            <a:r>
              <a:rPr lang="en-US" sz="4000" b="1" dirty="0" smtClean="0">
                <a:solidFill>
                  <a:srgbClr val="C00000"/>
                </a:solidFill>
                <a:latin typeface="Bookman Uralic"/>
                <a:ea typeface="+mj-ea"/>
                <a:cs typeface="Bookman Uralic"/>
              </a:rPr>
              <a:t>Data Visualization?</a:t>
            </a:r>
            <a:endParaRPr lang="en-US" sz="4000" b="1" dirty="0">
              <a:solidFill>
                <a:srgbClr val="C00000"/>
              </a:solidFill>
              <a:latin typeface="Bookman Uralic"/>
              <a:ea typeface="+mj-ea"/>
              <a:cs typeface="Bookman Uralic"/>
            </a:endParaRPr>
          </a:p>
        </p:txBody>
      </p:sp>
      <p:sp>
        <p:nvSpPr>
          <p:cNvPr id="2" name="Rectangle 1"/>
          <p:cNvSpPr/>
          <p:nvPr/>
        </p:nvSpPr>
        <p:spPr>
          <a:xfrm>
            <a:off x="609600" y="1676400"/>
            <a:ext cx="8153400" cy="4493538"/>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It is the graphical representation of data by using </a:t>
            </a:r>
            <a:r>
              <a:rPr lang="en-US" sz="2200" b="1" dirty="0">
                <a:latin typeface="Times New Roman" panose="02020603050405020304" pitchFamily="18" charset="0"/>
                <a:cs typeface="Times New Roman" panose="02020603050405020304" pitchFamily="18" charset="0"/>
              </a:rPr>
              <a:t>graphs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charts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maps</a:t>
            </a:r>
            <a:r>
              <a:rPr lang="en-US" sz="2200" dirty="0">
                <a:latin typeface="Times New Roman" panose="02020603050405020304" pitchFamily="18" charset="0"/>
                <a:cs typeface="Times New Roman" panose="02020603050405020304" pitchFamily="18" charset="0"/>
              </a:rPr>
              <a:t>, and other visual elements that can be easily interpreted by everyone. In a way, it’s a type of visual art that attracts people’s attention and keeps their eyes on the most important message</a:t>
            </a:r>
            <a:r>
              <a:rPr lang="en-US" sz="2200"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Data visualization helps decision-makers understand difficult concepts or discover new patterns. The most common forms include:</a:t>
            </a:r>
          </a:p>
          <a:p>
            <a:pPr algn="just"/>
            <a:r>
              <a:rPr lang="en-US" sz="2200" b="1" dirty="0" smtClean="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Bar </a:t>
            </a:r>
            <a:r>
              <a:rPr lang="en-US" sz="2200" b="1" dirty="0" smtClean="0">
                <a:latin typeface="Times New Roman" panose="02020603050405020304" pitchFamily="18" charset="0"/>
                <a:cs typeface="Times New Roman" panose="02020603050405020304" pitchFamily="18" charset="0"/>
              </a:rPr>
              <a:t>charts 	• </a:t>
            </a:r>
            <a:r>
              <a:rPr lang="en-US" sz="2200" b="1" dirty="0">
                <a:latin typeface="Times New Roman" panose="02020603050405020304" pitchFamily="18" charset="0"/>
                <a:cs typeface="Times New Roman" panose="02020603050405020304" pitchFamily="18" charset="0"/>
              </a:rPr>
              <a:t>Line </a:t>
            </a:r>
            <a:r>
              <a:rPr lang="en-US" sz="2200" b="1" dirty="0" smtClean="0">
                <a:latin typeface="Times New Roman" panose="02020603050405020304" pitchFamily="18" charset="0"/>
                <a:cs typeface="Times New Roman" panose="02020603050405020304" pitchFamily="18" charset="0"/>
              </a:rPr>
              <a:t>charts	• </a:t>
            </a:r>
            <a:r>
              <a:rPr lang="en-US" sz="2200" b="1" dirty="0">
                <a:latin typeface="Times New Roman" panose="02020603050405020304" pitchFamily="18" charset="0"/>
                <a:cs typeface="Times New Roman" panose="02020603050405020304" pitchFamily="18" charset="0"/>
              </a:rPr>
              <a:t>Area </a:t>
            </a:r>
            <a:r>
              <a:rPr lang="en-US" sz="2200" b="1" dirty="0" smtClean="0">
                <a:latin typeface="Times New Roman" panose="02020603050405020304" pitchFamily="18" charset="0"/>
                <a:cs typeface="Times New Roman" panose="02020603050405020304" pitchFamily="18" charset="0"/>
              </a:rPr>
              <a:t>charts	• </a:t>
            </a:r>
            <a:r>
              <a:rPr lang="en-US" sz="2200" b="1" dirty="0">
                <a:latin typeface="Times New Roman" panose="02020603050405020304" pitchFamily="18" charset="0"/>
                <a:cs typeface="Times New Roman" panose="02020603050405020304" pitchFamily="18" charset="0"/>
              </a:rPr>
              <a:t>Pie charts</a:t>
            </a:r>
          </a:p>
          <a:p>
            <a:pPr algn="just"/>
            <a:r>
              <a:rPr lang="en-US" sz="2200" b="1" dirty="0" smtClean="0">
                <a:latin typeface="Times New Roman" panose="02020603050405020304" pitchFamily="18" charset="0"/>
                <a:cs typeface="Times New Roman" panose="02020603050405020304" pitchFamily="18" charset="0"/>
              </a:rPr>
              <a:t>	• Histograms	• </a:t>
            </a:r>
            <a:r>
              <a:rPr lang="en-US" sz="2200" b="1" dirty="0">
                <a:latin typeface="Times New Roman" panose="02020603050405020304" pitchFamily="18" charset="0"/>
                <a:cs typeface="Times New Roman" panose="02020603050405020304" pitchFamily="18" charset="0"/>
              </a:rPr>
              <a:t>Scatter </a:t>
            </a:r>
            <a:r>
              <a:rPr lang="en-US" sz="2200" b="1" dirty="0" smtClean="0">
                <a:latin typeface="Times New Roman" panose="02020603050405020304" pitchFamily="18" charset="0"/>
                <a:cs typeface="Times New Roman" panose="02020603050405020304" pitchFamily="18" charset="0"/>
              </a:rPr>
              <a:t>plots	• </a:t>
            </a:r>
            <a:r>
              <a:rPr lang="en-US" sz="2200" b="1" dirty="0">
                <a:latin typeface="Times New Roman" panose="02020603050405020304" pitchFamily="18" charset="0"/>
                <a:cs typeface="Times New Roman" panose="02020603050405020304" pitchFamily="18" charset="0"/>
              </a:rPr>
              <a:t>Heat maps</a:t>
            </a:r>
          </a:p>
          <a:p>
            <a:pPr algn="just"/>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It’s </a:t>
            </a:r>
            <a:r>
              <a:rPr lang="en-US" sz="2200" dirty="0">
                <a:latin typeface="Times New Roman" panose="02020603050405020304" pitchFamily="18" charset="0"/>
                <a:cs typeface="Times New Roman" panose="02020603050405020304" pitchFamily="18" charset="0"/>
              </a:rPr>
              <a:t>important to use the </a:t>
            </a:r>
            <a:r>
              <a:rPr lang="en-US" sz="2200" b="1" dirty="0">
                <a:latin typeface="Times New Roman" panose="02020603050405020304" pitchFamily="18" charset="0"/>
                <a:cs typeface="Times New Roman" panose="02020603050405020304" pitchFamily="18" charset="0"/>
              </a:rPr>
              <a:t>right type of data visualization </a:t>
            </a:r>
            <a:r>
              <a:rPr lang="en-US" sz="2200" dirty="0">
                <a:latin typeface="Times New Roman" panose="02020603050405020304" pitchFamily="18" charset="0"/>
                <a:cs typeface="Times New Roman" panose="02020603050405020304" pitchFamily="18" charset="0"/>
              </a:rPr>
              <a:t>that will help you point out and clarify the takeaways from your data instead of confusing others even more.</a:t>
            </a:r>
            <a:endParaRPr lang="en-US"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9756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990600"/>
            <a:ext cx="7315200" cy="553998"/>
          </a:xfrm>
        </p:spPr>
        <p:txBody>
          <a:bodyPr/>
          <a:lstStyle/>
          <a:p>
            <a:r>
              <a:rPr lang="en-US" sz="3600" kern="1200" dirty="0" smtClean="0"/>
              <a:t>3 Steps </a:t>
            </a:r>
            <a:r>
              <a:rPr lang="en-US" sz="3600" kern="1200" dirty="0"/>
              <a:t>of </a:t>
            </a:r>
            <a:r>
              <a:rPr lang="en-US" sz="3600" kern="1200" dirty="0" smtClean="0"/>
              <a:t>Social Media Analytics</a:t>
            </a:r>
            <a:endParaRPr lang="en-US" dirty="0"/>
          </a:p>
        </p:txBody>
      </p:sp>
      <p:sp>
        <p:nvSpPr>
          <p:cNvPr id="4" name="Rectangle 3"/>
          <p:cNvSpPr/>
          <p:nvPr/>
        </p:nvSpPr>
        <p:spPr>
          <a:xfrm>
            <a:off x="762000" y="1828800"/>
            <a:ext cx="7848599" cy="3785652"/>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b="1" dirty="0" smtClean="0">
                <a:latin typeface="Times New Roman" panose="02020603050405020304" pitchFamily="18" charset="0"/>
                <a:cs typeface="Times New Roman" panose="02020603050405020304" pitchFamily="18" charset="0"/>
              </a:rPr>
              <a:t>Capturing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determining a </a:t>
            </a:r>
            <a:r>
              <a:rPr lang="en-US" sz="2400" b="1" dirty="0">
                <a:latin typeface="Times New Roman" panose="02020603050405020304" pitchFamily="18" charset="0"/>
                <a:cs typeface="Times New Roman" panose="02020603050405020304" pitchFamily="18" charset="0"/>
              </a:rPr>
              <a:t>particular goal </a:t>
            </a:r>
            <a:r>
              <a:rPr lang="en-US" sz="2400" dirty="0">
                <a:latin typeface="Times New Roman" panose="02020603050405020304" pitchFamily="18" charset="0"/>
                <a:cs typeface="Times New Roman" panose="02020603050405020304" pitchFamily="18" charset="0"/>
              </a:rPr>
              <a:t>and capturing data to measure your </a:t>
            </a:r>
            <a:r>
              <a:rPr lang="en-US" sz="2400" b="1" dirty="0">
                <a:latin typeface="Times New Roman" panose="02020603050405020304" pitchFamily="18" charset="0"/>
                <a:cs typeface="Times New Roman" panose="02020603050405020304" pitchFamily="18" charset="0"/>
              </a:rPr>
              <a:t>social media key performance </a:t>
            </a:r>
            <a:r>
              <a:rPr lang="en-US" sz="2400" b="1" dirty="0" smtClean="0">
                <a:latin typeface="Times New Roman" panose="02020603050405020304" pitchFamily="18" charset="0"/>
                <a:cs typeface="Times New Roman" panose="02020603050405020304" pitchFamily="18" charset="0"/>
              </a:rPr>
              <a:t>indicators (KPIs)</a:t>
            </a:r>
            <a:r>
              <a:rPr lang="en-US" sz="2400" dirty="0" smtClean="0">
                <a:latin typeface="Times New Roman" panose="02020603050405020304" pitchFamily="18" charset="0"/>
                <a:cs typeface="Times New Roman" panose="02020603050405020304" pitchFamily="18" charset="0"/>
              </a:rPr>
              <a:t>.</a:t>
            </a:r>
          </a:p>
          <a:p>
            <a:pPr marL="457200" indent="-457200" algn="just">
              <a:buAutoNum type="arabicPeriod"/>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Comprehending</a:t>
            </a:r>
            <a:r>
              <a:rPr lang="en-US" sz="2400" dirty="0">
                <a:latin typeface="Times New Roman" panose="02020603050405020304" pitchFamily="18" charset="0"/>
                <a:cs typeface="Times New Roman" panose="02020603050405020304" pitchFamily="18" charset="0"/>
              </a:rPr>
              <a:t> – determining the </a:t>
            </a:r>
            <a:r>
              <a:rPr lang="en-US" sz="2400" b="1" dirty="0">
                <a:latin typeface="Times New Roman" panose="02020603050405020304" pitchFamily="18" charset="0"/>
                <a:cs typeface="Times New Roman" panose="02020603050405020304" pitchFamily="18" charset="0"/>
              </a:rPr>
              <a:t>most effective tactics </a:t>
            </a:r>
            <a:r>
              <a:rPr lang="en-US" sz="2400" dirty="0">
                <a:latin typeface="Times New Roman" panose="02020603050405020304" pitchFamily="18" charset="0"/>
                <a:cs typeface="Times New Roman" panose="02020603050405020304" pitchFamily="18" charset="0"/>
              </a:rPr>
              <a:t>on particular networks. An audience that doesn’t interact with your content means that you have to improve your strategy</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Presenting</a:t>
            </a:r>
            <a:r>
              <a:rPr lang="en-US" sz="2400" dirty="0">
                <a:latin typeface="Times New Roman" panose="02020603050405020304" pitchFamily="18" charset="0"/>
                <a:cs typeface="Times New Roman" panose="02020603050405020304" pitchFamily="18" charset="0"/>
              </a:rPr>
              <a:t> – Once you </a:t>
            </a:r>
            <a:r>
              <a:rPr lang="en-US" sz="2400" dirty="0" smtClean="0">
                <a:latin typeface="Times New Roman" panose="02020603050405020304" pitchFamily="18" charset="0"/>
                <a:cs typeface="Times New Roman" panose="02020603050405020304" pitchFamily="18" charset="0"/>
              </a:rPr>
              <a:t>understand </a:t>
            </a:r>
            <a:r>
              <a:rPr lang="en-US" sz="2400" dirty="0">
                <a:latin typeface="Times New Roman" panose="02020603050405020304" pitchFamily="18" charset="0"/>
                <a:cs typeface="Times New Roman" panose="02020603050405020304" pitchFamily="18" charset="0"/>
              </a:rPr>
              <a:t>your data, the next step is to visualize it and present it. </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174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178" y="914400"/>
            <a:ext cx="5058822" cy="553998"/>
          </a:xfrm>
        </p:spPr>
        <p:txBody>
          <a:bodyPr/>
          <a:lstStyle/>
          <a:p>
            <a:r>
              <a:rPr lang="en-US" sz="3600" kern="1200" dirty="0"/>
              <a:t>S</a:t>
            </a:r>
            <a:r>
              <a:rPr lang="en-US" sz="3600" kern="1200" dirty="0" smtClean="0"/>
              <a:t>ocial Media KPIs</a:t>
            </a:r>
            <a:endParaRPr lang="en-US" sz="3600" kern="1200" dirty="0"/>
          </a:p>
        </p:txBody>
      </p:sp>
      <p:sp>
        <p:nvSpPr>
          <p:cNvPr id="4" name="Rectangle 3"/>
          <p:cNvSpPr/>
          <p:nvPr/>
        </p:nvSpPr>
        <p:spPr>
          <a:xfrm>
            <a:off x="1066800" y="1549430"/>
            <a:ext cx="4800600" cy="4524315"/>
          </a:xfrm>
          <a:prstGeom prst="rect">
            <a:avLst/>
          </a:prstGeom>
        </p:spPr>
        <p:txBody>
          <a:bodyPr wrap="square">
            <a:spAutoFit/>
          </a:bodyPr>
          <a:lstStyle/>
          <a:p>
            <a:pPr>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Likes</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Followers </a:t>
            </a:r>
            <a:r>
              <a:rPr lang="en-US" sz="2400" dirty="0">
                <a:latin typeface="Times New Roman" panose="02020603050405020304" pitchFamily="18" charset="0"/>
                <a:cs typeface="Times New Roman" panose="02020603050405020304" pitchFamily="18" charset="0"/>
              </a:rPr>
              <a:t>growth</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Traffic conversions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Social interactions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Social sentiment</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Social shares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 visitors by channel source</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Social visitors conversion rate</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1544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7" y="838200"/>
            <a:ext cx="7841615" cy="553998"/>
          </a:xfrm>
        </p:spPr>
        <p:txBody>
          <a:bodyPr/>
          <a:lstStyle/>
          <a:p>
            <a:r>
              <a:rPr lang="en-US" sz="3600" dirty="0"/>
              <a:t>How to visualize social media data </a:t>
            </a:r>
          </a:p>
        </p:txBody>
      </p:sp>
      <p:sp>
        <p:nvSpPr>
          <p:cNvPr id="3" name="Text Placeholder 2"/>
          <p:cNvSpPr>
            <a:spLocks noGrp="1"/>
          </p:cNvSpPr>
          <p:nvPr>
            <p:ph type="body" idx="1"/>
          </p:nvPr>
        </p:nvSpPr>
        <p:spPr>
          <a:xfrm>
            <a:off x="762000" y="1981200"/>
            <a:ext cx="7725282" cy="3877985"/>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When it comes to presenting social media data, here are the best tips that are worth remembering</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	1. Know your </a:t>
            </a:r>
            <a:r>
              <a:rPr lang="en-US" sz="2400" b="1" dirty="0">
                <a:latin typeface="Times New Roman" panose="02020603050405020304" pitchFamily="18" charset="0"/>
                <a:cs typeface="Times New Roman" panose="02020603050405020304" pitchFamily="18" charset="0"/>
              </a:rPr>
              <a:t>audience</a:t>
            </a:r>
          </a:p>
          <a:p>
            <a:pPr algn="just">
              <a:lnSpc>
                <a:spcPct val="150000"/>
              </a:lnSpc>
            </a:pPr>
            <a:r>
              <a:rPr lang="en-US" sz="2400" dirty="0">
                <a:latin typeface="Times New Roman" panose="02020603050405020304" pitchFamily="18" charset="0"/>
                <a:cs typeface="Times New Roman" panose="02020603050405020304" pitchFamily="18" charset="0"/>
              </a:rPr>
              <a:t>	2. Know your </a:t>
            </a:r>
            <a:r>
              <a:rPr lang="en-US" sz="2400" b="1" dirty="0">
                <a:latin typeface="Times New Roman" panose="02020603050405020304" pitchFamily="18" charset="0"/>
                <a:cs typeface="Times New Roman" panose="02020603050405020304" pitchFamily="18" charset="0"/>
              </a:rPr>
              <a:t>graphs</a:t>
            </a:r>
          </a:p>
          <a:p>
            <a:pPr algn="just">
              <a:lnSpc>
                <a:spcPct val="150000"/>
              </a:lnSpc>
            </a:pPr>
            <a:r>
              <a:rPr lang="en-US" sz="2400" dirty="0">
                <a:latin typeface="Times New Roman" panose="02020603050405020304" pitchFamily="18" charset="0"/>
                <a:cs typeface="Times New Roman" panose="02020603050405020304" pitchFamily="18" charset="0"/>
              </a:rPr>
              <a:t>	3. Don’t use just </a:t>
            </a:r>
            <a:r>
              <a:rPr lang="en-US" sz="2400" b="1" dirty="0">
                <a:latin typeface="Times New Roman" panose="02020603050405020304" pitchFamily="18" charset="0"/>
                <a:cs typeface="Times New Roman" panose="02020603050405020304" pitchFamily="18" charset="0"/>
              </a:rPr>
              <a:t>any color</a:t>
            </a:r>
          </a:p>
          <a:p>
            <a:pPr algn="just">
              <a:lnSpc>
                <a:spcPct val="150000"/>
              </a:lnSpc>
            </a:pPr>
            <a:r>
              <a:rPr lang="en-US" sz="2400" dirty="0">
                <a:latin typeface="Times New Roman" panose="02020603050405020304" pitchFamily="18" charset="0"/>
                <a:cs typeface="Times New Roman" panose="02020603050405020304" pitchFamily="18" charset="0"/>
              </a:rPr>
              <a:t>	4. Make it </a:t>
            </a:r>
            <a:r>
              <a:rPr lang="en-US" sz="2400" b="1" dirty="0" smtClean="0">
                <a:latin typeface="Times New Roman" panose="02020603050405020304" pitchFamily="18" charset="0"/>
                <a:cs typeface="Times New Roman" panose="02020603050405020304" pitchFamily="18" charset="0"/>
              </a:rPr>
              <a:t>simple</a:t>
            </a:r>
          </a:p>
          <a:p>
            <a:pPr algn="just">
              <a:lnSpc>
                <a:spcPct val="150000"/>
              </a:lnSpc>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5. Use the </a:t>
            </a:r>
            <a:r>
              <a:rPr lang="en-US" sz="2400" b="1" dirty="0">
                <a:latin typeface="Times New Roman" panose="02020603050405020304" pitchFamily="18" charset="0"/>
                <a:cs typeface="Times New Roman" panose="02020603050405020304" pitchFamily="18" charset="0"/>
              </a:rPr>
              <a:t>right </a:t>
            </a:r>
            <a:r>
              <a:rPr lang="en-US" sz="2400" b="1" dirty="0" smtClean="0">
                <a:latin typeface="Times New Roman" panose="02020603050405020304" pitchFamily="18" charset="0"/>
                <a:cs typeface="Times New Roman" panose="02020603050405020304" pitchFamily="18" charset="0"/>
              </a:rPr>
              <a:t>tools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511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5715000" cy="685800"/>
          </a:xfrm>
        </p:spPr>
        <p:txBody>
          <a:bodyPr/>
          <a:lstStyle/>
          <a:p>
            <a:r>
              <a:rPr lang="en-US" dirty="0"/>
              <a:t>Know your </a:t>
            </a:r>
            <a:r>
              <a:rPr lang="en-US" dirty="0" smtClean="0"/>
              <a:t>Audience</a:t>
            </a:r>
            <a:r>
              <a:rPr lang="en-US" dirty="0"/>
              <a:t/>
            </a:r>
            <a:br>
              <a:rPr lang="en-US" dirty="0"/>
            </a:br>
            <a:endParaRPr lang="en-US" dirty="0"/>
          </a:p>
        </p:txBody>
      </p:sp>
      <p:sp>
        <p:nvSpPr>
          <p:cNvPr id="4" name="Rectangle 3"/>
          <p:cNvSpPr/>
          <p:nvPr/>
        </p:nvSpPr>
        <p:spPr>
          <a:xfrm>
            <a:off x="685800" y="1828800"/>
            <a:ext cx="8077200" cy="4293483"/>
          </a:xfrm>
          <a:prstGeom prst="rect">
            <a:avLst/>
          </a:prstGeom>
        </p:spPr>
        <p:txBody>
          <a:bodyPr wrap="square">
            <a:spAutoFit/>
          </a:bodyPr>
          <a:lstStyle/>
          <a:p>
            <a:pPr algn="just"/>
            <a:r>
              <a:rPr lang="en-US" sz="2100" dirty="0">
                <a:latin typeface="Times New Roman" panose="02020603050405020304" pitchFamily="18" charset="0"/>
                <a:cs typeface="Times New Roman" panose="02020603050405020304" pitchFamily="18" charset="0"/>
              </a:rPr>
              <a:t>Adapt your presentation to your </a:t>
            </a:r>
            <a:r>
              <a:rPr lang="en-US" sz="2100" b="1" dirty="0">
                <a:latin typeface="Times New Roman" panose="02020603050405020304" pitchFamily="18" charset="0"/>
                <a:cs typeface="Times New Roman" panose="02020603050405020304" pitchFamily="18" charset="0"/>
              </a:rPr>
              <a:t>target audience</a:t>
            </a:r>
            <a:r>
              <a:rPr lang="en-US" sz="2100" dirty="0">
                <a:latin typeface="Times New Roman" panose="02020603050405020304" pitchFamily="18" charset="0"/>
                <a:cs typeface="Times New Roman" panose="02020603050405020304" pitchFamily="18" charset="0"/>
              </a:rPr>
              <a:t>, whether it's </a:t>
            </a:r>
            <a:r>
              <a:rPr lang="en-US" sz="2100" b="1" dirty="0">
                <a:latin typeface="Times New Roman" panose="02020603050405020304" pitchFamily="18" charset="0"/>
                <a:cs typeface="Times New Roman" panose="02020603050405020304" pitchFamily="18" charset="0"/>
              </a:rPr>
              <a:t>executives</a:t>
            </a: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coworkers</a:t>
            </a:r>
            <a:r>
              <a:rPr lang="en-US" sz="2100" dirty="0">
                <a:latin typeface="Times New Roman" panose="02020603050405020304" pitchFamily="18" charset="0"/>
                <a:cs typeface="Times New Roman" panose="02020603050405020304" pitchFamily="18" charset="0"/>
              </a:rPr>
              <a:t>, or </a:t>
            </a:r>
            <a:r>
              <a:rPr lang="en-US" sz="2100" b="1" dirty="0">
                <a:latin typeface="Times New Roman" panose="02020603050405020304" pitchFamily="18" charset="0"/>
                <a:cs typeface="Times New Roman" panose="02020603050405020304" pitchFamily="18" charset="0"/>
              </a:rPr>
              <a:t>stakeholders</a:t>
            </a:r>
            <a:r>
              <a:rPr lang="en-US" sz="2100" dirty="0">
                <a:latin typeface="Times New Roman" panose="02020603050405020304" pitchFamily="18" charset="0"/>
                <a:cs typeface="Times New Roman" panose="02020603050405020304" pitchFamily="18" charset="0"/>
              </a:rPr>
              <a:t>. This is crucial if you want to engage them effectively. It’s similar to knowing your audience on social media so that you can deliver the right content for them and ensure high engagement</a:t>
            </a:r>
            <a:r>
              <a:rPr lang="en-US" sz="2100" dirty="0" smtClean="0">
                <a:latin typeface="Times New Roman" panose="02020603050405020304" pitchFamily="18" charset="0"/>
                <a:cs typeface="Times New Roman" panose="02020603050405020304" pitchFamily="18" charset="0"/>
              </a:rPr>
              <a:t>.</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Think about your audience when creating visual formats to present your social media data. For example, you wouldn’t like to overwhelm your executives with information as you already know that they are busy</a:t>
            </a:r>
            <a:r>
              <a:rPr lang="en-US" sz="2100" dirty="0" smtClean="0">
                <a:latin typeface="Times New Roman" panose="02020603050405020304" pitchFamily="18" charset="0"/>
                <a:cs typeface="Times New Roman" panose="02020603050405020304" pitchFamily="18" charset="0"/>
              </a:rPr>
              <a:t>.</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As </a:t>
            </a:r>
            <a:r>
              <a:rPr lang="en-US" sz="2100" dirty="0">
                <a:latin typeface="Times New Roman" panose="02020603050405020304" pitchFamily="18" charset="0"/>
                <a:cs typeface="Times New Roman" panose="02020603050405020304" pitchFamily="18" charset="0"/>
              </a:rPr>
              <a:t>you can see, knowing your audience can help you tackle the right data that will be interesting and relevant to them. Avoid overwhelming them with information even if you present the most relevant data. Also, make sure you have an idea of the story you want to share</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9718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914400"/>
            <a:ext cx="4633595" cy="685800"/>
          </a:xfrm>
        </p:spPr>
        <p:txBody>
          <a:bodyPr/>
          <a:lstStyle/>
          <a:p>
            <a:r>
              <a:rPr lang="en-US" dirty="0" smtClean="0"/>
              <a:t>Know your Graphs</a:t>
            </a:r>
            <a:br>
              <a:rPr lang="en-US" dirty="0" smtClean="0"/>
            </a:br>
            <a:endParaRPr lang="en-US" dirty="0"/>
          </a:p>
        </p:txBody>
      </p:sp>
      <p:sp>
        <p:nvSpPr>
          <p:cNvPr id="4" name="Rectangle 3"/>
          <p:cNvSpPr/>
          <p:nvPr/>
        </p:nvSpPr>
        <p:spPr>
          <a:xfrm>
            <a:off x="762000" y="1600200"/>
            <a:ext cx="7696200" cy="4247317"/>
          </a:xfrm>
          <a:prstGeom prst="rect">
            <a:avLst/>
          </a:prstGeom>
        </p:spPr>
        <p:txBody>
          <a:bodyPr wrap="square">
            <a:spAutoFit/>
          </a:bodyPr>
          <a:lstStyle/>
          <a:p>
            <a:pPr algn="just">
              <a:lnSpc>
                <a:spcPct val="150000"/>
              </a:lnSpc>
            </a:pPr>
            <a:r>
              <a:rPr lang="en-US" sz="2000" dirty="0">
                <a:solidFill>
                  <a:srgbClr val="1E2F42"/>
                </a:solidFill>
                <a:latin typeface="Times New Roman" panose="02020603050405020304" pitchFamily="18" charset="0"/>
                <a:cs typeface="Times New Roman" panose="02020603050405020304" pitchFamily="18" charset="0"/>
              </a:rPr>
              <a:t>Each graph is created to present data in a specific way, so it’s only logical that some of them are better than others. Take a look at the different types of graphs and their common usage</a:t>
            </a:r>
            <a:r>
              <a:rPr lang="en-US" sz="2000" dirty="0" smtClean="0">
                <a:solidFill>
                  <a:srgbClr val="1E2F42"/>
                </a:solidFill>
                <a:latin typeface="Times New Roman" panose="02020603050405020304" pitchFamily="18" charset="0"/>
                <a:cs typeface="Times New Roman" panose="02020603050405020304" pitchFamily="18" charset="0"/>
              </a:rPr>
              <a:t>:</a:t>
            </a:r>
          </a:p>
          <a:p>
            <a:pPr algn="just">
              <a:lnSpc>
                <a:spcPct val="150000"/>
              </a:lnSpc>
            </a:pPr>
            <a:endParaRPr lang="en-US" sz="2000" dirty="0">
              <a:solidFill>
                <a:srgbClr val="1E2F42"/>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rgbClr val="1E2F42"/>
                </a:solidFill>
                <a:latin typeface="Times New Roman" panose="02020603050405020304" pitchFamily="18" charset="0"/>
                <a:cs typeface="Times New Roman" panose="02020603050405020304" pitchFamily="18" charset="0"/>
              </a:rPr>
              <a:t>• </a:t>
            </a:r>
            <a:r>
              <a:rPr lang="en-US" sz="2000" b="1" dirty="0">
                <a:solidFill>
                  <a:srgbClr val="1E2F42"/>
                </a:solidFill>
                <a:latin typeface="Times New Roman" panose="02020603050405020304" pitchFamily="18" charset="0"/>
                <a:cs typeface="Times New Roman" panose="02020603050405020304" pitchFamily="18" charset="0"/>
              </a:rPr>
              <a:t>Scatter plot </a:t>
            </a:r>
            <a:r>
              <a:rPr lang="en-US" sz="2000" dirty="0">
                <a:solidFill>
                  <a:srgbClr val="1E2F42"/>
                </a:solidFill>
                <a:latin typeface="Times New Roman" panose="02020603050405020304" pitchFamily="18" charset="0"/>
                <a:cs typeface="Times New Roman" panose="02020603050405020304" pitchFamily="18" charset="0"/>
              </a:rPr>
              <a:t>– this type of graph shows a </a:t>
            </a:r>
            <a:r>
              <a:rPr lang="en-US" sz="2000" b="1" dirty="0">
                <a:solidFill>
                  <a:srgbClr val="1E2F42"/>
                </a:solidFill>
                <a:latin typeface="Times New Roman" panose="02020603050405020304" pitchFamily="18" charset="0"/>
                <a:cs typeface="Times New Roman" panose="02020603050405020304" pitchFamily="18" charset="0"/>
              </a:rPr>
              <a:t>correlation.</a:t>
            </a:r>
          </a:p>
          <a:p>
            <a:pPr algn="just">
              <a:lnSpc>
                <a:spcPct val="150000"/>
              </a:lnSpc>
            </a:pPr>
            <a:r>
              <a:rPr lang="en-US" sz="2000" dirty="0">
                <a:solidFill>
                  <a:srgbClr val="1E2F42"/>
                </a:solidFill>
                <a:latin typeface="Times New Roman" panose="02020603050405020304" pitchFamily="18" charset="0"/>
                <a:cs typeface="Times New Roman" panose="02020603050405020304" pitchFamily="18" charset="0"/>
              </a:rPr>
              <a:t>• </a:t>
            </a:r>
            <a:r>
              <a:rPr lang="en-US" sz="2000" b="1" dirty="0">
                <a:solidFill>
                  <a:srgbClr val="1E2F42"/>
                </a:solidFill>
                <a:latin typeface="Times New Roman" panose="02020603050405020304" pitchFamily="18" charset="0"/>
                <a:cs typeface="Times New Roman" panose="02020603050405020304" pitchFamily="18" charset="0"/>
              </a:rPr>
              <a:t>Pie chart</a:t>
            </a:r>
            <a:r>
              <a:rPr lang="en-US" sz="2000" dirty="0">
                <a:solidFill>
                  <a:srgbClr val="1E2F42"/>
                </a:solidFill>
                <a:latin typeface="Times New Roman" panose="02020603050405020304" pitchFamily="18" charset="0"/>
                <a:cs typeface="Times New Roman" panose="02020603050405020304" pitchFamily="18" charset="0"/>
              </a:rPr>
              <a:t> – this one shows </a:t>
            </a:r>
            <a:r>
              <a:rPr lang="en-US" sz="2000" b="1" dirty="0">
                <a:solidFill>
                  <a:srgbClr val="1E2F42"/>
                </a:solidFill>
                <a:latin typeface="Times New Roman" panose="02020603050405020304" pitchFamily="18" charset="0"/>
                <a:cs typeface="Times New Roman" panose="02020603050405020304" pitchFamily="18" charset="0"/>
              </a:rPr>
              <a:t>proportions</a:t>
            </a:r>
            <a:r>
              <a:rPr lang="en-US" sz="2000" dirty="0" smtClean="0">
                <a:solidFill>
                  <a:srgbClr val="1E2F42"/>
                </a:solidFill>
                <a:latin typeface="Times New Roman" panose="02020603050405020304" pitchFamily="18" charset="0"/>
                <a:cs typeface="Times New Roman" panose="02020603050405020304" pitchFamily="18" charset="0"/>
              </a:rPr>
              <a:t>.</a:t>
            </a:r>
            <a:endParaRPr lang="en-US" sz="2000" dirty="0">
              <a:solidFill>
                <a:srgbClr val="1E2F42"/>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rgbClr val="1E2F42"/>
                </a:solidFill>
                <a:latin typeface="Times New Roman" panose="02020603050405020304" pitchFamily="18" charset="0"/>
                <a:cs typeface="Times New Roman" panose="02020603050405020304" pitchFamily="18" charset="0"/>
              </a:rPr>
              <a:t>• </a:t>
            </a:r>
            <a:r>
              <a:rPr lang="en-US" sz="2000" b="1" dirty="0">
                <a:solidFill>
                  <a:srgbClr val="1E2F42"/>
                </a:solidFill>
                <a:latin typeface="Times New Roman" panose="02020603050405020304" pitchFamily="18" charset="0"/>
                <a:cs typeface="Times New Roman" panose="02020603050405020304" pitchFamily="18" charset="0"/>
              </a:rPr>
              <a:t>Line graph </a:t>
            </a:r>
            <a:r>
              <a:rPr lang="en-US" sz="2000" dirty="0">
                <a:solidFill>
                  <a:srgbClr val="1E2F42"/>
                </a:solidFill>
                <a:latin typeface="Times New Roman" panose="02020603050405020304" pitchFamily="18" charset="0"/>
                <a:cs typeface="Times New Roman" panose="02020603050405020304" pitchFamily="18" charset="0"/>
              </a:rPr>
              <a:t>– use this graph to present trends and patterns.</a:t>
            </a:r>
          </a:p>
          <a:p>
            <a:pPr algn="just">
              <a:lnSpc>
                <a:spcPct val="150000"/>
              </a:lnSpc>
            </a:pPr>
            <a:r>
              <a:rPr lang="en-US" sz="2000" dirty="0">
                <a:solidFill>
                  <a:srgbClr val="1E2F42"/>
                </a:solidFill>
                <a:latin typeface="Times New Roman" panose="02020603050405020304" pitchFamily="18" charset="0"/>
                <a:cs typeface="Times New Roman" panose="02020603050405020304" pitchFamily="18" charset="0"/>
              </a:rPr>
              <a:t>• </a:t>
            </a:r>
            <a:r>
              <a:rPr lang="en-US" sz="2000" b="1" dirty="0">
                <a:solidFill>
                  <a:srgbClr val="1E2F42"/>
                </a:solidFill>
                <a:latin typeface="Times New Roman" panose="02020603050405020304" pitchFamily="18" charset="0"/>
                <a:cs typeface="Times New Roman" panose="02020603050405020304" pitchFamily="18" charset="0"/>
              </a:rPr>
              <a:t>Table </a:t>
            </a:r>
            <a:r>
              <a:rPr lang="en-US" sz="2000" dirty="0">
                <a:solidFill>
                  <a:srgbClr val="1E2F42"/>
                </a:solidFill>
                <a:latin typeface="Times New Roman" panose="02020603050405020304" pitchFamily="18" charset="0"/>
                <a:cs typeface="Times New Roman" panose="02020603050405020304" pitchFamily="18" charset="0"/>
              </a:rPr>
              <a:t>– this type of graph is perfect for presenting specific values.</a:t>
            </a:r>
          </a:p>
          <a:p>
            <a:pPr algn="just">
              <a:lnSpc>
                <a:spcPct val="150000"/>
              </a:lnSpc>
            </a:pPr>
            <a:r>
              <a:rPr lang="en-US" sz="2000" dirty="0">
                <a:solidFill>
                  <a:srgbClr val="1E2F42"/>
                </a:solidFill>
                <a:latin typeface="Times New Roman" panose="02020603050405020304" pitchFamily="18" charset="0"/>
                <a:cs typeface="Times New Roman" panose="02020603050405020304" pitchFamily="18" charset="0"/>
              </a:rPr>
              <a:t>• </a:t>
            </a:r>
            <a:r>
              <a:rPr lang="en-US" sz="2000" b="1" dirty="0">
                <a:solidFill>
                  <a:srgbClr val="1E2F42"/>
                </a:solidFill>
                <a:latin typeface="Times New Roman" panose="02020603050405020304" pitchFamily="18" charset="0"/>
                <a:cs typeface="Times New Roman" panose="02020603050405020304" pitchFamily="18" charset="0"/>
              </a:rPr>
              <a:t>Bar chart –</a:t>
            </a:r>
            <a:r>
              <a:rPr lang="en-US" sz="2000" dirty="0">
                <a:solidFill>
                  <a:srgbClr val="1E2F42"/>
                </a:solidFill>
                <a:latin typeface="Times New Roman" panose="02020603050405020304" pitchFamily="18" charset="0"/>
                <a:cs typeface="Times New Roman" panose="02020603050405020304" pitchFamily="18" charset="0"/>
              </a:rPr>
              <a:t> this one is excellent for showing comparisons</a:t>
            </a:r>
            <a:r>
              <a:rPr lang="en-US" sz="2000" dirty="0" smtClean="0">
                <a:solidFill>
                  <a:srgbClr val="1E2F42"/>
                </a:solidFill>
                <a:latin typeface="Times New Roman" panose="02020603050405020304" pitchFamily="18" charset="0"/>
                <a:cs typeface="Times New Roman" panose="02020603050405020304" pitchFamily="18" charset="0"/>
              </a:rPr>
              <a:t>.</a:t>
            </a:r>
            <a:endParaRPr lang="en-US" sz="2000" dirty="0">
              <a:solidFill>
                <a:srgbClr val="1E2F4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223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685800"/>
            <a:ext cx="4633595" cy="635000"/>
          </a:xfrm>
        </p:spPr>
        <p:txBody>
          <a:bodyPr/>
          <a:lstStyle/>
          <a:p>
            <a:r>
              <a:rPr lang="en-US" dirty="0" smtClean="0"/>
              <a:t>Cont ..</a:t>
            </a:r>
            <a:endParaRPr lang="en-US" dirty="0"/>
          </a:p>
        </p:txBody>
      </p:sp>
      <p:sp>
        <p:nvSpPr>
          <p:cNvPr id="3" name="Text Placeholder 2"/>
          <p:cNvSpPr>
            <a:spLocks noGrp="1"/>
          </p:cNvSpPr>
          <p:nvPr>
            <p:ph type="body" idx="1"/>
          </p:nvPr>
        </p:nvSpPr>
        <p:spPr>
          <a:xfrm>
            <a:off x="614137" y="1752600"/>
            <a:ext cx="8070035" cy="4431983"/>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Social media analytics goes beyond </a:t>
            </a:r>
            <a:r>
              <a:rPr lang="en-US" sz="2400" b="1" dirty="0">
                <a:latin typeface="Times New Roman" panose="02020603050405020304" pitchFamily="18" charset="0"/>
                <a:cs typeface="Times New Roman" panose="02020603050405020304" pitchFamily="18" charset="0"/>
              </a:rPr>
              <a:t>broader metrics </a:t>
            </a:r>
            <a:r>
              <a:rPr lang="en-US" sz="2400" dirty="0">
                <a:latin typeface="Times New Roman" panose="02020603050405020304" pitchFamily="18" charset="0"/>
                <a:cs typeface="Times New Roman" panose="02020603050405020304" pitchFamily="18" charset="0"/>
              </a:rPr>
              <a:t>such as </a:t>
            </a:r>
            <a:r>
              <a:rPr lang="en-US" sz="2400" b="1" dirty="0">
                <a:latin typeface="Times New Roman" panose="02020603050405020304" pitchFamily="18" charset="0"/>
                <a:cs typeface="Times New Roman" panose="02020603050405020304" pitchFamily="18" charset="0"/>
              </a:rPr>
              <a:t>likes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follows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clicks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retweets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previews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impressions gathered from social networks</a:t>
            </a:r>
            <a:r>
              <a:rPr lang="en-US" sz="2400" dirty="0" smtClean="0">
                <a:latin typeface="Times New Roman" panose="02020603050405020304" pitchFamily="18" charset="0"/>
                <a:cs typeface="Times New Roman" panose="02020603050405020304" pitchFamily="18" charset="0"/>
              </a:rPr>
              <a:t>.</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As you know, </a:t>
            </a:r>
            <a:r>
              <a:rPr lang="en-US" sz="2400" b="1" dirty="0">
                <a:latin typeface="Times New Roman" panose="02020603050405020304" pitchFamily="18" charset="0"/>
                <a:cs typeface="Times New Roman" panose="02020603050405020304" pitchFamily="18" charset="0"/>
              </a:rPr>
              <a:t>social media is about people sharing their lives with others</a:t>
            </a:r>
            <a:r>
              <a:rPr lang="en-US" sz="2400" dirty="0">
                <a:latin typeface="Times New Roman" panose="02020603050405020304" pitchFamily="18" charset="0"/>
                <a:cs typeface="Times New Roman" panose="02020603050405020304" pitchFamily="18" charset="0"/>
              </a:rPr>
              <a:t>. With social media analytics, marketers get a peek into users’ lives and fetch valuable data to understand them better based on their </a:t>
            </a:r>
            <a:r>
              <a:rPr lang="en-US" sz="2400" b="1" dirty="0">
                <a:latin typeface="Times New Roman" panose="02020603050405020304" pitchFamily="18" charset="0"/>
                <a:cs typeface="Times New Roman" panose="02020603050405020304" pitchFamily="18" charset="0"/>
              </a:rPr>
              <a:t>interests, behaviors, and even demographics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05434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7" y="838200"/>
            <a:ext cx="7841615" cy="615553"/>
          </a:xfrm>
        </p:spPr>
        <p:txBody>
          <a:bodyPr/>
          <a:lstStyle/>
          <a:p>
            <a:r>
              <a:rPr lang="en-US" dirty="0"/>
              <a:t>Don’t use just any </a:t>
            </a:r>
            <a:r>
              <a:rPr lang="en-US" dirty="0" smtClean="0"/>
              <a:t>Color</a:t>
            </a:r>
            <a:endParaRPr lang="en-US" dirty="0"/>
          </a:p>
        </p:txBody>
      </p:sp>
      <p:sp>
        <p:nvSpPr>
          <p:cNvPr id="4" name="Rectangle 3"/>
          <p:cNvSpPr/>
          <p:nvPr/>
        </p:nvSpPr>
        <p:spPr>
          <a:xfrm>
            <a:off x="629625" y="1676400"/>
            <a:ext cx="7964933" cy="4478149"/>
          </a:xfrm>
          <a:prstGeom prst="rect">
            <a:avLst/>
          </a:prstGeom>
        </p:spPr>
        <p:txBody>
          <a:bodyPr wrap="square">
            <a:spAutoFit/>
          </a:bodyPr>
          <a:lstStyle/>
          <a:p>
            <a:pPr algn="just"/>
            <a:r>
              <a:rPr lang="en-US" sz="1900" dirty="0">
                <a:solidFill>
                  <a:srgbClr val="1E2F42"/>
                </a:solidFill>
                <a:latin typeface="Times New Roman" panose="02020603050405020304" pitchFamily="18" charset="0"/>
                <a:cs typeface="Times New Roman" panose="02020603050405020304" pitchFamily="18" charset="0"/>
              </a:rPr>
              <a:t>When it comes to colors, it’s best to start your graphs in black and white, and then gradually add colors when needed. Even though using many different colors is fun and can make the graphs look entertaining, it can be counterproductive</a:t>
            </a:r>
            <a:r>
              <a:rPr lang="en-US" sz="1900" dirty="0" smtClean="0">
                <a:solidFill>
                  <a:srgbClr val="1E2F42"/>
                </a:solidFill>
                <a:latin typeface="Times New Roman" panose="02020603050405020304" pitchFamily="18" charset="0"/>
                <a:cs typeface="Times New Roman" panose="02020603050405020304" pitchFamily="18" charset="0"/>
              </a:rPr>
              <a:t>.</a:t>
            </a:r>
          </a:p>
          <a:p>
            <a:pPr algn="just"/>
            <a:endParaRPr lang="en-US" sz="1900" dirty="0">
              <a:solidFill>
                <a:srgbClr val="1E2F42"/>
              </a:solidFill>
              <a:latin typeface="Times New Roman" panose="02020603050405020304" pitchFamily="18" charset="0"/>
              <a:cs typeface="Times New Roman" panose="02020603050405020304" pitchFamily="18" charset="0"/>
            </a:endParaRPr>
          </a:p>
          <a:p>
            <a:pPr algn="just"/>
            <a:r>
              <a:rPr lang="en-US" sz="1900" dirty="0">
                <a:solidFill>
                  <a:srgbClr val="1E2F42"/>
                </a:solidFill>
                <a:latin typeface="Times New Roman" panose="02020603050405020304" pitchFamily="18" charset="0"/>
                <a:cs typeface="Times New Roman" panose="02020603050405020304" pitchFamily="18" charset="0"/>
              </a:rPr>
              <a:t>That’s because a graph with too many colors can distract your audience and confuse them instead of helping them understand the information presented. The purpose of graphs is to present the information as clearly as possible, and colorful graphs don’t deliver this impression</a:t>
            </a:r>
            <a:r>
              <a:rPr lang="en-US" sz="1900" dirty="0" smtClean="0">
                <a:solidFill>
                  <a:srgbClr val="1E2F42"/>
                </a:solidFill>
                <a:latin typeface="Times New Roman" panose="02020603050405020304" pitchFamily="18" charset="0"/>
                <a:cs typeface="Times New Roman" panose="02020603050405020304" pitchFamily="18" charset="0"/>
              </a:rPr>
              <a:t>.</a:t>
            </a:r>
          </a:p>
          <a:p>
            <a:pPr algn="just"/>
            <a:endParaRPr lang="en-US" sz="1900" dirty="0">
              <a:solidFill>
                <a:srgbClr val="1E2F42"/>
              </a:solidFill>
              <a:latin typeface="Times New Roman" panose="02020603050405020304" pitchFamily="18" charset="0"/>
              <a:cs typeface="Times New Roman" panose="02020603050405020304" pitchFamily="18" charset="0"/>
            </a:endParaRPr>
          </a:p>
          <a:p>
            <a:pPr algn="just"/>
            <a:r>
              <a:rPr lang="en-US" sz="1900" dirty="0">
                <a:solidFill>
                  <a:srgbClr val="1E2F42"/>
                </a:solidFill>
                <a:latin typeface="Times New Roman" panose="02020603050405020304" pitchFamily="18" charset="0"/>
                <a:cs typeface="Times New Roman" panose="02020603050405020304" pitchFamily="18" charset="0"/>
              </a:rPr>
              <a:t>Therefore, you may want to know the following things when using colors in your graphs:</a:t>
            </a:r>
          </a:p>
          <a:p>
            <a:pPr algn="just"/>
            <a:r>
              <a:rPr lang="en-US" sz="1900" dirty="0">
                <a:solidFill>
                  <a:srgbClr val="1E2F42"/>
                </a:solidFill>
                <a:latin typeface="Times New Roman" panose="02020603050405020304" pitchFamily="18" charset="0"/>
                <a:cs typeface="Times New Roman" panose="02020603050405020304" pitchFamily="18" charset="0"/>
              </a:rPr>
              <a:t>•</a:t>
            </a:r>
            <a:r>
              <a:rPr lang="en-US" sz="1900" b="1" dirty="0">
                <a:solidFill>
                  <a:srgbClr val="1E2F42"/>
                </a:solidFill>
                <a:latin typeface="Times New Roman" panose="02020603050405020304" pitchFamily="18" charset="0"/>
                <a:cs typeface="Times New Roman" panose="02020603050405020304" pitchFamily="18" charset="0"/>
              </a:rPr>
              <a:t> Avoid red whenever possible </a:t>
            </a:r>
            <a:r>
              <a:rPr lang="en-US" sz="1900" dirty="0">
                <a:solidFill>
                  <a:srgbClr val="1E2F42"/>
                </a:solidFill>
                <a:latin typeface="Times New Roman" panose="02020603050405020304" pitchFamily="18" charset="0"/>
                <a:cs typeface="Times New Roman" panose="02020603050405020304" pitchFamily="18" charset="0"/>
              </a:rPr>
              <a:t>– This color has a negative connotation for you. When people see red, they instantly connect it to something bad or wrong, even if it’s used to point out something positive, like a rise in Facebook engagement.</a:t>
            </a:r>
            <a:endParaRPr lang="en-US" sz="1900" b="0" i="0" dirty="0">
              <a:solidFill>
                <a:srgbClr val="1E2F4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0966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4633595" cy="635000"/>
          </a:xfrm>
        </p:spPr>
        <p:txBody>
          <a:bodyPr/>
          <a:lstStyle/>
          <a:p>
            <a:r>
              <a:rPr lang="en-US" dirty="0" err="1" smtClean="0"/>
              <a:t>Cont</a:t>
            </a:r>
            <a:r>
              <a:rPr lang="en-US" dirty="0" smtClean="0"/>
              <a:t> ..</a:t>
            </a:r>
            <a:endParaRPr lang="en-US" dirty="0"/>
          </a:p>
        </p:txBody>
      </p:sp>
      <p:sp>
        <p:nvSpPr>
          <p:cNvPr id="4" name="Rectangle 3"/>
          <p:cNvSpPr/>
          <p:nvPr/>
        </p:nvSpPr>
        <p:spPr>
          <a:xfrm>
            <a:off x="762000" y="1752600"/>
            <a:ext cx="7924800" cy="4247317"/>
          </a:xfrm>
          <a:prstGeom prst="rect">
            <a:avLst/>
          </a:prstGeom>
        </p:spPr>
        <p:txBody>
          <a:bodyPr wrap="square">
            <a:spAutoFit/>
          </a:bodyPr>
          <a:lstStyle/>
          <a:p>
            <a:pPr algn="just"/>
            <a:r>
              <a:rPr lang="en-US" dirty="0">
                <a:solidFill>
                  <a:srgbClr val="1E2F42"/>
                </a:solidFill>
                <a:latin typeface="Times New Roman" panose="02020603050405020304" pitchFamily="18" charset="0"/>
                <a:cs typeface="Times New Roman" panose="02020603050405020304" pitchFamily="18" charset="0"/>
              </a:rPr>
              <a:t>• </a:t>
            </a:r>
            <a:r>
              <a:rPr lang="en-US" b="1" dirty="0">
                <a:solidFill>
                  <a:srgbClr val="1E2F42"/>
                </a:solidFill>
                <a:latin typeface="Times New Roman" panose="02020603050405020304" pitchFamily="18" charset="0"/>
                <a:cs typeface="Times New Roman" panose="02020603050405020304" pitchFamily="18" charset="0"/>
              </a:rPr>
              <a:t>Color gradients for time series</a:t>
            </a:r>
            <a:r>
              <a:rPr lang="en-US" dirty="0">
                <a:solidFill>
                  <a:srgbClr val="1E2F42"/>
                </a:solidFill>
                <a:latin typeface="Times New Roman" panose="02020603050405020304" pitchFamily="18" charset="0"/>
                <a:cs typeface="Times New Roman" panose="02020603050405020304" pitchFamily="18" charset="0"/>
              </a:rPr>
              <a:t> – you can use the lightest to darkest shades of one color to present certain data from the past to the present. Fading colors can signify less relevant information as the years go by</a:t>
            </a:r>
            <a:r>
              <a:rPr lang="en-US" dirty="0" smtClean="0">
                <a:solidFill>
                  <a:srgbClr val="1E2F42"/>
                </a:solidFill>
                <a:latin typeface="Times New Roman" panose="02020603050405020304" pitchFamily="18" charset="0"/>
                <a:cs typeface="Times New Roman" panose="02020603050405020304" pitchFamily="18" charset="0"/>
              </a:rPr>
              <a:t>.</a:t>
            </a:r>
          </a:p>
          <a:p>
            <a:pPr algn="just"/>
            <a:endParaRPr lang="en-US" dirty="0">
              <a:solidFill>
                <a:srgbClr val="1E2F42"/>
              </a:solidFill>
              <a:latin typeface="Times New Roman" panose="02020603050405020304" pitchFamily="18" charset="0"/>
              <a:cs typeface="Times New Roman" panose="02020603050405020304" pitchFamily="18" charset="0"/>
            </a:endParaRPr>
          </a:p>
          <a:p>
            <a:pPr algn="just"/>
            <a:r>
              <a:rPr lang="en-US" dirty="0">
                <a:solidFill>
                  <a:srgbClr val="1E2F42"/>
                </a:solidFill>
                <a:latin typeface="Times New Roman" panose="02020603050405020304" pitchFamily="18" charset="0"/>
                <a:cs typeface="Times New Roman" panose="02020603050405020304" pitchFamily="18" charset="0"/>
              </a:rPr>
              <a:t>• </a:t>
            </a:r>
            <a:r>
              <a:rPr lang="en-US" b="1" dirty="0">
                <a:solidFill>
                  <a:srgbClr val="1E2F42"/>
                </a:solidFill>
                <a:latin typeface="Times New Roman" panose="02020603050405020304" pitchFamily="18" charset="0"/>
                <a:cs typeface="Times New Roman" panose="02020603050405020304" pitchFamily="18" charset="0"/>
              </a:rPr>
              <a:t>Highlight </a:t>
            </a:r>
            <a:r>
              <a:rPr lang="en-US" dirty="0">
                <a:solidFill>
                  <a:srgbClr val="1E2F42"/>
                </a:solidFill>
                <a:latin typeface="Times New Roman" panose="02020603050405020304" pitchFamily="18" charset="0"/>
                <a:cs typeface="Times New Roman" panose="02020603050405020304" pitchFamily="18" charset="0"/>
              </a:rPr>
              <a:t>– if you want to point out a specific value so that everyone notices it, use a strong hue. You can use it, for example, to highlight a surge in </a:t>
            </a:r>
            <a:r>
              <a:rPr lang="en-US" dirty="0" smtClean="0">
                <a:solidFill>
                  <a:srgbClr val="1E2F42"/>
                </a:solidFill>
                <a:latin typeface="Times New Roman" panose="02020603050405020304" pitchFamily="18" charset="0"/>
                <a:cs typeface="Times New Roman" panose="02020603050405020304" pitchFamily="18" charset="0"/>
              </a:rPr>
              <a:t>click- </a:t>
            </a:r>
            <a:r>
              <a:rPr lang="en-US" dirty="0" err="1" smtClean="0">
                <a:solidFill>
                  <a:srgbClr val="1E2F42"/>
                </a:solidFill>
                <a:latin typeface="Times New Roman" panose="02020603050405020304" pitchFamily="18" charset="0"/>
                <a:cs typeface="Times New Roman" panose="02020603050405020304" pitchFamily="18" charset="0"/>
              </a:rPr>
              <a:t>throughs</a:t>
            </a:r>
            <a:r>
              <a:rPr lang="en-US" dirty="0" smtClean="0">
                <a:solidFill>
                  <a:srgbClr val="1E2F42"/>
                </a:solidFill>
                <a:latin typeface="Times New Roman" panose="02020603050405020304" pitchFamily="18" charset="0"/>
                <a:cs typeface="Times New Roman" panose="02020603050405020304" pitchFamily="18" charset="0"/>
              </a:rPr>
              <a:t>.</a:t>
            </a:r>
          </a:p>
          <a:p>
            <a:pPr algn="just"/>
            <a:endParaRPr lang="en-US" dirty="0">
              <a:solidFill>
                <a:srgbClr val="1E2F42"/>
              </a:solidFill>
              <a:latin typeface="Times New Roman" panose="02020603050405020304" pitchFamily="18" charset="0"/>
              <a:cs typeface="Times New Roman" panose="02020603050405020304" pitchFamily="18" charset="0"/>
            </a:endParaRPr>
          </a:p>
          <a:p>
            <a:pPr algn="just"/>
            <a:r>
              <a:rPr lang="en-US" dirty="0">
                <a:solidFill>
                  <a:srgbClr val="1E2F42"/>
                </a:solidFill>
                <a:latin typeface="Times New Roman" panose="02020603050405020304" pitchFamily="18" charset="0"/>
                <a:cs typeface="Times New Roman" panose="02020603050405020304" pitchFamily="18" charset="0"/>
              </a:rPr>
              <a:t>• </a:t>
            </a:r>
            <a:r>
              <a:rPr lang="en-US" b="1" dirty="0">
                <a:solidFill>
                  <a:srgbClr val="1E2F42"/>
                </a:solidFill>
                <a:latin typeface="Times New Roman" panose="02020603050405020304" pitchFamily="18" charset="0"/>
                <a:cs typeface="Times New Roman" panose="02020603050405020304" pitchFamily="18" charset="0"/>
              </a:rPr>
              <a:t>Assign value to each color</a:t>
            </a:r>
            <a:r>
              <a:rPr lang="en-US" dirty="0">
                <a:solidFill>
                  <a:srgbClr val="1E2F42"/>
                </a:solidFill>
                <a:latin typeface="Times New Roman" panose="02020603050405020304" pitchFamily="18" charset="0"/>
                <a:cs typeface="Times New Roman" panose="02020603050405020304" pitchFamily="18" charset="0"/>
              </a:rPr>
              <a:t> – if you want to represent a range with the help of colors, choose colors and give each of them a specific value. For instance, yellow for anything over 80%, and blue for anything below 20</a:t>
            </a:r>
            <a:r>
              <a:rPr lang="en-US" dirty="0" smtClean="0">
                <a:solidFill>
                  <a:srgbClr val="1E2F42"/>
                </a:solidFill>
                <a:latin typeface="Times New Roman" panose="02020603050405020304" pitchFamily="18" charset="0"/>
                <a:cs typeface="Times New Roman" panose="02020603050405020304" pitchFamily="18" charset="0"/>
              </a:rPr>
              <a:t>%.</a:t>
            </a:r>
          </a:p>
          <a:p>
            <a:pPr algn="just"/>
            <a:endParaRPr lang="en-US" dirty="0">
              <a:solidFill>
                <a:srgbClr val="1E2F42"/>
              </a:solidFill>
              <a:latin typeface="Times New Roman" panose="02020603050405020304" pitchFamily="18" charset="0"/>
              <a:cs typeface="Times New Roman" panose="02020603050405020304" pitchFamily="18" charset="0"/>
            </a:endParaRPr>
          </a:p>
          <a:p>
            <a:pPr algn="just"/>
            <a:r>
              <a:rPr lang="en-US" dirty="0">
                <a:solidFill>
                  <a:srgbClr val="1E2F42"/>
                </a:solidFill>
                <a:latin typeface="Times New Roman" panose="02020603050405020304" pitchFamily="18" charset="0"/>
                <a:cs typeface="Times New Roman" panose="02020603050405020304" pitchFamily="18" charset="0"/>
              </a:rPr>
              <a:t>• </a:t>
            </a:r>
            <a:r>
              <a:rPr lang="en-US" b="1" dirty="0">
                <a:solidFill>
                  <a:srgbClr val="1E2F42"/>
                </a:solidFill>
                <a:latin typeface="Times New Roman" panose="02020603050405020304" pitchFamily="18" charset="0"/>
                <a:cs typeface="Times New Roman" panose="02020603050405020304" pitchFamily="18" charset="0"/>
              </a:rPr>
              <a:t>Use color to present a group of relevant data </a:t>
            </a:r>
            <a:r>
              <a:rPr lang="en-US" dirty="0">
                <a:solidFill>
                  <a:srgbClr val="1E2F42"/>
                </a:solidFill>
                <a:latin typeface="Times New Roman" panose="02020603050405020304" pitchFamily="18" charset="0"/>
                <a:cs typeface="Times New Roman" panose="02020603050405020304" pitchFamily="18" charset="0"/>
              </a:rPr>
              <a:t>– use one color, for example, blue for Facebook or orange for Instagram, to group relevant social media data together.</a:t>
            </a:r>
          </a:p>
          <a:p>
            <a:pPr algn="just"/>
            <a:r>
              <a:rPr lang="en-US" dirty="0">
                <a:solidFill>
                  <a:srgbClr val="1E2F42"/>
                </a:solidFill>
                <a:latin typeface="Times New Roman" panose="02020603050405020304" pitchFamily="18" charset="0"/>
                <a:cs typeface="Times New Roman" panose="02020603050405020304" pitchFamily="18" charset="0"/>
              </a:rPr>
              <a:t>• </a:t>
            </a:r>
            <a:r>
              <a:rPr lang="en-US" b="1" dirty="0">
                <a:solidFill>
                  <a:srgbClr val="1E2F42"/>
                </a:solidFill>
                <a:latin typeface="Times New Roman" panose="02020603050405020304" pitchFamily="18" charset="0"/>
                <a:cs typeface="Times New Roman" panose="02020603050405020304" pitchFamily="18" charset="0"/>
              </a:rPr>
              <a:t>Use brand colors</a:t>
            </a:r>
            <a:r>
              <a:rPr lang="en-US" dirty="0">
                <a:solidFill>
                  <a:srgbClr val="1E2F42"/>
                </a:solidFill>
                <a:latin typeface="Times New Roman" panose="02020603050405020304" pitchFamily="18" charset="0"/>
                <a:cs typeface="Times New Roman" panose="02020603050405020304" pitchFamily="18" charset="0"/>
              </a:rPr>
              <a:t> – in this way, you’ll avoid using too many colors and making the graph confusing.</a:t>
            </a:r>
            <a:endParaRPr lang="en-US" b="0" i="0" dirty="0">
              <a:solidFill>
                <a:srgbClr val="1E2F4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7400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838200"/>
            <a:ext cx="3810000" cy="615553"/>
          </a:xfrm>
        </p:spPr>
        <p:txBody>
          <a:bodyPr/>
          <a:lstStyle/>
          <a:p>
            <a:r>
              <a:rPr lang="en-US" dirty="0"/>
              <a:t>Make it </a:t>
            </a:r>
            <a:r>
              <a:rPr lang="en-US" dirty="0" smtClean="0"/>
              <a:t>Simple</a:t>
            </a:r>
            <a:endParaRPr lang="en-US" dirty="0"/>
          </a:p>
        </p:txBody>
      </p:sp>
      <p:sp>
        <p:nvSpPr>
          <p:cNvPr id="4" name="Rectangle 3"/>
          <p:cNvSpPr/>
          <p:nvPr/>
        </p:nvSpPr>
        <p:spPr>
          <a:xfrm>
            <a:off x="741948" y="1828800"/>
            <a:ext cx="8001000" cy="4185761"/>
          </a:xfrm>
          <a:prstGeom prst="rect">
            <a:avLst/>
          </a:prstGeom>
        </p:spPr>
        <p:txBody>
          <a:bodyPr wrap="square">
            <a:spAutoFit/>
          </a:bodyPr>
          <a:lstStyle/>
          <a:p>
            <a:pPr algn="just"/>
            <a:r>
              <a:rPr lang="en-US" sz="1900" dirty="0">
                <a:solidFill>
                  <a:srgbClr val="1E2F42"/>
                </a:solidFill>
                <a:latin typeface="Times New Roman" panose="02020603050405020304" pitchFamily="18" charset="0"/>
                <a:cs typeface="Times New Roman" panose="02020603050405020304" pitchFamily="18" charset="0"/>
              </a:rPr>
              <a:t>When it comes to presenting your data in a visual format, it’s important to consider the user's experience. To provide data insights effectively, you’ll have to take an audience-centric approach.</a:t>
            </a:r>
          </a:p>
          <a:p>
            <a:pPr algn="just"/>
            <a:r>
              <a:rPr lang="en-US" sz="1900" dirty="0">
                <a:solidFill>
                  <a:srgbClr val="1E2F42"/>
                </a:solidFill>
                <a:latin typeface="Times New Roman" panose="02020603050405020304" pitchFamily="18" charset="0"/>
                <a:cs typeface="Times New Roman" panose="02020603050405020304" pitchFamily="18" charset="0"/>
              </a:rPr>
              <a:t>For that purpose, take the following things into consideration:</a:t>
            </a:r>
          </a:p>
          <a:p>
            <a:pPr algn="just"/>
            <a:r>
              <a:rPr lang="en-US" sz="1900" dirty="0">
                <a:solidFill>
                  <a:srgbClr val="1E2F42"/>
                </a:solidFill>
                <a:latin typeface="Times New Roman" panose="02020603050405020304" pitchFamily="18" charset="0"/>
                <a:cs typeface="Times New Roman" panose="02020603050405020304" pitchFamily="18" charset="0"/>
              </a:rPr>
              <a:t>• </a:t>
            </a:r>
            <a:r>
              <a:rPr lang="en-US" sz="1900" b="1" dirty="0">
                <a:solidFill>
                  <a:srgbClr val="1E2F42"/>
                </a:solidFill>
                <a:latin typeface="Times New Roman" panose="02020603050405020304" pitchFamily="18" charset="0"/>
                <a:cs typeface="Times New Roman" panose="02020603050405020304" pitchFamily="18" charset="0"/>
              </a:rPr>
              <a:t>Left to right </a:t>
            </a:r>
            <a:r>
              <a:rPr lang="en-US" sz="1900" dirty="0">
                <a:solidFill>
                  <a:srgbClr val="1E2F42"/>
                </a:solidFill>
                <a:latin typeface="Times New Roman" panose="02020603050405020304" pitchFamily="18" charset="0"/>
                <a:cs typeface="Times New Roman" panose="02020603050405020304" pitchFamily="18" charset="0"/>
              </a:rPr>
              <a:t>– that’s how our minds work, especially when we see charts that compare values. Therefore, present the values in a descending or ascending order to ensure easy comparison.</a:t>
            </a:r>
          </a:p>
          <a:p>
            <a:pPr algn="just"/>
            <a:r>
              <a:rPr lang="en-US" sz="1900" dirty="0">
                <a:solidFill>
                  <a:srgbClr val="1E2F42"/>
                </a:solidFill>
                <a:latin typeface="Times New Roman" panose="02020603050405020304" pitchFamily="18" charset="0"/>
                <a:cs typeface="Times New Roman" panose="02020603050405020304" pitchFamily="18" charset="0"/>
              </a:rPr>
              <a:t>• </a:t>
            </a:r>
            <a:r>
              <a:rPr lang="en-US" sz="1900" b="1" dirty="0">
                <a:solidFill>
                  <a:srgbClr val="1E2F42"/>
                </a:solidFill>
                <a:latin typeface="Times New Roman" panose="02020603050405020304" pitchFamily="18" charset="0"/>
                <a:cs typeface="Times New Roman" panose="02020603050405020304" pitchFamily="18" charset="0"/>
              </a:rPr>
              <a:t>Do the job for your audience</a:t>
            </a:r>
            <a:r>
              <a:rPr lang="en-US" sz="1900" dirty="0">
                <a:solidFill>
                  <a:srgbClr val="1E2F42"/>
                </a:solidFill>
                <a:latin typeface="Times New Roman" panose="02020603050405020304" pitchFamily="18" charset="0"/>
                <a:cs typeface="Times New Roman" panose="02020603050405020304" pitchFamily="18" charset="0"/>
              </a:rPr>
              <a:t> – this includes sorting data into a logical order, grouping relevant values together, and highlighting important parts.</a:t>
            </a:r>
          </a:p>
          <a:p>
            <a:pPr algn="just"/>
            <a:r>
              <a:rPr lang="en-US" sz="1900" dirty="0">
                <a:solidFill>
                  <a:srgbClr val="1E2F42"/>
                </a:solidFill>
                <a:latin typeface="Times New Roman" panose="02020603050405020304" pitchFamily="18" charset="0"/>
                <a:cs typeface="Times New Roman" panose="02020603050405020304" pitchFamily="18" charset="0"/>
              </a:rPr>
              <a:t>• </a:t>
            </a:r>
            <a:r>
              <a:rPr lang="en-US" sz="1900" b="1" dirty="0">
                <a:solidFill>
                  <a:srgbClr val="1E2F42"/>
                </a:solidFill>
                <a:latin typeface="Times New Roman" panose="02020603050405020304" pitchFamily="18" charset="0"/>
                <a:cs typeface="Times New Roman" panose="02020603050405020304" pitchFamily="18" charset="0"/>
              </a:rPr>
              <a:t>Do not focus on the aesthetics too much</a:t>
            </a:r>
            <a:r>
              <a:rPr lang="en-US" sz="1900" dirty="0">
                <a:solidFill>
                  <a:srgbClr val="1E2F42"/>
                </a:solidFill>
                <a:latin typeface="Times New Roman" panose="02020603050405020304" pitchFamily="18" charset="0"/>
                <a:cs typeface="Times New Roman" panose="02020603050405020304" pitchFamily="18" charset="0"/>
              </a:rPr>
              <a:t> – avoid using too many colors, even if that will make your graph more vibrant and attractive. Don’t use a pie chart when you can just write out numbers.</a:t>
            </a:r>
          </a:p>
          <a:p>
            <a:pPr algn="just"/>
            <a:r>
              <a:rPr lang="en-US" sz="1900" dirty="0">
                <a:solidFill>
                  <a:srgbClr val="1E2F42"/>
                </a:solidFill>
                <a:latin typeface="Times New Roman" panose="02020603050405020304" pitchFamily="18" charset="0"/>
                <a:cs typeface="Times New Roman" panose="02020603050405020304" pitchFamily="18" charset="0"/>
              </a:rPr>
              <a:t>• </a:t>
            </a:r>
            <a:r>
              <a:rPr lang="en-US" sz="1900" b="1" dirty="0">
                <a:solidFill>
                  <a:srgbClr val="1E2F42"/>
                </a:solidFill>
                <a:latin typeface="Times New Roman" panose="02020603050405020304" pitchFamily="18" charset="0"/>
                <a:cs typeface="Times New Roman" panose="02020603050405020304" pitchFamily="18" charset="0"/>
              </a:rPr>
              <a:t>Less is more </a:t>
            </a:r>
            <a:r>
              <a:rPr lang="en-US" sz="1900" dirty="0">
                <a:solidFill>
                  <a:srgbClr val="1E2F42"/>
                </a:solidFill>
                <a:latin typeface="Times New Roman" panose="02020603050405020304" pitchFamily="18" charset="0"/>
                <a:cs typeface="Times New Roman" panose="02020603050405020304" pitchFamily="18" charset="0"/>
              </a:rPr>
              <a:t>– don’t use logos, imagery, and clipart as that will only make your presentation confusing. Keep it simple.</a:t>
            </a:r>
            <a:endParaRPr lang="en-US" sz="1900" b="0" i="0" dirty="0">
              <a:solidFill>
                <a:srgbClr val="1E2F4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0047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1"/>
            <a:ext cx="5943600" cy="533400"/>
          </a:xfrm>
        </p:spPr>
        <p:txBody>
          <a:bodyPr/>
          <a:lstStyle/>
          <a:p>
            <a:r>
              <a:rPr lang="en-US" dirty="0"/>
              <a:t>Use the </a:t>
            </a:r>
            <a:r>
              <a:rPr lang="en-US" dirty="0" smtClean="0"/>
              <a:t>Right Tools</a:t>
            </a:r>
            <a:r>
              <a:rPr lang="en-US" dirty="0"/>
              <a:t/>
            </a:r>
            <a:br>
              <a:rPr lang="en-US" dirty="0"/>
            </a:br>
            <a:endParaRPr lang="en-US" dirty="0"/>
          </a:p>
        </p:txBody>
      </p:sp>
      <p:sp>
        <p:nvSpPr>
          <p:cNvPr id="4" name="Rectangle 3"/>
          <p:cNvSpPr/>
          <p:nvPr/>
        </p:nvSpPr>
        <p:spPr>
          <a:xfrm>
            <a:off x="762000" y="2551837"/>
            <a:ext cx="7772400" cy="2241960"/>
          </a:xfrm>
          <a:prstGeom prst="rect">
            <a:avLst/>
          </a:prstGeom>
        </p:spPr>
        <p:txBody>
          <a:bodyPr wrap="square">
            <a:spAutoFit/>
          </a:bodyPr>
          <a:lstStyle/>
          <a:p>
            <a:pPr algn="just">
              <a:lnSpc>
                <a:spcPct val="150000"/>
              </a:lnSpc>
            </a:pPr>
            <a:r>
              <a:rPr lang="en-US" sz="2400" dirty="0">
                <a:solidFill>
                  <a:srgbClr val="1E2F42"/>
                </a:solidFill>
                <a:latin typeface="Times New Roman" panose="02020603050405020304" pitchFamily="18" charset="0"/>
                <a:cs typeface="Times New Roman" panose="02020603050405020304" pitchFamily="18" charset="0"/>
              </a:rPr>
              <a:t>There are numerous data visualization tools available, but using the right one, such as Whatagraph, can assist you in making sense of your data and clearly presenting social media metrics so that your audience understands them easily.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8406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3400" y="1905000"/>
            <a:ext cx="8001000" cy="4154984"/>
          </a:xfrm>
          <a:prstGeom prst="rect">
            <a:avLst/>
          </a:prstGeom>
        </p:spPr>
        <p:txBody>
          <a:bodyPr wrap="square">
            <a:spAutoFit/>
          </a:bodyPr>
          <a:lstStyle/>
          <a:p>
            <a:pPr algn="just" fontAlgn="base"/>
            <a:r>
              <a:rPr lang="en-US" sz="2400" dirty="0" smtClean="0">
                <a:solidFill>
                  <a:srgbClr val="080809"/>
                </a:solidFill>
                <a:latin typeface="Times New Roman" panose="02020603050405020304" pitchFamily="18" charset="0"/>
                <a:cs typeface="Times New Roman" panose="02020603050405020304" pitchFamily="18" charset="0"/>
              </a:rPr>
              <a:t>Social </a:t>
            </a:r>
            <a:r>
              <a:rPr lang="en-US" sz="2400" dirty="0">
                <a:solidFill>
                  <a:srgbClr val="080809"/>
                </a:solidFill>
                <a:latin typeface="Times New Roman" panose="02020603050405020304" pitchFamily="18" charset="0"/>
                <a:cs typeface="Times New Roman" panose="02020603050405020304" pitchFamily="18" charset="0"/>
              </a:rPr>
              <a:t>media analytics tools perform these analysis with the use of technologies such as </a:t>
            </a:r>
            <a:r>
              <a:rPr lang="en-US" sz="2400" b="1" dirty="0">
                <a:solidFill>
                  <a:srgbClr val="080809"/>
                </a:solidFill>
                <a:latin typeface="Times New Roman" panose="02020603050405020304" pitchFamily="18" charset="0"/>
                <a:cs typeface="Times New Roman" panose="02020603050405020304" pitchFamily="18" charset="0"/>
              </a:rPr>
              <a:t>data mining</a:t>
            </a:r>
            <a:r>
              <a:rPr lang="en-US" sz="2400" dirty="0">
                <a:solidFill>
                  <a:srgbClr val="080809"/>
                </a:solidFill>
                <a:latin typeface="Times New Roman" panose="02020603050405020304" pitchFamily="18" charset="0"/>
                <a:cs typeface="Times New Roman" panose="02020603050405020304" pitchFamily="18" charset="0"/>
              </a:rPr>
              <a:t>, </a:t>
            </a:r>
            <a:r>
              <a:rPr lang="en-US" sz="2400" b="1" dirty="0">
                <a:solidFill>
                  <a:srgbClr val="080809"/>
                </a:solidFill>
                <a:latin typeface="Times New Roman" panose="02020603050405020304" pitchFamily="18" charset="0"/>
                <a:cs typeface="Times New Roman" panose="02020603050405020304" pitchFamily="18" charset="0"/>
              </a:rPr>
              <a:t>data analytics</a:t>
            </a:r>
            <a:r>
              <a:rPr lang="en-US" sz="2400" dirty="0">
                <a:solidFill>
                  <a:srgbClr val="080809"/>
                </a:solidFill>
                <a:latin typeface="Times New Roman" panose="02020603050405020304" pitchFamily="18" charset="0"/>
                <a:cs typeface="Times New Roman" panose="02020603050405020304" pitchFamily="18" charset="0"/>
              </a:rPr>
              <a:t>, and </a:t>
            </a:r>
            <a:r>
              <a:rPr lang="en-US" sz="2400" b="1" dirty="0">
                <a:solidFill>
                  <a:srgbClr val="080809"/>
                </a:solidFill>
                <a:latin typeface="Times New Roman" panose="02020603050405020304" pitchFamily="18" charset="0"/>
                <a:cs typeface="Times New Roman" panose="02020603050405020304" pitchFamily="18" charset="0"/>
              </a:rPr>
              <a:t>big data</a:t>
            </a:r>
            <a:r>
              <a:rPr lang="en-US" sz="2400" dirty="0" smtClean="0">
                <a:solidFill>
                  <a:srgbClr val="080809"/>
                </a:solidFill>
                <a:latin typeface="Times New Roman" panose="02020603050405020304" pitchFamily="18" charset="0"/>
                <a:cs typeface="Times New Roman" panose="02020603050405020304" pitchFamily="18" charset="0"/>
              </a:rPr>
              <a:t>.</a:t>
            </a:r>
          </a:p>
          <a:p>
            <a:pPr algn="just" fontAlgn="base"/>
            <a:endParaRPr lang="en-US" sz="2400" dirty="0">
              <a:solidFill>
                <a:srgbClr val="080809"/>
              </a:solidFill>
              <a:latin typeface="Times New Roman" panose="02020603050405020304" pitchFamily="18" charset="0"/>
              <a:cs typeface="Times New Roman" panose="02020603050405020304" pitchFamily="18" charset="0"/>
            </a:endParaRPr>
          </a:p>
          <a:p>
            <a:pPr algn="just" fontAlgn="base"/>
            <a:r>
              <a:rPr lang="en-US" sz="2400" b="1" dirty="0" smtClean="0">
                <a:solidFill>
                  <a:srgbClr val="080809"/>
                </a:solidFill>
                <a:latin typeface="Times New Roman" panose="02020603050405020304" pitchFamily="18" charset="0"/>
                <a:cs typeface="Times New Roman" panose="02020603050405020304" pitchFamily="18" charset="0"/>
              </a:rPr>
              <a:t>Social </a:t>
            </a:r>
            <a:r>
              <a:rPr lang="en-US" sz="2400" b="1" dirty="0">
                <a:solidFill>
                  <a:srgbClr val="080809"/>
                </a:solidFill>
                <a:latin typeface="Times New Roman" panose="02020603050405020304" pitchFamily="18" charset="0"/>
                <a:cs typeface="Times New Roman" panose="02020603050405020304" pitchFamily="18" charset="0"/>
              </a:rPr>
              <a:t>analytics is the key </a:t>
            </a:r>
            <a:r>
              <a:rPr lang="en-US" sz="2400" dirty="0">
                <a:solidFill>
                  <a:srgbClr val="080809"/>
                </a:solidFill>
                <a:latin typeface="Times New Roman" panose="02020603050405020304" pitchFamily="18" charset="0"/>
                <a:cs typeface="Times New Roman" panose="02020603050405020304" pitchFamily="18" charset="0"/>
              </a:rPr>
              <a:t>to ensure high-level performance of your </a:t>
            </a:r>
            <a:r>
              <a:rPr lang="en-US" sz="2400" b="1" dirty="0" smtClean="0">
                <a:solidFill>
                  <a:srgbClr val="080809"/>
                </a:solidFill>
                <a:latin typeface="Times New Roman" panose="02020603050405020304" pitchFamily="18" charset="0"/>
                <a:cs typeface="Times New Roman" panose="02020603050405020304" pitchFamily="18" charset="0"/>
              </a:rPr>
              <a:t>social </a:t>
            </a:r>
            <a:r>
              <a:rPr lang="en-US" sz="2400" b="1" dirty="0">
                <a:solidFill>
                  <a:srgbClr val="080809"/>
                </a:solidFill>
                <a:latin typeface="Times New Roman" panose="02020603050405020304" pitchFamily="18" charset="0"/>
                <a:cs typeface="Times New Roman" panose="02020603050405020304" pitchFamily="18" charset="0"/>
              </a:rPr>
              <a:t>media campaigns</a:t>
            </a:r>
            <a:r>
              <a:rPr lang="en-US" sz="2400" dirty="0">
                <a:solidFill>
                  <a:srgbClr val="080809"/>
                </a:solidFill>
                <a:latin typeface="Times New Roman" panose="02020603050405020304" pitchFamily="18" charset="0"/>
                <a:cs typeface="Times New Roman" panose="02020603050405020304" pitchFamily="18" charset="0"/>
              </a:rPr>
              <a:t>, </a:t>
            </a:r>
            <a:r>
              <a:rPr lang="en-US" sz="2400" dirty="0" smtClean="0">
                <a:solidFill>
                  <a:srgbClr val="080809"/>
                </a:solidFill>
                <a:latin typeface="Times New Roman" panose="02020603050405020304" pitchFamily="18" charset="0"/>
                <a:cs typeface="Times New Roman" panose="02020603050405020304" pitchFamily="18" charset="0"/>
              </a:rPr>
              <a:t>and also to </a:t>
            </a:r>
            <a:r>
              <a:rPr lang="en-US" sz="2400" b="1" dirty="0" smtClean="0">
                <a:solidFill>
                  <a:srgbClr val="080809"/>
                </a:solidFill>
                <a:latin typeface="Times New Roman" panose="02020603050405020304" pitchFamily="18" charset="0"/>
                <a:cs typeface="Times New Roman" panose="02020603050405020304" pitchFamily="18" charset="0"/>
              </a:rPr>
              <a:t>make data-driven decisions</a:t>
            </a:r>
            <a:r>
              <a:rPr lang="en-US" sz="2400" dirty="0">
                <a:solidFill>
                  <a:srgbClr val="080809"/>
                </a:solidFill>
                <a:latin typeface="Times New Roman" panose="02020603050405020304" pitchFamily="18" charset="0"/>
                <a:cs typeface="Times New Roman" panose="02020603050405020304" pitchFamily="18" charset="0"/>
              </a:rPr>
              <a:t>. It helps your social media team learn </a:t>
            </a:r>
            <a:r>
              <a:rPr lang="en-US" sz="2400" b="1" dirty="0">
                <a:solidFill>
                  <a:srgbClr val="080809"/>
                </a:solidFill>
                <a:latin typeface="Times New Roman" panose="02020603050405020304" pitchFamily="18" charset="0"/>
                <a:cs typeface="Times New Roman" panose="02020603050405020304" pitchFamily="18" charset="0"/>
              </a:rPr>
              <a:t>what works</a:t>
            </a:r>
            <a:r>
              <a:rPr lang="en-US" sz="2400" dirty="0">
                <a:solidFill>
                  <a:srgbClr val="080809"/>
                </a:solidFill>
                <a:latin typeface="Times New Roman" panose="02020603050405020304" pitchFamily="18" charset="0"/>
                <a:cs typeface="Times New Roman" panose="02020603050405020304" pitchFamily="18" charset="0"/>
              </a:rPr>
              <a:t> and </a:t>
            </a:r>
            <a:r>
              <a:rPr lang="en-US" sz="2400" b="1" dirty="0">
                <a:solidFill>
                  <a:srgbClr val="080809"/>
                </a:solidFill>
                <a:latin typeface="Times New Roman" panose="02020603050405020304" pitchFamily="18" charset="0"/>
                <a:cs typeface="Times New Roman" panose="02020603050405020304" pitchFamily="18" charset="0"/>
              </a:rPr>
              <a:t>what does not work </a:t>
            </a:r>
            <a:r>
              <a:rPr lang="en-US" sz="2400" dirty="0">
                <a:solidFill>
                  <a:srgbClr val="080809"/>
                </a:solidFill>
                <a:latin typeface="Times New Roman" panose="02020603050405020304" pitchFamily="18" charset="0"/>
                <a:cs typeface="Times New Roman" panose="02020603050405020304" pitchFamily="18" charset="0"/>
              </a:rPr>
              <a:t>when it comes to content and strategy. </a:t>
            </a:r>
            <a:endParaRPr lang="en-US" sz="2400" dirty="0" smtClean="0">
              <a:solidFill>
                <a:srgbClr val="080809"/>
              </a:solidFill>
              <a:latin typeface="Times New Roman" panose="02020603050405020304" pitchFamily="18" charset="0"/>
              <a:cs typeface="Times New Roman" panose="02020603050405020304" pitchFamily="18" charset="0"/>
            </a:endParaRPr>
          </a:p>
          <a:p>
            <a:pPr algn="just" fontAlgn="base"/>
            <a:endParaRPr lang="en-US" sz="2400" dirty="0">
              <a:solidFill>
                <a:srgbClr val="080809"/>
              </a:solidFill>
              <a:latin typeface="Times New Roman" panose="02020603050405020304" pitchFamily="18" charset="0"/>
              <a:cs typeface="Times New Roman" panose="02020603050405020304" pitchFamily="18" charset="0"/>
            </a:endParaRPr>
          </a:p>
          <a:p>
            <a:pPr algn="just" fontAlgn="base"/>
            <a:r>
              <a:rPr lang="en-US" sz="2400" dirty="0" smtClean="0">
                <a:solidFill>
                  <a:srgbClr val="080809"/>
                </a:solidFill>
                <a:latin typeface="Times New Roman" panose="02020603050405020304" pitchFamily="18" charset="0"/>
                <a:cs typeface="Times New Roman" panose="02020603050405020304" pitchFamily="18" charset="0"/>
              </a:rPr>
              <a:t>This </a:t>
            </a:r>
            <a:r>
              <a:rPr lang="en-US" sz="2400" dirty="0">
                <a:solidFill>
                  <a:srgbClr val="080809"/>
                </a:solidFill>
                <a:latin typeface="Times New Roman" panose="02020603050405020304" pitchFamily="18" charset="0"/>
                <a:cs typeface="Times New Roman" panose="02020603050405020304" pitchFamily="18" charset="0"/>
              </a:rPr>
              <a:t>analysis is based on the level of </a:t>
            </a:r>
            <a:r>
              <a:rPr lang="en-US" sz="2400" b="1" dirty="0">
                <a:solidFill>
                  <a:srgbClr val="080809"/>
                </a:solidFill>
                <a:latin typeface="Times New Roman" panose="02020603050405020304" pitchFamily="18" charset="0"/>
                <a:cs typeface="Times New Roman" panose="02020603050405020304" pitchFamily="18" charset="0"/>
              </a:rPr>
              <a:t>audience engagement</a:t>
            </a:r>
            <a:r>
              <a:rPr lang="en-US" sz="2400" dirty="0">
                <a:solidFill>
                  <a:srgbClr val="080809"/>
                </a:solidFill>
                <a:latin typeface="Times New Roman" panose="02020603050405020304" pitchFamily="18" charset="0"/>
                <a:cs typeface="Times New Roman" panose="02020603050405020304" pitchFamily="18" charset="0"/>
              </a:rPr>
              <a:t>, </a:t>
            </a:r>
            <a:r>
              <a:rPr lang="en-US" sz="2400" b="1" dirty="0">
                <a:solidFill>
                  <a:srgbClr val="080809"/>
                </a:solidFill>
                <a:latin typeface="Times New Roman" panose="02020603050405020304" pitchFamily="18" charset="0"/>
                <a:cs typeface="Times New Roman" panose="02020603050405020304" pitchFamily="18" charset="0"/>
              </a:rPr>
              <a:t>conversion</a:t>
            </a:r>
            <a:r>
              <a:rPr lang="en-US" sz="2400" dirty="0">
                <a:solidFill>
                  <a:srgbClr val="080809"/>
                </a:solidFill>
                <a:latin typeface="Times New Roman" panose="02020603050405020304" pitchFamily="18" charset="0"/>
                <a:cs typeface="Times New Roman" panose="02020603050405020304" pitchFamily="18" charset="0"/>
              </a:rPr>
              <a:t>, and </a:t>
            </a:r>
            <a:r>
              <a:rPr lang="en-US" sz="2400" b="1" dirty="0">
                <a:solidFill>
                  <a:srgbClr val="080809"/>
                </a:solidFill>
                <a:latin typeface="Times New Roman" panose="02020603050405020304" pitchFamily="18" charset="0"/>
                <a:cs typeface="Times New Roman" panose="02020603050405020304" pitchFamily="18" charset="0"/>
              </a:rPr>
              <a:t>outreach</a:t>
            </a:r>
            <a:r>
              <a:rPr lang="en-US" sz="2400" dirty="0">
                <a:solidFill>
                  <a:srgbClr val="080809"/>
                </a:solidFill>
                <a:latin typeface="Times New Roman" panose="02020603050405020304" pitchFamily="18" charset="0"/>
                <a:cs typeface="Times New Roman" panose="02020603050405020304" pitchFamily="18" charset="0"/>
              </a:rPr>
              <a:t>.</a:t>
            </a:r>
            <a:endParaRPr lang="en-US" sz="2400" b="0" i="0" dirty="0">
              <a:solidFill>
                <a:srgbClr val="080809"/>
              </a:solidFill>
              <a:effectLst/>
              <a:latin typeface="Times New Roman" panose="02020603050405020304" pitchFamily="18" charset="0"/>
              <a:cs typeface="Times New Roman" panose="02020603050405020304" pitchFamily="18" charset="0"/>
            </a:endParaRPr>
          </a:p>
        </p:txBody>
      </p:sp>
      <p:sp>
        <p:nvSpPr>
          <p:cNvPr id="2" name="Rectangle 1"/>
          <p:cNvSpPr/>
          <p:nvPr/>
        </p:nvSpPr>
        <p:spPr>
          <a:xfrm>
            <a:off x="685800" y="838200"/>
            <a:ext cx="1779654" cy="707886"/>
          </a:xfrm>
          <a:prstGeom prst="rect">
            <a:avLst/>
          </a:prstGeom>
        </p:spPr>
        <p:txBody>
          <a:bodyPr wrap="none">
            <a:spAutoFit/>
          </a:bodyPr>
          <a:lstStyle/>
          <a:p>
            <a:r>
              <a:rPr lang="en-US" sz="4000" b="1" dirty="0" smtClean="0">
                <a:solidFill>
                  <a:srgbClr val="C00000"/>
                </a:solidFill>
                <a:latin typeface="Arial" panose="020B0604020202020204" pitchFamily="34" charset="0"/>
              </a:rPr>
              <a:t>Cont ..</a:t>
            </a:r>
            <a:endParaRPr lang="en-US" sz="4000" b="1" dirty="0">
              <a:solidFill>
                <a:srgbClr val="C00000"/>
              </a:solidFill>
              <a:latin typeface="Arial" panose="020B0604020202020204" pitchFamily="34" charset="0"/>
            </a:endParaRPr>
          </a:p>
        </p:txBody>
      </p:sp>
    </p:spTree>
    <p:extLst>
      <p:ext uri="{BB962C8B-B14F-4D97-AF65-F5344CB8AC3E}">
        <p14:creationId xmlns:p14="http://schemas.microsoft.com/office/powerpoint/2010/main" val="2119716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6341</TotalTime>
  <Words>3538</Words>
  <Application>Microsoft Office PowerPoint</Application>
  <PresentationFormat>On-screen Show (4:3)</PresentationFormat>
  <Paragraphs>319</Paragraphs>
  <Slides>84</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84</vt:i4>
      </vt:variant>
    </vt:vector>
  </HeadingPairs>
  <TitlesOfParts>
    <vt:vector size="93" baseType="lpstr">
      <vt:lpstr>arial</vt:lpstr>
      <vt:lpstr>arial</vt:lpstr>
      <vt:lpstr>Bookman Uralic</vt:lpstr>
      <vt:lpstr>Calibri</vt:lpstr>
      <vt:lpstr>et-book</vt:lpstr>
      <vt:lpstr>Times New Roman</vt:lpstr>
      <vt:lpstr>Times-Bold</vt:lpstr>
      <vt:lpstr>Verdana</vt:lpstr>
      <vt:lpstr>Office Theme</vt:lpstr>
      <vt:lpstr>Social Media Analytics</vt:lpstr>
      <vt:lpstr>PowerPoint Presentation</vt:lpstr>
      <vt:lpstr>What is Social Media?</vt:lpstr>
      <vt:lpstr>PowerPoint Presentation</vt:lpstr>
      <vt:lpstr>PowerPoint Presentation</vt:lpstr>
      <vt:lpstr>PowerPoint Presentation</vt:lpstr>
      <vt:lpstr>What is Social Media Analytics?</vt:lpstr>
      <vt:lpstr>Cont ..</vt:lpstr>
      <vt:lpstr>PowerPoint Presentation</vt:lpstr>
      <vt:lpstr>Social Media Classification Tools</vt:lpstr>
      <vt:lpstr>PowerPoint Presentation</vt:lpstr>
      <vt:lpstr>Social media analytics  Vs  Web analytics </vt:lpstr>
      <vt:lpstr>PowerPoint Presentation</vt:lpstr>
      <vt:lpstr>Why do people use social networks? </vt:lpstr>
      <vt:lpstr>PowerPoint Presentation</vt:lpstr>
      <vt:lpstr>Why is social networking important?</vt:lpstr>
      <vt:lpstr>Pros and cons of social networks</vt:lpstr>
      <vt:lpstr>Formal Methods for Social Networks</vt:lpstr>
      <vt:lpstr>Cont ..</vt:lpstr>
      <vt:lpstr>Graphs</vt:lpstr>
      <vt:lpstr>Cont ..</vt:lpstr>
      <vt:lpstr>Cont ..</vt:lpstr>
      <vt:lpstr>EDGE DIRECTION </vt:lpstr>
      <vt:lpstr>PowerPoint Presentation</vt:lpstr>
      <vt:lpstr>EDGE WEIGHT</vt:lpstr>
      <vt:lpstr>PowerPoint Presentation</vt:lpstr>
      <vt:lpstr>CENTRALITY MEASURES </vt:lpstr>
      <vt:lpstr>Degree </vt:lpstr>
      <vt:lpstr>Cont ..</vt:lpstr>
      <vt:lpstr>PowerPoint Presentation</vt:lpstr>
      <vt:lpstr>Closeness</vt:lpstr>
      <vt:lpstr>PowerPoint Presentation</vt:lpstr>
      <vt:lpstr>Betweenness</vt:lpstr>
      <vt:lpstr>NETWORK-LEVEL MEASURES </vt:lpstr>
      <vt:lpstr>Network Size</vt:lpstr>
      <vt:lpstr>Network Density</vt:lpstr>
      <vt:lpstr>PATH-LEVEL MEASURES</vt:lpstr>
      <vt:lpstr>Length and Distance</vt:lpstr>
      <vt:lpstr>CONNECTED COMPONENTS</vt:lpstr>
      <vt:lpstr>Example</vt:lpstr>
      <vt:lpstr>Bridge</vt:lpstr>
      <vt:lpstr>Example</vt:lpstr>
      <vt:lpstr>HUBS AND AUTHORITIES </vt:lpstr>
      <vt:lpstr>Example</vt:lpstr>
      <vt:lpstr>Social Networks as Graphs</vt:lpstr>
      <vt:lpstr>PowerPoint Presentation</vt:lpstr>
      <vt:lpstr>PowerPoint Presentation</vt:lpstr>
      <vt:lpstr>PowerPoint Presentation</vt:lpstr>
      <vt:lpstr>Matrix</vt:lpstr>
      <vt:lpstr>Matrix Representation of the Network</vt:lpstr>
      <vt:lpstr>Adjacency Matrix</vt:lpstr>
      <vt:lpstr>PowerPoint Presentation</vt:lpstr>
      <vt:lpstr>Facebook Network</vt:lpstr>
      <vt:lpstr>PowerPoint Presentation</vt:lpstr>
      <vt:lpstr>PowerPoint Presentation</vt:lpstr>
      <vt:lpstr>PowerPoint Presentation</vt:lpstr>
      <vt:lpstr>PowerPoint Presentation</vt:lpstr>
      <vt:lpstr>Social Networks Analysis Measures </vt:lpstr>
      <vt:lpstr>Closeness</vt:lpstr>
      <vt:lpstr>PowerPoint Presentation</vt:lpstr>
      <vt:lpstr>Network Density</vt:lpstr>
      <vt:lpstr>PowerPoint Presentation</vt:lpstr>
      <vt:lpstr>Centrality: Local and Global</vt:lpstr>
      <vt:lpstr>Cont ..</vt:lpstr>
      <vt:lpstr>PowerPoint Presentation</vt:lpstr>
      <vt:lpstr>Betweenness</vt:lpstr>
      <vt:lpstr>PowerPoint Presentation</vt:lpstr>
      <vt:lpstr>Centralization</vt:lpstr>
      <vt:lpstr>Cont ..</vt:lpstr>
      <vt:lpstr>Ego-Centric Networks </vt:lpstr>
      <vt:lpstr>Cont ..</vt:lpstr>
      <vt:lpstr>PowerPoint Presentation</vt:lpstr>
      <vt:lpstr>Social Media Data Visualization </vt:lpstr>
      <vt:lpstr>PowerPoint Presentation</vt:lpstr>
      <vt:lpstr>3 Steps of Social Media Analytics</vt:lpstr>
      <vt:lpstr>Social Media KPIs</vt:lpstr>
      <vt:lpstr>How to visualize social media data </vt:lpstr>
      <vt:lpstr>Know your Audience </vt:lpstr>
      <vt:lpstr>Know your Graphs </vt:lpstr>
      <vt:lpstr>Don’t use just any Color</vt:lpstr>
      <vt:lpstr>Cont ..</vt:lpstr>
      <vt:lpstr>Make it Simple</vt:lpstr>
      <vt:lpstr>Use the Right Tools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 Rational Unified Framework</dc:title>
  <dc:creator>Bojana</dc:creator>
  <cp:lastModifiedBy>Windows User</cp:lastModifiedBy>
  <cp:revision>831</cp:revision>
  <dcterms:created xsi:type="dcterms:W3CDTF">2020-08-09T07:27:31Z</dcterms:created>
  <dcterms:modified xsi:type="dcterms:W3CDTF">2022-10-13T13:08:33Z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2020-08-09T00:00:00Z</vt:filetime>
  </property>
  <property fmtid="{D5CDD505-2E9C-101B-9397-08002B2CF9AE}" pid="3" name="Creator">
    <vt:lpwstr>Microsoft® Office PowerPoint® 2007</vt:lpwstr>
  </property>
  <property fmtid="{D5CDD505-2E9C-101B-9397-08002B2CF9AE}" pid="4" name="LastSaved">
    <vt:filetime>2020-08-09T00:00:00Z</vt:filetime>
  </property>
</Properties>
</file>