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0"/>
  </p:notesMasterIdLst>
  <p:sldIdLst>
    <p:sldId id="261" r:id="rId2"/>
    <p:sldId id="260" r:id="rId3"/>
    <p:sldId id="258" r:id="rId4"/>
    <p:sldId id="259" r:id="rId5"/>
    <p:sldId id="262" r:id="rId6"/>
    <p:sldId id="263" r:id="rId7"/>
    <p:sldId id="264" r:id="rId8"/>
    <p:sldId id="265" r:id="rId9"/>
    <p:sldId id="266" r:id="rId10"/>
    <p:sldId id="268" r:id="rId11"/>
    <p:sldId id="269" r:id="rId12"/>
    <p:sldId id="283" r:id="rId13"/>
    <p:sldId id="284" r:id="rId14"/>
    <p:sldId id="270" r:id="rId15"/>
    <p:sldId id="271" r:id="rId16"/>
    <p:sldId id="272" r:id="rId17"/>
    <p:sldId id="273" r:id="rId18"/>
    <p:sldId id="274" r:id="rId19"/>
    <p:sldId id="275" r:id="rId20"/>
    <p:sldId id="276" r:id="rId21"/>
    <p:sldId id="277" r:id="rId22"/>
    <p:sldId id="278" r:id="rId23"/>
    <p:sldId id="281" r:id="rId24"/>
    <p:sldId id="279" r:id="rId25"/>
    <p:sldId id="280" r:id="rId26"/>
    <p:sldId id="282" r:id="rId27"/>
    <p:sldId id="285"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4624" autoAdjust="0"/>
  </p:normalViewPr>
  <p:slideViewPr>
    <p:cSldViewPr>
      <p:cViewPr varScale="1">
        <p:scale>
          <a:sx n="69" d="100"/>
          <a:sy n="69" d="100"/>
        </p:scale>
        <p:origin x="-142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212D77-E20D-4D85-86F2-27F885D341A6}" type="datetimeFigureOut">
              <a:rPr lang="en-US" smtClean="0"/>
              <a:pPr/>
              <a:t>30-Jun-20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4AEBB5-518E-4FDC-BE45-22A7514EA3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4AEBB5-518E-4FDC-BE45-22A7514EA386}"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057B045-7807-43D1-9B6F-AD26981955B1}" type="datetimeFigureOut">
              <a:rPr lang="en-US" smtClean="0"/>
              <a:pPr/>
              <a:t>30-Jun-20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5043294-25D2-46A5-B29F-68BC2408E04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57B045-7807-43D1-9B6F-AD26981955B1}" type="datetimeFigureOut">
              <a:rPr lang="en-US" smtClean="0"/>
              <a:pPr/>
              <a:t>30-Jun-20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043294-25D2-46A5-B29F-68BC2408E04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57B045-7807-43D1-9B6F-AD26981955B1}" type="datetimeFigureOut">
              <a:rPr lang="en-US" smtClean="0"/>
              <a:pPr/>
              <a:t>30-Jun-20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043294-25D2-46A5-B29F-68BC2408E04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57B045-7807-43D1-9B6F-AD26981955B1}" type="datetimeFigureOut">
              <a:rPr lang="en-US" smtClean="0"/>
              <a:pPr/>
              <a:t>30-Jun-20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043294-25D2-46A5-B29F-68BC2408E04E}"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057B045-7807-43D1-9B6F-AD26981955B1}" type="datetimeFigureOut">
              <a:rPr lang="en-US" smtClean="0"/>
              <a:pPr/>
              <a:t>30-Jun-20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043294-25D2-46A5-B29F-68BC2408E04E}"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057B045-7807-43D1-9B6F-AD26981955B1}" type="datetimeFigureOut">
              <a:rPr lang="en-US" smtClean="0"/>
              <a:pPr/>
              <a:t>30-Jun-20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043294-25D2-46A5-B29F-68BC2408E04E}"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057B045-7807-43D1-9B6F-AD26981955B1}" type="datetimeFigureOut">
              <a:rPr lang="en-US" smtClean="0"/>
              <a:pPr/>
              <a:t>30-Jun-20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55043294-25D2-46A5-B29F-68BC2408E04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057B045-7807-43D1-9B6F-AD26981955B1}" type="datetimeFigureOut">
              <a:rPr lang="en-US" smtClean="0"/>
              <a:pPr/>
              <a:t>30-Jun-20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55043294-25D2-46A5-B29F-68BC2408E04E}"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057B045-7807-43D1-9B6F-AD26981955B1}" type="datetimeFigureOut">
              <a:rPr lang="en-US" smtClean="0"/>
              <a:pPr/>
              <a:t>30-Jun-20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55043294-25D2-46A5-B29F-68BC2408E04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057B045-7807-43D1-9B6F-AD26981955B1}" type="datetimeFigureOut">
              <a:rPr lang="en-US" smtClean="0"/>
              <a:pPr/>
              <a:t>30-Jun-20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043294-25D2-46A5-B29F-68BC2408E04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057B045-7807-43D1-9B6F-AD26981955B1}" type="datetimeFigureOut">
              <a:rPr lang="en-US" smtClean="0"/>
              <a:pPr/>
              <a:t>30-Jun-20</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5043294-25D2-46A5-B29F-68BC2408E04E}"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057B045-7807-43D1-9B6F-AD26981955B1}" type="datetimeFigureOut">
              <a:rPr lang="en-US" smtClean="0"/>
              <a:pPr/>
              <a:t>30-Jun-20</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5043294-25D2-46A5-B29F-68BC2408E04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roject/Fraud-detection-5" TargetMode="External"/><Relationship Id="rId2" Type="http://schemas.openxmlformats.org/officeDocument/2006/relationships/hyperlink" Target="http://mlg.ulb.ac.b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99"/>
            <a:ext cx="7772400" cy="685801"/>
          </a:xfrm>
        </p:spPr>
        <p:txBody>
          <a:bodyPr>
            <a:normAutofit fontScale="90000"/>
          </a:bodyPr>
          <a:lstStyle/>
          <a:p>
            <a:r>
              <a:rPr lang="en-US" dirty="0" smtClean="0"/>
              <a:t>Credit Card Fraud Prediction</a:t>
            </a:r>
            <a:br>
              <a:rPr lang="en-US" dirty="0" smtClean="0"/>
            </a:br>
            <a:endParaRPr lang="en-US" dirty="0"/>
          </a:p>
        </p:txBody>
      </p:sp>
      <p:sp>
        <p:nvSpPr>
          <p:cNvPr id="4" name="Subtitle 3"/>
          <p:cNvSpPr>
            <a:spLocks noGrp="1"/>
          </p:cNvSpPr>
          <p:nvPr>
            <p:ph type="subTitle" idx="1"/>
          </p:nvPr>
        </p:nvSpPr>
        <p:spPr>
          <a:xfrm>
            <a:off x="685800" y="1905001"/>
            <a:ext cx="7772400" cy="2438399"/>
          </a:xfrm>
        </p:spPr>
        <p:txBody>
          <a:bodyPr/>
          <a:lstStyle/>
          <a:p>
            <a:r>
              <a:rPr lang="en-US" dirty="0" smtClean="0"/>
              <a:t>by</a:t>
            </a:r>
          </a:p>
          <a:p>
            <a:r>
              <a:rPr lang="en-US" dirty="0" smtClean="0"/>
              <a:t>Pavani </a:t>
            </a:r>
            <a:r>
              <a:rPr lang="en-US" dirty="0" smtClean="0"/>
              <a:t>K</a:t>
            </a:r>
            <a:r>
              <a:rPr lang="en-US" dirty="0" smtClean="0"/>
              <a:t>alyani Pedda</a:t>
            </a:r>
          </a:p>
          <a:p>
            <a:r>
              <a:rPr lang="en-US" dirty="0" smtClean="0"/>
              <a:t>Leeladhar Bodu</a:t>
            </a:r>
          </a:p>
          <a:p>
            <a:r>
              <a:rPr lang="en-US" dirty="0" smtClean="0"/>
              <a:t>Meghana pulla</a:t>
            </a:r>
          </a:p>
          <a:p>
            <a:r>
              <a:rPr lang="en-US" dirty="0" smtClean="0"/>
              <a:t>Rajesh Talluri</a:t>
            </a:r>
            <a:endParaRPr lang="en-US" dirty="0" smtClean="0"/>
          </a:p>
          <a:p>
            <a:endParaRPr lang="en-US" dirty="0" smtClean="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buFont typeface="Wingdings" pitchFamily="2" charset="2"/>
              <a:buChar char="Ø"/>
            </a:pPr>
            <a:r>
              <a:rPr lang="en-US" sz="2400" dirty="0" smtClean="0"/>
              <a:t>A correlation matrix is a way to show the correlation between different variables in a dataset.</a:t>
            </a:r>
          </a:p>
          <a:p>
            <a:pPr>
              <a:buNone/>
            </a:pPr>
            <a:r>
              <a:rPr lang="en-US" sz="3200" dirty="0" smtClean="0"/>
              <a:t>Positive Correlation: </a:t>
            </a:r>
          </a:p>
          <a:p>
            <a:pPr>
              <a:buFont typeface="Wingdings" pitchFamily="2" charset="2"/>
              <a:buChar char="Ø"/>
            </a:pPr>
            <a:r>
              <a:rPr lang="en-US" sz="2400" dirty="0" smtClean="0"/>
              <a:t>As feature X increases, feature Y increases and, vice versa.</a:t>
            </a:r>
          </a:p>
          <a:p>
            <a:pPr>
              <a:buNone/>
            </a:pPr>
            <a:r>
              <a:rPr lang="en-US" sz="3200" dirty="0" smtClean="0"/>
              <a:t>Negative Correlation: </a:t>
            </a:r>
          </a:p>
          <a:p>
            <a:pPr>
              <a:buFont typeface="Wingdings" pitchFamily="2" charset="2"/>
              <a:buChar char="Ø"/>
            </a:pPr>
            <a:r>
              <a:rPr lang="en-US" sz="2400" dirty="0" smtClean="0"/>
              <a:t>As feature X go in one direction(Increase), feature Y goes in the other direction(Decrease).</a:t>
            </a:r>
          </a:p>
        </p:txBody>
      </p:sp>
      <p:sp>
        <p:nvSpPr>
          <p:cNvPr id="5" name="Title 4"/>
          <p:cNvSpPr>
            <a:spLocks noGrp="1"/>
          </p:cNvSpPr>
          <p:nvPr>
            <p:ph type="title"/>
          </p:nvPr>
        </p:nvSpPr>
        <p:spPr/>
        <p:txBody>
          <a:bodyPr/>
          <a:lstStyle/>
          <a:p>
            <a:pPr algn="ctr"/>
            <a:r>
              <a:rPr lang="en-US" dirty="0" smtClean="0"/>
              <a:t>Feature Correlation: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pic>
        <p:nvPicPr>
          <p:cNvPr id="6" name="Content Placeholder 5" descr="p5.png"/>
          <p:cNvPicPr>
            <a:picLocks noGrp="1" noChangeAspect="1"/>
          </p:cNvPicPr>
          <p:nvPr>
            <p:ph idx="1"/>
          </p:nvPr>
        </p:nvPicPr>
        <p:blipFill>
          <a:blip r:embed="rId2"/>
          <a:stretch>
            <a:fillRect/>
          </a:stretch>
        </p:blipFill>
        <p:spPr>
          <a:xfrm>
            <a:off x="990600" y="914400"/>
            <a:ext cx="7696200" cy="5257800"/>
          </a:xfrm>
        </p:spPr>
      </p:pic>
      <p:sp>
        <p:nvSpPr>
          <p:cNvPr id="4" name="Title 3"/>
          <p:cNvSpPr>
            <a:spLocks noGrp="1"/>
          </p:cNvSpPr>
          <p:nvPr>
            <p:ph type="title"/>
          </p:nvPr>
        </p:nvSpPr>
        <p:spPr>
          <a:xfrm>
            <a:off x="457200" y="274638"/>
            <a:ext cx="8229600" cy="639762"/>
          </a:xfrm>
        </p:spPr>
        <p:txBody>
          <a:bodyPr>
            <a:normAutofit/>
          </a:bodyPr>
          <a:lstStyle/>
          <a:p>
            <a:pPr algn="ctr"/>
            <a:r>
              <a:rPr lang="en-US" sz="2800" dirty="0" smtClean="0"/>
              <a:t>Correlation of unbalanced dataset</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14401"/>
            <a:ext cx="8229600" cy="609600"/>
          </a:xfrm>
        </p:spPr>
        <p:txBody>
          <a:bodyPr>
            <a:normAutofit/>
          </a:bodyPr>
          <a:lstStyle/>
          <a:p>
            <a:pPr algn="ctr">
              <a:buNone/>
            </a:pPr>
            <a:r>
              <a:rPr lang="en-US" sz="3200" dirty="0" smtClean="0">
                <a:solidFill>
                  <a:schemeClr val="accent2"/>
                </a:solidFill>
              </a:rPr>
              <a:t>Best Features</a:t>
            </a:r>
            <a:endParaRPr lang="en-US" sz="3200" dirty="0">
              <a:solidFill>
                <a:schemeClr val="accent2"/>
              </a:solidFill>
            </a:endParaRPr>
          </a:p>
        </p:txBody>
      </p:sp>
      <p:sp>
        <p:nvSpPr>
          <p:cNvPr id="4" name="Title 3"/>
          <p:cNvSpPr>
            <a:spLocks noGrp="1"/>
          </p:cNvSpPr>
          <p:nvPr>
            <p:ph type="title"/>
          </p:nvPr>
        </p:nvSpPr>
        <p:spPr>
          <a:xfrm>
            <a:off x="457200" y="0"/>
            <a:ext cx="8229600" cy="990600"/>
          </a:xfrm>
        </p:spPr>
        <p:txBody>
          <a:bodyPr/>
          <a:lstStyle/>
          <a:p>
            <a:pPr algn="ctr"/>
            <a:r>
              <a:rPr lang="en-US" dirty="0" smtClean="0"/>
              <a:t>Feature Selection</a:t>
            </a:r>
            <a:endParaRPr lang="en-US" dirty="0"/>
          </a:p>
        </p:txBody>
      </p:sp>
      <p:pic>
        <p:nvPicPr>
          <p:cNvPr id="6" name="Picture 5" descr="best_features.png"/>
          <p:cNvPicPr>
            <a:picLocks noChangeAspect="1"/>
          </p:cNvPicPr>
          <p:nvPr/>
        </p:nvPicPr>
        <p:blipFill>
          <a:blip r:embed="rId2"/>
          <a:stretch>
            <a:fillRect/>
          </a:stretch>
        </p:blipFill>
        <p:spPr>
          <a:xfrm>
            <a:off x="381000" y="1618837"/>
            <a:ext cx="8534400" cy="41723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52400"/>
            <a:ext cx="8229600" cy="609600"/>
          </a:xfrm>
        </p:spPr>
        <p:txBody>
          <a:bodyPr>
            <a:normAutofit/>
          </a:bodyPr>
          <a:lstStyle/>
          <a:p>
            <a:pPr algn="ctr">
              <a:buNone/>
            </a:pPr>
            <a:r>
              <a:rPr lang="en-US" sz="3200" dirty="0" smtClean="0">
                <a:solidFill>
                  <a:schemeClr val="accent2"/>
                </a:solidFill>
              </a:rPr>
              <a:t>Bad Features</a:t>
            </a:r>
            <a:endParaRPr lang="en-US" sz="3200" dirty="0">
              <a:solidFill>
                <a:schemeClr val="accent2"/>
              </a:solidFill>
            </a:endParaRPr>
          </a:p>
        </p:txBody>
      </p:sp>
      <p:pic>
        <p:nvPicPr>
          <p:cNvPr id="4" name="Picture 3" descr="bad_features.png"/>
          <p:cNvPicPr>
            <a:picLocks noChangeAspect="1"/>
          </p:cNvPicPr>
          <p:nvPr/>
        </p:nvPicPr>
        <p:blipFill>
          <a:blip r:embed="rId2"/>
          <a:stretch>
            <a:fillRect/>
          </a:stretch>
        </p:blipFill>
        <p:spPr>
          <a:xfrm>
            <a:off x="685800" y="914400"/>
            <a:ext cx="7873875" cy="5105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410200"/>
            <a:ext cx="9144000" cy="880872"/>
          </a:xfrm>
        </p:spPr>
        <p:txBody>
          <a:bodyPr>
            <a:noAutofit/>
          </a:bodyPr>
          <a:lstStyle/>
          <a:p>
            <a:pPr algn="ctr">
              <a:buNone/>
            </a:pPr>
            <a:r>
              <a:rPr lang="en-US" sz="2800" dirty="0" smtClean="0"/>
              <a:t>Transaction class after using oversampling technique.</a:t>
            </a:r>
            <a:endParaRPr lang="en-US" sz="2800" dirty="0"/>
          </a:p>
        </p:txBody>
      </p:sp>
      <p:sp>
        <p:nvSpPr>
          <p:cNvPr id="3" name="Title 2"/>
          <p:cNvSpPr>
            <a:spLocks noGrp="1"/>
          </p:cNvSpPr>
          <p:nvPr>
            <p:ph type="title"/>
          </p:nvPr>
        </p:nvSpPr>
        <p:spPr/>
        <p:txBody>
          <a:bodyPr>
            <a:normAutofit/>
          </a:bodyPr>
          <a:lstStyle/>
          <a:p>
            <a:pPr algn="ctr"/>
            <a:r>
              <a:rPr lang="en-US" sz="3200" dirty="0" smtClean="0"/>
              <a:t>Data Preprocessing</a:t>
            </a:r>
            <a:endParaRPr lang="en-US" sz="3200" dirty="0"/>
          </a:p>
        </p:txBody>
      </p:sp>
      <p:pic>
        <p:nvPicPr>
          <p:cNvPr id="4" name="Picture 3" descr="p4.png"/>
          <p:cNvPicPr>
            <a:picLocks noChangeAspect="1"/>
          </p:cNvPicPr>
          <p:nvPr/>
        </p:nvPicPr>
        <p:blipFill>
          <a:blip r:embed="rId2"/>
          <a:stretch>
            <a:fillRect/>
          </a:stretch>
        </p:blipFill>
        <p:spPr>
          <a:xfrm>
            <a:off x="838200" y="1295400"/>
            <a:ext cx="7543800" cy="4038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71600"/>
            <a:ext cx="9144000" cy="4648200"/>
          </a:xfrm>
        </p:spPr>
        <p:txBody>
          <a:bodyPr/>
          <a:lstStyle/>
          <a:p>
            <a:r>
              <a:rPr lang="en-US" sz="2000" dirty="0" smtClean="0"/>
              <a:t>The training dataset used for model building and tuning.</a:t>
            </a:r>
          </a:p>
          <a:p>
            <a:r>
              <a:rPr lang="en-US" sz="2000" dirty="0" smtClean="0"/>
              <a:t>The testing dataset is used to evaluated the model performance.</a:t>
            </a:r>
          </a:p>
          <a:p>
            <a:r>
              <a:rPr lang="en-US" sz="2000" dirty="0" smtClean="0"/>
              <a:t>Initially, built the Logistic Regression on training dataset as a benchmark model to evaluate the performance of other models.</a:t>
            </a:r>
          </a:p>
          <a:p>
            <a:r>
              <a:rPr lang="en-US" sz="2000" dirty="0" smtClean="0"/>
              <a:t>Similarly, built the Logistic Regression on training dataset of sampled dataset.</a:t>
            </a:r>
          </a:p>
          <a:p>
            <a:r>
              <a:rPr lang="en-US" sz="2000" dirty="0" smtClean="0"/>
              <a:t>Use the same method for building and tuning the other models for both balanced and unbalanced dataset.</a:t>
            </a:r>
          </a:p>
          <a:p>
            <a:r>
              <a:rPr lang="en-US" sz="2000" dirty="0" smtClean="0"/>
              <a:t>Calculate the performance metrics for the Logistic Regression Model and based on that evaluate the performance of other models too.</a:t>
            </a:r>
          </a:p>
          <a:p>
            <a:r>
              <a:rPr lang="en-US" sz="2000" dirty="0" smtClean="0"/>
              <a:t>Determine the performance of all other algorithms based on their Accuracy, precision, recall, confusion matrix.</a:t>
            </a:r>
          </a:p>
          <a:p>
            <a:pPr>
              <a:buNone/>
            </a:pPr>
            <a:endParaRPr lang="en-US" sz="2000" dirty="0" smtClean="0"/>
          </a:p>
        </p:txBody>
      </p:sp>
      <p:sp>
        <p:nvSpPr>
          <p:cNvPr id="3" name="Title 2"/>
          <p:cNvSpPr>
            <a:spLocks noGrp="1"/>
          </p:cNvSpPr>
          <p:nvPr>
            <p:ph type="title"/>
          </p:nvPr>
        </p:nvSpPr>
        <p:spPr>
          <a:xfrm>
            <a:off x="0" y="274638"/>
            <a:ext cx="9144000" cy="868362"/>
          </a:xfrm>
        </p:spPr>
        <p:txBody>
          <a:bodyPr>
            <a:normAutofit fontScale="90000"/>
          </a:bodyPr>
          <a:lstStyle/>
          <a:p>
            <a:pPr algn="ctr"/>
            <a:r>
              <a:rPr lang="en-US" sz="3200" dirty="0" smtClean="0"/>
              <a:t>Parameters for building and tuning the models</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990600"/>
            <a:ext cx="4495800" cy="5016691"/>
          </a:xfrm>
        </p:spPr>
        <p:txBody>
          <a:bodyPr/>
          <a:lstStyle/>
          <a:p>
            <a:pPr algn="ctr">
              <a:buNone/>
            </a:pPr>
            <a:r>
              <a:rPr lang="en-US" dirty="0" smtClean="0"/>
              <a:t>Logistic Regression for </a:t>
            </a:r>
          </a:p>
          <a:p>
            <a:pPr algn="ctr">
              <a:buNone/>
            </a:pPr>
            <a:r>
              <a:rPr lang="en-US" dirty="0" smtClean="0"/>
              <a:t>balanced data</a:t>
            </a:r>
            <a:endParaRPr lang="en-US" dirty="0"/>
          </a:p>
        </p:txBody>
      </p:sp>
      <p:sp>
        <p:nvSpPr>
          <p:cNvPr id="6" name="Content Placeholder 5"/>
          <p:cNvSpPr>
            <a:spLocks noGrp="1"/>
          </p:cNvSpPr>
          <p:nvPr>
            <p:ph sz="half" idx="2"/>
          </p:nvPr>
        </p:nvSpPr>
        <p:spPr>
          <a:xfrm>
            <a:off x="4648200" y="914400"/>
            <a:ext cx="4495800" cy="5410200"/>
          </a:xfrm>
        </p:spPr>
        <p:txBody>
          <a:bodyPr/>
          <a:lstStyle/>
          <a:p>
            <a:pPr algn="ctr">
              <a:buNone/>
            </a:pPr>
            <a:r>
              <a:rPr lang="en-US" dirty="0" smtClean="0"/>
              <a:t>Logistic Regression for unbalanced data</a:t>
            </a:r>
          </a:p>
          <a:p>
            <a:endParaRPr lang="en-US" dirty="0"/>
          </a:p>
        </p:txBody>
      </p:sp>
      <p:sp>
        <p:nvSpPr>
          <p:cNvPr id="4" name="Title 3"/>
          <p:cNvSpPr>
            <a:spLocks noGrp="1"/>
          </p:cNvSpPr>
          <p:nvPr>
            <p:ph type="title"/>
          </p:nvPr>
        </p:nvSpPr>
        <p:spPr>
          <a:xfrm>
            <a:off x="457200" y="0"/>
            <a:ext cx="8229600" cy="914400"/>
          </a:xfrm>
        </p:spPr>
        <p:txBody>
          <a:bodyPr>
            <a:normAutofit/>
          </a:bodyPr>
          <a:lstStyle/>
          <a:p>
            <a:pPr algn="ctr"/>
            <a:r>
              <a:rPr lang="en-US" sz="3200" dirty="0" smtClean="0">
                <a:solidFill>
                  <a:schemeClr val="bg1"/>
                </a:solidFill>
              </a:rPr>
              <a:t>Model Evaluation and Validation</a:t>
            </a:r>
            <a:endParaRPr lang="en-US" sz="3200" dirty="0">
              <a:solidFill>
                <a:schemeClr val="bg1"/>
              </a:solidFill>
            </a:endParaRPr>
          </a:p>
        </p:txBody>
      </p:sp>
      <p:pic>
        <p:nvPicPr>
          <p:cNvPr id="7" name="Picture 6" descr="lg2.png"/>
          <p:cNvPicPr>
            <a:picLocks noChangeAspect="1"/>
          </p:cNvPicPr>
          <p:nvPr/>
        </p:nvPicPr>
        <p:blipFill>
          <a:blip r:embed="rId2"/>
          <a:stretch>
            <a:fillRect/>
          </a:stretch>
        </p:blipFill>
        <p:spPr>
          <a:xfrm>
            <a:off x="0" y="2209800"/>
            <a:ext cx="4471419" cy="3899788"/>
          </a:xfrm>
          <a:prstGeom prst="rect">
            <a:avLst/>
          </a:prstGeom>
        </p:spPr>
      </p:pic>
      <p:pic>
        <p:nvPicPr>
          <p:cNvPr id="8" name="Picture 7" descr="lg1.png"/>
          <p:cNvPicPr>
            <a:picLocks noChangeAspect="1"/>
          </p:cNvPicPr>
          <p:nvPr/>
        </p:nvPicPr>
        <p:blipFill>
          <a:blip r:embed="rId3"/>
          <a:stretch>
            <a:fillRect/>
          </a:stretch>
        </p:blipFill>
        <p:spPr>
          <a:xfrm>
            <a:off x="4672581" y="2209800"/>
            <a:ext cx="4471419" cy="38997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481328"/>
            <a:ext cx="8229600" cy="3547872"/>
          </a:xfrm>
        </p:spPr>
        <p:txBody>
          <a:bodyPr/>
          <a:lstStyle/>
          <a:p>
            <a:r>
              <a:rPr lang="en-US" dirty="0" smtClean="0"/>
              <a:t>Performance of the Logistic Regression model of balanced data and its scores of Accuracy:93.8%</a:t>
            </a:r>
          </a:p>
          <a:p>
            <a:r>
              <a:rPr lang="en-US" dirty="0" smtClean="0"/>
              <a:t>Performance of the Logistic Regression model of unbalanced data and its scores of Accuracy:99.9%</a:t>
            </a:r>
          </a:p>
          <a:p>
            <a:pPr>
              <a:buNone/>
            </a:pPr>
            <a:endParaRPr lang="en-US" dirty="0" smtClean="0"/>
          </a:p>
          <a:p>
            <a:pPr>
              <a:buNone/>
            </a:pPr>
            <a:endParaRPr lang="en-US" dirty="0"/>
          </a:p>
        </p:txBody>
      </p:sp>
      <p:sp>
        <p:nvSpPr>
          <p:cNvPr id="5" name="Title 4"/>
          <p:cNvSpPr>
            <a:spLocks noGrp="1"/>
          </p:cNvSpPr>
          <p:nvPr>
            <p:ph type="title"/>
          </p:nvPr>
        </p:nvSpPr>
        <p:spPr>
          <a:xfrm>
            <a:off x="457200" y="685800"/>
            <a:ext cx="8229600" cy="731838"/>
          </a:xfrm>
        </p:spPr>
        <p:txBody>
          <a:bodyPr>
            <a:normAutofit/>
          </a:bodyPr>
          <a:lstStyle/>
          <a:p>
            <a:r>
              <a:rPr lang="en-US" sz="2800" dirty="0" smtClean="0">
                <a:solidFill>
                  <a:schemeClr val="tx1"/>
                </a:solidFill>
              </a:rPr>
              <a:t>Insights:</a:t>
            </a:r>
            <a:endParaRPr lang="en-US" sz="28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3001"/>
            <a:ext cx="9144000" cy="1066800"/>
          </a:xfrm>
        </p:spPr>
        <p:txBody>
          <a:bodyPr/>
          <a:lstStyle/>
          <a:p>
            <a:r>
              <a:rPr lang="en-US" dirty="0" smtClean="0"/>
              <a:t>Performance of the SVC model of balanced data and its scores of Accuracy : 95.3%</a:t>
            </a:r>
          </a:p>
        </p:txBody>
      </p:sp>
      <p:sp>
        <p:nvSpPr>
          <p:cNvPr id="3" name="Title 2"/>
          <p:cNvSpPr>
            <a:spLocks noGrp="1"/>
          </p:cNvSpPr>
          <p:nvPr>
            <p:ph type="title"/>
          </p:nvPr>
        </p:nvSpPr>
        <p:spPr>
          <a:xfrm>
            <a:off x="0" y="0"/>
            <a:ext cx="9144000" cy="1066800"/>
          </a:xfrm>
        </p:spPr>
        <p:txBody>
          <a:bodyPr/>
          <a:lstStyle/>
          <a:p>
            <a:pPr algn="ctr"/>
            <a:r>
              <a:rPr lang="en-US" dirty="0" smtClean="0"/>
              <a:t>Support vector Machine</a:t>
            </a:r>
            <a:endParaRPr lang="en-US" dirty="0"/>
          </a:p>
        </p:txBody>
      </p:sp>
      <p:pic>
        <p:nvPicPr>
          <p:cNvPr id="4" name="Picture 3" descr="svc2.png"/>
          <p:cNvPicPr>
            <a:picLocks noChangeAspect="1"/>
          </p:cNvPicPr>
          <p:nvPr/>
        </p:nvPicPr>
        <p:blipFill>
          <a:blip r:embed="rId2"/>
          <a:stretch>
            <a:fillRect/>
          </a:stretch>
        </p:blipFill>
        <p:spPr>
          <a:xfrm>
            <a:off x="1905000" y="2286000"/>
            <a:ext cx="5410200" cy="4191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1566672"/>
          </a:xfrm>
        </p:spPr>
        <p:txBody>
          <a:bodyPr/>
          <a:lstStyle/>
          <a:p>
            <a:r>
              <a:rPr lang="en-US" dirty="0" smtClean="0"/>
              <a:t>Performance of the SVC model of unbalanced data and its scores of Accuracy : 99.8%</a:t>
            </a:r>
          </a:p>
          <a:p>
            <a:endParaRPr lang="en-US" dirty="0"/>
          </a:p>
        </p:txBody>
      </p:sp>
      <p:pic>
        <p:nvPicPr>
          <p:cNvPr id="4" name="Picture 3" descr="svc1.png"/>
          <p:cNvPicPr>
            <a:picLocks noChangeAspect="1"/>
          </p:cNvPicPr>
          <p:nvPr/>
        </p:nvPicPr>
        <p:blipFill>
          <a:blip r:embed="rId2"/>
          <a:stretch>
            <a:fillRect/>
          </a:stretch>
        </p:blipFill>
        <p:spPr>
          <a:xfrm>
            <a:off x="1295400" y="1905000"/>
            <a:ext cx="6400800" cy="441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5" name="Content Placeholder 4"/>
          <p:cNvSpPr>
            <a:spLocks noGrp="1"/>
          </p:cNvSpPr>
          <p:nvPr>
            <p:ph idx="1"/>
          </p:nvPr>
        </p:nvSpPr>
        <p:spPr/>
        <p:txBody>
          <a:bodyPr>
            <a:normAutofit fontScale="70000" lnSpcReduction="20000"/>
          </a:bodyPr>
          <a:lstStyle/>
          <a:p>
            <a:pPr>
              <a:buFont typeface="Wingdings" pitchFamily="2" charset="2"/>
              <a:buChar char="Ø"/>
            </a:pPr>
            <a:r>
              <a:rPr lang="en-US" dirty="0" smtClean="0"/>
              <a:t>Online transactions have become part of every human’s life irrespective of the region they are from and countries like United States, Canada make the best use of it and implemented online transactions hugely. Thus, banks play a prominent role in issuing the credit card or debit card to users. It is well known fact that now a days any E-commerce applications works with credit card or net banking for their transactions. Since, it relates to the money usage of credit card always vulnerable to new attacks. Predicting these frauds is very crucial and important in our life.  </a:t>
            </a:r>
          </a:p>
          <a:p>
            <a:pPr>
              <a:buFont typeface="Wingdings" pitchFamily="2" charset="2"/>
              <a:buChar char="Ø"/>
            </a:pPr>
            <a:r>
              <a:rPr lang="en-US" dirty="0" smtClean="0"/>
              <a:t>In this paper this problem will be resolved by building the different models which helps to detect the fraudulent transactions. Also, determine the futuristic probabilities of fraud detection in companies using various algorithms.</a:t>
            </a:r>
          </a:p>
          <a:p>
            <a:pPr>
              <a:buFont typeface="Wingdings" pitchFamily="2" charset="2"/>
              <a:buChar char="Ø"/>
            </a:pPr>
            <a:r>
              <a:rPr lang="en-US" dirty="0" smtClean="0"/>
              <a:t>The intent of this project Credit card fraud prediction is to identify the frauds precisely using the past data and thus making insights about future probabilities of frauds.</a:t>
            </a:r>
          </a:p>
          <a:p>
            <a:pPr>
              <a:buFont typeface="Wingdings" pitchFamily="2" charset="2"/>
              <a:buChar char="Ø"/>
            </a:pPr>
            <a:r>
              <a:rPr lang="en-US" dirty="0" smtClean="0"/>
              <a:t>The primary goal of this project is to identify whether the transaction is fraud or authentic.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8229600" cy="1524000"/>
          </a:xfrm>
        </p:spPr>
        <p:txBody>
          <a:bodyPr/>
          <a:lstStyle/>
          <a:p>
            <a:r>
              <a:rPr lang="en-US" dirty="0" smtClean="0"/>
              <a:t>Performance of the </a:t>
            </a:r>
            <a:r>
              <a:rPr lang="en-US" dirty="0" smtClean="0"/>
              <a:t>XGB </a:t>
            </a:r>
            <a:r>
              <a:rPr lang="en-US" dirty="0" smtClean="0"/>
              <a:t>Classifier </a:t>
            </a:r>
            <a:r>
              <a:rPr lang="en-US" dirty="0" smtClean="0"/>
              <a:t>model of balanced data and its scores of Accuracy : </a:t>
            </a:r>
            <a:r>
              <a:rPr lang="en-US" dirty="0" smtClean="0"/>
              <a:t>96</a:t>
            </a:r>
            <a:r>
              <a:rPr lang="en-US" dirty="0" smtClean="0"/>
              <a:t>.4%</a:t>
            </a:r>
            <a:endParaRPr lang="en-US" dirty="0" smtClean="0"/>
          </a:p>
          <a:p>
            <a:endParaRPr lang="en-US" dirty="0"/>
          </a:p>
        </p:txBody>
      </p:sp>
      <p:sp>
        <p:nvSpPr>
          <p:cNvPr id="3" name="Title 2"/>
          <p:cNvSpPr>
            <a:spLocks noGrp="1"/>
          </p:cNvSpPr>
          <p:nvPr>
            <p:ph type="title"/>
          </p:nvPr>
        </p:nvSpPr>
        <p:spPr>
          <a:xfrm>
            <a:off x="609600" y="0"/>
            <a:ext cx="8229600" cy="1143000"/>
          </a:xfrm>
        </p:spPr>
        <p:txBody>
          <a:bodyPr>
            <a:normAutofit fontScale="90000"/>
          </a:bodyPr>
          <a:lstStyle/>
          <a:p>
            <a:pPr algn="ctr"/>
            <a:r>
              <a:rPr lang="en-US" sz="3600" dirty="0" smtClean="0"/>
              <a:t>Extreme Gradient </a:t>
            </a:r>
            <a:r>
              <a:rPr lang="en-US" sz="3600" dirty="0" smtClean="0"/>
              <a:t>Boosting Classifier</a:t>
            </a:r>
            <a:endParaRPr lang="en-US" sz="3600" dirty="0"/>
          </a:p>
        </p:txBody>
      </p:sp>
      <p:pic>
        <p:nvPicPr>
          <p:cNvPr id="6" name="Picture 5" descr="xg2.png"/>
          <p:cNvPicPr>
            <a:picLocks noChangeAspect="1"/>
          </p:cNvPicPr>
          <p:nvPr/>
        </p:nvPicPr>
        <p:blipFill>
          <a:blip r:embed="rId2"/>
          <a:stretch>
            <a:fillRect/>
          </a:stretch>
        </p:blipFill>
        <p:spPr>
          <a:xfrm>
            <a:off x="1600200" y="2590800"/>
            <a:ext cx="5791200" cy="38997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533401"/>
            <a:ext cx="8686800" cy="1447799"/>
          </a:xfrm>
        </p:spPr>
        <p:txBody>
          <a:bodyPr/>
          <a:lstStyle/>
          <a:p>
            <a:r>
              <a:rPr lang="en-US" dirty="0" smtClean="0"/>
              <a:t>Performance of the </a:t>
            </a:r>
            <a:r>
              <a:rPr lang="en-US" dirty="0" smtClean="0"/>
              <a:t>XGB Classifier </a:t>
            </a:r>
            <a:r>
              <a:rPr lang="en-US" dirty="0" smtClean="0"/>
              <a:t>model of unbalanced data and its scores of Accuracy : 100.0%</a:t>
            </a:r>
          </a:p>
          <a:p>
            <a:endParaRPr lang="en-US" dirty="0"/>
          </a:p>
        </p:txBody>
      </p:sp>
      <p:pic>
        <p:nvPicPr>
          <p:cNvPr id="5" name="Picture 4" descr="xg1.png"/>
          <p:cNvPicPr>
            <a:picLocks noChangeAspect="1"/>
          </p:cNvPicPr>
          <p:nvPr/>
        </p:nvPicPr>
        <p:blipFill>
          <a:blip r:embed="rId2"/>
          <a:stretch>
            <a:fillRect/>
          </a:stretch>
        </p:blipFill>
        <p:spPr>
          <a:xfrm>
            <a:off x="1600200" y="2057400"/>
            <a:ext cx="5791200" cy="4191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1"/>
            <a:ext cx="8229600" cy="1524000"/>
          </a:xfrm>
        </p:spPr>
        <p:txBody>
          <a:bodyPr/>
          <a:lstStyle/>
          <a:p>
            <a:r>
              <a:rPr lang="en-US" dirty="0" smtClean="0"/>
              <a:t>Performance of the Decision Tree Classifier model of balanced data and its scores of Accuracy : 99.7%</a:t>
            </a:r>
          </a:p>
          <a:p>
            <a:endParaRPr lang="en-US" dirty="0"/>
          </a:p>
        </p:txBody>
      </p:sp>
      <p:sp>
        <p:nvSpPr>
          <p:cNvPr id="3" name="Title 2"/>
          <p:cNvSpPr>
            <a:spLocks noGrp="1"/>
          </p:cNvSpPr>
          <p:nvPr>
            <p:ph type="title"/>
          </p:nvPr>
        </p:nvSpPr>
        <p:spPr>
          <a:xfrm>
            <a:off x="457200" y="0"/>
            <a:ext cx="8229600" cy="1143000"/>
          </a:xfrm>
        </p:spPr>
        <p:txBody>
          <a:bodyPr>
            <a:normAutofit/>
          </a:bodyPr>
          <a:lstStyle/>
          <a:p>
            <a:pPr algn="ctr"/>
            <a:r>
              <a:rPr lang="en-US" sz="3600" dirty="0" smtClean="0"/>
              <a:t>Decision Tree Classifier</a:t>
            </a:r>
            <a:endParaRPr lang="en-US" sz="3600" dirty="0"/>
          </a:p>
        </p:txBody>
      </p:sp>
      <p:pic>
        <p:nvPicPr>
          <p:cNvPr id="4" name="Picture 3" descr="DT2.png"/>
          <p:cNvPicPr>
            <a:picLocks noChangeAspect="1"/>
          </p:cNvPicPr>
          <p:nvPr/>
        </p:nvPicPr>
        <p:blipFill>
          <a:blip r:embed="rId2"/>
          <a:stretch>
            <a:fillRect/>
          </a:stretch>
        </p:blipFill>
        <p:spPr>
          <a:xfrm>
            <a:off x="1981200" y="2590800"/>
            <a:ext cx="5943600" cy="38997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57201"/>
            <a:ext cx="8686800" cy="1752600"/>
          </a:xfrm>
        </p:spPr>
        <p:txBody>
          <a:bodyPr/>
          <a:lstStyle/>
          <a:p>
            <a:r>
              <a:rPr lang="en-US" dirty="0" smtClean="0"/>
              <a:t>Performance of the Decision Tree Classifier model of unbalanced data and its scores of Accuracy : 99.9%</a:t>
            </a:r>
          </a:p>
          <a:p>
            <a:endParaRPr lang="en-US" dirty="0"/>
          </a:p>
        </p:txBody>
      </p:sp>
      <p:pic>
        <p:nvPicPr>
          <p:cNvPr id="4" name="Picture 3" descr="DT1.png"/>
          <p:cNvPicPr>
            <a:picLocks noChangeAspect="1"/>
          </p:cNvPicPr>
          <p:nvPr/>
        </p:nvPicPr>
        <p:blipFill>
          <a:blip r:embed="rId2"/>
          <a:stretch>
            <a:fillRect/>
          </a:stretch>
        </p:blipFill>
        <p:spPr>
          <a:xfrm>
            <a:off x="1524000" y="1905000"/>
            <a:ext cx="6324600" cy="4191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1"/>
            <a:ext cx="8229600" cy="1523999"/>
          </a:xfrm>
        </p:spPr>
        <p:txBody>
          <a:bodyPr/>
          <a:lstStyle/>
          <a:p>
            <a:r>
              <a:rPr lang="en-US" dirty="0" smtClean="0"/>
              <a:t>Performance of the Gaussian Naïve Bayes  model of balanced data and its scores of Accuracy : 91.8%</a:t>
            </a:r>
          </a:p>
          <a:p>
            <a:endParaRPr lang="en-US" dirty="0"/>
          </a:p>
        </p:txBody>
      </p:sp>
      <p:sp>
        <p:nvSpPr>
          <p:cNvPr id="3" name="Title 2"/>
          <p:cNvSpPr>
            <a:spLocks noGrp="1"/>
          </p:cNvSpPr>
          <p:nvPr>
            <p:ph type="title"/>
          </p:nvPr>
        </p:nvSpPr>
        <p:spPr>
          <a:xfrm>
            <a:off x="457200" y="0"/>
            <a:ext cx="8229600" cy="1066800"/>
          </a:xfrm>
        </p:spPr>
        <p:txBody>
          <a:bodyPr>
            <a:normAutofit fontScale="90000"/>
          </a:bodyPr>
          <a:lstStyle/>
          <a:p>
            <a:pPr algn="ctr"/>
            <a:r>
              <a:rPr lang="en-US" dirty="0" smtClean="0"/>
              <a:t>Gaussian Naïve Bayes Algorithm</a:t>
            </a:r>
            <a:endParaRPr lang="en-US" dirty="0"/>
          </a:p>
        </p:txBody>
      </p:sp>
      <p:pic>
        <p:nvPicPr>
          <p:cNvPr id="4" name="Picture 3" descr="GNB2.png"/>
          <p:cNvPicPr>
            <a:picLocks noChangeAspect="1"/>
          </p:cNvPicPr>
          <p:nvPr/>
        </p:nvPicPr>
        <p:blipFill>
          <a:blip r:embed="rId2"/>
          <a:stretch>
            <a:fillRect/>
          </a:stretch>
        </p:blipFill>
        <p:spPr>
          <a:xfrm>
            <a:off x="1752600" y="2438400"/>
            <a:ext cx="5410200" cy="4191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5" name="Title 2"/>
          <p:cNvSpPr>
            <a:spLocks noGrp="1"/>
          </p:cNvSpPr>
          <p:nvPr>
            <p:ph idx="1"/>
          </p:nvPr>
        </p:nvSpPr>
        <p:spPr>
          <a:xfrm>
            <a:off x="457200" y="228600"/>
            <a:ext cx="8229600" cy="1524000"/>
          </a:xfrm>
        </p:spPr>
        <p:txBody>
          <a:bodyPr/>
          <a:lstStyle/>
          <a:p>
            <a:r>
              <a:rPr lang="en-US" dirty="0" smtClean="0"/>
              <a:t>Performance of the Gaussian Naïve Bayes  model of unbalanced data and its scores of Accuracy : 99.3%</a:t>
            </a:r>
          </a:p>
          <a:p>
            <a:endParaRPr lang="en-US" dirty="0"/>
          </a:p>
        </p:txBody>
      </p:sp>
      <p:pic>
        <p:nvPicPr>
          <p:cNvPr id="6" name="Picture 5" descr="gnb1.png"/>
          <p:cNvPicPr>
            <a:picLocks noChangeAspect="1"/>
          </p:cNvPicPr>
          <p:nvPr/>
        </p:nvPicPr>
        <p:blipFill>
          <a:blip r:embed="rId2"/>
          <a:stretch>
            <a:fillRect/>
          </a:stretch>
        </p:blipFill>
        <p:spPr>
          <a:xfrm>
            <a:off x="1828800" y="1828800"/>
            <a:ext cx="5867400" cy="44196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lnSpcReduction="10000"/>
          </a:bodyPr>
          <a:lstStyle/>
          <a:p>
            <a:pPr>
              <a:buNone/>
            </a:pPr>
            <a:r>
              <a:rPr lang="en-US" sz="2800" dirty="0" smtClean="0"/>
              <a:t>Accuracy score of all Supervised Algorithms of balanced dataset.</a:t>
            </a:r>
          </a:p>
          <a:p>
            <a:pPr>
              <a:buFont typeface="Wingdings" pitchFamily="2" charset="2"/>
              <a:buChar char="Ø"/>
            </a:pPr>
            <a:r>
              <a:rPr lang="en-US" sz="2800" dirty="0" smtClean="0"/>
              <a:t>Logistic Regression : 93.8%</a:t>
            </a:r>
          </a:p>
          <a:p>
            <a:pPr>
              <a:buFont typeface="Wingdings" pitchFamily="2" charset="2"/>
              <a:buChar char="Ø"/>
            </a:pPr>
            <a:r>
              <a:rPr lang="en-US" sz="2800" dirty="0" smtClean="0"/>
              <a:t>SVC : 95.3%</a:t>
            </a:r>
          </a:p>
          <a:p>
            <a:pPr>
              <a:buFont typeface="Wingdings" pitchFamily="2" charset="2"/>
              <a:buChar char="Ø"/>
            </a:pPr>
            <a:r>
              <a:rPr lang="en-US" sz="2800" dirty="0" smtClean="0"/>
              <a:t>XGB Classifier </a:t>
            </a:r>
            <a:r>
              <a:rPr lang="en-US" sz="2800" dirty="0" smtClean="0"/>
              <a:t>: </a:t>
            </a:r>
            <a:r>
              <a:rPr lang="en-US" sz="2800" dirty="0" smtClean="0"/>
              <a:t>96</a:t>
            </a:r>
            <a:r>
              <a:rPr lang="en-US" sz="2800" dirty="0" smtClean="0"/>
              <a:t>.4%</a:t>
            </a:r>
            <a:endParaRPr lang="en-US" sz="2800" dirty="0" smtClean="0"/>
          </a:p>
          <a:p>
            <a:pPr>
              <a:buFont typeface="Wingdings" pitchFamily="2" charset="2"/>
              <a:buChar char="Ø"/>
            </a:pPr>
            <a:r>
              <a:rPr lang="en-US" sz="2800" dirty="0" smtClean="0"/>
              <a:t>Decision Tree : 99.7%</a:t>
            </a:r>
          </a:p>
          <a:p>
            <a:pPr>
              <a:buFont typeface="Wingdings" pitchFamily="2" charset="2"/>
              <a:buChar char="Ø"/>
            </a:pPr>
            <a:r>
              <a:rPr lang="en-US" sz="2800" dirty="0" smtClean="0"/>
              <a:t>Gaussian Naive Bayes : 91.8% </a:t>
            </a:r>
          </a:p>
          <a:p>
            <a:pPr>
              <a:buNone/>
            </a:pPr>
            <a:endParaRPr lang="en-US" dirty="0" smtClean="0"/>
          </a:p>
          <a:p>
            <a:pPr>
              <a:buNone/>
            </a:pPr>
            <a:r>
              <a:rPr lang="en-US" dirty="0" smtClean="0"/>
              <a:t>In the balanced dataset, </a:t>
            </a:r>
            <a:r>
              <a:rPr lang="en-US" dirty="0" smtClean="0"/>
              <a:t>XGB Classifier</a:t>
            </a:r>
            <a:r>
              <a:rPr lang="en-US" dirty="0" smtClean="0"/>
              <a:t> </a:t>
            </a:r>
            <a:r>
              <a:rPr lang="en-US" dirty="0" smtClean="0"/>
              <a:t>has high accuracy score which equal to 1 than all the other and Gaussian Naïve Bayes has the least accuracy score.</a:t>
            </a:r>
          </a:p>
          <a:p>
            <a:pPr>
              <a:buNone/>
            </a:pPr>
            <a:endParaRPr lang="en-US" dirty="0" smtClean="0"/>
          </a:p>
          <a:p>
            <a:pPr>
              <a:buNone/>
            </a:pPr>
            <a:endParaRPr lang="en-US" dirty="0"/>
          </a:p>
        </p:txBody>
      </p:sp>
      <p:sp>
        <p:nvSpPr>
          <p:cNvPr id="3" name="Title 2"/>
          <p:cNvSpPr>
            <a:spLocks noGrp="1"/>
          </p:cNvSpPr>
          <p:nvPr>
            <p:ph type="title"/>
          </p:nvPr>
        </p:nvSpPr>
        <p:spPr>
          <a:xfrm>
            <a:off x="457200" y="0"/>
            <a:ext cx="8229600" cy="914400"/>
          </a:xfrm>
        </p:spPr>
        <p:txBody>
          <a:bodyPr>
            <a:normAutofit/>
          </a:bodyPr>
          <a:lstStyle/>
          <a:p>
            <a:pPr algn="ctr"/>
            <a:r>
              <a:rPr lang="en-US" sz="3200" dirty="0" smtClean="0"/>
              <a:t>Accuracy </a:t>
            </a:r>
            <a:r>
              <a:rPr lang="en-US" sz="3200" dirty="0" smtClean="0"/>
              <a:t>Conclusion</a:t>
            </a: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00600"/>
          </a:xfrm>
        </p:spPr>
        <p:txBody>
          <a:bodyPr>
            <a:normAutofit lnSpcReduction="10000"/>
          </a:bodyPr>
          <a:lstStyle/>
          <a:p>
            <a:pPr>
              <a:buNone/>
            </a:pPr>
            <a:r>
              <a:rPr lang="en-US" sz="2400" dirty="0" smtClean="0"/>
              <a:t>Accuracy score of all Supervised Algorithms of balanced dataset.</a:t>
            </a:r>
          </a:p>
          <a:p>
            <a:pPr>
              <a:buFont typeface="Wingdings" pitchFamily="2" charset="2"/>
              <a:buChar char="Ø"/>
            </a:pPr>
            <a:r>
              <a:rPr lang="en-US" sz="2400" dirty="0" smtClean="0"/>
              <a:t>Logistic Regression : </a:t>
            </a:r>
            <a:r>
              <a:rPr lang="en-US" sz="2400" dirty="0" smtClean="0"/>
              <a:t>90%</a:t>
            </a:r>
            <a:endParaRPr lang="en-US" sz="2400" dirty="0" smtClean="0"/>
          </a:p>
          <a:p>
            <a:pPr>
              <a:buFont typeface="Wingdings" pitchFamily="2" charset="2"/>
              <a:buChar char="Ø"/>
            </a:pPr>
            <a:r>
              <a:rPr lang="en-US" sz="2400" dirty="0" smtClean="0"/>
              <a:t>SVC : </a:t>
            </a:r>
            <a:r>
              <a:rPr lang="en-US" sz="2400" dirty="0" smtClean="0"/>
              <a:t>92%</a:t>
            </a:r>
            <a:endParaRPr lang="en-US" sz="2400" dirty="0" smtClean="0"/>
          </a:p>
          <a:p>
            <a:pPr>
              <a:buFont typeface="Wingdings" pitchFamily="2" charset="2"/>
              <a:buChar char="Ø"/>
            </a:pPr>
            <a:r>
              <a:rPr lang="en-US" sz="2400" dirty="0" smtClean="0"/>
              <a:t>XGB Classifier </a:t>
            </a:r>
            <a:r>
              <a:rPr lang="en-US" sz="2400" dirty="0" smtClean="0"/>
              <a:t>: </a:t>
            </a:r>
            <a:r>
              <a:rPr lang="en-US" sz="2400" dirty="0" smtClean="0"/>
              <a:t>95%</a:t>
            </a:r>
            <a:endParaRPr lang="en-US" sz="2400" dirty="0" smtClean="0"/>
          </a:p>
          <a:p>
            <a:pPr>
              <a:buFont typeface="Wingdings" pitchFamily="2" charset="2"/>
              <a:buChar char="Ø"/>
            </a:pPr>
            <a:r>
              <a:rPr lang="en-US" sz="2400" dirty="0" smtClean="0"/>
              <a:t>Decision Tree : </a:t>
            </a:r>
            <a:r>
              <a:rPr lang="en-US" sz="2400" dirty="0" smtClean="0"/>
              <a:t>99.7%</a:t>
            </a:r>
            <a:endParaRPr lang="en-US" sz="2400" dirty="0" smtClean="0"/>
          </a:p>
          <a:p>
            <a:pPr>
              <a:buFont typeface="Wingdings" pitchFamily="2" charset="2"/>
              <a:buChar char="Ø"/>
            </a:pPr>
            <a:r>
              <a:rPr lang="en-US" sz="2400" dirty="0" smtClean="0"/>
              <a:t>Gaussian Naive Bayes : </a:t>
            </a:r>
            <a:r>
              <a:rPr lang="en-US" sz="2400" dirty="0" smtClean="0"/>
              <a:t>85% </a:t>
            </a:r>
            <a:endParaRPr lang="en-US" sz="2400" dirty="0" smtClean="0"/>
          </a:p>
          <a:p>
            <a:pPr>
              <a:buNone/>
            </a:pPr>
            <a:endParaRPr lang="en-US" dirty="0" smtClean="0"/>
          </a:p>
          <a:p>
            <a:pPr>
              <a:buNone/>
            </a:pPr>
            <a:r>
              <a:rPr lang="en-US" dirty="0" smtClean="0"/>
              <a:t>In the balanced dataset, </a:t>
            </a:r>
            <a:r>
              <a:rPr lang="en-US" dirty="0" smtClean="0"/>
              <a:t>Decision </a:t>
            </a:r>
            <a:r>
              <a:rPr lang="en-US" dirty="0" smtClean="0"/>
              <a:t>has high </a:t>
            </a:r>
            <a:r>
              <a:rPr lang="en-US" dirty="0" smtClean="0"/>
              <a:t>recall </a:t>
            </a:r>
            <a:r>
              <a:rPr lang="en-US" dirty="0" smtClean="0"/>
              <a:t>score which equal to 1 than all the other and Gaussian Naïve Bayes has the least </a:t>
            </a:r>
            <a:r>
              <a:rPr lang="en-US" dirty="0" smtClean="0"/>
              <a:t>recall </a:t>
            </a:r>
            <a:r>
              <a:rPr lang="en-US" dirty="0" smtClean="0"/>
              <a:t>score.</a:t>
            </a:r>
          </a:p>
          <a:p>
            <a:pPr>
              <a:buNone/>
            </a:pPr>
            <a:endParaRPr lang="en-US" dirty="0"/>
          </a:p>
        </p:txBody>
      </p:sp>
      <p:sp>
        <p:nvSpPr>
          <p:cNvPr id="3" name="Title 2"/>
          <p:cNvSpPr>
            <a:spLocks noGrp="1"/>
          </p:cNvSpPr>
          <p:nvPr>
            <p:ph type="title"/>
          </p:nvPr>
        </p:nvSpPr>
        <p:spPr>
          <a:xfrm>
            <a:off x="457200" y="274638"/>
            <a:ext cx="8229600" cy="868362"/>
          </a:xfrm>
        </p:spPr>
        <p:txBody>
          <a:bodyPr/>
          <a:lstStyle/>
          <a:p>
            <a:pPr algn="ctr"/>
            <a:r>
              <a:rPr lang="en-US" dirty="0" smtClean="0"/>
              <a:t>Recall Conclusion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486400"/>
          </a:xfrm>
        </p:spPr>
        <p:txBody>
          <a:bodyPr>
            <a:normAutofit fontScale="92500" lnSpcReduction="10000"/>
          </a:bodyPr>
          <a:lstStyle/>
          <a:p>
            <a:r>
              <a:rPr lang="en-US" dirty="0" smtClean="0"/>
              <a:t>Supervised Learning Methods and neural network technique performed well for both balanced and imbalanced datasets</a:t>
            </a:r>
          </a:p>
          <a:p>
            <a:r>
              <a:rPr lang="en-US" dirty="0" smtClean="0"/>
              <a:t>In balanced dataset Decision Tree  Classifier has higher accuracy followed by </a:t>
            </a:r>
            <a:r>
              <a:rPr lang="en-US" sz="2400" dirty="0" smtClean="0"/>
              <a:t>XGB Classifier, Logistic Regression, Gaussian Naïve Bayes, SVC.</a:t>
            </a:r>
          </a:p>
          <a:p>
            <a:r>
              <a:rPr lang="en-US" sz="2400" dirty="0" smtClean="0"/>
              <a:t>In contrast to that, Logistic Regression has higher recall score followed by the </a:t>
            </a:r>
            <a:r>
              <a:rPr lang="en-US" sz="2400" dirty="0" smtClean="0"/>
              <a:t>XGB Classifier, Logistic Regression, Gaussian Naïve Bayes, SVC</a:t>
            </a:r>
            <a:r>
              <a:rPr lang="en-US" sz="2400" dirty="0" smtClean="0"/>
              <a:t>.</a:t>
            </a:r>
          </a:p>
          <a:p>
            <a:pPr>
              <a:buNone/>
            </a:pPr>
            <a:endParaRPr lang="en-US" sz="2400" dirty="0" smtClean="0"/>
          </a:p>
          <a:p>
            <a:pPr>
              <a:buNone/>
            </a:pPr>
            <a:r>
              <a:rPr lang="en-US" sz="2800" dirty="0" smtClean="0"/>
              <a:t>Reflections :</a:t>
            </a:r>
          </a:p>
          <a:p>
            <a:pPr>
              <a:buFont typeface="Wingdings" pitchFamily="2" charset="2"/>
              <a:buChar char="Ø"/>
            </a:pPr>
            <a:r>
              <a:rPr lang="en-US" sz="2400" dirty="0" smtClean="0"/>
              <a:t>Feature Engineering</a:t>
            </a:r>
          </a:p>
          <a:p>
            <a:pPr>
              <a:buFont typeface="Wingdings" pitchFamily="2" charset="2"/>
              <a:buChar char="Ø"/>
            </a:pPr>
            <a:r>
              <a:rPr lang="en-US" sz="2400" dirty="0" smtClean="0"/>
              <a:t>Feature Scaling</a:t>
            </a:r>
          </a:p>
          <a:p>
            <a:pPr>
              <a:buFont typeface="Wingdings" pitchFamily="2" charset="2"/>
              <a:buChar char="Ø"/>
            </a:pPr>
            <a:r>
              <a:rPr lang="en-US" sz="2400" dirty="0" smtClean="0"/>
              <a:t>Balanced data</a:t>
            </a:r>
          </a:p>
          <a:p>
            <a:pPr>
              <a:buFont typeface="Wingdings" pitchFamily="2" charset="2"/>
              <a:buChar char="Ø"/>
            </a:pPr>
            <a:r>
              <a:rPr lang="en-US" sz="2400" dirty="0" smtClean="0"/>
              <a:t>Unbalanced data</a:t>
            </a:r>
          </a:p>
          <a:p>
            <a:pPr>
              <a:buFont typeface="Wingdings" pitchFamily="2" charset="2"/>
              <a:buChar char="Ø"/>
            </a:pPr>
            <a:endParaRPr lang="en-US" sz="2400" dirty="0" smtClean="0"/>
          </a:p>
          <a:p>
            <a:pPr>
              <a:buNone/>
            </a:pPr>
            <a:endParaRPr lang="en-US" sz="2800" dirty="0" smtClean="0"/>
          </a:p>
          <a:p>
            <a:endParaRPr lang="en-US" dirty="0" smtClean="0"/>
          </a:p>
        </p:txBody>
      </p:sp>
      <p:sp>
        <p:nvSpPr>
          <p:cNvPr id="3" name="Title 2"/>
          <p:cNvSpPr>
            <a:spLocks noGrp="1"/>
          </p:cNvSpPr>
          <p:nvPr>
            <p:ph type="title"/>
          </p:nvPr>
        </p:nvSpPr>
        <p:spPr>
          <a:xfrm>
            <a:off x="457200" y="0"/>
            <a:ext cx="8229600" cy="609600"/>
          </a:xfrm>
        </p:spPr>
        <p:txBody>
          <a:bodyPr>
            <a:normAutofit/>
          </a:bodyPr>
          <a:lstStyle/>
          <a:p>
            <a:r>
              <a:rPr lang="en-US" sz="3200" dirty="0" smtClean="0"/>
              <a:t>Key </a:t>
            </a:r>
            <a:r>
              <a:rPr lang="en-US" sz="3200" dirty="0" err="1" smtClean="0"/>
              <a:t>Takeways</a:t>
            </a:r>
            <a:r>
              <a:rPr lang="en-US" sz="3200" dirty="0" smtClean="0"/>
              <a:t>:</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11200" dirty="0" smtClean="0"/>
              <a:t>Context :</a:t>
            </a:r>
          </a:p>
          <a:p>
            <a:r>
              <a:rPr lang="en-US" sz="6200" dirty="0" smtClean="0"/>
              <a:t>It is important that credit card companies are able to recognize fraudulent credit card transactions so that customers are not charged for items that they did not purchase.</a:t>
            </a:r>
          </a:p>
          <a:p>
            <a:pPr>
              <a:buNone/>
            </a:pPr>
            <a:r>
              <a:rPr lang="en-US" sz="11200" dirty="0" smtClean="0"/>
              <a:t>Content :</a:t>
            </a:r>
          </a:p>
          <a:p>
            <a:r>
              <a:rPr lang="en-US" sz="6400" dirty="0" smtClean="0"/>
              <a:t>The datasets contains transactions made by credit cards in September 2013 by European cardholders. This dataset presents transactions that occurred in two days, where we have 492 frauds out of 284,807 transactions. The dataset is highly unbalanced, the positive class (frauds) account for 0.172% of all transactions.</a:t>
            </a:r>
          </a:p>
          <a:p>
            <a:r>
              <a:rPr lang="en-US" sz="6400" dirty="0" smtClean="0"/>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example-dependant cost sensitive learning. Feature 'Class' is the response variable and it takes value 1 in case of fraud and 0 otherwise</a:t>
            </a:r>
            <a:r>
              <a:rPr lang="en-US"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Rectangle 1"/>
          <p:cNvSpPr/>
          <p:nvPr/>
        </p:nvSpPr>
        <p:spPr>
          <a:xfrm>
            <a:off x="0" y="0"/>
            <a:ext cx="8763000" cy="4801314"/>
          </a:xfrm>
          <a:prstGeom prst="rect">
            <a:avLst/>
          </a:prstGeom>
        </p:spPr>
        <p:txBody>
          <a:bodyPr wrap="square">
            <a:spAutoFit/>
          </a:bodyPr>
          <a:lstStyle/>
          <a:p>
            <a:pPr>
              <a:buNone/>
            </a:pPr>
            <a:r>
              <a:rPr lang="en-US" sz="2800" dirty="0" smtClean="0"/>
              <a:t>Inspiration:</a:t>
            </a:r>
          </a:p>
          <a:p>
            <a:r>
              <a:rPr lang="en-US" sz="2000" dirty="0" smtClean="0"/>
              <a:t>Identify fraudulent credit card transactions.</a:t>
            </a:r>
          </a:p>
          <a:p>
            <a:r>
              <a:rPr lang="en-US" sz="2000" dirty="0" smtClean="0"/>
              <a:t>Given the class imbalance ratio, we recommend measuring the accuracy using the Area Under the Precision-Recall Curve (AUPRC). Confusion matrix accuracy is not meaningful for unbalanced classification.</a:t>
            </a:r>
          </a:p>
          <a:p>
            <a:r>
              <a:rPr lang="en-US" sz="2000" dirty="0" smtClean="0"/>
              <a:t>Acknowledgements</a:t>
            </a:r>
          </a:p>
          <a:p>
            <a:r>
              <a:rPr lang="en-US" sz="2000" dirty="0" smtClean="0"/>
              <a:t>The dataset has been collected and analyzed during a research collaboration of Worldliness and the Machine Learning Group (</a:t>
            </a:r>
            <a:r>
              <a:rPr lang="en-US" sz="2000" dirty="0" smtClean="0">
                <a:hlinkClick r:id="rId2"/>
              </a:rPr>
              <a:t>http://mlg.ulb.ac.be</a:t>
            </a:r>
            <a:r>
              <a:rPr lang="en-US" sz="2000" dirty="0" smtClean="0"/>
              <a:t>) of ULB (University Libra de Bruxelles) on big data mining and fraud detection. More details on current and past projects on related topics are available on </a:t>
            </a:r>
            <a:r>
              <a:rPr lang="en-US" sz="2000" dirty="0" smtClean="0">
                <a:hlinkClick r:id="rId3"/>
              </a:rPr>
              <a:t>https://www.researchgate.net/project/Fraud-detection-5</a:t>
            </a:r>
            <a:r>
              <a:rPr lang="en-US" sz="2000" dirty="0" smtClean="0"/>
              <a:t> and the page of the DefeatFraud project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Logistic Regression</a:t>
            </a:r>
          </a:p>
          <a:p>
            <a:r>
              <a:rPr lang="en-US" dirty="0" smtClean="0"/>
              <a:t>Support Vector Machine</a:t>
            </a:r>
          </a:p>
          <a:p>
            <a:r>
              <a:rPr lang="en-US" dirty="0" smtClean="0"/>
              <a:t>Decision Tree Classifier</a:t>
            </a:r>
          </a:p>
          <a:p>
            <a:r>
              <a:rPr lang="en-US" dirty="0" smtClean="0"/>
              <a:t>Gaussian Naïve </a:t>
            </a:r>
            <a:r>
              <a:rPr lang="en-US" dirty="0" smtClean="0"/>
              <a:t>Bayes Classifier</a:t>
            </a:r>
          </a:p>
          <a:p>
            <a:r>
              <a:rPr lang="en-US" dirty="0" smtClean="0"/>
              <a:t>Extreme Gradient Boosting Classifier</a:t>
            </a:r>
            <a:endParaRPr lang="en-US" dirty="0" smtClean="0"/>
          </a:p>
        </p:txBody>
      </p:sp>
      <p:sp>
        <p:nvSpPr>
          <p:cNvPr id="3" name="Title 2"/>
          <p:cNvSpPr>
            <a:spLocks noGrp="1"/>
          </p:cNvSpPr>
          <p:nvPr>
            <p:ph type="title"/>
          </p:nvPr>
        </p:nvSpPr>
        <p:spPr/>
        <p:txBody>
          <a:bodyPr/>
          <a:lstStyle/>
          <a:p>
            <a:r>
              <a:rPr lang="en-US" dirty="0" smtClean="0"/>
              <a:t>Algorithms used in the project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noFill/>
        </p:spPr>
        <p:txBody>
          <a:bodyPr>
            <a:normAutofit fontScale="40000" lnSpcReduction="20000"/>
          </a:bodyPr>
          <a:lstStyle/>
          <a:p>
            <a:r>
              <a:rPr lang="en-US" sz="4000" dirty="0" smtClean="0"/>
              <a:t>Below are the evaluation metrics important  for finding out how well the model is doing.</a:t>
            </a:r>
          </a:p>
          <a:p>
            <a:pPr>
              <a:buNone/>
            </a:pPr>
            <a:r>
              <a:rPr lang="en-US" sz="6000" dirty="0" smtClean="0">
                <a:solidFill>
                  <a:schemeClr val="accent2"/>
                </a:solidFill>
              </a:rPr>
              <a:t>Confusion Matrix :</a:t>
            </a:r>
          </a:p>
          <a:p>
            <a:pPr>
              <a:buFont typeface="Wingdings" pitchFamily="2" charset="2"/>
              <a:buChar char="Ø"/>
            </a:pPr>
            <a:r>
              <a:rPr lang="en-US" sz="4000" dirty="0" smtClean="0"/>
              <a:t>The confusion matrix show the ways in which your classification model is confused when it makes predictions. It gives us insight not only into the errors being made by a classifier but more importantly the types of errors that are being made.</a:t>
            </a:r>
          </a:p>
          <a:p>
            <a:pPr>
              <a:buNone/>
            </a:pPr>
            <a:r>
              <a:rPr lang="en-US" sz="6000" dirty="0" smtClean="0">
                <a:solidFill>
                  <a:schemeClr val="accent2"/>
                </a:solidFill>
              </a:rPr>
              <a:t>Accuracy :</a:t>
            </a:r>
          </a:p>
          <a:p>
            <a:r>
              <a:rPr lang="en-US" sz="4000" dirty="0" smtClean="0"/>
              <a:t>Accuracy refers to the ‘correctness of transactions’  out of all other transactions</a:t>
            </a:r>
          </a:p>
          <a:p>
            <a:pPr>
              <a:buNone/>
            </a:pPr>
            <a:r>
              <a:rPr lang="en-US" sz="6000" dirty="0" smtClean="0">
                <a:solidFill>
                  <a:schemeClr val="accent2"/>
                </a:solidFill>
              </a:rPr>
              <a:t>Precision:</a:t>
            </a:r>
          </a:p>
          <a:p>
            <a:r>
              <a:rPr lang="en-US" sz="4000" dirty="0" smtClean="0"/>
              <a:t>Precision measures the ‘percentage of the transaction that were flagged as fraud ‘ from the correctly classified ones</a:t>
            </a:r>
            <a:r>
              <a:rPr lang="en-US" sz="3800" dirty="0" smtClean="0"/>
              <a:t>.</a:t>
            </a:r>
          </a:p>
          <a:p>
            <a:pPr>
              <a:buNone/>
            </a:pPr>
            <a:r>
              <a:rPr lang="en-US" sz="6000" dirty="0" smtClean="0">
                <a:solidFill>
                  <a:schemeClr val="accent2"/>
                </a:solidFill>
              </a:rPr>
              <a:t>Recall :</a:t>
            </a:r>
          </a:p>
          <a:p>
            <a:r>
              <a:rPr lang="en-US" sz="4000" dirty="0" smtClean="0"/>
              <a:t>Recall measures the ‘percentage of the actual fraud transaction that are correctly classified’ Also, the confusion matrix will be useful to evaluated the results and compare them to the benchmark references. </a:t>
            </a:r>
            <a:endParaRPr lang="en-US" sz="4000" dirty="0"/>
          </a:p>
        </p:txBody>
      </p:sp>
      <p:sp>
        <p:nvSpPr>
          <p:cNvPr id="3" name="Title 2"/>
          <p:cNvSpPr>
            <a:spLocks noGrp="1"/>
          </p:cNvSpPr>
          <p:nvPr>
            <p:ph type="title"/>
          </p:nvPr>
        </p:nvSpPr>
        <p:spPr/>
        <p:txBody>
          <a:bodyPr/>
          <a:lstStyle/>
          <a:p>
            <a:r>
              <a:rPr lang="en-US" dirty="0" smtClean="0"/>
              <a:t>Important definitions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pic>
        <p:nvPicPr>
          <p:cNvPr id="11" name="Content Placeholder 10" descr="bar.png"/>
          <p:cNvPicPr>
            <a:picLocks noGrp="1" noChangeAspect="1"/>
          </p:cNvPicPr>
          <p:nvPr>
            <p:ph sz="half" idx="1"/>
          </p:nvPr>
        </p:nvPicPr>
        <p:blipFill>
          <a:blip r:embed="rId2"/>
          <a:stretch>
            <a:fillRect/>
          </a:stretch>
        </p:blipFill>
        <p:spPr>
          <a:xfrm>
            <a:off x="228600" y="1828800"/>
            <a:ext cx="4038600" cy="2971800"/>
          </a:xfrm>
        </p:spPr>
      </p:pic>
      <p:sp>
        <p:nvSpPr>
          <p:cNvPr id="2" name="Content Placeholder 1"/>
          <p:cNvSpPr>
            <a:spLocks noGrp="1"/>
          </p:cNvSpPr>
          <p:nvPr>
            <p:ph sz="half" idx="2"/>
          </p:nvPr>
        </p:nvSpPr>
        <p:spPr/>
        <p:txBody>
          <a:bodyPr>
            <a:normAutofit/>
          </a:bodyPr>
          <a:lstStyle/>
          <a:p>
            <a:pPr>
              <a:buNone/>
            </a:pPr>
            <a:r>
              <a:rPr lang="en-US" sz="2000" dirty="0" smtClean="0"/>
              <a:t>Training unbalanced data with algorithms lead to the bias in the predictions and misclassification of fraud transaction class.</a:t>
            </a:r>
          </a:p>
        </p:txBody>
      </p:sp>
      <p:sp>
        <p:nvSpPr>
          <p:cNvPr id="3" name="Title 2"/>
          <p:cNvSpPr>
            <a:spLocks noGrp="1"/>
          </p:cNvSpPr>
          <p:nvPr>
            <p:ph type="title"/>
          </p:nvPr>
        </p:nvSpPr>
        <p:spPr/>
        <p:txBody>
          <a:bodyPr>
            <a:normAutofit fontScale="90000"/>
          </a:bodyPr>
          <a:lstStyle/>
          <a:p>
            <a:r>
              <a:rPr lang="en-US" dirty="0" smtClean="0"/>
              <a:t>Data Visualization and   Exploration</a:t>
            </a:r>
            <a:endParaRPr lang="en-US" dirty="0"/>
          </a:p>
        </p:txBody>
      </p:sp>
      <p:pic>
        <p:nvPicPr>
          <p:cNvPr id="12" name="Picture 11" descr="pie chart.png"/>
          <p:cNvPicPr>
            <a:picLocks noChangeAspect="1"/>
          </p:cNvPicPr>
          <p:nvPr/>
        </p:nvPicPr>
        <p:blipFill>
          <a:blip r:embed="rId3"/>
          <a:stretch>
            <a:fillRect/>
          </a:stretch>
        </p:blipFill>
        <p:spPr>
          <a:xfrm>
            <a:off x="4431226" y="3364704"/>
            <a:ext cx="4712774" cy="34932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pic>
        <p:nvPicPr>
          <p:cNvPr id="8" name="Picture Placeholder 7" descr="p1.png"/>
          <p:cNvPicPr>
            <a:picLocks noGrp="1" noChangeAspect="1"/>
          </p:cNvPicPr>
          <p:nvPr>
            <p:ph sz="half" idx="1"/>
          </p:nvPr>
        </p:nvPicPr>
        <p:blipFill>
          <a:blip r:embed="rId2"/>
          <a:stretch>
            <a:fillRect/>
          </a:stretch>
        </p:blipFill>
        <p:spPr>
          <a:xfrm>
            <a:off x="0" y="1524000"/>
            <a:ext cx="4343400" cy="4267200"/>
          </a:xfrm>
        </p:spPr>
      </p:pic>
      <p:pic>
        <p:nvPicPr>
          <p:cNvPr id="14" name="Content Placeholder 13" descr="p2.png"/>
          <p:cNvPicPr>
            <a:picLocks noGrp="1" noChangeAspect="1"/>
          </p:cNvPicPr>
          <p:nvPr>
            <p:ph sz="half" idx="2"/>
          </p:nvPr>
        </p:nvPicPr>
        <p:blipFill>
          <a:blip r:embed="rId3"/>
          <a:stretch>
            <a:fillRect/>
          </a:stretch>
        </p:blipFill>
        <p:spPr>
          <a:xfrm>
            <a:off x="4648200" y="1600200"/>
            <a:ext cx="4495800" cy="4038600"/>
          </a:xfrm>
        </p:spPr>
      </p:pic>
      <p:sp>
        <p:nvSpPr>
          <p:cNvPr id="12" name="Title 11"/>
          <p:cNvSpPr>
            <a:spLocks noGrp="1"/>
          </p:cNvSpPr>
          <p:nvPr>
            <p:ph type="title"/>
          </p:nvPr>
        </p:nvSpPr>
        <p:spPr>
          <a:xfrm>
            <a:off x="457200" y="228600"/>
            <a:ext cx="8229600" cy="1189038"/>
          </a:xfrm>
        </p:spPr>
        <p:txBody>
          <a:bodyPr>
            <a:normAutofit fontScale="90000"/>
          </a:bodyPr>
          <a:lstStyle/>
          <a:p>
            <a:r>
              <a:rPr lang="en-US" sz="2200" dirty="0" smtClean="0">
                <a:solidFill>
                  <a:schemeClr val="accent2"/>
                </a:solidFill>
              </a:rPr>
              <a:t>Visualization of the number of fraud and true transactions with respect to the amount involved in the transactions:</a:t>
            </a:r>
            <a:r>
              <a:rPr lang="en-US" sz="1600" dirty="0" smtClean="0">
                <a:solidFill>
                  <a:schemeClr val="bg1"/>
                </a:solidFill>
              </a:rPr>
              <a:t/>
            </a:r>
            <a:br>
              <a:rPr lang="en-US" sz="1600" dirty="0" smtClean="0">
                <a:solidFill>
                  <a:schemeClr val="bg1"/>
                </a:solidFill>
              </a:rPr>
            </a:br>
            <a:r>
              <a:rPr lang="en-US" sz="1600" dirty="0" smtClean="0">
                <a:solidFill>
                  <a:schemeClr val="accent2"/>
                </a:solidFill>
              </a:rPr>
              <a:t>1.</a:t>
            </a:r>
            <a:r>
              <a:rPr lang="en-US" sz="1800" dirty="0" smtClean="0">
                <a:solidFill>
                  <a:schemeClr val="bg1"/>
                </a:solidFill>
              </a:rPr>
              <a:t>Maximum amount involved in the True transactions was much higher than 200</a:t>
            </a:r>
            <a:br>
              <a:rPr lang="en-US" sz="1800" dirty="0" smtClean="0">
                <a:solidFill>
                  <a:schemeClr val="bg1"/>
                </a:solidFill>
              </a:rPr>
            </a:br>
            <a:r>
              <a:rPr lang="en-US" sz="1800" dirty="0" smtClean="0">
                <a:solidFill>
                  <a:schemeClr val="accent2"/>
                </a:solidFill>
              </a:rPr>
              <a:t>2.</a:t>
            </a:r>
            <a:r>
              <a:rPr lang="en-US" sz="1800" dirty="0" smtClean="0">
                <a:solidFill>
                  <a:schemeClr val="bg1"/>
                </a:solidFill>
              </a:rPr>
              <a:t>More than 80% of the transaction had amount less than 200</a:t>
            </a:r>
            <a:r>
              <a:rPr lang="en-US" sz="1600" dirty="0" smtClean="0">
                <a:solidFill>
                  <a:schemeClr val="bg1"/>
                </a:solidFill>
              </a:rPr>
              <a:t/>
            </a:r>
            <a:br>
              <a:rPr lang="en-US" sz="1600" dirty="0" smtClean="0">
                <a:solidFill>
                  <a:schemeClr val="bg1"/>
                </a:solidFill>
              </a:rPr>
            </a:br>
            <a:endParaRPr lang="en-US" sz="16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2400" dirty="0" smtClean="0"/>
              <a:t>Visualization Of The Amount Of With Respect To Time</a:t>
            </a:r>
            <a:endParaRPr lang="en-US" sz="2400" dirty="0"/>
          </a:p>
        </p:txBody>
      </p:sp>
      <p:sp>
        <p:nvSpPr>
          <p:cNvPr id="6" name="Content Placeholder 5"/>
          <p:cNvSpPr>
            <a:spLocks noGrp="1"/>
          </p:cNvSpPr>
          <p:nvPr>
            <p:ph idx="1"/>
          </p:nvPr>
        </p:nvSpPr>
        <p:spPr>
          <a:xfrm>
            <a:off x="1066800" y="4953000"/>
            <a:ext cx="8229600" cy="1338071"/>
          </a:xfrm>
        </p:spPr>
        <p:txBody>
          <a:bodyPr>
            <a:normAutofit/>
          </a:bodyPr>
          <a:lstStyle/>
          <a:p>
            <a:r>
              <a:rPr lang="en-US" sz="1800" dirty="0" smtClean="0"/>
              <a:t>No specific pattern in the amount involved in the transaction with respect to time.</a:t>
            </a:r>
          </a:p>
          <a:p>
            <a:r>
              <a:rPr lang="en-US" sz="1800" dirty="0" smtClean="0"/>
              <a:t>Thus, time feature is not playing an important role in predicting the if the transaction is fraud or true.</a:t>
            </a:r>
            <a:endParaRPr lang="en-US" sz="1800" dirty="0"/>
          </a:p>
        </p:txBody>
      </p:sp>
      <p:pic>
        <p:nvPicPr>
          <p:cNvPr id="7" name="Picture 6" descr="p3.png"/>
          <p:cNvPicPr>
            <a:picLocks noChangeAspect="1"/>
          </p:cNvPicPr>
          <p:nvPr/>
        </p:nvPicPr>
        <p:blipFill>
          <a:blip r:embed="rId2"/>
          <a:stretch>
            <a:fillRect/>
          </a:stretch>
        </p:blipFill>
        <p:spPr>
          <a:xfrm>
            <a:off x="685800" y="1066800"/>
            <a:ext cx="8229600" cy="364703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928</TotalTime>
  <Words>1358</Words>
  <Application>Microsoft Office PowerPoint</Application>
  <PresentationFormat>On-screen Show (4:3)</PresentationFormat>
  <Paragraphs>114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Credit Card Fraud Prediction </vt:lpstr>
      <vt:lpstr>Introduction:</vt:lpstr>
      <vt:lpstr>Dataset</vt:lpstr>
      <vt:lpstr>Slide 4</vt:lpstr>
      <vt:lpstr>Algorithms used in the project</vt:lpstr>
      <vt:lpstr>Important definitions</vt:lpstr>
      <vt:lpstr>Data Visualization and   Exploration</vt:lpstr>
      <vt:lpstr>Visualization of the number of fraud and true transactions with respect to the amount involved in the transactions: 1.Maximum amount involved in the True transactions was much higher than 200 2.More than 80% of the transaction had amount less than 200 </vt:lpstr>
      <vt:lpstr>Visualization Of The Amount Of With Respect To Time</vt:lpstr>
      <vt:lpstr>Feature Correlation:</vt:lpstr>
      <vt:lpstr>Correlation of unbalanced dataset</vt:lpstr>
      <vt:lpstr>Feature Selection</vt:lpstr>
      <vt:lpstr>Slide 13</vt:lpstr>
      <vt:lpstr>Data Preprocessing</vt:lpstr>
      <vt:lpstr>Parameters for building and tuning the models</vt:lpstr>
      <vt:lpstr>Model Evaluation and Validation</vt:lpstr>
      <vt:lpstr>Insights:</vt:lpstr>
      <vt:lpstr>Support vector Machine</vt:lpstr>
      <vt:lpstr>Slide 19</vt:lpstr>
      <vt:lpstr>Extreme Gradient Boosting Classifier</vt:lpstr>
      <vt:lpstr>Slide 21</vt:lpstr>
      <vt:lpstr>Decision Tree Classifier</vt:lpstr>
      <vt:lpstr>Slide 23</vt:lpstr>
      <vt:lpstr>Gaussian Naïve Bayes Algorithm</vt:lpstr>
      <vt:lpstr>Slide 25</vt:lpstr>
      <vt:lpstr>Accuracy Conclusion</vt:lpstr>
      <vt:lpstr>Recall Conclusion</vt:lpstr>
      <vt:lpstr>Key Takeways: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Prediction </dc:title>
  <dc:creator>ramanjaneyulu</dc:creator>
  <cp:lastModifiedBy>ramanjaneyulu</cp:lastModifiedBy>
  <cp:revision>12</cp:revision>
  <dcterms:created xsi:type="dcterms:W3CDTF">2020-06-20T03:58:04Z</dcterms:created>
  <dcterms:modified xsi:type="dcterms:W3CDTF">2020-06-30T09:44:29Z</dcterms:modified>
</cp:coreProperties>
</file>