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7" r:id="rId3"/>
    <p:sldId id="300" r:id="rId4"/>
    <p:sldId id="310" r:id="rId5"/>
    <p:sldId id="311" r:id="rId6"/>
    <p:sldId id="313" r:id="rId7"/>
    <p:sldId id="342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6" r:id="rId28"/>
    <p:sldId id="337" r:id="rId29"/>
    <p:sldId id="338" r:id="rId30"/>
    <p:sldId id="340" r:id="rId31"/>
    <p:sldId id="341" r:id="rId32"/>
    <p:sldId id="29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22" autoAdjust="0"/>
  </p:normalViewPr>
  <p:slideViewPr>
    <p:cSldViewPr snapToGrid="0">
      <p:cViewPr varScale="1">
        <p:scale>
          <a:sx n="68" d="100"/>
          <a:sy n="68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6D5D7-5934-44A6-BA8B-54DF109945D6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2A200-97E4-4975-9F77-3C5BE275A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7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98908-58EB-4CA1-B16E-0D89DE5376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41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Clr>
                    <a:srgbClr val="0B5ED7"/>
                  </a:buClr>
                </a:pPr>
                <a:r>
                  <a:rPr lang="en-IN" sz="1200" dirty="0" smtClean="0">
                    <a:solidFill>
                      <a:srgbClr val="C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Note that, </a:t>
                </a:r>
                <a14:m>
                  <m:oMath xmlns:m="http://schemas.openxmlformats.org/officeDocument/2006/math">
                    <m:r>
                      <a:rPr lang="en-IN" sz="1200" i="1">
                        <a:solidFill>
                          <a:srgbClr val="0B5ED7"/>
                        </a:solidFill>
                        <a:latin typeface="Cambria Math"/>
                        <a:ea typeface="Cambria Math"/>
                      </a:rPr>
                      <m:t>𝒟</m:t>
                    </m:r>
                    <m:r>
                      <a:rPr lang="en-IN" sz="1200" i="1">
                        <a:solidFill>
                          <a:srgbClr val="0B5ED7"/>
                        </a:solidFill>
                        <a:latin typeface="Cambria Math"/>
                        <a:ea typeface="Cambria Math"/>
                      </a:rPr>
                      <m:t>=1−</m:t>
                    </m:r>
                  </m:oMath>
                </a14:m>
                <a:r>
                  <a:rPr lang="en-IN" sz="1200" dirty="0">
                    <a:solidFill>
                      <a:srgbClr val="0B5ED7"/>
                    </a:solidFill>
                    <a:latin typeface="Helvetica" panose="020B0604020202020204" pitchFamily="34" charset="0"/>
                    <a:ea typeface="Cambria Math"/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200" i="1">
                        <a:solidFill>
                          <a:srgbClr val="0B5ED7"/>
                        </a:solidFill>
                        <a:latin typeface="Cambria Math"/>
                        <a:ea typeface="Cambria Math"/>
                      </a:rPr>
                      <m:t>𝒮</m:t>
                    </m:r>
                  </m:oMath>
                </a14:m>
                <a:endParaRPr lang="en-IN"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Clr>
                    <a:srgbClr val="0B5ED7"/>
                  </a:buClr>
                </a:pPr>
                <a:r>
                  <a:rPr lang="en-IN" sz="1200" dirty="0" smtClean="0">
                    <a:solidFill>
                      <a:srgbClr val="C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Note that, </a:t>
                </a:r>
                <a:r>
                  <a:rPr lang="en-IN" sz="1200" i="0">
                    <a:solidFill>
                      <a:srgbClr val="0B5ED7"/>
                    </a:solidFill>
                    <a:latin typeface="Cambria Math"/>
                    <a:ea typeface="Cambria Math"/>
                  </a:rPr>
                  <a:t>𝒟=1−</a:t>
                </a:r>
                <a:r>
                  <a:rPr lang="en-IN" sz="1200" dirty="0">
                    <a:solidFill>
                      <a:srgbClr val="0B5ED7"/>
                    </a:solidFill>
                    <a:latin typeface="Helvetica" panose="020B0604020202020204" pitchFamily="34" charset="0"/>
                    <a:ea typeface="Cambria Math"/>
                    <a:cs typeface="Helvetica" panose="020B0604020202020204" pitchFamily="34" charset="0"/>
                  </a:rPr>
                  <a:t> </a:t>
                </a:r>
                <a:r>
                  <a:rPr lang="en-IN" sz="1200" i="0">
                    <a:solidFill>
                      <a:srgbClr val="0B5ED7"/>
                    </a:solidFill>
                    <a:latin typeface="Cambria Math"/>
                    <a:ea typeface="Cambria Math"/>
                  </a:rPr>
                  <a:t>𝒮</a:t>
                </a:r>
                <a:endParaRPr lang="en-IN"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98908-58EB-4CA1-B16E-0D89DE5376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23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98908-58EB-4CA1-B16E-0D89DE5376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 smtClean="0">
                <a:solidFill>
                  <a:srgbClr val="FF0000"/>
                </a:solidFill>
              </a:rPr>
              <a:t>Binary attribute is a special kind of nominal attribute where the attribute has values with two states only.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B1CB-8E75-4BEC-BB72-5440576B90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2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</a:pPr>
            <a:r>
              <a:rPr lang="en-US" sz="2400" dirty="0" smtClean="0"/>
              <a:t>Examples: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2400" dirty="0" smtClean="0"/>
              <a:t>Euclidean distance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2400" dirty="0" err="1" smtClean="0"/>
              <a:t>Minkowski</a:t>
            </a:r>
            <a:r>
              <a:rPr lang="en-US" sz="2400" dirty="0" smtClean="0"/>
              <a:t> distance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2400" dirty="0" err="1" smtClean="0"/>
              <a:t>Mahalanobis</a:t>
            </a:r>
            <a:r>
              <a:rPr lang="en-US" sz="2400" dirty="0" smtClean="0"/>
              <a:t> distance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98908-58EB-4CA1-B16E-0D89DE5376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66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Suppose</a:t>
                </a:r>
                <a:r>
                  <a:rPr lang="en-US" sz="12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i="1">
                            <a:solidFill>
                              <a:srgbClr val="0B5ED7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200" i="1">
                            <a:solidFill>
                              <a:srgbClr val="0B5ED7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12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12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IN" sz="12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12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i="1">
                            <a:solidFill>
                              <a:srgbClr val="0B5ED7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200" i="1">
                            <a:solidFill>
                              <a:srgbClr val="0B5ED7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denote the values of </a:t>
                </a:r>
                <a:r>
                  <a:rPr lang="en-US" sz="1200" i="1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i</a:t>
                </a:r>
                <a:r>
                  <a:rPr lang="en-US" sz="1200" i="1" baseline="300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th</a:t>
                </a:r>
                <a:r>
                  <a:rPr lang="en-US" sz="12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attribute of the objects </a:t>
                </a:r>
                <a14:m>
                  <m:oMath xmlns:m="http://schemas.openxmlformats.org/officeDocument/2006/math">
                    <m:r>
                      <a:rPr lang="en-IN" sz="12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12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12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IN" sz="12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12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respectively.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Suppose</a:t>
                </a:r>
                <a:r>
                  <a:rPr lang="en-US" sz="12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, </a:t>
                </a:r>
                <a:r>
                  <a:rPr lang="en-IN" sz="1200" i="0">
                    <a:solidFill>
                      <a:srgbClr val="0B5ED7"/>
                    </a:solidFill>
                    <a:latin typeface="Cambria Math"/>
                    <a:ea typeface="Cambria Math" panose="02040503050406030204" pitchFamily="18" charset="0"/>
                  </a:rPr>
                  <a:t>𝑥</a:t>
                </a:r>
                <a:r>
                  <a:rPr lang="en-IN" sz="1200" i="0">
                    <a:solidFill>
                      <a:srgbClr val="0B5ED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IN" sz="1200" i="0">
                    <a:solidFill>
                      <a:srgbClr val="0B5ED7"/>
                    </a:solidFill>
                    <a:latin typeface="Cambria Math"/>
                    <a:ea typeface="Cambria Math" panose="02040503050406030204" pitchFamily="18" charset="0"/>
                  </a:rPr>
                  <a:t>𝑖</a:t>
                </a:r>
                <a:r>
                  <a:rPr lang="en-IN" sz="1200" i="0">
                    <a:solidFill>
                      <a:srgbClr val="0B5ED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𝑎𝑛𝑑 </a:t>
                </a:r>
                <a:r>
                  <a:rPr lang="en-IN" sz="1200" i="0">
                    <a:solidFill>
                      <a:srgbClr val="0B5ED7"/>
                    </a:solidFill>
                    <a:latin typeface="Cambria Math"/>
                    <a:ea typeface="Cambria Math" panose="02040503050406030204" pitchFamily="18" charset="0"/>
                  </a:rPr>
                  <a:t>𝑦</a:t>
                </a:r>
                <a:r>
                  <a:rPr lang="en-IN" sz="1200" i="0">
                    <a:solidFill>
                      <a:srgbClr val="0B5ED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IN" sz="1200" i="0">
                    <a:solidFill>
                      <a:srgbClr val="0B5ED7"/>
                    </a:solidFill>
                    <a:latin typeface="Cambria Math"/>
                    <a:ea typeface="Cambria Math" panose="02040503050406030204" pitchFamily="18" charset="0"/>
                  </a:rPr>
                  <a:t>𝑖</a:t>
                </a:r>
                <a:r>
                  <a:rPr lang="en-US" sz="12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denote the values of </a:t>
                </a:r>
                <a:r>
                  <a:rPr lang="en-US" sz="1200" i="1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i</a:t>
                </a:r>
                <a:r>
                  <a:rPr lang="en-US" sz="1200" i="1" baseline="300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th</a:t>
                </a:r>
                <a:r>
                  <a:rPr lang="en-US" sz="12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attribute of the objects </a:t>
                </a:r>
                <a:r>
                  <a:rPr lang="en-IN" sz="1200" i="0">
                    <a:solidFill>
                      <a:srgbClr val="0B5ED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 𝑎𝑛𝑑 𝑦</a:t>
                </a: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respectively.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D816B-5394-483B-ACED-DDA41CB2CE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21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Depending on the value of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B5ED7"/>
                        </a:solidFill>
                        <a:latin typeface="Cambria Math"/>
                        <a:cs typeface="Times New Roman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,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the distance measure is renamed accordingly.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Depending on the value of </a:t>
                </a:r>
                <a:r>
                  <a:rPr lang="en-IN" i="0">
                    <a:solidFill>
                      <a:srgbClr val="0B5ED7"/>
                    </a:solidFill>
                    <a:latin typeface="Cambria Math"/>
                    <a:cs typeface="Times New Roman" pitchFamily="18" charset="0"/>
                  </a:rPr>
                  <a:t>𝑟</a:t>
                </a:r>
                <a:r>
                  <a:rPr lang="en-US" dirty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,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the distance measure is renamed accordingly.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D816B-5394-483B-ACED-DDA41CB2CE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3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4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20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3"/>
            <a:ext cx="1016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3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2355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3"/>
            <a:ext cx="1016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3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218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3"/>
            <a:ext cx="1016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3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1951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3"/>
            <a:ext cx="1016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3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8808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3"/>
            <a:ext cx="1016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3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3025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3"/>
            <a:ext cx="1016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3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727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3"/>
            <a:ext cx="1016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3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3627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3"/>
            <a:ext cx="1016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3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710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43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3"/>
            <a:ext cx="1016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3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718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3"/>
            <a:ext cx="1016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3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351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3"/>
            <a:ext cx="1016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3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3462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3"/>
            <a:ext cx="1016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3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11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3"/>
            <a:ext cx="1016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3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9817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3"/>
            <a:ext cx="1016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3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989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3"/>
            <a:ext cx="1016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3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9823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3"/>
            <a:ext cx="1016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3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316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3"/>
            <a:ext cx="1016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3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6763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3"/>
            <a:ext cx="1016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3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904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11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3"/>
            <a:ext cx="1016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3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1827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10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44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37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31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21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0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C32E8-B6D6-4F3E-8916-02FA76B0ECE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8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7" r:id="rId26"/>
    <p:sldLayoutId id="2147483678" r:id="rId27"/>
    <p:sldLayoutId id="2147483679" r:id="rId28"/>
    <p:sldLayoutId id="2147483681" r:id="rId29"/>
    <p:sldLayoutId id="2147483682" r:id="rId3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519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using Logistic</a:t>
            </a:r>
            <a:br>
              <a:rPr lang="en-US" dirty="0"/>
            </a:br>
            <a:r>
              <a:rPr lang="en-US" dirty="0" smtClean="0"/>
              <a:t>Regression,K-nearest </a:t>
            </a:r>
            <a:r>
              <a:rPr lang="en-US" dirty="0"/>
              <a:t>neighbors</a:t>
            </a:r>
            <a:br>
              <a:rPr lang="en-US" dirty="0"/>
            </a:br>
            <a:r>
              <a:rPr lang="en-US" dirty="0"/>
              <a:t>and SVM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3581"/>
            <a:ext cx="9144000" cy="1655762"/>
          </a:xfrm>
        </p:spPr>
        <p:txBody>
          <a:bodyPr/>
          <a:lstStyle/>
          <a:p>
            <a:r>
              <a:rPr lang="en-US" dirty="0" err="1" smtClean="0"/>
              <a:t>Prof.Aruna</a:t>
            </a:r>
            <a:r>
              <a:rPr lang="en-US" dirty="0" smtClean="0"/>
              <a:t> </a:t>
            </a:r>
            <a:r>
              <a:rPr lang="en-US" dirty="0" err="1" smtClean="0"/>
              <a:t>Ranganath</a:t>
            </a:r>
            <a:endParaRPr lang="en-US" dirty="0"/>
          </a:p>
        </p:txBody>
      </p:sp>
      <p:pic>
        <p:nvPicPr>
          <p:cNvPr id="2050" name="Picture 2" descr="https://assets1.risnews.com/styles/content_sm/s3/2017-12/GettyImages-686690190.jpg?itok=9F-hUU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223" y="4115933"/>
            <a:ext cx="4116777" cy="274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76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 Nearest Neighbor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952171" y="1690688"/>
            <a:ext cx="8534400" cy="4873625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Compute the distance between two points: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Determine the class from nearest neighbor list</a:t>
            </a:r>
          </a:p>
          <a:p>
            <a:pPr lvl="1"/>
            <a:r>
              <a:rPr lang="en-US" altLang="en-US" dirty="0" smtClean="0"/>
              <a:t>Take the majority vote of class labels among the k-nearest neighbors</a:t>
            </a:r>
          </a:p>
          <a:p>
            <a:pPr lvl="1"/>
            <a:r>
              <a:rPr lang="en-US" altLang="en-US" dirty="0" smtClean="0"/>
              <a:t>Weighted factor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 smtClean="0"/>
              <a:t>				 w = 1/d</a:t>
            </a:r>
            <a:r>
              <a:rPr lang="en-US" altLang="en-US" baseline="30000" dirty="0" smtClean="0"/>
              <a:t>2</a:t>
            </a:r>
            <a:endParaRPr lang="en-US" altLang="en-US" dirty="0" smtClean="0"/>
          </a:p>
          <a:p>
            <a:pPr lvl="1">
              <a:buFont typeface="Wingdings 2" panose="05020102010507070707" pitchFamily="18" charset="2"/>
              <a:buNone/>
            </a:pPr>
            <a:endParaRPr lang="en-US" alt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909" y="2137230"/>
            <a:ext cx="2717119" cy="233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04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85" y="131418"/>
            <a:ext cx="10515600" cy="1325563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 Nearest Neighbor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905000" y="4706255"/>
            <a:ext cx="7391400" cy="1600200"/>
          </a:xfrm>
        </p:spPr>
        <p:txBody>
          <a:bodyPr>
            <a:normAutofit fontScale="92500" lnSpcReduction="20000"/>
          </a:bodyPr>
          <a:lstStyle/>
          <a:p>
            <a:pPr marL="273050" indent="-273050">
              <a:buFont typeface="Wingdings" panose="05000000000000000000" pitchFamily="2" charset="2"/>
              <a:buChar char=""/>
            </a:pPr>
            <a:r>
              <a:rPr lang="en-US" altLang="en-US" dirty="0" smtClean="0"/>
              <a:t>Choosing the value of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:</a:t>
            </a:r>
          </a:p>
          <a:p>
            <a:pPr marL="639763" lvl="1" indent="-273050">
              <a:buFont typeface="Wingdings 2" panose="05020102010507070707" pitchFamily="18" charset="2"/>
              <a:buChar char=""/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is too small, sensitive to noise points</a:t>
            </a:r>
          </a:p>
          <a:p>
            <a:pPr marL="639763" lvl="1" indent="-273050">
              <a:buFont typeface="Wingdings 2" panose="05020102010507070707" pitchFamily="18" charset="2"/>
              <a:buChar char=""/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is too large, neighborhood may include points from other classes</a:t>
            </a:r>
          </a:p>
          <a:p>
            <a:pPr marL="639763" lvl="1" indent="-273050">
              <a:buFont typeface="Wingdings 2" panose="05020102010507070707" pitchFamily="18" charset="2"/>
              <a:buChar char=""/>
            </a:pPr>
            <a:r>
              <a:rPr lang="en-US" altLang="en-US" dirty="0" smtClean="0"/>
              <a:t>Choose an odd value for </a:t>
            </a:r>
            <a:r>
              <a:rPr lang="en-US" altLang="en-US" sz="2000" i="1" dirty="0"/>
              <a:t>k</a:t>
            </a:r>
            <a:r>
              <a:rPr lang="en-US" altLang="en-US" dirty="0" smtClean="0"/>
              <a:t>, to eliminate ties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248400" y="2598055"/>
            <a:ext cx="3886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39763" indent="-2730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altLang="en-US" sz="2200" i="1">
                <a:latin typeface="Century Schoolbook" panose="02040604050505020304" pitchFamily="18" charset="0"/>
              </a:rPr>
              <a:t>k</a:t>
            </a:r>
            <a:r>
              <a:rPr lang="en-US" altLang="en-US" sz="2200">
                <a:latin typeface="Century Schoolbook" panose="02040604050505020304" pitchFamily="18" charset="0"/>
              </a:rPr>
              <a:t> = 3:</a:t>
            </a:r>
          </a:p>
          <a:p>
            <a:pPr lvl="1"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</a:pPr>
            <a:r>
              <a:rPr lang="en-US" altLang="en-US" sz="1900">
                <a:latin typeface="Century Schoolbook" panose="02040604050505020304" pitchFamily="18" charset="0"/>
              </a:rPr>
              <a:t>Belongs to triangle class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48400" y="3512455"/>
            <a:ext cx="3886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39763" indent="-2730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altLang="en-US" sz="2200" i="1">
                <a:latin typeface="Century Schoolbook" panose="02040604050505020304" pitchFamily="18" charset="0"/>
              </a:rPr>
              <a:t>k</a:t>
            </a:r>
            <a:r>
              <a:rPr lang="en-US" altLang="en-US" sz="2200">
                <a:latin typeface="Century Schoolbook" panose="02040604050505020304" pitchFamily="18" charset="0"/>
              </a:rPr>
              <a:t> = 7:</a:t>
            </a:r>
          </a:p>
          <a:p>
            <a:pPr lvl="1"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</a:pPr>
            <a:r>
              <a:rPr lang="en-US" altLang="en-US" sz="1900">
                <a:latin typeface="Century Schoolbook" panose="02040604050505020304" pitchFamily="18" charset="0"/>
              </a:rPr>
              <a:t>Belongs to square class</a:t>
            </a:r>
          </a:p>
        </p:txBody>
      </p:sp>
      <p:sp>
        <p:nvSpPr>
          <p:cNvPr id="7" name="Oval 6"/>
          <p:cNvSpPr/>
          <p:nvPr/>
        </p:nvSpPr>
        <p:spPr>
          <a:xfrm>
            <a:off x="2438400" y="1759855"/>
            <a:ext cx="2971800" cy="2743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1752600" y="1531255"/>
            <a:ext cx="4343400" cy="3048000"/>
            <a:chOff x="228600" y="1676400"/>
            <a:chExt cx="4343400" cy="3276600"/>
          </a:xfrm>
        </p:grpSpPr>
        <p:sp>
          <p:nvSpPr>
            <p:cNvPr id="9" name="Rounded Rectangle 8"/>
            <p:cNvSpPr/>
            <p:nvPr/>
          </p:nvSpPr>
          <p:spPr>
            <a:xfrm>
              <a:off x="228600" y="1676400"/>
              <a:ext cx="4343400" cy="3276600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3124200" y="2285643"/>
              <a:ext cx="304800" cy="30547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81200" y="4190167"/>
              <a:ext cx="304800" cy="30547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19200" y="2591118"/>
              <a:ext cx="304800" cy="30376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43000" y="3277156"/>
              <a:ext cx="304800" cy="30376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2757488" y="3580924"/>
              <a:ext cx="304800" cy="30547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57488" y="2743002"/>
              <a:ext cx="304800" cy="30547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43088" y="3277156"/>
              <a:ext cx="304800" cy="30376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32025" y="3123565"/>
              <a:ext cx="381000" cy="38227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</p:grpSp>
      <p:sp>
        <p:nvSpPr>
          <p:cNvPr id="18" name="Oval 17"/>
          <p:cNvSpPr/>
          <p:nvPr/>
        </p:nvSpPr>
        <p:spPr>
          <a:xfrm>
            <a:off x="3013075" y="2293255"/>
            <a:ext cx="1828800" cy="1752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6248400" y="1683655"/>
            <a:ext cx="3886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39763" indent="-2730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altLang="en-US" sz="2200" i="1">
                <a:latin typeface="Century Schoolbook" panose="02040604050505020304" pitchFamily="18" charset="0"/>
              </a:rPr>
              <a:t>k</a:t>
            </a:r>
            <a:r>
              <a:rPr lang="en-US" altLang="en-US" sz="2200">
                <a:latin typeface="Century Schoolbook" panose="02040604050505020304" pitchFamily="18" charset="0"/>
              </a:rPr>
              <a:t> = 1:</a:t>
            </a:r>
          </a:p>
          <a:p>
            <a:pPr lvl="1"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</a:pPr>
            <a:r>
              <a:rPr lang="en-US" altLang="en-US" sz="1900">
                <a:latin typeface="Century Schoolbook" panose="02040604050505020304" pitchFamily="18" charset="0"/>
              </a:rPr>
              <a:t>Belongs to square class</a:t>
            </a:r>
          </a:p>
        </p:txBody>
      </p:sp>
      <p:sp>
        <p:nvSpPr>
          <p:cNvPr id="20" name="Oval 19"/>
          <p:cNvSpPr/>
          <p:nvPr/>
        </p:nvSpPr>
        <p:spPr>
          <a:xfrm>
            <a:off x="3429000" y="2674255"/>
            <a:ext cx="9906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9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18" grpId="0" animBg="1"/>
      <p:bldP spid="18" grpId="1" animBg="1"/>
      <p:bldP spid="19" grpId="0"/>
      <p:bldP spid="20" grpId="0" animBg="1"/>
      <p:bldP spid="2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38514" y="1480457"/>
            <a:ext cx="8512629" cy="4267200"/>
          </a:xfrm>
        </p:spPr>
        <p:txBody>
          <a:bodyPr/>
          <a:lstStyle/>
          <a:p>
            <a:pPr algn="just"/>
            <a:r>
              <a:rPr lang="en-US" altLang="en-US" dirty="0" smtClean="0"/>
              <a:t>Consider the following data concerning credit default. Age and Loan are two numerical variables (predictors) and Default is the target.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971800"/>
            <a:ext cx="437197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10400" y="3886200"/>
            <a:ext cx="210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Standardize features</a:t>
            </a:r>
          </a:p>
        </p:txBody>
      </p:sp>
    </p:spTree>
    <p:extLst>
      <p:ext uri="{BB962C8B-B14F-4D97-AF65-F5344CB8AC3E}">
        <p14:creationId xmlns:p14="http://schemas.microsoft.com/office/powerpoint/2010/main" val="6738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Proximity Measures for Single Nominal attribute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981200" y="1657351"/>
                <a:ext cx="8572500" cy="4223657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Suppose a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binary </a:t>
                </a:r>
                <a:r>
                  <a:rPr lang="en-US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attribute </a:t>
                </a:r>
                <a:r>
                  <a:rPr lang="en-US" dirty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Gender = {Male, female}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where </a:t>
                </a:r>
                <a:r>
                  <a:rPr lang="en-US" dirty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Male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is equivalent to </a:t>
                </a:r>
                <a:r>
                  <a:rPr lang="en-US" dirty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binary 1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and </a:t>
                </a:r>
                <a:r>
                  <a:rPr lang="en-US" dirty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female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is </a:t>
                </a:r>
                <a:r>
                  <a:rPr lang="en-US" dirty="0" err="1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quivalent</a:t>
                </a:r>
                <a:r>
                  <a:rPr lang="en-US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to </a:t>
                </a:r>
                <a:r>
                  <a:rPr lang="en-US" dirty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binary 0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. 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solidFill>
                      <a:srgbClr val="FF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The similarity value(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) </a:t>
                </a:r>
                <a:r>
                  <a:rPr lang="en-US" dirty="0">
                    <a:solidFill>
                      <a:srgbClr val="FF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is 1 if the two objects contains the same attribute value, </a:t>
                </a:r>
                <a:r>
                  <a:rPr lang="en-US" dirty="0" smtClean="0">
                    <a:solidFill>
                      <a:srgbClr val="FF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0 otherwise.</a:t>
                </a:r>
              </a:p>
              <a:p>
                <a:pPr lvl="5" algn="just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IN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743200" lvl="8" indent="-342900" algn="just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𝑅𝑎𝑚</m:t>
                        </m:r>
                        <m:r>
                          <a:rPr lang="en-IN" i="1">
                            <a:latin typeface="Cambria Math"/>
                          </a:rPr>
                          <m:t>, </m:t>
                        </m:r>
                        <m:r>
                          <a:rPr lang="en-IN" i="1">
                            <a:latin typeface="Cambria Math"/>
                          </a:rPr>
                          <m:t>𝑠𝑖𝑡𝑎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=0</m:t>
                    </m:r>
                  </m:oMath>
                </a14:m>
                <a:endParaRPr lang="en-IN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7" algn="just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IN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𝑅𝑎𝑚</m:t>
                        </m:r>
                        <m:r>
                          <a:rPr lang="en-IN" i="1">
                            <a:latin typeface="Cambria Math"/>
                          </a:rPr>
                          <m:t>, </m:t>
                        </m:r>
                        <m:r>
                          <a:rPr lang="en-IN" i="1">
                            <a:latin typeface="Cambria Math"/>
                          </a:rPr>
                          <m:t>𝐿𝑎𝑥𝑚𝑎𝑛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=1</m:t>
                    </m:r>
                  </m:oMath>
                </a14:m>
                <a:endParaRPr lang="en-IN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5" algn="just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IN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IN" dirty="0" smtClean="0">
                    <a:solidFill>
                      <a:srgbClr val="FF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Note </a:t>
                </a:r>
                <a:r>
                  <a:rPr lang="en-IN" dirty="0">
                    <a:solidFill>
                      <a:srgbClr val="FF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: </a:t>
                </a: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In this case,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𝑞</m:t>
                    </m:r>
                  </m:oMath>
                </a14:m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denotes the </a:t>
                </a:r>
                <a:r>
                  <a:rPr lang="en-IN" dirty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dissimilarity</a:t>
                </a: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between two objects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B5ED7"/>
                        </a:solidFill>
                        <a:latin typeface="Cambria Math"/>
                      </a:rPr>
                      <m:t>𝑖</m:t>
                    </m:r>
                    <m:r>
                      <a:rPr lang="en-IN" i="1">
                        <a:solidFill>
                          <a:srgbClr val="0B5ED7"/>
                        </a:solidFill>
                        <a:latin typeface="Cambria Math"/>
                      </a:rPr>
                      <m:t> </m:t>
                    </m:r>
                    <m:r>
                      <a:rPr lang="en-IN" i="1">
                        <a:solidFill>
                          <a:srgbClr val="0B5ED7"/>
                        </a:solidFill>
                        <a:latin typeface="Cambria Math"/>
                      </a:rPr>
                      <m:t>𝑎𝑛𝑑</m:t>
                    </m:r>
                    <m:r>
                      <a:rPr lang="en-IN" i="1">
                        <a:solidFill>
                          <a:srgbClr val="0B5ED7"/>
                        </a:solidFill>
                        <a:latin typeface="Cambria Math"/>
                      </a:rPr>
                      <m:t> </m:t>
                    </m:r>
                    <m:r>
                      <a:rPr lang="en-IN" i="1">
                        <a:solidFill>
                          <a:srgbClr val="0B5ED7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with single binary attributes,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rgbClr val="0B5ED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B5ED7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IN" i="1">
                                <a:solidFill>
                                  <a:srgbClr val="0B5ED7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B5ED7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IN" i="1">
                                <a:solidFill>
                                  <a:srgbClr val="0B5ED7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IN" i="1">
                                <a:solidFill>
                                  <a:srgbClr val="0B5ED7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IN" i="1">
                                <a:solidFill>
                                  <a:srgbClr val="0B5ED7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IN" i="1">
                                <a:solidFill>
                                  <a:srgbClr val="0B5ED7"/>
                                </a:solidFill>
                                <a:latin typeface="Cambria Math"/>
                              </a:rPr>
                              <m:t>)</m:t>
                            </m:r>
                          </m:sub>
                        </m:sSub>
                        <m:r>
                          <a:rPr lang="en-IN" i="1">
                            <a:solidFill>
                              <a:srgbClr val="0B5ED7"/>
                            </a:solidFill>
                            <a:latin typeface="Cambria Math"/>
                          </a:rPr>
                          <m:t>=1−</m:t>
                        </m:r>
                        <m:r>
                          <a:rPr lang="en-IN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solidFill>
                              <a:srgbClr val="0B5ED7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IN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IN" i="1">
                            <a:solidFill>
                              <a:srgbClr val="0B5ED7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IN" i="1">
                            <a:solidFill>
                              <a:srgbClr val="0B5ED7"/>
                            </a:solidFill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981200" y="1657351"/>
                <a:ext cx="8572500" cy="4223657"/>
              </a:xfrm>
              <a:blipFill>
                <a:blip r:embed="rId3"/>
                <a:stretch>
                  <a:fillRect l="-71" r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101" y="3028951"/>
            <a:ext cx="1614056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7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486" y="971551"/>
            <a:ext cx="7747664" cy="573273"/>
          </a:xfrm>
        </p:spPr>
        <p:txBody>
          <a:bodyPr>
            <a:normAutofit fontScale="90000"/>
          </a:bodyPr>
          <a:lstStyle/>
          <a:p>
            <a:r>
              <a:rPr lang="en-US" dirty="0"/>
              <a:t>Proximity Measures for Two or more Nominal attribute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581150" y="1657350"/>
                <a:ext cx="9086850" cy="409194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  <a:buClr>
                    <a:srgbClr val="0B5ED7"/>
                  </a:buClr>
                  <a:buFont typeface="Wingdings" panose="05000000000000000000" pitchFamily="2" charset="2"/>
                  <a:buChar char="ü"/>
                </a:pPr>
                <a:r>
                  <a:rPr lang="en-IN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We define the </a:t>
                </a:r>
                <a:r>
                  <a:rPr lang="en-IN" sz="1800" dirty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contingency table </a:t>
                </a:r>
                <a:r>
                  <a:rPr lang="en-IN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summarizing the different matches and mismatches between any two objects </a:t>
                </a:r>
                <a14:m>
                  <m:oMath xmlns:m="http://schemas.openxmlformats.org/officeDocument/2006/math">
                    <m:r>
                      <a:rPr lang="en-IN" sz="1800" i="1">
                        <a:solidFill>
                          <a:srgbClr val="0B5ED7"/>
                        </a:solidFill>
                        <a:latin typeface="Cambria Math"/>
                      </a:rPr>
                      <m:t>𝑥</m:t>
                    </m:r>
                    <m:r>
                      <a:rPr lang="en-IN" sz="1800" i="1">
                        <a:solidFill>
                          <a:srgbClr val="0B5ED7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 sz="1800">
                        <a:latin typeface="Cambria Math"/>
                      </a:rPr>
                      <m:t>and</m:t>
                    </m:r>
                    <m:r>
                      <a:rPr lang="en-IN" sz="1800" i="1">
                        <a:solidFill>
                          <a:srgbClr val="0B5ED7"/>
                        </a:solidFill>
                        <a:latin typeface="Cambria Math"/>
                      </a:rPr>
                      <m:t> </m:t>
                    </m:r>
                    <m:r>
                      <a:rPr lang="en-IN" sz="1800" i="1">
                        <a:solidFill>
                          <a:srgbClr val="0B5ED7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IN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, which are as follows.</a:t>
                </a:r>
              </a:p>
              <a:p>
                <a:pPr marL="0" indent="0" algn="just">
                  <a:lnSpc>
                    <a:spcPct val="150000"/>
                  </a:lnSpc>
                  <a:buClr>
                    <a:srgbClr val="0B5ED7"/>
                  </a:buClr>
                  <a:buNone/>
                </a:pPr>
                <a:r>
                  <a:rPr lang="en-US" sz="1800" b="1" dirty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Contingency table with binary attributes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		 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IN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= the number of attributes where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/>
                      </a:rPr>
                      <m:t>𝑥</m:t>
                    </m:r>
                  </m:oMath>
                </a14:m>
                <a:r>
                  <a:rPr lang="en-IN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=1 and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/>
                      </a:rPr>
                      <m:t>𝑦</m:t>
                    </m:r>
                  </m:oMath>
                </a14:m>
                <a:r>
                  <a:rPr lang="en-IN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=1.</a:t>
                </a:r>
                <a:br>
                  <a:rPr lang="en-IN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</a:br>
                <a:r>
                  <a:rPr lang="en-IN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        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IN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= the number of attributes where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/>
                      </a:rPr>
                      <m:t>𝑥</m:t>
                    </m:r>
                  </m:oMath>
                </a14:m>
                <a:r>
                  <a:rPr lang="en-IN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=1 and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/>
                      </a:rPr>
                      <m:t>𝑦</m:t>
                    </m:r>
                  </m:oMath>
                </a14:m>
                <a:r>
                  <a:rPr lang="en-IN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=0.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        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IN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= the number of attributes where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/>
                      </a:rPr>
                      <m:t>𝑥</m:t>
                    </m:r>
                  </m:oMath>
                </a14:m>
                <a:r>
                  <a:rPr lang="en-IN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=0 and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/>
                      </a:rPr>
                      <m:t>𝑦</m:t>
                    </m:r>
                  </m:oMath>
                </a14:m>
                <a:r>
                  <a:rPr lang="en-IN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=1.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        	 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IN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= the number of attributes where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/>
                      </a:rPr>
                      <m:t>𝑥</m:t>
                    </m:r>
                  </m:oMath>
                </a14:m>
                <a:r>
                  <a:rPr lang="en-IN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=0 and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/>
                      </a:rPr>
                      <m:t>𝑦</m:t>
                    </m:r>
                  </m:oMath>
                </a14:m>
                <a:r>
                  <a:rPr lang="en-IN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=0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IN" sz="1800" dirty="0">
                    <a:solidFill>
                      <a:srgbClr val="FF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Note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00</m:t>
                        </m:r>
                      </m:sub>
                    </m:sSub>
                    <m:r>
                      <a:rPr lang="en-IN" sz="1800" i="1">
                        <a:solidFill>
                          <a:srgbClr val="0B5ED7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01</m:t>
                        </m:r>
                      </m:sub>
                    </m:sSub>
                    <m:r>
                      <a:rPr lang="en-IN" sz="1800">
                        <a:solidFill>
                          <a:srgbClr val="0B5ED7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IN" sz="1800" i="1">
                        <a:solidFill>
                          <a:srgbClr val="0B5ED7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IN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will total number of binary attributes.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IN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Two cases of binary attributes may arise: </a:t>
                </a:r>
                <a:r>
                  <a:rPr lang="en-IN" sz="1800" dirty="0">
                    <a:solidFill>
                      <a:srgbClr val="FF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symmetric and asymmetric binary attributes.</a:t>
                </a:r>
                <a:endParaRPr lang="en-IN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581150" y="1657350"/>
                <a:ext cx="9086850" cy="4091940"/>
              </a:xfrm>
              <a:blipFill>
                <a:blip r:embed="rId2"/>
                <a:stretch>
                  <a:fillRect l="-537" r="-537" b="-2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1" y="3429001"/>
            <a:ext cx="1943269" cy="122540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160569"/>
            <a:ext cx="9321800" cy="764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Proximity Measures for Multiple Nominal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5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Times New Roman" pitchFamily="18" charset="0"/>
              </a:rPr>
              <a:t>Similarity Measure </a:t>
            </a:r>
            <a:r>
              <a:rPr lang="en-US" dirty="0" smtClean="0">
                <a:latin typeface="Helvetica" panose="020B0604020202020204" pitchFamily="34" charset="0"/>
                <a:cs typeface="Times New Roman" pitchFamily="18" charset="0"/>
              </a:rPr>
              <a:t>for </a:t>
            </a:r>
            <a:r>
              <a:rPr lang="en-US" dirty="0">
                <a:latin typeface="Helvetica" panose="020B0604020202020204" pitchFamily="34" charset="0"/>
                <a:cs typeface="Times New Roman" pitchFamily="18" charset="0"/>
              </a:rPr>
              <a:t>Symmetric Binary </a:t>
            </a:r>
            <a:r>
              <a:rPr lang="en-US" dirty="0" smtClean="0">
                <a:latin typeface="Helvetica" panose="020B0604020202020204" pitchFamily="34" charset="0"/>
                <a:cs typeface="Times New Roman" pitchFamily="18" charset="0"/>
              </a:rPr>
              <a:t>attribute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52600" y="1657350"/>
                <a:ext cx="8743950" cy="409194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IN" sz="1650" dirty="0">
                    <a:solidFill>
                      <a:srgbClr val="FF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Symmetric binary coefficient(</a:t>
                </a:r>
                <a14:m>
                  <m:oMath xmlns:m="http://schemas.openxmlformats.org/officeDocument/2006/math">
                    <m:r>
                      <a:rPr lang="en-IN" sz="165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𝒮</m:t>
                    </m:r>
                  </m:oMath>
                </a14:m>
                <a:r>
                  <a:rPr lang="en-IN" sz="1650" dirty="0">
                    <a:solidFill>
                      <a:srgbClr val="FF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) </a:t>
                </a:r>
                <a:r>
                  <a:rPr lang="en-IN" sz="16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is used to measure the similarity between two objects and is defined as</a:t>
                </a:r>
              </a:p>
              <a:p>
                <a:pPr marL="0" indent="0" algn="ctr">
                  <a:buClr>
                    <a:srgbClr val="0B5ED7"/>
                  </a:buClr>
                  <a:buNone/>
                </a:pPr>
                <a14:m>
                  <m:oMath xmlns:m="http://schemas.openxmlformats.org/officeDocument/2006/math">
                    <m:r>
                      <a:rPr lang="en-IN" sz="1650" i="1">
                        <a:solidFill>
                          <a:srgbClr val="0B5ED7"/>
                        </a:solidFill>
                        <a:latin typeface="Cambria Math"/>
                        <a:ea typeface="Cambria Math"/>
                      </a:rPr>
                      <m:t>𝒮</m:t>
                    </m:r>
                    <m:r>
                      <a:rPr lang="en-US" sz="1650" i="1">
                        <a:solidFill>
                          <a:srgbClr val="0B5ED7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IN" sz="1650" dirty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50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5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𝑁𝑢𝑚𝑏𝑒𝑟</m:t>
                        </m:r>
                        <m:r>
                          <a:rPr lang="en-IN" sz="165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N" sz="165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𝑜𝑓</m:t>
                        </m:r>
                        <m:r>
                          <a:rPr lang="en-IN" sz="165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N" sz="165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𝑚𝑎𝑡𝑐h𝑖𝑛𝑔</m:t>
                        </m:r>
                        <m:r>
                          <a:rPr lang="en-IN" sz="165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N" sz="165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𝑎𝑡𝑡𝑟𝑖𝑏𝑢𝑡𝑒</m:t>
                        </m:r>
                        <m:r>
                          <a:rPr lang="en-IN" sz="165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N" sz="165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𝑣𝑎𝑙𝑢𝑒𝑠</m:t>
                        </m:r>
                      </m:num>
                      <m:den>
                        <m:r>
                          <a:rPr lang="en-IN" sz="165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𝑇𝑜𝑡𝑎𝑙</m:t>
                        </m:r>
                        <m:r>
                          <a:rPr lang="en-IN" sz="165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N" sz="165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𝑛𝑢𝑚𝑏𝑒𝑟</m:t>
                        </m:r>
                        <m:r>
                          <a:rPr lang="en-IN" sz="165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N" sz="165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𝑜𝑓</m:t>
                        </m:r>
                        <m:r>
                          <a:rPr lang="en-IN" sz="165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N" sz="165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𝑎𝑡𝑡𝑟𝑖𝑏𝑢𝑡𝑒𝑠</m:t>
                        </m:r>
                      </m:den>
                    </m:f>
                  </m:oMath>
                </a14:m>
                <a:r>
                  <a:rPr lang="en-IN" sz="1650" dirty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</a:p>
              <a:p>
                <a:pPr marL="0" indent="0" algn="ctr">
                  <a:buClr>
                    <a:srgbClr val="0B5ED7"/>
                  </a:buClr>
                  <a:buNone/>
                </a:pPr>
                <a:r>
                  <a:rPr lang="en-IN" sz="16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or</a:t>
                </a:r>
              </a:p>
              <a:p>
                <a:pPr marL="0" indent="0" algn="ctr">
                  <a:buClr>
                    <a:srgbClr val="0B5ED7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50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IN" sz="1650" i="1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</a:rPr>
                        <m:t>𝒮</m:t>
                      </m:r>
                      <m:r>
                        <a:rPr lang="en-IN" sz="1650" i="1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IN" sz="1650" i="1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00</m:t>
                              </m:r>
                            </m:sub>
                          </m:sSub>
                          <m:r>
                            <a:rPr lang="en-IN" sz="1650" i="1">
                              <a:solidFill>
                                <a:srgbClr val="0B5ED7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00</m:t>
                              </m:r>
                            </m:sub>
                          </m:sSub>
                          <m:r>
                            <a:rPr lang="en-IN" sz="1650" i="1">
                              <a:solidFill>
                                <a:srgbClr val="0B5ED7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01</m:t>
                              </m:r>
                            </m:sub>
                          </m:sSub>
                          <m:r>
                            <a:rPr lang="en-IN" sz="1650">
                              <a:solidFill>
                                <a:srgbClr val="0B5ED7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10</m:t>
                              </m:r>
                            </m:sub>
                          </m:sSub>
                          <m:r>
                            <a:rPr lang="en-IN" sz="1650" i="1">
                              <a:solidFill>
                                <a:srgbClr val="0B5ED7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165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 algn="ctr">
                  <a:buClr>
                    <a:srgbClr val="0B5ED7"/>
                  </a:buClr>
                  <a:buNone/>
                </a:pPr>
                <a:endParaRPr lang="en-IN" sz="165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buClr>
                    <a:srgbClr val="0B5ED7"/>
                  </a:buClr>
                  <a:buFont typeface="Wingdings" panose="05000000000000000000" pitchFamily="2" charset="2"/>
                  <a:buChar char="Ø"/>
                </a:pPr>
                <a:r>
                  <a:rPr lang="en-IN" sz="16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The </a:t>
                </a:r>
                <a:r>
                  <a:rPr lang="en-IN" sz="1650" dirty="0">
                    <a:solidFill>
                      <a:srgbClr val="FF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dissimilarity measure(</a:t>
                </a:r>
                <a14:m>
                  <m:oMath xmlns:m="http://schemas.openxmlformats.org/officeDocument/2006/math">
                    <m:r>
                      <a:rPr lang="en-IN" sz="165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𝒟</m:t>
                    </m:r>
                  </m:oMath>
                </a14:m>
                <a:r>
                  <a:rPr lang="en-IN" sz="1650" dirty="0">
                    <a:solidFill>
                      <a:srgbClr val="FF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) </a:t>
                </a:r>
                <a:r>
                  <a:rPr lang="en-IN" sz="16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is defined as</a:t>
                </a:r>
              </a:p>
              <a:p>
                <a:pPr marL="0" indent="0" algn="ctr">
                  <a:buClr>
                    <a:srgbClr val="0B5ED7"/>
                  </a:buClr>
                  <a:buNone/>
                </a:pPr>
                <a14:m>
                  <m:oMath xmlns:m="http://schemas.openxmlformats.org/officeDocument/2006/math">
                    <m:r>
                      <a:rPr lang="en-IN" sz="1650" i="1">
                        <a:solidFill>
                          <a:srgbClr val="0B5ED7"/>
                        </a:solidFill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sz="1650" i="1">
                        <a:solidFill>
                          <a:srgbClr val="0B5ED7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IN" sz="1650" dirty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50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5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𝑁𝑢𝑚𝑏𝑒𝑟</m:t>
                        </m:r>
                        <m:r>
                          <a:rPr lang="en-IN" sz="165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N" sz="165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𝑜𝑓</m:t>
                        </m:r>
                        <m:r>
                          <a:rPr lang="en-IN" sz="165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N" sz="165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𝑚𝑖𝑠𝑚𝑎𝑡𝑐h𝑒𝑑</m:t>
                        </m:r>
                        <m:r>
                          <a:rPr lang="en-IN" sz="165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N" sz="165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𝑎𝑡𝑡𝑟𝑖𝑏𝑢𝑡𝑒</m:t>
                        </m:r>
                        <m:r>
                          <a:rPr lang="en-IN" sz="165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N" sz="165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𝑣𝑎𝑙𝑢𝑒𝑠</m:t>
                        </m:r>
                      </m:num>
                      <m:den>
                        <m:r>
                          <a:rPr lang="en-IN" sz="165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𝑇𝑜𝑡𝑎𝑙</m:t>
                        </m:r>
                        <m:r>
                          <a:rPr lang="en-IN" sz="165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N" sz="165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𝑛𝑢𝑚𝑏𝑒𝑟</m:t>
                        </m:r>
                        <m:r>
                          <a:rPr lang="en-IN" sz="165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N" sz="165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𝑜𝑓</m:t>
                        </m:r>
                        <m:r>
                          <a:rPr lang="en-IN" sz="165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N" sz="165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𝑎𝑡𝑡𝑟𝑖𝑏𝑢𝑡𝑒𝑠</m:t>
                        </m:r>
                      </m:den>
                    </m:f>
                  </m:oMath>
                </a14:m>
                <a:endParaRPr lang="en-IN" sz="1650" dirty="0">
                  <a:solidFill>
                    <a:srgbClr val="0B5ED7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 algn="ctr">
                  <a:buClr>
                    <a:srgbClr val="0B5ED7"/>
                  </a:buClr>
                  <a:buNone/>
                </a:pPr>
                <a:r>
                  <a:rPr lang="en-IN" sz="16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or</a:t>
                </a:r>
              </a:p>
              <a:p>
                <a:pPr marL="0" indent="0" algn="ctr">
                  <a:buClr>
                    <a:srgbClr val="0B5ED7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50" i="1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</a:rPr>
                        <m:t>𝒟</m:t>
                      </m:r>
                      <m:r>
                        <a:rPr lang="en-IN" sz="1650" i="1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IN" sz="1650" i="1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01</m:t>
                              </m:r>
                            </m:sub>
                          </m:sSub>
                          <m:r>
                            <a:rPr lang="en-IN" sz="1650" i="1">
                              <a:solidFill>
                                <a:srgbClr val="0B5ED7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10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00</m:t>
                              </m:r>
                            </m:sub>
                          </m:sSub>
                          <m:r>
                            <a:rPr lang="en-IN" sz="1650" i="1">
                              <a:solidFill>
                                <a:srgbClr val="0B5ED7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01</m:t>
                              </m:r>
                            </m:sub>
                          </m:sSub>
                          <m:r>
                            <a:rPr lang="en-IN" sz="1650">
                              <a:solidFill>
                                <a:srgbClr val="0B5ED7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10</m:t>
                              </m:r>
                            </m:sub>
                          </m:sSub>
                          <m:r>
                            <a:rPr lang="en-IN" sz="1650" i="1">
                              <a:solidFill>
                                <a:srgbClr val="0B5ED7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1650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165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buClr>
                    <a:srgbClr val="0B5ED7"/>
                  </a:buClr>
                </a:pPr>
                <a:endParaRPr lang="en-IN" sz="165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52600" y="1657350"/>
                <a:ext cx="8743950" cy="4091940"/>
              </a:xfrm>
              <a:blipFill>
                <a:blip r:embed="rId3"/>
                <a:stretch>
                  <a:fillRect l="-349" r="-558" b="-3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96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Similarity Measure with Symmetric Binary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981200" y="1657350"/>
                <a:ext cx="8401050" cy="4091940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rgbClr val="0B5ED7"/>
                  </a:buClr>
                  <a:buNone/>
                </a:pPr>
                <a:r>
                  <a:rPr lang="en-IN" sz="1800" dirty="0"/>
                  <a:t>Consider the following two dataset, where objects are defined with symmetric binary attributes.</a:t>
                </a:r>
              </a:p>
              <a:p>
                <a:pPr marL="0" indent="0">
                  <a:buClr>
                    <a:srgbClr val="0B5ED7"/>
                  </a:buClr>
                  <a:buNone/>
                </a:pPr>
                <a:r>
                  <a:rPr lang="en-IN" sz="1800" dirty="0">
                    <a:solidFill>
                      <a:srgbClr val="0B5ED7"/>
                    </a:solidFill>
                  </a:rPr>
                  <a:t>Gender = {M, F},	Food = {V, N},	Caste = {H, M},	Education = {L, I}, Hobby = {T, C},	Job = {Y, N}</a:t>
                </a:r>
              </a:p>
              <a:p>
                <a:pPr marL="0" indent="0">
                  <a:buClr>
                    <a:srgbClr val="0B5ED7"/>
                  </a:buClr>
                  <a:buNone/>
                </a:pPr>
                <a:endParaRPr lang="en-IN" dirty="0">
                  <a:solidFill>
                    <a:srgbClr val="0B5ED7"/>
                  </a:solidFill>
                </a:endParaRPr>
              </a:p>
              <a:p>
                <a:pPr marL="0" indent="0">
                  <a:buClr>
                    <a:srgbClr val="0B5ED7"/>
                  </a:buClr>
                  <a:buNone/>
                </a:pPr>
                <a:endParaRPr lang="en-IN" dirty="0">
                  <a:solidFill>
                    <a:srgbClr val="0B5ED7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IN" sz="1800" dirty="0">
                    <a:ea typeface="Cambria Math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/>
                        <a:ea typeface="Cambria Math"/>
                      </a:rPr>
                      <m:t>𝒮</m:t>
                    </m:r>
                    <m:r>
                      <m:rPr>
                        <m:nor/>
                      </m:rPr>
                      <a:rPr lang="en-IN" sz="1800" dirty="0"/>
                      <m:t>(</m:t>
                    </m:r>
                    <m:r>
                      <m:rPr>
                        <m:nor/>
                      </m:rPr>
                      <a:rPr lang="en-IN" sz="1800" dirty="0"/>
                      <m:t>Hari</m:t>
                    </m:r>
                    <m:r>
                      <m:rPr>
                        <m:nor/>
                      </m:rPr>
                      <a:rPr lang="en-IN" sz="1800" dirty="0"/>
                      <m:t>, </m:t>
                    </m:r>
                    <m:r>
                      <m:rPr>
                        <m:nor/>
                      </m:rPr>
                      <a:rPr lang="en-IN" sz="1800" dirty="0"/>
                      <m:t>Ram</m:t>
                    </m:r>
                    <m:r>
                      <m:rPr>
                        <m:nor/>
                      </m:rPr>
                      <a:rPr lang="en-IN" sz="1800" dirty="0"/>
                      <m:t>)</m:t>
                    </m:r>
                  </m:oMath>
                </a14:m>
                <a:r>
                  <a:rPr lang="en-IN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1800" i="1">
                            <a:latin typeface="Cambria Math"/>
                          </a:rPr>
                          <m:t>+2+1+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IN" sz="1800" i="1">
                        <a:latin typeface="Cambria Math"/>
                      </a:rPr>
                      <m:t>=0.5</m:t>
                    </m:r>
                  </m:oMath>
                </a14:m>
                <a:r>
                  <a:rPr lang="en-IN" sz="18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981200" y="1657350"/>
                <a:ext cx="8401050" cy="4091940"/>
              </a:xfrm>
              <a:blipFill>
                <a:blip r:embed="rId3"/>
                <a:stretch>
                  <a:fillRect l="-581" t="-1490" r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2" y="3314701"/>
            <a:ext cx="4695851" cy="112023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667751" y="4686300"/>
          <a:ext cx="1235035" cy="84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899">
                  <a:extLst>
                    <a:ext uri="{9D8B030D-6E8A-4147-A177-3AD203B41FA5}">
                      <a16:colId xmlns:a16="http://schemas.microsoft.com/office/drawing/2014/main" val="19632402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830249075"/>
                    </a:ext>
                  </a:extLst>
                </a:gridCol>
                <a:gridCol w="377786">
                  <a:extLst>
                    <a:ext uri="{9D8B030D-6E8A-4147-A177-3AD203B41FA5}">
                      <a16:colId xmlns:a16="http://schemas.microsoft.com/office/drawing/2014/main" val="182045929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5156029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1586969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62418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80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Proximity Measure with Asymmetric Binary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981201" y="1714500"/>
                <a:ext cx="8180615" cy="4091940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  <a:buClr>
                    <a:srgbClr val="0B5ED7"/>
                  </a:buClr>
                  <a:buFont typeface="Wingdings" panose="05000000000000000000" pitchFamily="2" charset="2"/>
                  <a:buChar char="Ø"/>
                </a:pPr>
                <a:r>
                  <a:rPr lang="en-IN" sz="1800" dirty="0">
                    <a:solidFill>
                      <a:srgbClr val="FF0000"/>
                    </a:solidFill>
                  </a:rPr>
                  <a:t>Jaccard Coefficient </a:t>
                </a:r>
                <a:r>
                  <a:rPr lang="en-IN" sz="1800" dirty="0"/>
                  <a:t>is used to measure the similarity between two objects is symbolized by </a:t>
                </a:r>
                <a14:m>
                  <m:oMath xmlns:m="http://schemas.openxmlformats.org/officeDocument/2006/math">
                    <m:r>
                      <a:rPr lang="en-IN" sz="1800">
                        <a:latin typeface="Cambria Math" panose="02040503050406030204" pitchFamily="18" charset="0"/>
                      </a:rPr>
                      <m:t>𝒥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800" dirty="0"/>
                  <a:t> defined as follows</a:t>
                </a:r>
              </a:p>
              <a:p>
                <a:pPr marL="0" indent="0" algn="ctr">
                  <a:lnSpc>
                    <a:spcPct val="150000"/>
                  </a:lnSpc>
                  <a:buClr>
                    <a:srgbClr val="0B5ED7"/>
                  </a:buClr>
                  <a:buNone/>
                </a:pPr>
                <a14:m>
                  <m:oMath xmlns:m="http://schemas.openxmlformats.org/officeDocument/2006/math">
                    <m:r>
                      <a:rPr lang="en-IN" sz="18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𝒥</m:t>
                    </m:r>
                    <m:r>
                      <a:rPr lang="en-US" sz="18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800" dirty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𝑁𝑢𝑚𝑏𝑒𝑟</m:t>
                        </m:r>
                        <m:r>
                          <a:rPr lang="en-IN" sz="180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N" sz="180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𝑜𝑓</m:t>
                        </m:r>
                        <m:r>
                          <a:rPr lang="en-IN" sz="180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N" sz="180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𝑚𝑎𝑡𝑐h𝑖𝑛𝑔</m:t>
                        </m:r>
                        <m:r>
                          <a:rPr lang="en-IN" sz="180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N" sz="1800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𝑝𝑟𝑒𝑠𝑒𝑛𝑐𝑒</m:t>
                        </m:r>
                      </m:num>
                      <m:den>
                        <m:r>
                          <a:rPr lang="en-IN" sz="1800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180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𝑢𝑚𝑏𝑒𝑟</m:t>
                        </m:r>
                        <m:r>
                          <a:rPr lang="en-IN" sz="180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N" sz="180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𝑜𝑓</m:t>
                        </m:r>
                        <m:r>
                          <a:rPr lang="en-IN" sz="180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N" sz="180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𝑎𝑡𝑡𝑟𝑖𝑏𝑢𝑡𝑒𝑠</m:t>
                        </m:r>
                        <m:r>
                          <a:rPr lang="en-IN" sz="1800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IN" sz="1800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𝑖𝑛𝑣𝑜𝑙𝑣𝑒𝑑</m:t>
                        </m:r>
                        <m:r>
                          <a:rPr lang="en-IN" sz="1800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IN" sz="1800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 00 </m:t>
                        </m:r>
                        <m:r>
                          <a:rPr lang="en-IN" sz="1800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𝑚𝑎𝑡𝑐h𝑖𝑛𝑔</m:t>
                        </m:r>
                      </m:den>
                    </m:f>
                  </m:oMath>
                </a14:m>
                <a:endParaRPr lang="en-IN" sz="1800" dirty="0">
                  <a:solidFill>
                    <a:srgbClr val="0B5ED7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 algn="ctr">
                  <a:lnSpc>
                    <a:spcPct val="150000"/>
                  </a:lnSpc>
                  <a:buClr>
                    <a:srgbClr val="0B5ED7"/>
                  </a:buClr>
                  <a:buNone/>
                </a:pPr>
                <a:r>
                  <a:rPr lang="en-IN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or</a:t>
                </a:r>
              </a:p>
              <a:p>
                <a:pPr marL="0" indent="0" algn="ctr">
                  <a:lnSpc>
                    <a:spcPct val="150000"/>
                  </a:lnSpc>
                  <a:buClr>
                    <a:srgbClr val="0B5ED7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solidFill>
                            <a:srgbClr val="0B5ED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r>
                        <a:rPr lang="en-IN" sz="1800" i="1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1800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1800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1800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1800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01</m:t>
                              </m:r>
                            </m:sub>
                          </m:sSub>
                          <m:r>
                            <a:rPr lang="en-IN" sz="1800">
                              <a:solidFill>
                                <a:srgbClr val="0B5ED7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800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1800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10</m:t>
                              </m:r>
                            </m:sub>
                          </m:sSub>
                          <m:r>
                            <a:rPr lang="en-IN" sz="1800" i="1">
                              <a:solidFill>
                                <a:srgbClr val="0B5ED7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800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1800" i="1">
                                  <a:solidFill>
                                    <a:srgbClr val="0B5ED7"/>
                                  </a:solidFill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981201" y="1714500"/>
                <a:ext cx="8180615" cy="4091940"/>
              </a:xfrm>
              <a:blipFill>
                <a:blip r:embed="rId2"/>
                <a:stretch>
                  <a:fillRect l="-447" r="-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0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Proximity Measure with Asymmetric Binary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144486" y="1771650"/>
                <a:ext cx="8294915" cy="409194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Clr>
                    <a:srgbClr val="0B5ED7"/>
                  </a:buClr>
                  <a:buNone/>
                </a:pPr>
                <a:r>
                  <a:rPr lang="en-IN" sz="1950" dirty="0">
                    <a:latin typeface="Helvetica" panose="020B0500000000000000" pitchFamily="34" charset="0"/>
                  </a:rPr>
                  <a:t>Consider the following two dataset. </a:t>
                </a:r>
              </a:p>
              <a:p>
                <a:pPr marL="0" indent="0">
                  <a:buClr>
                    <a:srgbClr val="0B5ED7"/>
                  </a:buClr>
                  <a:buNone/>
                </a:pPr>
                <a:r>
                  <a:rPr lang="en-IN" sz="1950" dirty="0">
                    <a:solidFill>
                      <a:srgbClr val="0B5ED7"/>
                    </a:solidFill>
                    <a:latin typeface="Helvetica" panose="020B0500000000000000" pitchFamily="34" charset="0"/>
                  </a:rPr>
                  <a:t>Gender = {M, F},	Food = {V, N},	Caste = {H, M},	Education = {L, I},</a:t>
                </a:r>
              </a:p>
              <a:p>
                <a:pPr marL="0" indent="0">
                  <a:buClr>
                    <a:srgbClr val="0B5ED7"/>
                  </a:buClr>
                  <a:buNone/>
                </a:pPr>
                <a:r>
                  <a:rPr lang="en-IN" sz="1950" dirty="0">
                    <a:solidFill>
                      <a:srgbClr val="0B5ED7"/>
                    </a:solidFill>
                    <a:latin typeface="Helvetica" panose="020B0500000000000000" pitchFamily="34" charset="0"/>
                  </a:rPr>
                  <a:t>Hobby = {T, C},	Job = {Y, N}</a:t>
                </a:r>
              </a:p>
              <a:p>
                <a:pPr>
                  <a:buClr>
                    <a:srgbClr val="0B5ED7"/>
                  </a:buClr>
                </a:pPr>
                <a:endParaRPr lang="en-IN" sz="1950" dirty="0">
                  <a:solidFill>
                    <a:srgbClr val="0B5ED7"/>
                  </a:solidFill>
                  <a:latin typeface="Helvetica" panose="020B0500000000000000" pitchFamily="34" charset="0"/>
                </a:endParaRPr>
              </a:p>
              <a:p>
                <a:pPr marL="0" indent="0" algn="just">
                  <a:buClr>
                    <a:srgbClr val="0B5ED7"/>
                  </a:buClr>
                  <a:buNone/>
                </a:pPr>
                <a:r>
                  <a:rPr lang="en-IN" sz="1950" dirty="0">
                    <a:latin typeface="Helvetica" panose="020B0500000000000000" pitchFamily="34" charset="0"/>
                  </a:rPr>
                  <a:t>Compute the </a:t>
                </a:r>
                <a:r>
                  <a:rPr lang="en-IN" sz="1950" dirty="0" err="1">
                    <a:latin typeface="Helvetica" panose="020B0500000000000000" pitchFamily="34" charset="0"/>
                  </a:rPr>
                  <a:t>Jaccard</a:t>
                </a:r>
                <a:r>
                  <a:rPr lang="en-IN" sz="1950" dirty="0">
                    <a:latin typeface="Helvetica" panose="020B0500000000000000" pitchFamily="34" charset="0"/>
                  </a:rPr>
                  <a:t> coefficient between Ram and Hari assuming that all binary attributes are asymmetric and for each pair values for an attribute, first one is more important than the second.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950" dirty="0">
                  <a:latin typeface="Helvetica" panose="020B0500000000000000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950" dirty="0">
                  <a:latin typeface="Helvetica" panose="020B0500000000000000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950" dirty="0">
                  <a:latin typeface="Helvetica" panose="020B0500000000000000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</m:t>
                    </m:r>
                    <m:r>
                      <a:rPr lang="en-IN" sz="19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𝒥</m:t>
                    </m:r>
                    <m:r>
                      <m:rPr>
                        <m:nor/>
                      </m:rPr>
                      <a:rPr lang="en-IN" sz="1950" dirty="0">
                        <a:latin typeface="Helvetica" panose="020B0500000000000000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IN" sz="1950" dirty="0">
                        <a:latin typeface="Helvetica" panose="020B0500000000000000" pitchFamily="34" charset="0"/>
                      </a:rPr>
                      <m:t>Hari</m:t>
                    </m:r>
                    <m:r>
                      <m:rPr>
                        <m:nor/>
                      </m:rPr>
                      <a:rPr lang="en-IN" sz="1950" dirty="0">
                        <a:latin typeface="Helvetica" panose="020B0500000000000000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IN" sz="1950" dirty="0">
                        <a:latin typeface="Helvetica" panose="020B0500000000000000" pitchFamily="34" charset="0"/>
                      </a:rPr>
                      <m:t>Ram</m:t>
                    </m:r>
                    <m:r>
                      <m:rPr>
                        <m:nor/>
                      </m:rPr>
                      <a:rPr lang="en-IN" sz="1950" dirty="0">
                        <a:latin typeface="Helvetica" panose="020B0500000000000000" pitchFamily="34" charset="0"/>
                      </a:rPr>
                      <m:t>)</m:t>
                    </m:r>
                  </m:oMath>
                </a14:m>
                <a:r>
                  <a:rPr lang="en-IN" sz="1950" dirty="0">
                    <a:latin typeface="Helvetica" panose="020B0500000000000000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9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95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sz="1950" i="1">
                            <a:latin typeface="Cambria Math"/>
                          </a:rPr>
                          <m:t>2+1</m:t>
                        </m:r>
                        <m:r>
                          <a:rPr lang="en-IN" sz="195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IN" sz="1950" i="1">
                        <a:latin typeface="Cambria Math"/>
                      </a:rPr>
                      <m:t>=0.</m:t>
                    </m:r>
                    <m:r>
                      <a:rPr lang="en-IN" sz="195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1950" i="1">
                        <a:latin typeface="Cambria Math"/>
                      </a:rPr>
                      <m:t>5</m:t>
                    </m:r>
                  </m:oMath>
                </a14:m>
                <a:r>
                  <a:rPr lang="en-IN" sz="1950" dirty="0">
                    <a:latin typeface="Helvetica" panose="020B0500000000000000" pitchFamily="34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1950" dirty="0">
                    <a:solidFill>
                      <a:srgbClr val="C00000"/>
                    </a:solidFill>
                    <a:latin typeface="Helvetica" panose="020B0500000000000000" pitchFamily="34" charset="0"/>
                  </a:rPr>
                  <a:t>Note:</a:t>
                </a:r>
                <a14:m>
                  <m:oMath xmlns:m="http://schemas.openxmlformats.org/officeDocument/2006/math">
                    <m:r>
                      <a:rPr lang="en-IN" sz="19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IN" sz="19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𝒥</m:t>
                    </m:r>
                    <m:r>
                      <m:rPr>
                        <m:nor/>
                      </m:rPr>
                      <a:rPr lang="en-IN" sz="1950" dirty="0">
                        <a:latin typeface="Helvetica" panose="020B0500000000000000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IN" sz="1950" dirty="0">
                        <a:latin typeface="Helvetica" panose="020B0500000000000000" pitchFamily="34" charset="0"/>
                      </a:rPr>
                      <m:t>Hari</m:t>
                    </m:r>
                    <m:r>
                      <m:rPr>
                        <m:nor/>
                      </m:rPr>
                      <a:rPr lang="en-IN" sz="1950" dirty="0">
                        <a:latin typeface="Helvetica" panose="020B0500000000000000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IN" sz="1950" dirty="0">
                        <a:latin typeface="Helvetica" panose="020B0500000000000000" pitchFamily="34" charset="0"/>
                      </a:rPr>
                      <m:t>Ram</m:t>
                    </m:r>
                    <m:r>
                      <m:rPr>
                        <m:nor/>
                      </m:rPr>
                      <a:rPr lang="en-IN" sz="1950" dirty="0">
                        <a:latin typeface="Helvetica" panose="020B0500000000000000" pitchFamily="34" charset="0"/>
                      </a:rPr>
                      <m:t>)</m:t>
                    </m:r>
                  </m:oMath>
                </a14:m>
                <a:r>
                  <a:rPr lang="en-IN" sz="1950" dirty="0">
                    <a:latin typeface="Helvetica" panose="020B0500000000000000" pitchFamily="34" charset="0"/>
                  </a:rPr>
                  <a:t> =</a:t>
                </a:r>
                <a:r>
                  <a:rPr lang="en-IN" sz="1950" dirty="0">
                    <a:latin typeface="Helvetica" panose="020B0500000000000000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9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𝒥</m:t>
                    </m:r>
                    <m:r>
                      <m:rPr>
                        <m:nor/>
                      </m:rPr>
                      <a:rPr lang="en-IN" sz="1950" dirty="0">
                        <a:latin typeface="Helvetica" panose="020B0500000000000000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IN" sz="1950" dirty="0">
                        <a:latin typeface="Helvetica" panose="020B0500000000000000" pitchFamily="34" charset="0"/>
                      </a:rPr>
                      <m:t>Ram</m:t>
                    </m:r>
                    <m:r>
                      <m:rPr>
                        <m:nor/>
                      </m:rPr>
                      <a:rPr lang="en-IN" sz="1950" dirty="0">
                        <a:latin typeface="Helvetica" panose="020B0500000000000000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IN" sz="1950" dirty="0">
                        <a:latin typeface="Helvetica" panose="020B0500000000000000" pitchFamily="34" charset="0"/>
                      </a:rPr>
                      <m:t>Hari</m:t>
                    </m:r>
                    <m:r>
                      <m:rPr>
                        <m:nor/>
                      </m:rPr>
                      <a:rPr lang="en-IN" sz="1950" dirty="0">
                        <a:latin typeface="Helvetica" panose="020B0500000000000000" pitchFamily="34" charset="0"/>
                      </a:rPr>
                      <m:t>)</m:t>
                    </m:r>
                  </m:oMath>
                </a14:m>
                <a:endParaRPr lang="en-IN" sz="1950" dirty="0">
                  <a:latin typeface="Helvetica" panose="020B0500000000000000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dirty="0" smtClean="0">
                  <a:latin typeface="Helvetica" panose="020B0500000000000000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latin typeface="Helvetica" panose="020B0500000000000000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144486" y="1771650"/>
                <a:ext cx="8294915" cy="4091940"/>
              </a:xfrm>
              <a:blipFill>
                <a:blip r:embed="rId2"/>
                <a:stretch>
                  <a:fillRect l="-294" t="-1937" r="-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2" y="3543300"/>
            <a:ext cx="4695851" cy="98763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667751" y="4686300"/>
          <a:ext cx="1235035" cy="84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899">
                  <a:extLst>
                    <a:ext uri="{9D8B030D-6E8A-4147-A177-3AD203B41FA5}">
                      <a16:colId xmlns:a16="http://schemas.microsoft.com/office/drawing/2014/main" val="19632402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830249075"/>
                    </a:ext>
                  </a:extLst>
                </a:gridCol>
                <a:gridCol w="377786">
                  <a:extLst>
                    <a:ext uri="{9D8B030D-6E8A-4147-A177-3AD203B41FA5}">
                      <a16:colId xmlns:a16="http://schemas.microsoft.com/office/drawing/2014/main" val="182045929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5156029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1586969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62418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5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500000000000000" pitchFamily="34" charset="0"/>
                <a:cs typeface="Times New Roman" pitchFamily="18" charset="0"/>
              </a:rPr>
              <a:t>Proximity </a:t>
            </a:r>
            <a:r>
              <a:rPr lang="en-US" dirty="0" smtClean="0">
                <a:latin typeface="Helvetica" panose="020B0500000000000000" pitchFamily="34" charset="0"/>
                <a:cs typeface="Times New Roman" pitchFamily="18" charset="0"/>
              </a:rPr>
              <a:t>Measures for </a:t>
            </a:r>
            <a:r>
              <a:rPr lang="en-US" dirty="0">
                <a:latin typeface="Helvetica" panose="020B0500000000000000" pitchFamily="34" charset="0"/>
                <a:cs typeface="Times New Roman" pitchFamily="18" charset="0"/>
              </a:rPr>
              <a:t>Categorical Attribute</a:t>
            </a:r>
            <a:endParaRPr lang="en-US" dirty="0">
              <a:latin typeface="Helvetica" panose="020B0500000000000000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924050" y="1657350"/>
                <a:ext cx="8572500" cy="4091940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IN" sz="1500" dirty="0"/>
                  <a:t>Attributes with </a:t>
                </a:r>
                <a:r>
                  <a:rPr lang="en-IN" sz="1500" dirty="0">
                    <a:solidFill>
                      <a:srgbClr val="FF0000"/>
                    </a:solidFill>
                  </a:rPr>
                  <a:t>three or more states </a:t>
                </a:r>
                <a:r>
                  <a:rPr lang="en-IN" sz="1500" dirty="0"/>
                  <a:t>(e.g. </a:t>
                </a:r>
                <a:r>
                  <a:rPr lang="en-IN" sz="1500" dirty="0" err="1"/>
                  <a:t>color</a:t>
                </a:r>
                <a:r>
                  <a:rPr lang="en-IN" sz="1500" dirty="0"/>
                  <a:t> = {Red, Green, Blue}) are called </a:t>
                </a:r>
                <a:r>
                  <a:rPr lang="en-IN" sz="1500" dirty="0">
                    <a:solidFill>
                      <a:srgbClr val="FF0000"/>
                    </a:solidFill>
                  </a:rPr>
                  <a:t>nominal.</a:t>
                </a:r>
              </a:p>
              <a:p>
                <a:pPr algn="just">
                  <a:lnSpc>
                    <a:spcPct val="15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IN" sz="1500" dirty="0">
                    <a:solidFill>
                      <a:srgbClr val="FF0000"/>
                    </a:solidFill>
                  </a:rPr>
                  <a:t> </a:t>
                </a:r>
                <a:r>
                  <a:rPr lang="en-IN" sz="1500" dirty="0"/>
                  <a:t>If </a:t>
                </a:r>
                <a14:m>
                  <m:oMath xmlns:m="http://schemas.openxmlformats.org/officeDocument/2006/math">
                    <m:r>
                      <a:rPr lang="en-IN" sz="15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𝓈</m:t>
                    </m:r>
                    <m:d>
                      <m:dPr>
                        <m:ctrlPr>
                          <a:rPr lang="en-IN" sz="15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5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15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15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sz="1500" dirty="0"/>
                  <a:t> denotes the similarity between two objects </a:t>
                </a:r>
                <a14:m>
                  <m:oMath xmlns:m="http://schemas.openxmlformats.org/officeDocument/2006/math">
                    <m:r>
                      <a:rPr lang="en-IN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IN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1500" dirty="0"/>
                  <a:t> then</a:t>
                </a:r>
              </a:p>
              <a:p>
                <a:pPr marL="0" indent="0" algn="ctr">
                  <a:lnSpc>
                    <a:spcPct val="150000"/>
                  </a:lnSpc>
                  <a:buClr>
                    <a:schemeClr val="tx1"/>
                  </a:buClr>
                  <a:buNone/>
                </a:pPr>
                <a14:m>
                  <m:oMath xmlns:m="http://schemas.openxmlformats.org/officeDocument/2006/math">
                    <m:r>
                      <a:rPr lang="en-IN" sz="15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𝓈</m:t>
                    </m:r>
                    <m:d>
                      <m:dPr>
                        <m:ctrlPr>
                          <a:rPr lang="en-IN" sz="15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5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15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15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sz="1500" dirty="0">
                    <a:solidFill>
                      <a:srgbClr val="0B5ED7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500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50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𝑁𝑢𝑚𝑏𝑒𝑟</m:t>
                        </m:r>
                        <m:r>
                          <a:rPr lang="en-IN" sz="150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N" sz="150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𝑜𝑓</m:t>
                        </m:r>
                        <m:r>
                          <a:rPr lang="en-IN" sz="150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N" sz="150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𝑚𝑎𝑡𝑐h𝑒𝑠</m:t>
                        </m:r>
                      </m:num>
                      <m:den>
                        <m:r>
                          <a:rPr lang="en-IN" sz="1500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IN" sz="1500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500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IN" sz="150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N" sz="150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𝑜𝑓</m:t>
                        </m:r>
                        <m:r>
                          <a:rPr lang="en-IN" sz="150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500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150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𝑡𝑡𝑟𝑖𝑏𝑢𝑡𝑒</m:t>
                        </m:r>
                        <m:r>
                          <a:rPr lang="en-US" sz="1500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IN" sz="1500" dirty="0">
                  <a:solidFill>
                    <a:srgbClr val="0B5ED7"/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IN" sz="1500" dirty="0"/>
                  <a:t>    and the dissimilarity </a:t>
                </a:r>
                <a14:m>
                  <m:oMath xmlns:m="http://schemas.openxmlformats.org/officeDocument/2006/math">
                    <m:r>
                      <a:rPr lang="en-IN" sz="15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𝒹</m:t>
                    </m:r>
                    <m:r>
                      <a:rPr lang="en-IN" sz="15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15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15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sz="15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sz="15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500" dirty="0">
                    <a:solidFill>
                      <a:srgbClr val="0B5ED7"/>
                    </a:solidFill>
                  </a:rPr>
                  <a:t> </a:t>
                </a:r>
                <a:r>
                  <a:rPr lang="en-IN" sz="1500" dirty="0"/>
                  <a:t>is</a:t>
                </a:r>
              </a:p>
              <a:p>
                <a:pPr marL="0" indent="0" algn="ctr">
                  <a:lnSpc>
                    <a:spcPct val="150000"/>
                  </a:lnSpc>
                  <a:buClr>
                    <a:schemeClr val="tx1"/>
                  </a:buClr>
                  <a:buNone/>
                </a:pPr>
                <a14:m>
                  <m:oMath xmlns:m="http://schemas.openxmlformats.org/officeDocument/2006/math">
                    <m:r>
                      <a:rPr lang="en-IN" sz="15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𝒹</m:t>
                    </m:r>
                    <m:r>
                      <a:rPr lang="en-IN" sz="15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15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15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sz="15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sz="15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500" dirty="0">
                    <a:solidFill>
                      <a:srgbClr val="0B5ED7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1500" i="1">
                        <a:solidFill>
                          <a:srgbClr val="0B5ED7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IN" sz="1500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50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𝑁𝑢𝑚𝑏𝑒𝑟</m:t>
                        </m:r>
                        <m:r>
                          <a:rPr lang="en-IN" sz="150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N" sz="150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𝑜𝑓</m:t>
                        </m:r>
                        <m:r>
                          <a:rPr lang="en-IN" sz="150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N" sz="1500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𝑚𝑖𝑠</m:t>
                        </m:r>
                        <m:r>
                          <a:rPr lang="en-IN" sz="150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𝑚𝑎𝑡𝑐h𝑒𝑠</m:t>
                        </m:r>
                      </m:num>
                      <m:den>
                        <m:r>
                          <a:rPr lang="en-IN" sz="1500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IN" sz="1500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500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IN" sz="150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N" sz="150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𝑜𝑓</m:t>
                        </m:r>
                        <m:r>
                          <a:rPr lang="en-US" sz="1500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500" i="1" dirty="0">
                            <a:solidFill>
                              <a:srgbClr val="0B5ED7"/>
                            </a:solidFill>
                            <a:latin typeface="Cambria Math"/>
                          </a:rPr>
                          <m:t>𝑎𝑡𝑡𝑟𝑖𝑏𝑢𝑡</m:t>
                        </m:r>
                        <m:r>
                          <a:rPr lang="en-US" sz="1500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𝑒𝑠</m:t>
                        </m:r>
                      </m:den>
                    </m:f>
                  </m:oMath>
                </a14:m>
                <a:endParaRPr lang="en-IN" sz="1500" dirty="0"/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endParaRPr lang="en-IN" sz="1500" dirty="0"/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IN" sz="1500" dirty="0"/>
                  <a:t>If </a:t>
                </a:r>
                <a14:m>
                  <m:oMath xmlns:m="http://schemas.openxmlformats.org/officeDocument/2006/math">
                    <m:r>
                      <a:rPr lang="en-IN" sz="15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15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1500" dirty="0"/>
                  <a:t> number of matches and </a:t>
                </a:r>
                <a14:m>
                  <m:oMath xmlns:m="http://schemas.openxmlformats.org/officeDocument/2006/math">
                    <m:r>
                      <a:rPr lang="en-IN" sz="15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15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1500" dirty="0"/>
                  <a:t> number of the categorical attribute for object x and y then s and D are defined as </a:t>
                </a:r>
              </a:p>
              <a:p>
                <a:pPr marL="0" indent="0" algn="ctr">
                  <a:buClr>
                    <a:srgbClr val="0B5ED7"/>
                  </a:buClr>
                  <a:buNone/>
                </a:pPr>
                <a14:m>
                  <m:oMath xmlns:m="http://schemas.openxmlformats.org/officeDocument/2006/math">
                    <m:r>
                      <a:rPr lang="en-IN" sz="15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𝓈</m:t>
                    </m:r>
                    <m:d>
                      <m:dPr>
                        <m:ctrlPr>
                          <a:rPr lang="en-IN" sz="15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5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15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15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15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5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5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IN" sz="15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IN" sz="1500" dirty="0"/>
                  <a:t>     and</a:t>
                </a:r>
                <a14:m>
                  <m:oMath xmlns:m="http://schemas.openxmlformats.org/officeDocument/2006/math">
                    <m:r>
                      <a:rPr lang="en-IN" sz="1500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IN" sz="15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IN" sz="15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𝒹</m:t>
                    </m:r>
                    <m:d>
                      <m:dPr>
                        <m:ctrlPr>
                          <a:rPr lang="en-IN" sz="15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5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15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15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15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5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5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IN" sz="15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sz="15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IN" sz="15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924050" y="1657350"/>
                <a:ext cx="8572500" cy="4091940"/>
              </a:xfrm>
              <a:blipFill>
                <a:blip r:embed="rId3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54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Today’s </a:t>
            </a:r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Classification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Logistic regression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K-Nearest Neighbor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Support Vector Machines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500000000000000" pitchFamily="34" charset="0"/>
                <a:cs typeface="Times New Roman" pitchFamily="18" charset="0"/>
              </a:rPr>
              <a:t>Proximity </a:t>
            </a:r>
            <a:r>
              <a:rPr lang="en-US" dirty="0" smtClean="0">
                <a:latin typeface="Helvetica" panose="020B0500000000000000" pitchFamily="34" charset="0"/>
                <a:cs typeface="Times New Roman" pitchFamily="18" charset="0"/>
              </a:rPr>
              <a:t>Measures for </a:t>
            </a:r>
            <a:r>
              <a:rPr lang="en-US" dirty="0">
                <a:latin typeface="Helvetica" panose="020B0500000000000000" pitchFamily="34" charset="0"/>
                <a:cs typeface="Times New Roman" pitchFamily="18" charset="0"/>
              </a:rPr>
              <a:t>Categorical Attribute</a:t>
            </a:r>
            <a:endParaRPr lang="en-US" dirty="0">
              <a:latin typeface="Helvetica" panose="020B0500000000000000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44486" y="1771650"/>
            <a:ext cx="8352065" cy="4091940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B5ED7"/>
              </a:buClr>
              <a:buNone/>
            </a:pPr>
            <a:endParaRPr lang="en-US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rgbClr val="0B5ED7"/>
              </a:buClr>
              <a:buNone/>
            </a:pPr>
            <a:endParaRPr lang="en-US" b="1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rgbClr val="0B5ED7"/>
              </a:buClr>
              <a:buNone/>
            </a:pPr>
            <a:endParaRPr lang="en-US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rgbClr val="0B5ED7"/>
              </a:buClr>
              <a:buNone/>
            </a:pPr>
            <a:endParaRPr lang="en-US" b="1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rgbClr val="0B5ED7"/>
              </a:buClr>
              <a:buNone/>
            </a:pPr>
            <a:endParaRPr lang="en-US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rgbClr val="0B5ED7"/>
              </a:buClr>
              <a:buNone/>
            </a:pPr>
            <a:endParaRPr lang="en-US" b="1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0B5ED7"/>
              </a:buClr>
            </a:pPr>
            <a:endParaRPr lang="en-US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rgbClr val="0B5ED7"/>
              </a:buClr>
              <a:buNone/>
            </a:pPr>
            <a:endParaRPr lang="en-US" dirty="0" smtClean="0"/>
          </a:p>
          <a:p>
            <a:pPr marL="0" indent="0" algn="just">
              <a:buClr>
                <a:srgbClr val="0B5ED7"/>
              </a:buClr>
              <a:buNone/>
            </a:pPr>
            <a:r>
              <a:rPr lang="en-US" dirty="0" smtClean="0"/>
              <a:t>					</a:t>
            </a:r>
            <a:endParaRPr lang="en-US" dirty="0"/>
          </a:p>
          <a:p>
            <a:pPr marL="0" indent="0" algn="just">
              <a:buClr>
                <a:srgbClr val="0B5ED7"/>
              </a:buClr>
              <a:buNone/>
            </a:pPr>
            <a:endParaRPr lang="en-US" dirty="0" smtClean="0"/>
          </a:p>
          <a:p>
            <a:pPr marL="0" indent="0" algn="just">
              <a:buClr>
                <a:srgbClr val="0B5ED7"/>
              </a:buClr>
              <a:buNone/>
            </a:pPr>
            <a:endParaRPr lang="en-US" dirty="0"/>
          </a:p>
          <a:p>
            <a:pPr marL="0" indent="0" algn="just">
              <a:buClr>
                <a:srgbClr val="0B5ED7"/>
              </a:buCl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1" y="1771651"/>
            <a:ext cx="3127519" cy="143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7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500000000000000" pitchFamily="34" charset="0"/>
                <a:cs typeface="Times New Roman" pitchFamily="18" charset="0"/>
              </a:rPr>
              <a:t>Proximity Measure </a:t>
            </a:r>
            <a:r>
              <a:rPr lang="en-US" dirty="0" smtClean="0">
                <a:latin typeface="Helvetica" panose="020B0500000000000000" pitchFamily="34" charset="0"/>
                <a:cs typeface="Times New Roman" pitchFamily="18" charset="0"/>
              </a:rPr>
              <a:t>for Ordinal Attribute</a:t>
            </a:r>
            <a:endParaRPr lang="en-US" dirty="0">
              <a:latin typeface="Helvetica" panose="020B0500000000000000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866901" y="1657350"/>
                <a:ext cx="8523515" cy="4091940"/>
              </a:xfrm>
            </p:spPr>
            <p:txBody>
              <a:bodyPr>
                <a:normAutofit/>
              </a:bodyPr>
              <a:lstStyle/>
              <a:p>
                <a:pPr marL="214313" indent="-214313" algn="just">
                  <a:buClr>
                    <a:srgbClr val="0B5ED7"/>
                  </a:buClr>
                </a:pPr>
                <a:r>
                  <a:rPr lang="en-IN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Ordinal attribute is a special kind of categorical attribute, where the values of attribute follows a sequence (</a:t>
                </a: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ordering) e.g. Grade = {Ex, A, B, C} where Ex &gt; A &gt;B &gt;C.</a:t>
                </a:r>
              </a:p>
              <a:p>
                <a:pPr marL="214313" indent="-214313" algn="just">
                  <a:buClr>
                    <a:srgbClr val="0B5ED7"/>
                  </a:buClr>
                </a:pP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Suppose, </a:t>
                </a:r>
                <a:r>
                  <a:rPr lang="en-IN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</a:t>
                </a: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is an attribute of type ordinal and the set of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IN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B5ED7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B5ED7"/>
                        </a:solidFill>
                        <a:latin typeface="Cambria Math" panose="02040503050406030204" pitchFamily="18" charset="0"/>
                      </a:rPr>
                      <m:t>,…..,</m:t>
                    </m:r>
                    <m:sSub>
                      <m:sSubPr>
                        <m:ctrlPr>
                          <a:rPr lang="en-US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IN" i="1">
                        <a:solidFill>
                          <a:srgbClr val="0B5ED7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. Let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values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are ordered in ascending order as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solidFill>
                          <a:srgbClr val="0B5ED7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solidFill>
                          <a:srgbClr val="0B5ED7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0B5ED7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en-IN" i="1">
                        <a:solidFill>
                          <a:srgbClr val="0B5ED7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. Let </a:t>
                </a:r>
                <a:r>
                  <a:rPr lang="en-IN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i-th </a:t>
                </a: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attribute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be ranked as </a:t>
                </a:r>
                <a:r>
                  <a:rPr lang="en-IN" i="1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i</a:t>
                </a:r>
                <a:r>
                  <a:rPr lang="en-IN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, </a:t>
                </a:r>
                <a:r>
                  <a:rPr lang="en-IN" i="1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i</a:t>
                </a:r>
                <a:r>
                  <a:rPr lang="en-IN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=1,2,..n.</a:t>
                </a:r>
                <a:endParaRPr lang="en-IN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14313" indent="-214313" algn="just">
                  <a:buClr>
                    <a:srgbClr val="0B5ED7"/>
                  </a:buClr>
                </a:pP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The normalized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can be expressed as </a:t>
                </a:r>
              </a:p>
              <a:p>
                <a:pPr marL="0" indent="0" algn="just">
                  <a:lnSpc>
                    <a:spcPct val="150000"/>
                  </a:lnSpc>
                  <a:buClr>
                    <a:srgbClr val="0B5ED7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 dirty="0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 dirty="0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IN" i="1" dirty="0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i="1" dirty="0">
                          <a:solidFill>
                            <a:srgbClr val="0B5ED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IN" i="1" dirty="0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 dirty="0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IN" i="1" dirty="0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 dirty="0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rgbClr val="0B5ED7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14313" indent="-214313" algn="just">
                  <a:lnSpc>
                    <a:spcPct val="150000"/>
                  </a:lnSpc>
                  <a:buClr>
                    <a:srgbClr val="0B5ED7"/>
                  </a:buClr>
                </a:pP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Thus, normalized values lie in the range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[0..1]</m:t>
                    </m:r>
                  </m:oMath>
                </a14:m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.</a:t>
                </a:r>
              </a:p>
              <a:p>
                <a:pPr marL="214313" indent="-214313" algn="just">
                  <a:buClr>
                    <a:srgbClr val="0B5ED7"/>
                  </a:buClr>
                </a:pP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is a numerical value, the similarity measure, then can be calculated using any similarity measurement method for numerical attribute.</a:t>
                </a:r>
              </a:p>
              <a:p>
                <a:pPr marL="214313" indent="-214313" algn="just">
                  <a:buClr>
                    <a:srgbClr val="0B5ED7"/>
                  </a:buClr>
                </a:pP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For example, the similarity measure between two objects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IN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with attribute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then can be expressed as</a:t>
                </a:r>
              </a:p>
              <a:p>
                <a:pPr marL="0" indent="0" algn="just">
                  <a:buClr>
                    <a:srgbClr val="0B5ED7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B5ED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𝓈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i="1">
                          <a:solidFill>
                            <a:srgbClr val="0B5ED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i="1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i="1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 dirty="0">
                                      <a:solidFill>
                                        <a:srgbClr val="0B5ED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i="1" dirty="0">
                                          <a:solidFill>
                                            <a:srgbClr val="0B5ED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i="1" dirty="0">
                                          <a:solidFill>
                                            <a:srgbClr val="0B5ED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i="1" dirty="0">
                                      <a:solidFill>
                                        <a:srgbClr val="0B5ED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i="1" dirty="0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 dirty="0">
                                      <a:solidFill>
                                        <a:srgbClr val="0B5ED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i="1" dirty="0">
                                          <a:solidFill>
                                            <a:srgbClr val="0B5ED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i="1" dirty="0">
                                          <a:solidFill>
                                            <a:srgbClr val="0B5ED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i="1" dirty="0">
                                      <a:solidFill>
                                        <a:srgbClr val="0B5ED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N" i="1" dirty="0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N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 algn="just">
                  <a:buClr>
                    <a:srgbClr val="0B5ED7"/>
                  </a:buClr>
                  <a:buNone/>
                </a:pPr>
                <a:r>
                  <a:rPr lang="en-IN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 dirty="0">
                                <a:solidFill>
                                  <a:srgbClr val="0B5ED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solidFill>
                                  <a:srgbClr val="0B5ED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IN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 dirty="0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 dirty="0">
                                <a:solidFill>
                                  <a:srgbClr val="0B5ED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solidFill>
                                  <a:srgbClr val="0B5ED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IN" i="1" dirty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 dirty="0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are the normalized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 dirty="0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, respectively.</a:t>
                </a:r>
              </a:p>
              <a:p>
                <a:pPr algn="just">
                  <a:buClr>
                    <a:srgbClr val="0B5ED7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866901" y="1657350"/>
                <a:ext cx="8523515" cy="4091940"/>
              </a:xfrm>
              <a:blipFill>
                <a:blip r:embed="rId2"/>
                <a:stretch>
                  <a:fillRect l="-72" t="-745" r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44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500000000000000" pitchFamily="34" charset="0"/>
                <a:cs typeface="Times New Roman" pitchFamily="18" charset="0"/>
              </a:rPr>
              <a:t>Proximity Measure </a:t>
            </a:r>
            <a:r>
              <a:rPr lang="en-US" dirty="0" smtClean="0">
                <a:latin typeface="Helvetica" panose="020B0500000000000000" pitchFamily="34" charset="0"/>
                <a:cs typeface="Times New Roman" pitchFamily="18" charset="0"/>
              </a:rPr>
              <a:t>for Ordinal Attribute</a:t>
            </a:r>
            <a:endParaRPr lang="en-US" dirty="0">
              <a:latin typeface="Helvetica" panose="020B0500000000000000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44486" y="1771650"/>
            <a:ext cx="7620000" cy="40919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Consider the following set of records, where each record is defined by two ordinal attributes </a:t>
            </a:r>
            <a:r>
              <a:rPr lang="en-US" sz="1800" dirty="0">
                <a:solidFill>
                  <a:srgbClr val="0B5ED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size={S, M, L} 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and </a:t>
            </a:r>
            <a:r>
              <a:rPr lang="en-US" sz="1800" dirty="0">
                <a:solidFill>
                  <a:srgbClr val="0B5ED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Quality = {Ex, A, B, C} 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such that </a:t>
            </a:r>
            <a:r>
              <a:rPr lang="en-US" sz="1800" dirty="0">
                <a:solidFill>
                  <a:srgbClr val="0B5ED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S&lt;M&lt;L 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and </a:t>
            </a:r>
            <a:r>
              <a:rPr lang="en-US" sz="1800" dirty="0">
                <a:solidFill>
                  <a:srgbClr val="0B5ED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Ex&gt;A&gt;B&gt;C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Clr>
                <a:srgbClr val="0B5ED7"/>
              </a:buClr>
              <a:buNone/>
            </a:pPr>
            <a:r>
              <a:rPr lang="en-IN" sz="18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Find the dissimilarity matrix, when each object is defined by only one ordinal attribute say size (or quality).</a:t>
            </a:r>
          </a:p>
          <a:p>
            <a:pPr marL="0" indent="0" algn="just">
              <a:buClr>
                <a:srgbClr val="0B5ED7"/>
              </a:buClr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1" y="3143250"/>
            <a:ext cx="2139110" cy="113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3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Properties of distance measures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66900" y="1714500"/>
            <a:ext cx="8515350" cy="4114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CC"/>
                </a:solidFill>
              </a:rPr>
              <a:t>Distance</a:t>
            </a:r>
            <a:r>
              <a:rPr lang="en-US" sz="1800" dirty="0"/>
              <a:t> </a:t>
            </a:r>
            <a:r>
              <a:rPr lang="en-US" sz="1800" i="1" dirty="0"/>
              <a:t>d (p, q)</a:t>
            </a:r>
            <a:r>
              <a:rPr lang="en-US" sz="1800" dirty="0"/>
              <a:t> between two points </a:t>
            </a:r>
            <a:r>
              <a:rPr lang="en-US" sz="1800" i="1" dirty="0"/>
              <a:t>p</a:t>
            </a:r>
            <a:r>
              <a:rPr lang="en-US" sz="1800" dirty="0"/>
              <a:t> and </a:t>
            </a:r>
            <a:r>
              <a:rPr lang="en-US" sz="1800" i="1" dirty="0"/>
              <a:t>q </a:t>
            </a:r>
            <a:r>
              <a:rPr lang="en-US" sz="1800" dirty="0"/>
              <a:t>is a dissimilarity measure if it satisfies: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800" b="1" dirty="0"/>
              <a:t>1. Positive definiteness:</a:t>
            </a:r>
            <a:r>
              <a:rPr lang="en-US" sz="1800" i="1" dirty="0"/>
              <a:t> 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800" i="1" dirty="0"/>
              <a:t>	d (p, q)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</a:t>
            </a:r>
            <a:r>
              <a:rPr lang="en-US" sz="1800" dirty="0"/>
              <a:t> 0   for all </a:t>
            </a:r>
            <a:r>
              <a:rPr lang="en-US" sz="1800" i="1" dirty="0"/>
              <a:t>p</a:t>
            </a:r>
            <a:r>
              <a:rPr lang="en-US" sz="1800" dirty="0"/>
              <a:t> and </a:t>
            </a:r>
            <a:r>
              <a:rPr lang="en-US" sz="1800" i="1" dirty="0"/>
              <a:t>q</a:t>
            </a:r>
            <a:r>
              <a:rPr lang="en-US" sz="1800" dirty="0"/>
              <a:t> and 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800" i="1" dirty="0"/>
              <a:t>	d (p, q)</a:t>
            </a:r>
            <a:r>
              <a:rPr lang="en-US" sz="1800" dirty="0"/>
              <a:t> = 0 only if </a:t>
            </a:r>
            <a:r>
              <a:rPr lang="en-US" sz="1800" i="1" dirty="0"/>
              <a:t>p</a:t>
            </a:r>
            <a:r>
              <a:rPr lang="en-US" sz="1800" dirty="0"/>
              <a:t> = </a:t>
            </a:r>
            <a:r>
              <a:rPr lang="en-US" sz="1800" i="1" dirty="0"/>
              <a:t>q</a:t>
            </a:r>
            <a:r>
              <a:rPr lang="en-US" sz="1800" dirty="0"/>
              <a:t>. 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800" b="1" dirty="0"/>
              <a:t>2. Symmetry:</a:t>
            </a:r>
            <a:r>
              <a:rPr lang="en-US" sz="1800" i="1" dirty="0"/>
              <a:t> d (p, q)</a:t>
            </a:r>
            <a:r>
              <a:rPr lang="en-US" sz="1800" dirty="0"/>
              <a:t> = </a:t>
            </a:r>
            <a:r>
              <a:rPr lang="en-US" sz="1800" i="1" dirty="0"/>
              <a:t>d (q, p)</a:t>
            </a:r>
            <a:r>
              <a:rPr lang="en-US" sz="1800" dirty="0"/>
              <a:t>   for all </a:t>
            </a:r>
            <a:r>
              <a:rPr lang="en-US" sz="1800" i="1" dirty="0"/>
              <a:t>p</a:t>
            </a:r>
            <a:r>
              <a:rPr lang="en-US" sz="1800" dirty="0"/>
              <a:t> and </a:t>
            </a:r>
            <a:r>
              <a:rPr lang="en-US" sz="1800" i="1" dirty="0"/>
              <a:t>q</a:t>
            </a:r>
            <a:r>
              <a:rPr lang="en-US" sz="1800" dirty="0"/>
              <a:t>.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800" b="1" dirty="0"/>
              <a:t>3. Triangle Inequality: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800" i="1" dirty="0"/>
              <a:t> 	d (p, r)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</a:t>
            </a:r>
            <a:r>
              <a:rPr lang="en-US" sz="1800" dirty="0"/>
              <a:t> </a:t>
            </a:r>
            <a:r>
              <a:rPr lang="en-US" sz="1800" i="1" dirty="0"/>
              <a:t>d (p, q)</a:t>
            </a:r>
            <a:r>
              <a:rPr lang="en-US" sz="1800" dirty="0"/>
              <a:t> + </a:t>
            </a:r>
            <a:r>
              <a:rPr lang="en-US" sz="1800" i="1" dirty="0"/>
              <a:t>d (q, r)</a:t>
            </a:r>
            <a:r>
              <a:rPr lang="en-US" sz="1800" dirty="0"/>
              <a:t>   for all points </a:t>
            </a:r>
            <a:r>
              <a:rPr lang="en-US" sz="1800" i="1" dirty="0"/>
              <a:t>p</a:t>
            </a:r>
            <a:r>
              <a:rPr lang="en-US" sz="1800" dirty="0"/>
              <a:t>, </a:t>
            </a:r>
            <a:r>
              <a:rPr lang="en-US" sz="1800" i="1" dirty="0"/>
              <a:t>q</a:t>
            </a:r>
            <a:r>
              <a:rPr lang="en-US" sz="1800" dirty="0"/>
              <a:t>, and </a:t>
            </a:r>
            <a:r>
              <a:rPr lang="en-US" sz="1800" i="1" dirty="0"/>
              <a:t>r</a:t>
            </a:r>
            <a:r>
              <a:rPr lang="en-US" sz="1800" dirty="0"/>
              <a:t>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0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Proximity Measure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with Interval Scale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038351" y="1714500"/>
                <a:ext cx="8409215" cy="4091940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  <a:buClr>
                    <a:schemeClr val="accent3"/>
                  </a:buClr>
                  <a:buFont typeface="Wingdings" panose="05000000000000000000" pitchFamily="2" charset="2"/>
                  <a:buChar char="Ø"/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The generic formula to express distance </a:t>
                </a:r>
                <a:r>
                  <a:rPr lang="en-US" sz="1800" i="1" dirty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</a:t>
                </a:r>
                <a:r>
                  <a:rPr lang="en-US" sz="18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 </a:t>
                </a: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between two objects </a:t>
                </a:r>
                <a14:m>
                  <m:oMath xmlns:m="http://schemas.openxmlformats.org/officeDocument/2006/math">
                    <m:r>
                      <a:rPr lang="en-IN" sz="18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18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18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IN" sz="18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18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in </a:t>
                </a:r>
                <a:r>
                  <a:rPr lang="en-US" sz="18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</a:t>
                </a: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-dimensional space. </a:t>
                </a:r>
                <a:endParaRPr lang="en-US" sz="1800" i="1" dirty="0">
                  <a:solidFill>
                    <a:srgbClr val="0B5ED7"/>
                  </a:solidFill>
                  <a:latin typeface="Cambria Math"/>
                  <a:cs typeface="Times New Roman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Clr>
                    <a:schemeClr val="accent3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solidFill>
                            <a:srgbClr val="0B5ED7"/>
                          </a:solidFill>
                          <a:latin typeface="Cambria Math"/>
                          <a:cs typeface="Times New Roman" pitchFamily="18" charset="0"/>
                        </a:rPr>
                        <m:t>𝑑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1800" i="1">
                              <a:solidFill>
                                <a:srgbClr val="0B5ED7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IN" sz="1800" i="1">
                              <a:solidFill>
                                <a:srgbClr val="0B5ED7"/>
                              </a:solidFill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IN" sz="1800" i="1">
                              <a:solidFill>
                                <a:srgbClr val="0B5ED7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</m:d>
                      <m:r>
                        <a:rPr lang="en-IN" sz="1800" i="1">
                          <a:solidFill>
                            <a:srgbClr val="0B5ED7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IN" sz="1800" i="1">
                                      <a:solidFill>
                                        <a:srgbClr val="0B5ED7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1800" i="1">
                                      <a:solidFill>
                                        <a:srgbClr val="0B5ED7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𝑖</m:t>
                                  </m:r>
                                  <m:r>
                                    <a:rPr lang="en-IN" sz="1800" i="1">
                                      <a:solidFill>
                                        <a:srgbClr val="0B5ED7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1800" i="1">
                                      <a:solidFill>
                                        <a:srgbClr val="0B5ED7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IN" sz="1800" i="1">
                                          <a:solidFill>
                                            <a:srgbClr val="0B5ED7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IN" sz="1800" i="1">
                                              <a:solidFill>
                                                <a:srgbClr val="0B5ED7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rgbClr val="0B5ED7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1800" i="1">
                                                  <a:solidFill>
                                                    <a:srgbClr val="0B5ED7"/>
                                                  </a:solidFill>
                                                  <a:latin typeface="Cambria Math"/>
                                                  <a:cs typeface="Times New Roman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1800" i="1">
                                                  <a:solidFill>
                                                    <a:srgbClr val="0B5ED7"/>
                                                  </a:solidFill>
                                                  <a:latin typeface="Cambria Math"/>
                                                  <a:cs typeface="Times New Roman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IN" sz="1800" i="1">
                                              <a:solidFill>
                                                <a:srgbClr val="0B5ED7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rgbClr val="0B5ED7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1800" i="1">
                                                  <a:solidFill>
                                                    <a:srgbClr val="0B5ED7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imes New Roman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1800" i="1">
                                                  <a:solidFill>
                                                    <a:srgbClr val="0B5ED7"/>
                                                  </a:solidFill>
                                                  <a:latin typeface="Cambria Math"/>
                                                  <a:cs typeface="Times New Roman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1800" i="1">
                                          <a:solidFill>
                                            <a:srgbClr val="0B5ED7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800" i="1">
                                  <a:solidFill>
                                    <a:srgbClr val="0B5ED7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800" i="1">
                                  <a:solidFill>
                                    <a:srgbClr val="0B5ED7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𝑟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800" dirty="0">
                  <a:solidFill>
                    <a:srgbClr val="0B5ED7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1371600" indent="-1371600" algn="just">
                  <a:lnSpc>
                    <a:spcPct val="150000"/>
                  </a:lnSpc>
                  <a:buClr>
                    <a:schemeClr val="accent3"/>
                  </a:buClr>
                  <a:buNone/>
                  <a:tabLst>
                    <a:tab pos="1371600" algn="l"/>
                  </a:tabLst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Here,</a:t>
                </a:r>
                <a:r>
                  <a:rPr lang="en-US" sz="1800" dirty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800" i="1">
                        <a:solidFill>
                          <a:srgbClr val="0B5ED7"/>
                        </a:solidFill>
                        <a:latin typeface="Cambria Math"/>
                        <a:cs typeface="Times New Roman" pitchFamily="18" charset="0"/>
                      </a:rPr>
                      <m:t>𝑟</m:t>
                    </m:r>
                  </m:oMath>
                </a14:m>
                <a:r>
                  <a:rPr lang="en-US" sz="1800" dirty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is any integer value,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18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18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IN" sz="18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denote the values of </a:t>
                </a:r>
                <a:r>
                  <a:rPr lang="en-US" sz="1800" i="1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i</a:t>
                </a:r>
                <a:r>
                  <a:rPr lang="en-US" sz="1800" i="1" baseline="300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th</a:t>
                </a:r>
                <a:r>
                  <a:rPr lang="en-US" sz="18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attribute of the objects </a:t>
                </a:r>
                <a14:m>
                  <m:oMath xmlns:m="http://schemas.openxmlformats.org/officeDocument/2006/math">
                    <m:r>
                      <a:rPr lang="en-IN" sz="18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18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18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IN" sz="18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18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respectively</a:t>
                </a:r>
                <a:endParaRPr lang="en-US" sz="1800" dirty="0">
                  <a:solidFill>
                    <a:srgbClr val="0B5ED7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buClr>
                    <a:schemeClr val="accent3"/>
                  </a:buClr>
                  <a:buFont typeface="Wingdings" panose="05000000000000000000" pitchFamily="2" charset="2"/>
                  <a:buChar char="Ø"/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This distance metric most popularly known as </a:t>
                </a:r>
                <a:r>
                  <a:rPr lang="en-US" sz="1800" dirty="0" err="1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Minkowski</a:t>
                </a:r>
                <a:r>
                  <a:rPr lang="en-US" sz="1800" dirty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metric.</a:t>
                </a:r>
              </a:p>
              <a:p>
                <a:pPr algn="just">
                  <a:lnSpc>
                    <a:spcPct val="150000"/>
                  </a:lnSpc>
                  <a:buClr>
                    <a:schemeClr val="accent3"/>
                  </a:buClr>
                  <a:buFont typeface="Wingdings" panose="05000000000000000000" pitchFamily="2" charset="2"/>
                  <a:buChar char="Ø"/>
                </a:pPr>
                <a:endParaRPr lang="en-US" sz="1800" dirty="0">
                  <a:solidFill>
                    <a:srgbClr val="0B5ED7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buClr>
                    <a:srgbClr val="0B5ED7"/>
                  </a:buClr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038351" y="1714500"/>
                <a:ext cx="8409215" cy="4091940"/>
              </a:xfrm>
              <a:blipFill>
                <a:blip r:embed="rId3"/>
                <a:stretch>
                  <a:fillRect l="-435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4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Proximity Measure with Interval Scale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038350" y="1657350"/>
                <a:ext cx="7620000" cy="409194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Clr>
                    <a:srgbClr val="C00000"/>
                  </a:buClr>
                  <a:buNone/>
                </a:pPr>
                <a:r>
                  <a:rPr lang="en-US" b="1" dirty="0" smtClean="0">
                    <a:solidFill>
                      <a:srgbClr val="A5002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Manhattan </a:t>
                </a:r>
                <a:r>
                  <a:rPr lang="en-US" b="1" dirty="0">
                    <a:solidFill>
                      <a:srgbClr val="A5002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distance (L</a:t>
                </a:r>
                <a:r>
                  <a:rPr lang="en-US" b="1" baseline="-25000" dirty="0">
                    <a:solidFill>
                      <a:srgbClr val="A5002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 </a:t>
                </a:r>
                <a:r>
                  <a:rPr lang="en-US" b="1" dirty="0">
                    <a:solidFill>
                      <a:srgbClr val="A5002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Norm: 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rgbClr val="A50021"/>
                        </a:solidFill>
                        <a:latin typeface="Cambria Math"/>
                        <a:cs typeface="Times New Roman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solidFill>
                      <a:srgbClr val="A5002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= 1)</a:t>
                </a:r>
              </a:p>
              <a:p>
                <a:pPr marL="0" indent="0" algn="just">
                  <a:buClr>
                    <a:srgbClr val="C00000"/>
                  </a:buClr>
                  <a:buNone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The Manhattan distance is expressed as</a:t>
                </a:r>
              </a:p>
              <a:p>
                <a:pPr mar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B5ED7"/>
                          </a:solidFill>
                          <a:latin typeface="Cambria Math"/>
                          <a:cs typeface="Times New Roman" pitchFamily="18" charset="0"/>
                        </a:rPr>
                        <m:t>𝑑</m:t>
                      </m:r>
                      <m:r>
                        <a:rPr lang="en-IN" i="1">
                          <a:solidFill>
                            <a:srgbClr val="0B5ED7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i="1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solidFill>
                                <a:srgbClr val="0B5ED7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i="1">
                              <a:solidFill>
                                <a:srgbClr val="0B5ED7"/>
                              </a:solidFill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solidFill>
                                <a:srgbClr val="0B5ED7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0B5ED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rgbClr val="0B5ED7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rgbClr val="0B5ED7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i="1">
                                  <a:solidFill>
                                    <a:srgbClr val="0B5ED7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0B5ED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rgbClr val="0B5ED7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rgbClr val="0B5ED7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:r>
                  <a:rPr lang="en-US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             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B5ED7"/>
                            </a:solidFill>
                            <a:latin typeface="Cambria Math"/>
                            <a:cs typeface="Times New Roman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denotes the absolute value. </a:t>
                </a:r>
                <a:endParaRPr lang="en-US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:r>
                  <a:rPr lang="en-US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This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metric is also alternatively termed as </a:t>
                </a:r>
                <a:r>
                  <a:rPr lang="en-US" b="1" dirty="0" smtClean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Taxicabs </a:t>
                </a:r>
                <a:r>
                  <a:rPr lang="en-US" b="1" dirty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metric, city-block metric</a:t>
                </a:r>
                <a:r>
                  <a:rPr lang="en-US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.</a:t>
                </a:r>
              </a:p>
              <a:p>
                <a:pPr marL="0" indent="0" algn="just">
                  <a:buClr>
                    <a:srgbClr val="C00000"/>
                  </a:buClr>
                  <a:buNone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:r>
                  <a:rPr lang="en-US" b="1" dirty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Example: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x = [7, 3, 5] and y = [3, 2, 6]. </a:t>
                </a:r>
              </a:p>
              <a:p>
                <a:pPr marL="0" indent="0" algn="just">
                  <a:buClr>
                    <a:srgbClr val="C00000"/>
                  </a:buClr>
                  <a:buNone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The Manhattan distance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B5ED7"/>
                            </a:solidFill>
                            <a:latin typeface="Cambria Math"/>
                            <a:cs typeface="Times New Roman" pitchFamily="18" charset="0"/>
                          </a:rPr>
                          <m:t>7−3</m:t>
                        </m:r>
                      </m:e>
                    </m:d>
                    <m:r>
                      <a:rPr lang="en-IN" i="1">
                        <a:solidFill>
                          <a:srgbClr val="0B5ED7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IN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B5ED7"/>
                            </a:solidFill>
                            <a:latin typeface="Cambria Math"/>
                            <a:cs typeface="Times New Roman" pitchFamily="18" charset="0"/>
                          </a:rPr>
                          <m:t>3−2</m:t>
                        </m:r>
                      </m:e>
                    </m:d>
                    <m:r>
                      <a:rPr lang="en-IN" i="1">
                        <a:solidFill>
                          <a:srgbClr val="0B5ED7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IN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B5ED7"/>
                            </a:solidFill>
                            <a:latin typeface="Cambria Math"/>
                            <a:cs typeface="Times New Roman" pitchFamily="18" charset="0"/>
                          </a:rPr>
                          <m:t>5−6</m:t>
                        </m:r>
                      </m:e>
                    </m:d>
                    <m:r>
                      <a:rPr lang="en-IN" i="1">
                        <a:solidFill>
                          <a:srgbClr val="0B5ED7"/>
                        </a:solidFill>
                        <a:latin typeface="Cambria Math"/>
                        <a:cs typeface="Times New Roman" pitchFamily="18" charset="0"/>
                      </a:rPr>
                      <m:t>=6.</m:t>
                    </m:r>
                  </m:oMath>
                </a14:m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14313" indent="-214313" algn="just">
                  <a:buClr>
                    <a:srgbClr val="C00000"/>
                  </a:buClr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As a special instance of Manhattan distance, when </a:t>
                </a:r>
                <a:r>
                  <a:rPr lang="en-US" dirty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attribute values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B5ED7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en-IN" i="1">
                        <a:solidFill>
                          <a:srgbClr val="0B5ED7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[0, 1]</m:t>
                    </m:r>
                  </m:oMath>
                </a14:m>
                <a:r>
                  <a:rPr lang="en-US" dirty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is called </a:t>
                </a:r>
                <a:r>
                  <a:rPr lang="en-US" dirty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Hamming distance</a:t>
                </a:r>
                <a:r>
                  <a:rPr lang="en-US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.</a:t>
                </a: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14313" indent="-214313" algn="just">
                  <a:buClr>
                    <a:srgbClr val="C00000"/>
                  </a:buClr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Alternatively, Hamming distance is the number of bits that are different between two objects that have only binary values (i.e. between two binary vectors). </a:t>
                </a:r>
              </a:p>
              <a:p>
                <a:pPr marL="0" indent="0" algn="just">
                  <a:buClr>
                    <a:srgbClr val="0B5ED7"/>
                  </a:buClr>
                  <a:buNone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038350" y="1657350"/>
                <a:ext cx="7620000" cy="4091940"/>
              </a:xfrm>
              <a:blipFill>
                <a:blip r:embed="rId3"/>
                <a:stretch>
                  <a:fillRect l="-160" t="-4769" r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61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Proximity Measure with Interval Scale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144486" y="1771650"/>
                <a:ext cx="7620000" cy="409194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Clr>
                    <a:srgbClr val="C00000"/>
                  </a:buClr>
                  <a:buNone/>
                </a:pPr>
                <a:r>
                  <a:rPr lang="en-US" b="1" dirty="0" smtClean="0">
                    <a:solidFill>
                      <a:srgbClr val="A5002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Euclidean </a:t>
                </a:r>
                <a:r>
                  <a:rPr lang="en-US" b="1" dirty="0">
                    <a:solidFill>
                      <a:srgbClr val="A5002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Distance (L</a:t>
                </a:r>
                <a:r>
                  <a:rPr lang="en-US" b="1" baseline="-25000" dirty="0">
                    <a:solidFill>
                      <a:srgbClr val="A5002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2 </a:t>
                </a:r>
                <a:r>
                  <a:rPr lang="en-US" b="1" dirty="0">
                    <a:solidFill>
                      <a:srgbClr val="A5002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Norm: 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rgbClr val="A50021"/>
                        </a:solidFill>
                        <a:latin typeface="Cambria Math"/>
                        <a:cs typeface="Times New Roman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solidFill>
                      <a:srgbClr val="A5002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= 2)</a:t>
                </a:r>
              </a:p>
              <a:p>
                <a:pPr indent="0" algn="just">
                  <a:buClr>
                    <a:srgbClr val="C00000"/>
                  </a:buClr>
                  <a:buNone/>
                </a:pPr>
                <a:r>
                  <a:rPr lang="en-US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This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metric is same as Euclidean distance between any two points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IN" i="1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ℛ</m:t>
                        </m:r>
                      </m:e>
                      <m:sup>
                        <m: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i="1" dirty="0" smtClean="0">
                    <a:latin typeface="Helvetica" panose="020B0604020202020204" pitchFamily="34" charset="0"/>
                    <a:ea typeface="Cambria Math" panose="02040503050406030204" pitchFamily="18" charset="0"/>
                    <a:cs typeface="Helvetica" panose="020B0604020202020204" pitchFamily="34" charset="0"/>
                  </a:rPr>
                  <a:t>.</a:t>
                </a:r>
              </a:p>
              <a:p>
                <a:pPr indent="0" algn="just">
                  <a:buClr>
                    <a:srgbClr val="C00000"/>
                  </a:buClr>
                  <a:buNone/>
                </a:pPr>
                <a:endParaRPr lang="en-IN" i="1" dirty="0">
                  <a:latin typeface="Helvetica" panose="020B0604020202020204" pitchFamily="34" charset="0"/>
                  <a:ea typeface="Cambria Math" panose="02040503050406030204" pitchFamily="18" charset="0"/>
                  <a:cs typeface="Helvetica" panose="020B0604020202020204" pitchFamily="34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B5ED7"/>
                          </a:solidFill>
                          <a:latin typeface="Cambria Math"/>
                          <a:cs typeface="Times New Roman" pitchFamily="18" charset="0"/>
                        </a:rPr>
                        <m:t>𝑑</m:t>
                      </m:r>
                      <m:r>
                        <a:rPr lang="en-IN" i="1">
                          <a:solidFill>
                            <a:srgbClr val="0B5ED7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B5ED7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IN" i="1">
                          <a:solidFill>
                            <a:srgbClr val="0B5ED7"/>
                          </a:solidFill>
                          <a:latin typeface="Cambria Math"/>
                          <a:cs typeface="Times New Roman" pitchFamily="18" charset="0"/>
                        </a:rPr>
                        <m:t>,</m:t>
                      </m:r>
                      <m:r>
                        <a:rPr lang="en-IN" i="1">
                          <a:solidFill>
                            <a:srgbClr val="0B5ED7"/>
                          </a:solidFill>
                          <a:latin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en-IN" i="1">
                          <a:solidFill>
                            <a:srgbClr val="0B5ED7"/>
                          </a:solidFill>
                          <a:latin typeface="Cambria Math"/>
                          <a:cs typeface="Times New Roman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IN" i="1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IN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i="1">
                                  <a:solidFill>
                                    <a:srgbClr val="0B5ED7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solidFill>
                                    <a:srgbClr val="0B5ED7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rgbClr val="0B5ED7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0B5ED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i="1">
                                          <a:solidFill>
                                            <a:srgbClr val="0B5ED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rgbClr val="0B5ED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solidFill>
                                                <a:srgbClr val="0B5ED7"/>
                                              </a:solidFill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solidFill>
                                                <a:srgbClr val="0B5ED7"/>
                                              </a:solidFill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i="1">
                                          <a:solidFill>
                                            <a:srgbClr val="0B5ED7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rgbClr val="0B5ED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solidFill>
                                                <a:srgbClr val="0B5ED7"/>
                                              </a:solidFill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solidFill>
                                                <a:srgbClr val="0B5ED7"/>
                                              </a:solidFill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i="1">
                                      <a:solidFill>
                                        <a:srgbClr val="0B5ED7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:r>
                  <a:rPr lang="en-US" b="1" dirty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Example: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x = [7, 3, 5] and y = [3, 2, 6]. </a:t>
                </a:r>
              </a:p>
              <a:p>
                <a:pPr algn="just">
                  <a:buClr>
                    <a:srgbClr val="C00000"/>
                  </a:buClr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The Euclidean distance between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is </a:t>
                </a:r>
              </a:p>
              <a:p>
                <a:pPr algn="just">
                  <a:buClr>
                    <a:srgbClr val="C00000"/>
                  </a:buClr>
                </a:pPr>
                <a:endParaRPr lang="en-US" i="1" dirty="0">
                  <a:solidFill>
                    <a:srgbClr val="0B5ED7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 algn="just">
                  <a:buClr>
                    <a:srgbClr val="C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B5ED7"/>
                          </a:solidFill>
                          <a:latin typeface="Cambria Math"/>
                          <a:cs typeface="Times New Roman" pitchFamily="18" charset="0"/>
                        </a:rPr>
                        <m:t>𝑑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rgbClr val="0B5ED7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IN" i="1">
                              <a:solidFill>
                                <a:srgbClr val="0B5ED7"/>
                              </a:solidFill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IN" i="1">
                              <a:solidFill>
                                <a:srgbClr val="0B5ED7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</m:d>
                      <m:r>
                        <a:rPr lang="en-IN" i="1">
                          <a:solidFill>
                            <a:srgbClr val="0B5ED7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i="1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rgbClr val="0B5ED7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solidFill>
                                        <a:srgbClr val="0B5ED7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7−3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i="1">
                                  <a:solidFill>
                                    <a:srgbClr val="0B5ED7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1">
                              <a:solidFill>
                                <a:srgbClr val="0B5ED7"/>
                              </a:solidFill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rgbClr val="0B5ED7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solidFill>
                                        <a:srgbClr val="0B5ED7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3−2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i="1">
                                  <a:solidFill>
                                    <a:srgbClr val="0B5ED7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1">
                              <a:solidFill>
                                <a:srgbClr val="0B5ED7"/>
                              </a:solidFill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rgbClr val="0B5ED7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solidFill>
                                        <a:srgbClr val="0B5ED7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5−6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i="1">
                                  <a:solidFill>
                                    <a:srgbClr val="0B5ED7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IN" i="1">
                          <a:solidFill>
                            <a:srgbClr val="0B5ED7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i="1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i="1">
                              <a:solidFill>
                                <a:srgbClr val="0B5ED7"/>
                              </a:solidFill>
                              <a:latin typeface="Cambria Math"/>
                              <a:cs typeface="Times New Roman" pitchFamily="18" charset="0"/>
                            </a:rPr>
                            <m:t>18</m:t>
                          </m:r>
                        </m:e>
                      </m:rad>
                      <m:r>
                        <a:rPr lang="en-IN" i="1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≈</m:t>
                      </m:r>
                      <m:r>
                        <a:rPr lang="en-IN" i="1">
                          <a:solidFill>
                            <a:srgbClr val="0B5ED7"/>
                          </a:solidFill>
                          <a:latin typeface="Cambria Math"/>
                          <a:cs typeface="Times New Roman" pitchFamily="18" charset="0"/>
                        </a:rPr>
                        <m:t>2.426</m:t>
                      </m:r>
                    </m:oMath>
                  </m:oMathPara>
                </a14:m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 algn="just">
                  <a:buClr>
                    <a:srgbClr val="0B5ED7"/>
                  </a:buClr>
                  <a:buNone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144486" y="1771650"/>
                <a:ext cx="7620000" cy="4091940"/>
              </a:xfrm>
              <a:blipFill>
                <a:blip r:embed="rId2"/>
                <a:stretch>
                  <a:fillRect l="-240" t="-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2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Proximity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Measure for Mixed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44486" y="1771650"/>
            <a:ext cx="8066315" cy="409194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The previous metrics on similarity measures assume that all the attributes were of the same type. Thus, a </a:t>
            </a:r>
            <a:r>
              <a:rPr lang="en-US" sz="1800" dirty="0">
                <a:solidFill>
                  <a:srgbClr val="0B5ED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general approach is needed when the attributes are of different types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One straightforward approach is to compute the similarity between each attribute separately and then combine these attribute using a method that results in a similarity between 0 and 1. </a:t>
            </a:r>
          </a:p>
          <a:p>
            <a:pPr algn="just">
              <a:lnSpc>
                <a:spcPct val="150000"/>
              </a:lnSpc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Typically, the overall similarity is defined as the average of all the individual attribute similarities.</a:t>
            </a:r>
          </a:p>
          <a:p>
            <a:pPr marL="0" indent="0" algn="just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29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Proximity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Measure with Vector Objects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638300" y="1714500"/>
                <a:ext cx="9029700" cy="409194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Clr>
                    <a:srgbClr val="A50021"/>
                  </a:buClr>
                  <a:buNone/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Suppose, the objects are defined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</a:rPr>
                      <m:t>,…..,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attributes.</a:t>
                </a:r>
              </a:p>
              <a:p>
                <a:pPr marL="257175" indent="-257175" algn="just">
                  <a:buClr>
                    <a:srgbClr val="A50021"/>
                  </a:buClr>
                  <a:buFont typeface="+mj-lt"/>
                  <a:buAutoNum type="arabicPeriod"/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For the </a:t>
                </a:r>
                <a:r>
                  <a:rPr lang="en-US" sz="18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k-</a:t>
                </a:r>
                <a:r>
                  <a:rPr lang="en-US" sz="1800" i="1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th</a:t>
                </a:r>
                <a:r>
                  <a:rPr lang="en-US" sz="18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attribute (</a:t>
                </a:r>
                <a:r>
                  <a:rPr lang="en-US" sz="18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k</a:t>
                </a: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= 1, 2, . . , </a:t>
                </a:r>
                <a:r>
                  <a:rPr lang="en-US" sz="18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</a:t>
                </a: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), compute similarity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𝓈</m:t>
                        </m:r>
                      </m:e>
                      <m:sub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r>
                      <a:rPr lang="en-IN" sz="1800" i="1">
                        <a:solidFill>
                          <a:srgbClr val="0B5ED7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IN" sz="1800" i="1">
                        <a:solidFill>
                          <a:srgbClr val="0B5ED7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IN" sz="1800" i="1">
                        <a:solidFill>
                          <a:srgbClr val="0B5ED7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IN" sz="1800" i="1">
                        <a:solidFill>
                          <a:srgbClr val="0B5ED7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IN" sz="1800" i="1">
                        <a:solidFill>
                          <a:srgbClr val="0B5ED7"/>
                        </a:solidFill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in the range [0, 1].</a:t>
                </a:r>
              </a:p>
              <a:p>
                <a:pPr marL="257175" indent="-257175" algn="just">
                  <a:buClr>
                    <a:srgbClr val="A50021"/>
                  </a:buClr>
                  <a:buFont typeface="+mj-lt"/>
                  <a:buAutoNum type="arabicPeriod"/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Compute the overall similarity between two objects using the following formula</a:t>
                </a:r>
              </a:p>
              <a:p>
                <a:pPr marL="0" indent="0" algn="ctr">
                  <a:buClr>
                    <a:srgbClr val="A5002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1800" i="1">
                          <a:solidFill>
                            <a:srgbClr val="0B5ED7"/>
                          </a:solidFill>
                          <a:latin typeface="Cambria Math"/>
                          <a:cs typeface="Times New Roman" pitchFamily="18" charset="0"/>
                        </a:rPr>
                        <m:t>𝑠𝑖𝑚𝑖𝑙𝑎𝑟𝑖𝑡𝑦</m:t>
                      </m:r>
                      <m:r>
                        <a:rPr lang="en-IN" sz="1800" i="1">
                          <a:solidFill>
                            <a:srgbClr val="0B5ED7"/>
                          </a:solidFill>
                          <a:latin typeface="Cambria Math"/>
                          <a:cs typeface="Times New Roman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1800" i="1">
                              <a:solidFill>
                                <a:srgbClr val="0B5ED7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IN" sz="1800" i="1">
                              <a:solidFill>
                                <a:srgbClr val="0B5ED7"/>
                              </a:solidFill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IN" sz="1800" i="1">
                              <a:solidFill>
                                <a:srgbClr val="0B5ED7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</m:d>
                      <m:r>
                        <a:rPr lang="en-IN" sz="1800" i="1">
                          <a:solidFill>
                            <a:srgbClr val="0B5ED7"/>
                          </a:solidFill>
                          <a:latin typeface="Cambria Math"/>
                          <a:cs typeface="Times New Roman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IN" sz="1800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1800" i="1">
                                  <a:solidFill>
                                    <a:srgbClr val="0B5ED7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IN" sz="1800" i="1">
                                  <a:solidFill>
                                    <a:srgbClr val="0B5ED7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1800" i="1">
                                  <a:solidFill>
                                    <a:srgbClr val="0B5ED7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B5ED7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solidFill>
                                        <a:srgbClr val="0B5ED7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𝓈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solidFill>
                                        <a:srgbClr val="0B5ED7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1800" i="1">
                                  <a:solidFill>
                                    <a:srgbClr val="0B5ED7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IN" sz="1800" i="1">
                                  <a:solidFill>
                                    <a:srgbClr val="0B5ED7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IN" sz="1800" i="1">
                                  <a:solidFill>
                                    <a:srgbClr val="0B5ED7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,</m:t>
                              </m:r>
                              <m:r>
                                <a:rPr lang="en-IN" sz="1800" i="1">
                                  <a:solidFill>
                                    <a:srgbClr val="0B5ED7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𝑦</m:t>
                              </m:r>
                              <m:r>
                                <a:rPr lang="en-IN" sz="1800" i="1">
                                  <a:solidFill>
                                    <a:srgbClr val="0B5ED7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IN" sz="1800" i="1">
                              <a:solidFill>
                                <a:srgbClr val="0B5ED7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57175" indent="-257175" algn="just">
                  <a:buClr>
                    <a:srgbClr val="A50021"/>
                  </a:buClr>
                  <a:buFont typeface="+mj-lt"/>
                  <a:buAutoNum type="arabicPeriod" startAt="3"/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The above formula can be modified by weighting the contribution of each attribute. If 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cs typeface="Times New Roman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is for the </a:t>
                </a:r>
                <a:r>
                  <a:rPr lang="en-US" sz="18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k-</a:t>
                </a:r>
                <a:r>
                  <a:rPr lang="en-US" sz="1800" i="1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th</a:t>
                </a:r>
                <a:r>
                  <a:rPr lang="en-US" sz="18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attribute, then</a:t>
                </a:r>
              </a:p>
              <a:p>
                <a:pPr marL="0" indent="0" algn="just">
                  <a:buClr>
                    <a:srgbClr val="A50021"/>
                  </a:buClr>
                  <a:buNone/>
                </a:pPr>
                <a:r>
                  <a:rPr lang="en-IN" sz="1800" dirty="0">
                    <a:solidFill>
                      <a:srgbClr val="0B5ED7"/>
                    </a:solidFill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1800" i="1">
                        <a:solidFill>
                          <a:srgbClr val="0B5ED7"/>
                        </a:solidFill>
                        <a:latin typeface="Cambria Math"/>
                        <a:cs typeface="Times New Roman" pitchFamily="18" charset="0"/>
                      </a:rPr>
                      <m:t>𝑤</m:t>
                    </m:r>
                    <m:r>
                      <a:rPr lang="en-IN" sz="1800" i="1">
                        <a:solidFill>
                          <a:srgbClr val="0B5ED7"/>
                        </a:solidFill>
                        <a:latin typeface="Cambria Math"/>
                        <a:cs typeface="Times New Roman" pitchFamily="18" charset="0"/>
                      </a:rPr>
                      <m:t>_</m:t>
                    </m:r>
                    <m:r>
                      <a:rPr lang="en-IN" sz="1800" i="1">
                        <a:solidFill>
                          <a:srgbClr val="0B5ED7"/>
                        </a:solidFill>
                        <a:latin typeface="Cambria Math"/>
                        <a:cs typeface="Times New Roman" pitchFamily="18" charset="0"/>
                      </a:rPr>
                      <m:t>𝑠𝑖𝑚𝑖𝑙𝑎𝑟𝑖𝑡𝑦</m:t>
                    </m:r>
                    <m:r>
                      <a:rPr lang="en-IN" sz="1800" i="1">
                        <a:solidFill>
                          <a:srgbClr val="0B5ED7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d>
                      <m:dPr>
                        <m:ctrlPr>
                          <a:rPr lang="en-IN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d>
                    <m:r>
                      <a:rPr lang="en-IN" sz="1800" i="1">
                        <a:solidFill>
                          <a:srgbClr val="0B5ED7"/>
                        </a:solidFill>
                        <a:latin typeface="Cambria Math"/>
                        <a:cs typeface="Times New Roman" pitchFamily="18" charset="0"/>
                      </a:rPr>
                      <m:t>= </m:t>
                    </m:r>
                    <m:f>
                      <m:fPr>
                        <m:ctrlPr>
                          <a:rPr lang="en-IN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IN" sz="1800" i="1">
                                <a:solidFill>
                                  <a:srgbClr val="0B5ED7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1800" i="1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en-IN" sz="1800" i="1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800" i="1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B5ED7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B5ED7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solidFill>
                                          <a:srgbClr val="0B5ED7"/>
                                        </a:solidFill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solidFill>
                                          <a:srgbClr val="0B5ED7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1800" i="1">
                                    <a:solidFill>
                                      <a:srgbClr val="0B5ED7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𝓈</m:t>
                                </m:r>
                              </m:e>
                              <m:sub>
                                <m:r>
                                  <a:rPr lang="en-IN" sz="1800" i="1">
                                    <a:solidFill>
                                      <a:srgbClr val="0B5ED7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1800" i="1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IN" sz="1800" i="1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  <m:r>
                              <a:rPr lang="en-IN" sz="1800" i="1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,</m:t>
                            </m:r>
                            <m:r>
                              <a:rPr lang="en-IN" sz="1800" i="1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  <m:r>
                              <a:rPr lang="en-IN" sz="1800" i="1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B5ED7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solidFill>
                                  <a:srgbClr val="0B5ED7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sz="1800" i="1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sz="1800" i="1">
                        <a:solidFill>
                          <a:srgbClr val="0B5ED7"/>
                        </a:solidFill>
                        <a:latin typeface="Cambria Math"/>
                        <a:cs typeface="Times New Roman" pitchFamily="18" charset="0"/>
                      </a:rPr>
                      <m:t>=1.</m:t>
                    </m:r>
                  </m:oMath>
                </a14:m>
                <a:endParaRPr lang="en-IN" sz="1800" dirty="0">
                  <a:solidFill>
                    <a:srgbClr val="0B5ED7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57175" indent="-257175" algn="just">
                  <a:buClr>
                    <a:srgbClr val="A50021"/>
                  </a:buClr>
                  <a:buFont typeface="+mj-lt"/>
                  <a:buAutoNum type="arabicPeriod" startAt="4"/>
                </a:pPr>
                <a:r>
                  <a:rPr lang="en-IN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The definition of the </a:t>
                </a:r>
                <a:r>
                  <a:rPr lang="en-IN" sz="18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Minkowski</a:t>
                </a:r>
                <a:r>
                  <a:rPr lang="en-IN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distance can also be modified as follows:</a:t>
                </a:r>
              </a:p>
              <a:p>
                <a:pPr marL="0" indent="0" algn="just">
                  <a:buClr>
                    <a:srgbClr val="A5002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solidFill>
                            <a:srgbClr val="0B5ED7"/>
                          </a:solidFill>
                          <a:latin typeface="Cambria Math"/>
                          <a:cs typeface="Times New Roman" pitchFamily="18" charset="0"/>
                        </a:rPr>
                        <m:t>𝑑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1800" i="1">
                              <a:solidFill>
                                <a:srgbClr val="0B5ED7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IN" sz="1800" i="1">
                              <a:solidFill>
                                <a:srgbClr val="0B5ED7"/>
                              </a:solidFill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IN" sz="1800" i="1">
                              <a:solidFill>
                                <a:srgbClr val="0B5ED7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</m:d>
                      <m:r>
                        <a:rPr lang="en-IN" sz="1800" i="1">
                          <a:solidFill>
                            <a:srgbClr val="0B5ED7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IN" sz="1800" i="1">
                                      <a:solidFill>
                                        <a:srgbClr val="0B5ED7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1800" i="1">
                                      <a:solidFill>
                                        <a:srgbClr val="0B5ED7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𝑖</m:t>
                                  </m:r>
                                  <m:r>
                                    <a:rPr lang="en-IN" sz="1800" i="1">
                                      <a:solidFill>
                                        <a:srgbClr val="0B5ED7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1800" i="1">
                                      <a:solidFill>
                                        <a:srgbClr val="0B5ED7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IN" sz="1800" i="1">
                                          <a:solidFill>
                                            <a:srgbClr val="0B5ED7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0B5ED7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800" i="1">
                                              <a:solidFill>
                                                <a:srgbClr val="0B5ED7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imes New Roman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IN" sz="1800" i="1">
                                              <a:solidFill>
                                                <a:srgbClr val="0B5ED7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IN" sz="1800" i="1">
                                              <a:solidFill>
                                                <a:srgbClr val="0B5ED7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rgbClr val="0B5ED7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1800" i="1">
                                                  <a:solidFill>
                                                    <a:srgbClr val="0B5ED7"/>
                                                  </a:solidFill>
                                                  <a:latin typeface="Cambria Math"/>
                                                  <a:cs typeface="Times New Roman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1800" i="1">
                                                  <a:solidFill>
                                                    <a:srgbClr val="0B5ED7"/>
                                                  </a:solidFill>
                                                  <a:latin typeface="Cambria Math"/>
                                                  <a:cs typeface="Times New Roman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IN" sz="1800" i="1">
                                              <a:solidFill>
                                                <a:srgbClr val="0B5ED7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rgbClr val="0B5ED7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1800" i="1">
                                                  <a:solidFill>
                                                    <a:srgbClr val="0B5ED7"/>
                                                  </a:solidFill>
                                                  <a:latin typeface="Cambria Math"/>
                                                  <a:cs typeface="Times New Roman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1800" i="1">
                                                  <a:solidFill>
                                                    <a:srgbClr val="0B5ED7"/>
                                                  </a:solidFill>
                                                  <a:latin typeface="Cambria Math"/>
                                                  <a:cs typeface="Times New Roman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1800" i="1">
                                          <a:solidFill>
                                            <a:srgbClr val="0B5ED7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800" i="1">
                                  <a:solidFill>
                                    <a:srgbClr val="0B5ED7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800" i="1">
                                  <a:solidFill>
                                    <a:srgbClr val="0B5ED7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𝑟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IN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638300" y="1714500"/>
                <a:ext cx="9029700" cy="4091940"/>
              </a:xfrm>
              <a:blipFill>
                <a:blip r:embed="rId2"/>
                <a:stretch>
                  <a:fillRect l="-608" t="-1339" r="-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76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Proximity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Measure with Mixed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44486" y="1771650"/>
            <a:ext cx="7620000" cy="40919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Consider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following set of objects. 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					</a:t>
            </a:r>
            <a:endParaRPr lang="en-US" dirty="0">
              <a:solidFill>
                <a:srgbClr val="A500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rgbClr val="A500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1" y="2116061"/>
            <a:ext cx="6008129" cy="15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798328"/>
            <a:ext cx="10515600" cy="1094997"/>
          </a:xfrm>
        </p:spPr>
        <p:txBody>
          <a:bodyPr>
            <a:normAutofit/>
          </a:bodyPr>
          <a:lstStyle/>
          <a:p>
            <a:r>
              <a:rPr lang="en-US" dirty="0" smtClean="0"/>
              <a:t>Given (x</a:t>
            </a:r>
            <a:r>
              <a:rPr lang="en-US" baseline="-25000" dirty="0" smtClean="0"/>
              <a:t>1</a:t>
            </a:r>
            <a:r>
              <a:rPr lang="en-US" dirty="0" smtClean="0"/>
              <a:t>, y</a:t>
            </a:r>
            <a:r>
              <a:rPr lang="en-US" baseline="-25000" dirty="0" smtClean="0"/>
              <a:t>1</a:t>
            </a:r>
            <a:r>
              <a:rPr lang="en-US" dirty="0" smtClean="0"/>
              <a:t>), (x</a:t>
            </a:r>
            <a:r>
              <a:rPr lang="en-US" baseline="-25000" dirty="0" smtClean="0"/>
              <a:t>2</a:t>
            </a:r>
            <a:r>
              <a:rPr lang="en-US" dirty="0" smtClean="0"/>
              <a:t>, y</a:t>
            </a:r>
            <a:r>
              <a:rPr lang="en-US" baseline="-25000" dirty="0" smtClean="0"/>
              <a:t>2</a:t>
            </a:r>
            <a:r>
              <a:rPr lang="en-US" dirty="0" smtClean="0"/>
              <a:t>), ...,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Learn a function f(x) to predict y given x where y is Categorical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08" y="3460090"/>
            <a:ext cx="6535062" cy="266737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978254" y="4148019"/>
            <a:ext cx="4086367" cy="1094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Binary Classification</a:t>
            </a:r>
          </a:p>
          <a:p>
            <a:r>
              <a:rPr lang="en-US" dirty="0" smtClean="0"/>
              <a:t>Multiclass Classification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144486" y="1771650"/>
                <a:ext cx="6031775" cy="4091940"/>
              </a:xfrm>
            </p:spPr>
            <p:txBody>
              <a:bodyPr>
                <a:noAutofit/>
              </a:bodyPr>
              <a:lstStyle/>
              <a:p>
                <a:pPr marL="214313" indent="-214313" algn="just">
                  <a:buClr>
                    <a:srgbClr val="A50021"/>
                  </a:buClr>
                </a:pP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In fact, cosine similarity essentially is a measure of the (cosine of the) angle between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x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and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y.</a:t>
                </a: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</a:p>
              <a:p>
                <a:pPr marL="214313" indent="-214313" algn="just">
                  <a:buClr>
                    <a:srgbClr val="A50021"/>
                  </a:buClr>
                </a:pP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Thus if the cosine similarity is 1, then the angle between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x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and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y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     and in this case,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x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and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y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are the same except for magnitude</a:t>
                </a:r>
                <a:r>
                  <a:rPr lang="en-US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.</a:t>
                </a: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14313" indent="-214313" algn="just">
                  <a:buClr>
                    <a:srgbClr val="A50021"/>
                  </a:buClr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On the other hand, if cosine similarity is 0, then the angle between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    x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and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y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90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and they do not share any terms</a:t>
                </a:r>
                <a:r>
                  <a:rPr lang="en-US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.</a:t>
                </a: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14313" indent="-214313" algn="just">
                  <a:buClr>
                    <a:srgbClr val="A50021"/>
                  </a:buClr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Considering, this cosine similarity can be written equivalently</a:t>
                </a:r>
              </a:p>
              <a:p>
                <a:pPr algn="just">
                  <a:buClr>
                    <a:srgbClr val="A50021"/>
                  </a:buClr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 algn="just">
                  <a:buClr>
                    <a:srgbClr val="A5002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i="1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solidFill>
                                <a:srgbClr val="0B5ED7"/>
                              </a:solidFill>
                              <a:latin typeface="Cambria Math"/>
                              <a:cs typeface="Times New Roman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B5ED7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solidFill>
                                    <a:srgbClr val="0B5ED7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,</m:t>
                              </m:r>
                              <m:r>
                                <a:rPr lang="en-IN" i="1">
                                  <a:solidFill>
                                    <a:srgbClr val="0B5ED7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B5ED7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B5ED7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IN" i="1">
                              <a:solidFill>
                                <a:srgbClr val="0B5ED7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⋅</m:t>
                          </m:r>
                          <m:r>
                            <a:rPr lang="en-IN" i="1">
                              <a:solidFill>
                                <a:srgbClr val="0B5ED7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IN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B5ED7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i="1">
                              <a:solidFill>
                                <a:srgbClr val="0B5ED7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⋅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IN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B5ED7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lang="en-IN" i="1">
                          <a:solidFill>
                            <a:srgbClr val="0B5ED7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B5ED7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IN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B5ED7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IN" i="1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⋅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B5ED7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IN" i="1">
                                  <a:solidFill>
                                    <a:srgbClr val="0B5ED7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B5ED7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lang="en-IN" i="1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IN" i="1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srgbClr val="0B5ED7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acc>
                      <m:r>
                        <a:rPr lang="en-IN" i="1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IN" i="1">
                              <a:solidFill>
                                <a:srgbClr val="0B5ED7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srgbClr val="0B5ED7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B5ED7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just">
                  <a:buClr>
                    <a:srgbClr val="A50021"/>
                  </a:buClr>
                </a:pPr>
                <a:endParaRPr lang="en-US" dirty="0">
                  <a:solidFill>
                    <a:srgbClr val="0B5ED7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342900" lvl="1" indent="0" algn="just">
                  <a:buClr>
                    <a:srgbClr val="A50021"/>
                  </a:buClr>
                  <a:buNone/>
                </a:pPr>
                <a:r>
                  <a:rPr lang="en-US" sz="13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135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IN" sz="1350" i="1">
                            <a:solidFill>
                              <a:srgbClr val="0B5ED7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acc>
                    <m:r>
                      <a:rPr lang="en-IN" sz="1350" i="1">
                        <a:solidFill>
                          <a:srgbClr val="0B5ED7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IN" sz="135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sz="1350" i="1">
                            <a:solidFill>
                              <a:srgbClr val="0B5ED7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IN" sz="1350" i="1">
                                <a:solidFill>
                                  <a:srgbClr val="0B5ED7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IN" sz="1350" i="1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350" dirty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13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and</a:t>
                </a:r>
                <a:r>
                  <a:rPr lang="en-US" sz="1350" dirty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135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IN" sz="1350" i="1">
                            <a:solidFill>
                              <a:srgbClr val="0B5ED7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acc>
                    <m:r>
                      <a:rPr lang="en-IN" sz="1350">
                        <a:solidFill>
                          <a:srgbClr val="0B5ED7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US" sz="1350" dirty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35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sz="1350" i="1">
                            <a:solidFill>
                              <a:srgbClr val="0B5ED7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IN" sz="1350" i="1">
                                <a:solidFill>
                                  <a:srgbClr val="0B5ED7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IN" sz="1350" i="1">
                                <a:solidFill>
                                  <a:srgbClr val="0B5ED7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  <m:r>
                      <a:rPr lang="en-IN" sz="1350">
                        <a:solidFill>
                          <a:srgbClr val="0B5ED7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13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. This means that cosine similarity does not take the magnitude of the two vectors into account, when computing similarity.</a:t>
                </a:r>
              </a:p>
              <a:p>
                <a:pPr algn="just">
                  <a:buClr>
                    <a:srgbClr val="A50021"/>
                  </a:buClr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14313" indent="-214313" algn="just">
                  <a:buClr>
                    <a:srgbClr val="A50021"/>
                  </a:buClr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It is thus, one way normalized measurement.</a:t>
                </a:r>
              </a:p>
              <a:p>
                <a:pPr marL="214313" indent="-214313" algn="just">
                  <a:buClr>
                    <a:srgbClr val="A50021"/>
                  </a:buClr>
                </a:pPr>
                <a:endParaRPr lang="en-US" dirty="0">
                  <a:solidFill>
                    <a:srgbClr val="0B5ED7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144486" y="1771650"/>
                <a:ext cx="6031775" cy="4091940"/>
              </a:xfrm>
              <a:blipFill>
                <a:blip r:embed="rId2"/>
                <a:stretch>
                  <a:fillRect l="-101" t="-745" r="-202" b="-1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336" y="2237996"/>
            <a:ext cx="1877847" cy="19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Non-Metric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144486" y="1771650"/>
                <a:ext cx="8171471" cy="409194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Clr>
                    <a:srgbClr val="A50021"/>
                  </a:buClr>
                  <a:buNone/>
                </a:pPr>
                <a:r>
                  <a:rPr lang="en-US" b="1" dirty="0" smtClean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Cosine </a:t>
                </a:r>
                <a:r>
                  <a:rPr lang="en-US" b="1" dirty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Similarity</a:t>
                </a:r>
                <a:endParaRPr lang="en-IN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 algn="just">
                  <a:buClr>
                    <a:srgbClr val="A50021"/>
                  </a:buClr>
                  <a:buNone/>
                </a:pP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Suppose, we are given two documents with count of 10 words in each are shown in the form of vectors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x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and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y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as below.</a:t>
                </a:r>
              </a:p>
              <a:p>
                <a:pPr marL="0" indent="0" algn="ctr">
                  <a:buClr>
                    <a:srgbClr val="A50021"/>
                  </a:buClr>
                  <a:buNone/>
                </a:pP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x =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[3, 2, 0, 5, 0, 0, 0, 2, 0, 0] and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y =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[1, 0, 0, 0, 0, 0, 0, 1, 0, 2]</a:t>
                </a:r>
              </a:p>
              <a:p>
                <a:pPr algn="ctr">
                  <a:buClr>
                    <a:srgbClr val="A50021"/>
                  </a:buClr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 algn="just">
                  <a:buClr>
                    <a:srgbClr val="A50021"/>
                  </a:buClr>
                  <a:buNone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Thus, 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B5ED7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IN" i="1">
                        <a:solidFill>
                          <a:srgbClr val="0B5ED7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⋅</m:t>
                    </m:r>
                    <m:r>
                      <a:rPr lang="en-IN" i="1">
                        <a:solidFill>
                          <a:srgbClr val="0B5ED7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= 3*1 + 2*0 + 0*0 + 5*0 + 0*0 + 0*0 + 0*0 + 2*1 + 0*0 + 0*2 	  = 5</a:t>
                </a:r>
              </a:p>
              <a:p>
                <a:pPr marL="0" indent="0" algn="just">
                  <a:buClr>
                    <a:srgbClr val="A50021"/>
                  </a:buClr>
                  <a:buNone/>
                </a:pPr>
                <a:r>
                  <a:rPr lang="en-IN" dirty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     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N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B5ED7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>
                        <a:solidFill>
                          <a:srgbClr val="0B5ED7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rgbClr val="0B5ED7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solidFill>
                              <a:srgbClr val="0B5ED7"/>
                            </a:solidFill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rgbClr val="0B5ED7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solidFill>
                              <a:srgbClr val="0B5ED7"/>
                            </a:solidFill>
                            <a:latin typeface="Cambria Math"/>
                            <a:cs typeface="Times New Roman" pitchFamily="18" charset="0"/>
                          </a:rPr>
                          <m:t>+0+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rgbClr val="0B5ED7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solidFill>
                              <a:srgbClr val="0B5ED7"/>
                            </a:solidFill>
                            <a:latin typeface="Cambria Math"/>
                            <a:cs typeface="Times New Roman" pitchFamily="18" charset="0"/>
                          </a:rPr>
                          <m:t>+0+0+0+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rgbClr val="0B5ED7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solidFill>
                              <a:srgbClr val="0B5ED7"/>
                            </a:solidFill>
                            <a:latin typeface="Cambria Math"/>
                            <a:cs typeface="Times New Roman" pitchFamily="18" charset="0"/>
                          </a:rPr>
                          <m:t>+0+0</m:t>
                        </m:r>
                      </m:e>
                    </m:rad>
                    <m:r>
                      <a:rPr lang="en-IN" i="1">
                        <a:solidFill>
                          <a:srgbClr val="0B5ED7"/>
                        </a:solidFill>
                        <a:latin typeface="Cambria Math"/>
                        <a:cs typeface="Times New Roman" pitchFamily="18" charset="0"/>
                      </a:rPr>
                      <m:t>=6.48</m:t>
                    </m:r>
                  </m:oMath>
                </a14:m>
                <a:endParaRPr lang="en-US" dirty="0">
                  <a:solidFill>
                    <a:srgbClr val="0B5ED7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 algn="just">
                  <a:buClr>
                    <a:srgbClr val="A50021"/>
                  </a:buClr>
                  <a:buNone/>
                </a:pPr>
                <a:r>
                  <a:rPr lang="en-US" dirty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     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N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B5ED7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d>
                    <m:r>
                      <a:rPr lang="en-IN">
                        <a:solidFill>
                          <a:srgbClr val="0B5ED7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rgbClr val="0B5ED7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solidFill>
                              <a:srgbClr val="0B5ED7"/>
                            </a:solidFill>
                            <a:latin typeface="Cambria Math"/>
                            <a:cs typeface="Times New Roman" pitchFamily="18" charset="0"/>
                          </a:rPr>
                          <m:t>+0+0+0+0+0+0+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rgbClr val="0B5ED7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solidFill>
                              <a:srgbClr val="0B5ED7"/>
                            </a:solidFill>
                            <a:latin typeface="Cambria Math"/>
                            <a:cs typeface="Times New Roman" pitchFamily="18" charset="0"/>
                          </a:rPr>
                          <m:t>+0+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rgbClr val="0B5ED7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IN" i="1">
                        <a:solidFill>
                          <a:srgbClr val="0B5ED7"/>
                        </a:solidFill>
                        <a:latin typeface="Cambria Math"/>
                        <a:cs typeface="Times New Roman" pitchFamily="18" charset="0"/>
                      </a:rPr>
                      <m:t>=2.24</m:t>
                    </m:r>
                  </m:oMath>
                </a14:m>
                <a:endParaRPr lang="en-US" dirty="0">
                  <a:solidFill>
                    <a:srgbClr val="0B5ED7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 algn="just">
                  <a:buClr>
                    <a:srgbClr val="A50021"/>
                  </a:buClr>
                  <a:buNone/>
                </a:pPr>
                <a:r>
                  <a:rPr lang="en-US" dirty="0">
                    <a:solidFill>
                      <a:srgbClr val="0B5ED7"/>
                    </a:solidFill>
                    <a:latin typeface="Helvetica" panose="020B0604020202020204" pitchFamily="34" charset="0"/>
                    <a:ea typeface="Cambria Math"/>
                    <a:cs typeface="Helvetica" panose="020B0604020202020204" pitchFamily="34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B5ED7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∴</m:t>
                    </m:r>
                    <m:func>
                      <m:funcPr>
                        <m:ctrlPr>
                          <a:rPr lang="en-IN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a:rPr lang="en-IN">
                            <a:solidFill>
                              <a:srgbClr val="0B5ED7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IN">
                            <a:solidFill>
                              <a:srgbClr val="0B5ED7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solidFill>
                                  <a:srgbClr val="0B5ED7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solidFill>
                                  <a:srgbClr val="0B5ED7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𝑥</m:t>
                            </m:r>
                            <m:r>
                              <a:rPr lang="en-IN" i="1">
                                <a:solidFill>
                                  <a:srgbClr val="0B5ED7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,</m:t>
                            </m:r>
                            <m:r>
                              <a:rPr lang="en-IN" i="1">
                                <a:solidFill>
                                  <a:srgbClr val="0B5ED7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IN" i="1">
                        <a:solidFill>
                          <a:srgbClr val="0B5ED7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=0.31 </m:t>
                    </m:r>
                  </m:oMath>
                </a14:m>
                <a:r>
                  <a:rPr lang="en-US" dirty="0" smtClean="0">
                    <a:solidFill>
                      <a:srgbClr val="0B5ED7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endParaRPr lang="en-US" dirty="0">
                  <a:solidFill>
                    <a:srgbClr val="0B5ED7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 algn="just">
                  <a:buClr>
                    <a:srgbClr val="A50021"/>
                  </a:buClr>
                  <a:buNone/>
                </a:pPr>
                <a:endParaRPr lang="en-US" dirty="0">
                  <a:solidFill>
                    <a:srgbClr val="0B5ED7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144486" y="1771650"/>
                <a:ext cx="8171471" cy="4091940"/>
              </a:xfrm>
              <a:blipFill>
                <a:blip r:embed="rId2"/>
                <a:stretch>
                  <a:fillRect l="-224" t="-745" r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90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Logistic regression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K-Nearest Neighbor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Proximity measures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4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838200" y="1870399"/>
            <a:ext cx="10515600" cy="1094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can be multi-dimensional </a:t>
            </a:r>
            <a:endParaRPr lang="en-US" dirty="0" smtClean="0"/>
          </a:p>
          <a:p>
            <a:pPr lvl="1"/>
            <a:r>
              <a:rPr lang="en-US" sz="2800" dirty="0"/>
              <a:t>Each dimension corresponds to an attribute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92454" y="3519101"/>
            <a:ext cx="4390030" cy="18158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2800" dirty="0"/>
              <a:t>Clump Thickness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Uniformity </a:t>
            </a:r>
            <a:r>
              <a:rPr lang="en-US" sz="2800" dirty="0"/>
              <a:t>of Cell Size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Uniformity </a:t>
            </a:r>
            <a:r>
              <a:rPr lang="en-US" sz="2800" dirty="0"/>
              <a:t>of Cell Shape 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…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83" y="2965396"/>
            <a:ext cx="4258269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5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Logistic Regression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200" y="4189863"/>
            <a:ext cx="2751161" cy="1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838200" y="2031242"/>
            <a:ext cx="7961" cy="2172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1018251" y="4060209"/>
            <a:ext cx="245659" cy="2593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1306275" y="4067032"/>
            <a:ext cx="245659" cy="2593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1580368" y="4067032"/>
            <a:ext cx="245659" cy="2593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1870950" y="4067032"/>
            <a:ext cx="245659" cy="2593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2439573" y="4060209"/>
            <a:ext cx="245659" cy="2593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2450555" y="2425073"/>
            <a:ext cx="245659" cy="25930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2929648" y="2425073"/>
            <a:ext cx="245659" cy="25930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3203741" y="2425073"/>
            <a:ext cx="245659" cy="25930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3494323" y="2425073"/>
            <a:ext cx="245659" cy="25930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3828269" y="2425073"/>
            <a:ext cx="245659" cy="259307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059461" y="2031242"/>
            <a:ext cx="943046" cy="2759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0469" y="4018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0469" y="23700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744173" y="4294369"/>
            <a:ext cx="132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Tumor size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2970141"/>
            <a:ext cx="132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3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Logistic Regression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468" y="2398315"/>
            <a:ext cx="4723808" cy="281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8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Exercise-1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33" y="1982852"/>
            <a:ext cx="1795810" cy="45684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0" y="1982852"/>
            <a:ext cx="83058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eridienLTStd-Roman"/>
                <a:cs typeface="Mangal" panose="02040503050203030202" pitchFamily="18" charset="0"/>
              </a:rPr>
              <a:t>On running a Linear regression, the weights were as follows: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eridienLTStd-Roman"/>
                <a:cs typeface="Mangal" panose="02040503050203030202" pitchFamily="18" charset="0"/>
              </a:rPr>
              <a:t>Y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MeridienLTStd-Roman"/>
                <a:cs typeface="Mangal" panose="02040503050203030202" pitchFamily="18" charset="0"/>
              </a:rPr>
              <a:t>= -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eridienLTStd-Roman"/>
                <a:cs typeface="Mangal" panose="02040503050203030202" pitchFamily="18" charset="0"/>
              </a:rPr>
              <a:t>9.346+0.014634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MeridienLTStd-Roman"/>
                <a:cs typeface="Mangal" panose="02040503050203030202" pitchFamily="18" charset="0"/>
              </a:rPr>
              <a:t>X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/>
              <a:t>You want to now estimate for a test instance X</a:t>
            </a:r>
            <a:r>
              <a:rPr lang="en-US" baseline="-25000" dirty="0"/>
              <a:t>1</a:t>
            </a:r>
            <a:r>
              <a:rPr lang="en-US" dirty="0"/>
              <a:t>=720 whether the loan would have approved or not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P’</a:t>
            </a:r>
            <a:r>
              <a:rPr lang="en-US" baseline="30000" dirty="0" smtClean="0"/>
              <a:t>=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baseline="30000" dirty="0"/>
              <a:t>β0+β1x1 </a:t>
            </a:r>
            <a:r>
              <a:rPr lang="en-US" dirty="0"/>
              <a:t>/ (1+ e</a:t>
            </a:r>
            <a:r>
              <a:rPr lang="en-US" baseline="30000" dirty="0"/>
              <a:t>β0+β1x1</a:t>
            </a:r>
            <a:r>
              <a:rPr lang="en-US" dirty="0"/>
              <a:t>) </a:t>
            </a:r>
          </a:p>
          <a:p>
            <a:r>
              <a:rPr lang="en-US" dirty="0"/>
              <a:t>Where e is a constant value 2.718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7999" y="4591803"/>
            <a:ext cx="8200571" cy="1544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eridienLTStd-Roman"/>
                <a:cs typeface="Mangal" panose="02040503050203030202" pitchFamily="18" charset="0"/>
              </a:rPr>
              <a:t>P’= e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eridienLTStd-Roman"/>
                <a:cs typeface="Mangal" panose="02040503050203030202" pitchFamily="18" charset="0"/>
              </a:rPr>
              <a:t>-9.346+0.014634 (720)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eridienLTStd-Roman"/>
                <a:cs typeface="Mangal" panose="02040503050203030202" pitchFamily="18" charset="0"/>
              </a:rPr>
              <a:t>/ (1+ e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eridienLTStd-Roman"/>
                <a:cs typeface="Mangal" panose="02040503050203030202" pitchFamily="18" charset="0"/>
              </a:rPr>
              <a:t>-9.346+0.014634 (720)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eridienLTStd-Roman"/>
                <a:cs typeface="Mangal" panose="02040503050203030202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eridienLTStd-Roman"/>
                <a:cs typeface="Mangal" panose="02040503050203030202" pitchFamily="18" charset="0"/>
              </a:rPr>
              <a:t>P’=3.289/1+3.289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eridienLTStd-Roman"/>
                <a:cs typeface="Mangal" panose="02040503050203030202" pitchFamily="18" charset="0"/>
              </a:rPr>
              <a:t>P’=0.7668 since P’ is &gt;0.5 the loan will be classified as approved.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69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457" y="58509"/>
            <a:ext cx="10515600" cy="1325563"/>
          </a:xfrm>
          <a:solidFill>
            <a:srgbClr val="0033CC"/>
          </a:solidFill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Instance-based Learning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683000" y="1561193"/>
            <a:ext cx="5257800" cy="3505200"/>
            <a:chOff x="2133600" y="1447800"/>
            <a:chExt cx="5257800" cy="3505200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133600" y="3048000"/>
              <a:ext cx="1341438" cy="190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D1ECA5"/>
                  </a:solidFill>
                </a14:hiddenFill>
              </a:ext>
            </a:extLst>
          </p:spPr>
        </p:pic>
        <p:pic>
          <p:nvPicPr>
            <p:cNvPr id="5" name="Picture 13" descr="graphic_prodserv_palm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1447800"/>
              <a:ext cx="6858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4" descr="dim_b_serie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600200"/>
              <a:ext cx="1143000" cy="865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657600" y="1828800"/>
              <a:ext cx="4953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1ECA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Picture 16"/>
            <p:cNvSpPr>
              <a:spLocks noChangeAspect="1" noChangeArrowheads="1"/>
            </p:cNvSpPr>
            <p:nvPr/>
          </p:nvSpPr>
          <p:spPr bwMode="gray">
            <a:xfrm>
              <a:off x="5943600" y="4114800"/>
              <a:ext cx="1066800" cy="817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1ECA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Picture 18"/>
            <p:cNvSpPr>
              <a:spLocks noChangeAspect="1" noChangeArrowheads="1"/>
            </p:cNvSpPr>
            <p:nvPr/>
          </p:nvSpPr>
          <p:spPr bwMode="gray">
            <a:xfrm>
              <a:off x="6477000" y="2057400"/>
              <a:ext cx="914400" cy="571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1ECA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Oval 20"/>
            <p:cNvSpPr>
              <a:spLocks noChangeArrowheads="1"/>
            </p:cNvSpPr>
            <p:nvPr/>
          </p:nvSpPr>
          <p:spPr bwMode="auto">
            <a:xfrm>
              <a:off x="3810000" y="2819400"/>
              <a:ext cx="3048000" cy="990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14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11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/>
                <a:t>Its very similar to a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/>
                <a:t>Desktop!!</a:t>
              </a:r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 flipV="1">
              <a:off x="2971800" y="3352800"/>
              <a:ext cx="838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082800" y="5180693"/>
            <a:ext cx="838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</a:rPr>
              <a:t>The KNN classifier is also a </a:t>
            </a:r>
            <a:r>
              <a:rPr lang="en-US" sz="2800" b="1" dirty="0">
                <a:solidFill>
                  <a:srgbClr val="FF0000"/>
                </a:solidFill>
                <a:latin typeface="Helvetica" panose="020B0604020202020204" pitchFamily="34" charset="0"/>
              </a:rPr>
              <a:t>non parametric</a:t>
            </a:r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</a:rPr>
              <a:t> and </a:t>
            </a:r>
            <a:r>
              <a:rPr lang="en-US" sz="2800" b="1" dirty="0">
                <a:solidFill>
                  <a:srgbClr val="FF0000"/>
                </a:solidFill>
                <a:latin typeface="Helvetica" panose="020B0604020202020204" pitchFamily="34" charset="0"/>
              </a:rPr>
              <a:t>instance-based</a:t>
            </a:r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</a:rPr>
              <a:t> learning algorithm.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906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 Nearest Neighbor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650037" y="1690688"/>
            <a:ext cx="4267200" cy="4873625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Requires 3 things:</a:t>
            </a:r>
          </a:p>
          <a:p>
            <a:pPr lvl="1"/>
            <a:r>
              <a:rPr lang="en-US" altLang="en-US" sz="1800" dirty="0"/>
              <a:t>The set of stored records</a:t>
            </a:r>
          </a:p>
          <a:p>
            <a:pPr lvl="1"/>
            <a:r>
              <a:rPr lang="en-US" altLang="en-US" sz="1800" dirty="0"/>
              <a:t>Distance metric to compute distance between records</a:t>
            </a:r>
          </a:p>
          <a:p>
            <a:pPr lvl="1"/>
            <a:r>
              <a:rPr lang="en-US" altLang="en-US" sz="1800" dirty="0"/>
              <a:t>The value of </a:t>
            </a:r>
            <a:r>
              <a:rPr lang="en-US" altLang="en-US" sz="1800" i="1" dirty="0"/>
              <a:t>k</a:t>
            </a:r>
            <a:r>
              <a:rPr lang="en-US" altLang="en-US" sz="1800" dirty="0"/>
              <a:t>, the number of nearest neighbors to retrieve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To classify an unknown record:</a:t>
            </a:r>
          </a:p>
          <a:p>
            <a:pPr lvl="1"/>
            <a:r>
              <a:rPr lang="en-US" altLang="en-US" sz="1800" dirty="0"/>
              <a:t>Compute distance to other training records</a:t>
            </a:r>
          </a:p>
          <a:p>
            <a:pPr lvl="1"/>
            <a:r>
              <a:rPr lang="en-US" altLang="en-US" sz="1800" dirty="0"/>
              <a:t>Identify </a:t>
            </a:r>
            <a:r>
              <a:rPr lang="en-US" altLang="en-US" sz="1800" i="1" dirty="0"/>
              <a:t>k</a:t>
            </a:r>
            <a:r>
              <a:rPr lang="en-US" altLang="en-US" sz="1800" dirty="0"/>
              <a:t> nearest neighbors</a:t>
            </a:r>
          </a:p>
          <a:p>
            <a:pPr lvl="1"/>
            <a:r>
              <a:rPr lang="en-US" altLang="en-US" sz="1800" dirty="0"/>
              <a:t>Use class labels of nearest neighbors to determine the class label of unknown record (e.g., by taking majority vote)</a:t>
            </a:r>
            <a:endParaRPr lang="en-US" altLang="en-US" sz="1700" dirty="0"/>
          </a:p>
        </p:txBody>
      </p:sp>
      <p:sp>
        <p:nvSpPr>
          <p:cNvPr id="5" name="Rounded Rectangle 4"/>
          <p:cNvSpPr/>
          <p:nvPr/>
        </p:nvSpPr>
        <p:spPr>
          <a:xfrm>
            <a:off x="1952625" y="1598612"/>
            <a:ext cx="4343400" cy="32766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2998788" y="2360612"/>
            <a:ext cx="1828800" cy="1752600"/>
            <a:chOff x="1474434" y="2895600"/>
            <a:chExt cx="1828800" cy="1752600"/>
          </a:xfrm>
        </p:grpSpPr>
        <p:sp>
          <p:nvSpPr>
            <p:cNvPr id="7" name="Isosceles Triangle 6"/>
            <p:cNvSpPr/>
            <p:nvPr/>
          </p:nvSpPr>
          <p:spPr>
            <a:xfrm>
              <a:off x="2742846" y="4038600"/>
              <a:ext cx="3048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2742846" y="3200400"/>
              <a:ext cx="3048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446" y="3733800"/>
              <a:ext cx="304800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218971" y="35814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474434" y="2895600"/>
              <a:ext cx="1828800" cy="1752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972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1717</TotalTime>
  <Words>1170</Words>
  <Application>Microsoft Office PowerPoint</Application>
  <PresentationFormat>Widescreen</PresentationFormat>
  <Paragraphs>284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Century Schoolbook</vt:lpstr>
      <vt:lpstr>Helvetica</vt:lpstr>
      <vt:lpstr>Mangal</vt:lpstr>
      <vt:lpstr>MeridienLTStd-Roman</vt:lpstr>
      <vt:lpstr>Symbol</vt:lpstr>
      <vt:lpstr>Times New Roman</vt:lpstr>
      <vt:lpstr>Trebuchet MS</vt:lpstr>
      <vt:lpstr>Wingdings</vt:lpstr>
      <vt:lpstr>Wingdings 2</vt:lpstr>
      <vt:lpstr>Office Theme</vt:lpstr>
      <vt:lpstr>Classification using Logistic Regression,K-nearest neighbors and SVM</vt:lpstr>
      <vt:lpstr>Today’s Agenda</vt:lpstr>
      <vt:lpstr>Classification</vt:lpstr>
      <vt:lpstr>Classification</vt:lpstr>
      <vt:lpstr>Logistic Regression</vt:lpstr>
      <vt:lpstr>Logistic Regression</vt:lpstr>
      <vt:lpstr>Exercise-1</vt:lpstr>
      <vt:lpstr>Instance-based Learning</vt:lpstr>
      <vt:lpstr>k Nearest Neighbor</vt:lpstr>
      <vt:lpstr>k Nearest Neighbor</vt:lpstr>
      <vt:lpstr>k Nearest Neighbor</vt:lpstr>
      <vt:lpstr>Example</vt:lpstr>
      <vt:lpstr>Proximity Measures for Single Nominal attribute</vt:lpstr>
      <vt:lpstr>Proximity Measures for Two or more Nominal attribute</vt:lpstr>
      <vt:lpstr>Similarity Measure for Symmetric Binary attribute</vt:lpstr>
      <vt:lpstr>Similarity Measure with Symmetric Binary</vt:lpstr>
      <vt:lpstr>Proximity Measure with Asymmetric Binary </vt:lpstr>
      <vt:lpstr>Proximity Measure with Asymmetric Binary </vt:lpstr>
      <vt:lpstr>Proximity Measures for Categorical Attribute</vt:lpstr>
      <vt:lpstr>Proximity Measures for Categorical Attribute</vt:lpstr>
      <vt:lpstr>Proximity Measure for Ordinal Attribute</vt:lpstr>
      <vt:lpstr>Proximity Measure for Ordinal Attribute</vt:lpstr>
      <vt:lpstr>Properties of distance measures</vt:lpstr>
      <vt:lpstr>Proximity Measure with Interval Scale</vt:lpstr>
      <vt:lpstr>Proximity Measure with Interval Scale</vt:lpstr>
      <vt:lpstr>Proximity Measure with Interval Scale</vt:lpstr>
      <vt:lpstr>Proximity Measure for Mixed Attributes</vt:lpstr>
      <vt:lpstr>Proximity Measure with Vector Objects</vt:lpstr>
      <vt:lpstr>Proximity Measure with Mixed Attributes</vt:lpstr>
      <vt:lpstr>Cosine Similarity</vt:lpstr>
      <vt:lpstr>Non-Metric Similarity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Vectors</dc:title>
  <dc:creator>Aruna</dc:creator>
  <cp:lastModifiedBy>Aruna</cp:lastModifiedBy>
  <cp:revision>164</cp:revision>
  <dcterms:created xsi:type="dcterms:W3CDTF">2020-04-09T11:19:19Z</dcterms:created>
  <dcterms:modified xsi:type="dcterms:W3CDTF">2020-05-10T05:57:00Z</dcterms:modified>
</cp:coreProperties>
</file>