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7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10" r:id="rId11"/>
    <p:sldId id="312" r:id="rId12"/>
    <p:sldId id="313" r:id="rId13"/>
    <p:sldId id="29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22" autoAdjust="0"/>
  </p:normalViewPr>
  <p:slideViewPr>
    <p:cSldViewPr snapToGrid="0">
      <p:cViewPr varScale="1">
        <p:scale>
          <a:sx n="70" d="100"/>
          <a:sy n="70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4-11T04:53:35.2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19894 14585 0,'0'-25'94,"25"25"-94,-1 0 47,26 0-16,-25 0 0,0 0-15,-1 0 47,1 0-48,-50 0 204,-24 0-203,24 0-16,0 0 15,0 0 1,1 0-16,-1 25 15,0-25 17,0 0-32,0 0 15,0 0 1,1 0 0,48 0 249,26 0-249,-25 0-1,25 0 1,-26 0 0,26 0-16,-25 0 15,-25-25 1,-25 25 125,0 0-126,-24 25-15,-1-25 31,25 0-15,-25 0 15,26 0 1,-26 0-1,75 0 203,0 0-218,-75 0 187,25 0-172,0 0 0,1 25-15,48-25 250,51-25-251,-50 25-15,-1 0 16,1 0 0,0 0-1,0-25 16,0 25 219,0 0-234,-1 0 0</inkml:trace>
  <inkml:trace contextRef="#ctx0" brushRef="#br0" timeOffset="2327.0297">19844 14511 0,'0'0'0,"25"-25"31,0 25-15,0 0 31,-1 0-32,1 0 1,0 0 31,0 0 0,-50 0 343,0 0-374,-24 0 0,73 0 249,1 0-265,0 0 16,25 0-16,-26 0 16,76-50-16,-51 50 15,-24 0 1,0 0-16,0 0 31,-75 0 110,0 0-126,1 0-15,-1 0 16,25 0 15,-24 0-15,49 25-16,-25-25 15,-25 25 17,26 0-17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4-11T04:54:24.2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2927 12700 0,'0'50'93,"0"-1"-93,0 26 16,0 24-16,0 0 16,0 0-16,0 1 15,0-1-15,0-25 16,0-24-16,0-1 16,0-24-1,0 0-15</inkml:trace>
  <inkml:trace contextRef="#ctx0" brushRef="#br0" timeOffset="1142.8482">2754 12626 0,'24'0'78,"26"0"-62,-25 0-16,49 0 16,1 0-16,-50 0 15,49 0-15,-24 0 16,-26 0-16,26 24 15,-25-24-15,0 0 16,-1 0-16,1 0 16,0 0-1,-25 25 1,25-25-16,-25 25 31,0 0-31,0 0 16,49-1-16,-49 1 15,0 0 1,0 0-16,0 0 16,0 24-16,0-24 15,-24 25-15,24-26 16,-25-24 0,0 25-16,-25-25 15,26 0 1,-1 25-16,0-25 15,0 0 1,0 0 0,1 0-16,-1 0 15,0 0-15,0 0 16,0 0 0,1 0 46</inkml:trace>
  <inkml:trace contextRef="#ctx0" brushRef="#br0" timeOffset="2247.0847">4118 12328 0,'-25'0'62,"0"0"-46,1 0 15,-26 0-15,0 0-16,1 0 15,-26 25-15,26 0 16,-26-1 0,26 1-16,-1 0 15,-24 0-15,49 24 16,0-49-16,-25 50 15,50-25-15,-24 0 16,-26 24-16,50-24 16,0 0-16,0 24 15,0 1 1,0-25 0,0 24-1,0-24 1,0 25-16,0-25 15,0 24-15,0 1 16,25-25-16,-25-1 16,0 51-16,0-25 15,0-1-15,49-24 16,-24 49-16,-25-49 16,0 25-16,25-1 15,-25-24 1,25 0-16,-25 0 31,25-25-31,-25 25 16,24-25-1,-24 49-15,25-49 16,0 0-16,49 0 16,-49 50-1,0-50-15,0 0 16,0 0-1,-1 0-15,1 0 63</inkml:trace>
  <inkml:trace contextRef="#ctx0" brushRef="#br0" timeOffset="3192.4622">3721 12849 0,'25'0'47,"0"25"-31,24 24-16,1-24 16,-1 25-16,1-1 15,-25 1-15,25-1 16,-26-24-16,51 25 15,-75 0 1,74-1-16,-74-24 16,25 0-16,25 0 15,-50-1-15,24-24 16,1 25-16</inkml:trace>
  <inkml:trace contextRef="#ctx0" brushRef="#br0" timeOffset="3727.209">4217 12874 0,'-25'0'31,"-24"0"-15,-26 49-16,-49 26 15,75-1-15,-26 0 16,1-24-16,49 0 15,0-25-15,25-1 16</inkml:trace>
  <inkml:trace contextRef="#ctx0" brushRef="#br0" timeOffset="4486.9272">4465 13519 0,'25'0'47,"-25"24"-31,0 1-1,0 0-15,0 0 47,0 0-31,0-1 31,0 1-16,0 0 0</inkml:trace>
  <inkml:trace contextRef="#ctx0" brushRef="#br0" timeOffset="4951.4748">4465 13246 0</inkml:trace>
  <inkml:trace contextRef="#ctx0" brushRef="#br0" timeOffset="5567.1269">4664 13146 0,'0'-24'46,"24"24"-14,1 0-17,0 0 1,0 0-16,0 0 16,-1 0-1,1 0 1,0 0-1</inkml:trace>
  <inkml:trace contextRef="#ctx0" brushRef="#br0" timeOffset="6118.9576">4713 13345 0,'25'0'47,"25"0"-31,-1 0-1</inkml:trace>
  <inkml:trace contextRef="#ctx0" brushRef="#br0" timeOffset="8384.041">5209 12824 0,'0'25'109,"0"49"-93,0-49-1,0 25-15,0-26 16,0 26 0,0-25-1,0 24 1,0-24-1,0 25-15,0-25 16,0 0 0,0-1-16,0 1 15,0 0 1,0 25 234,0-26-250,0 26 16,0 24-16,0-49 15,0 0 1</inkml:trace>
  <inkml:trace contextRef="#ctx0" brushRef="#br0" timeOffset="11262.9358">5780 12278 0,'0'0'0,"25"25"16,-25 0-16,24 25 15,26-26-15,-50 1 16,25 0-16,0 0 15,24 49-15,1-49 32,-50 25-32,25-50 15,-25 74-15,49-49 32,-24 74-32,0-74 15,25 49-15,-50-24 16,0-1-16,24 1 15,1 24-15,-25-24 16,0 25-16,25-1 16,-25-49-16,0 24 15,0-24-15,0 25 16,0-25 0,0 24-16,0-24 15,0 0 1,0 0-16,0-1 15,-25 1-15,-24 25 16,24-25 0,0-25 15,0 24-15,0-24-16,0 25 15,-24-25 1,24 0-1,0 0 1,-24 0-16,-1 0 16,25 0-16,0 0 15,1 0 17</inkml:trace>
  <inkml:trace contextRef="#ctx0" brushRef="#br0" timeOffset="11846.5502">6549 13221 0,'49'0'78,"-24"0"-62,25 0-16,-1 0 16,1 25-16,49-25 15,-24 0-15,-26 0 16,50 0-16,-24 0 15,-50 0-15,49 49 16</inkml:trace>
  <inkml:trace contextRef="#ctx0" brushRef="#br0" timeOffset="12359.7807">6450 13543 0,'99'0'32,"25"0"-32,25 0 15,24 0-15,-74 0 16,1 0-16,-51 0 16,-24 0-16,0 0 15</inkml:trace>
  <inkml:trace contextRef="#ctx0" brushRef="#br0" timeOffset="12895.5775">7739 12973 0</inkml:trace>
  <inkml:trace contextRef="#ctx0" brushRef="#br0" timeOffset="13822.473">7739 12973 0,'0'-25'15,"0"0"1,-24 25 0,-26 25-1,25 0-15,0 0 16,25-1-16,-24 1 15,-1 0-15,0-25 16,25 25 0,0 0-1,0-1 1,0 1 0,0 0-1,0 0-15,0 0 16,0 24-1,0-24-15,25 0 16,-25 0 0,25 0-16,-1 24 15,1-49-15,0 25 16,-25 0 0,25-25-16,0 25 15,-25-1 1,49-24-1,-24 25 1,0-25 15,24 0-15,-49-25-16,50 1 16,-50-26-16,50 0 15,-26 1-15,-24 24 16,0-25-1,0 26-15,0-1 16,0-25-16,0 25 16,0 0-16,0 1 15,0-1 1,0 0 0,-24 0-1,-1-24 1,0 49-16,25-25 15,-25 25-15,0 0 16,1-50-16,-1 50 16,0 0-1,0 0 17,0 0-1,1 0-16,-1 0 1,0 0 0,0 0 77</inkml:trace>
  <inkml:trace contextRef="#ctx0" brushRef="#br0" timeOffset="14383.1533">8186 13271 0,'25'0'47,"0"0"-32</inkml:trace>
  <inkml:trace contextRef="#ctx0" brushRef="#br0" timeOffset="16167.1911">8657 12874 0,'-25'-25'125,"1"25"-94,-26 0-15,25 0-16,0 0 15,25 25 1,-24-25 0,-1 24 15,25 26 78,0 0-93,25-1-1,-1 1 1,1-25 0,0-1-1,0-24 1,0 25 31,-1 0-32,1-25 1,0 0-16,0 0 16,24 0-16,1 0 15,-25 0 1,0 0 0,-1 0-1,-24-25-15,0 0 16,0-24-1,0 24 1,-24 0 93,-1 25-62,25-25-31,-25 25 140,0 50-140,0 74-16,1-49 15,24-26-15,0 1 16,-25-25-16,25 49 16,0-49-16,0 0 15,0-1-15,0 1 16,0 0 0,0 0-16,0 0 31,0-1-31,0 1 15,-25 0 1,25 0 0,0 24-1,0 1-15,0-25 16,0 0 0,0-1-16</inkml:trace>
  <inkml:trace contextRef="#ctx0" brushRef="#br0" timeOffset="23527.1064">3870 13791 0,'124'0'110,"50"0"-95,-26 0-15,100 0 16,-24 0-16,-51 0 15,51 0-15,-51 0 16,26 0-16,-26 0 16,26 0-16,-51 0 15,26 0-15,-50 0 16,0 0-16,-25 0 16,-74 0-16,25 0 15,-25 0 1,-1 0 15,1 0-15</inkml:trace>
  <inkml:trace contextRef="#ctx0" brushRef="#br0" timeOffset="25855.7851">23168 11038 0,'25'0'15,"0"0"32</inkml:trace>
  <inkml:trace contextRef="#ctx0" brushRef="#br0" timeOffset="26822.6354">23118 11013 0,'50'-25'62,"-25"25"-46,49-24-16,-49 24 15,49-25-15,-24 25 16,0 0 0,24 0-16,-49 0 31,0 0-15</inkml:trace>
  <inkml:trace contextRef="#ctx0" brushRef="#br0" timeOffset="27391.3206">23317 10740 0,'-25'0'63,"25"25"-48,0 0 1,0 25-16,25-1 16,-25 26-16,25-1 15,-1-49 1,-24 24 0,0-24-1,25-25-15,-25 25 31,0 0-15,25 0 0,0-25-1,0 0 17,-1 0-32</inkml:trace>
  <inkml:trace contextRef="#ctx0" brushRef="#br0" timeOffset="28247.0459">23590 10616 0,'24'50'78,"1"24"-62,25-24-1,-50-25 1,25-25 93,-25-25-109,24-25 16,-24 1-16,25-1 16,-25 25-16,0-24 15,25-1 1</inkml:trace>
  <inkml:trace contextRef="#ctx0" brushRef="#br0" timeOffset="29214.9388">23986 10517 0,'25'0'0,"0"0"31,0 0-15,0 0-16,24 0 62,1 0-46,-25 0-16,0-49 15,-50 49 220,0 24-235,0 1 15,0 0-15,1 25 16,-1-1-16,25 1 16,0-25-1,-25-25-15,25 24 16,0 1-16,0 0 15,-25 0 1,25 0 15,0-1-15,0 1 0,50 25-1,-25-50 1,24 0-16,-49 25 15,25-25 1,25 0 0,-26 0 15</inkml:trace>
  <inkml:trace contextRef="#ctx0" brushRef="#br0" timeOffset="30622.804">3101 14784 0,'0'24'47,"0"26"-32,0-25 1,0 24-16,0 26 16,0-50-1,0 49-15,0-24 16,0-1-16,25 1 16,-25-25-16,0 24 15,0-24-15,25 0 16,-25 0-1</inkml:trace>
  <inkml:trace contextRef="#ctx0" brushRef="#br0" timeOffset="31710.9521">3126 14734 0,'0'-25'16,"0"0"0,49 1-16,-24 24 15,25 0-15,-1 0 16,1 0-16,-25 0 15,0 0-15,-1 0 16,1 0-16,0 0 16,0 0-1,24 24 1,-24-24 15,0 0-15,0 25 15,24 25-15,-49-25-1,0-1 17,0 1-32,0 25 15,0-1-15,0-24 16,0 0-1,-24-25-15,-1 25 16,0 24 0,0-24-16,-24 0 15,-1 0 1,50 0-16,-50-1 16,26-24-16,-1 0 15,0 0-15,-25 0 16,26 0-16,-26 0 15,0 0 1,1 0-16,24 0 16,-25 0-1,26 0 1,-1 0-16,25-24 78,0-1-47</inkml:trace>
  <inkml:trace contextRef="#ctx0" brushRef="#br0" timeOffset="33055.051">4440 13271 0,'-24'0'94,"24"74"-94,0-24 16,0-26-16,0 1 15,0 25-15,0-1 16,0-24 0,0 0-16,0 0 15,0 0-15,0-1 16,0 1 0,0 0-1,0 0 1,0 0-16,0-1 156</inkml:trace>
  <inkml:trace contextRef="#ctx0" brushRef="#br0" timeOffset="34111.0623">4242 14287 0,'-25'0'47,"0"0"-31,-24 25-1,24 25 1,0-50-16,0 99 15,-24-74-15,49 0 16,0 0-16,-25-1 16,0 26-16,25 0 31,-25-1-31,0-24 16,25 25-16,0-26 15,0 26 1,0-25-1,0 24 1,0-24-16,0 25 16,0-25-16,0 24 15,0-24-15,0 25 16,0-1-16,0 1 16,0-25-16,0-1 15,0 1-15,0 0 16,0 25-16,25-25 15,-25-1-15,25-24 16,0 50 0,0-50-16,-25 25 15,49-25 1,-24 0-16,25 25 16,-1-25-1,26 49-15,-1-49 16,25 25-16,25 0 15,-49 24 1,-26-49-16,1 0 16,-25 0-16,24 0 15</inkml:trace>
  <inkml:trace contextRef="#ctx0" brushRef="#br0" timeOffset="34686.8113">4143 14709 0,'25'0'16,"-1"0"-1,1 0-15,0 0 32,0 0-32,0 0 15,-1 0-15,51 25 16,-50 0-16,24 0 15,26 24-15,-26 26 16,26-26-16,-75 1 16,99-1-16,-74 1 15,24-25 1,-49 0 0</inkml:trace>
  <inkml:trace contextRef="#ctx0" brushRef="#br0" timeOffset="35191.1095">4862 14660 0,'-50'0'0,"1"24"16,-50 26-16,49 0 16,-24-1-16,24-24 15,-49 25-15,0-1 16,49-24-16,-49 49 15,49-49 1,1 0-16,-1 25 0,25-26 31,50-24 63,25 0-94</inkml:trace>
  <inkml:trace contextRef="#ctx0" brushRef="#br0" timeOffset="36310.7638">5011 15056 0,'25'25'219,"0"25"-219,-25-25 15,0-1 1,0 1 0,0 0-1,0 0 1,0 24-1,-25-49 1,0 50-16,-25-50 16,1 50-16,24-50 15,-50 25-15,1-1 16,49-24 0,0 0-1,25 25 110,25-25-125,0 0 16,25 0-16,-26 0 15,26 0-15,-25 0 16,24 0-16,-24 0 16,0 0-16,0 0 15,0 0-15,0 0 16,-1 0-16,1 0 16,0 0 30,0 0-46,0 0 16</inkml:trace>
  <inkml:trace contextRef="#ctx0" brushRef="#br0" timeOffset="36902.8773">5358 15106 0,'25'0'94,"49"0"-78,-49 0-1,50 0-15,-26 0 16,1 0-16,-25 0 16,-1 0-16,1 0 15,0 0 1</inkml:trace>
  <inkml:trace contextRef="#ctx0" brushRef="#br0" timeOffset="37406.8987">5333 15255 0,'50'0'47,"0"0"-31,24 0-16,-49 0 15,49 49-15,-24-49 16,-25 0-16,-1 0 15,1 0-15,0 0 16</inkml:trace>
  <inkml:trace contextRef="#ctx0" brushRef="#br0" timeOffset="38735.4052">6251 14833 0,'-25'0'47,"1"0"-31,-1 0-16,-25 0 15,25 0 1,-24 0 0,24 0-16,0 0 15,0 0-15,0 0 16,1 0-16,-26 0 15,25 25 17,25 0-17,-49-25-15,49 25 16,0-1-16,0 1 16,0 0-1,0 0 1,0 0-1,0-1 17,0 1-32,24-25 31,-24 50-15,50-25-1,-50-1 1,25-24-1,0 50-15,-1-50 16,1 25 0,0-25 15,0 0-15,0 49-1,-1-49 1,1 0-1,0 0-15,0 0 16,0 0 0,0 0-1,-1 0 1,1 0-16,-25-24 16,25-1-16,-25 0 31,0-25-31,25 26 15,-25-1 1,0 0-16,0-25 16,0 26-16,0-1 31,0 0 0,-25-25 0,0 50-15,0-24-16,1 24 16,-1 0-1,0 0 1,0-25 0,0 0-16,0 25 31</inkml:trace>
  <inkml:trace contextRef="#ctx0" brushRef="#br0" timeOffset="39767.0188">6276 14412 0,'0'24'141,"0"1"-125,50 0-1,-1 25-15,-24 24 16,25-49-16,-50 0 16,49 49-16,1-24 15,-25-26-15,24 51 16,-49-50-16,25-1 15,-25 1-15,0 50 16,25-51-16,-25 26 16,0-25-16,0 0 15,0 49-15,0-24 16,0-26-16,0 26 16,0 0-16,0-1 15,0 1 1,0-25-1,0 0 1,-50 24-16,50-24 16,-25 0-16,1-25 15,-1 25-15,0-1 16,0 1-16,0-25 16,1 0-16,-26 0 15,25 25 1,0-25-16,1 0 15,-26 0 1,25 0-16,0 0 16,1 0-1,-1 0 1,-25 0 0,25 0-16,0 0 109</inkml:trace>
  <inkml:trace contextRef="#ctx0" brushRef="#br0" timeOffset="41358.6726">7144 15131 0,'25'0'94,"0"0"-94,0 0 16,-1 0-1,1 0-15,25 0 16,-25 0-1,-1 0 1,1 0-16</inkml:trace>
  <inkml:trace contextRef="#ctx0" brushRef="#br0" timeOffset="42094.7911">7219 15304 0,'24'0'78,"1"0"-63,50 0-15,-26 0 16,1 0-16,24 0 16,-49 0 15</inkml:trace>
  <inkml:trace contextRef="#ctx0" brushRef="#br0" timeOffset="43838.5186">8062 14808 0,'0'-24'156,"-25"24"-140,0 0-1,0 49 1,25-24 15,-24 25-31,24-1 47,0-24-16,0 25-15,0-26-1,0 1 1,0 0 0,0 0-16,0 0 31,0 24-31,24-49 16,-24 25-1,50 0-15,-25-25 16,0 25 15,-1-25 32,1 0-32,25 0 0,-25 0 0,24-25 1,-24 25-32,-25-50 15,25 25-15,-25 1 16,25-1-16,0 0 15,-25 0-15,0 0 16,0 1 31,0-1-16,-25 25-15,0 0-1,0-25 1,0 25 0,1 0-1,-1 0 1,25-25 0,-50 25-16,25 0 31,-24 0-31,49-25 15,-25 25 1,-25-24 31,25 24-16</inkml:trace>
  <inkml:trace contextRef="#ctx0" brushRef="#br0" timeOffset="44503.3346">8533 15180 0</inkml:trace>
  <inkml:trace contextRef="#ctx0" brushRef="#br0" timeOffset="46414.9159">8806 14833 0,'-25'25'250,"25"25"-234,0-26-16,0 1 15,25 0-15,-25 25 16,0-1 0,0-24-16,0 0 15,0 0 17,0-1-17,0 1 298,0 0-298,0 0 79,0 0-94,0 24 16,0-24-16,0 0 15,0 25-15</inkml:trace>
  <inkml:trace contextRef="#ctx0" brushRef="#br0" timeOffset="51991.5194">3473 15974 0,'25'0'47,"74"0"-47,50 0 16,74 0-16,75 0 15,-25 0-15,49 0 16,25 0-16,-49 0 16,-50 0-16,-99 0 15,-75 0-15,-49 0 16,-25 25 46,0 0-62,-124 0 16,0-1-16</inkml:trace>
  <inkml:trace contextRef="#ctx0" brushRef="#br0" timeOffset="52407.301">3870 16173 0,'25'0'47,"173"0"-47,1 0 16,73-50-16,51 0 16,-25 26-16,49-51 15,-124 50-15,-25 1 16,-98 24-16,-26-25 15,-74 0 79</inkml:trace>
  <inkml:trace contextRef="#ctx0" brushRef="#br0" timeOffset="60599.1356">2679 16644 0,'25'0'47,"-25"74"-47,0 26 16,0-26-1,0 0-15,0 26 16,0-51-16,0 26 16,0-26-16,0-24 15,0 0 1,0 0 0,0-1-16,0 1 46,25-25 1</inkml:trace>
  <inkml:trace contextRef="#ctx0" brushRef="#br0" timeOffset="61456.0055">2481 16594 0,'49'0'109,"1"0"-93,0 0 0,-26 0-1,26 0-15,-25 25 16,0-25 0,-1 25-16,1 0 15,0 0-15,-25-1 16,25 26-16,-25-25 31,0 0 0,0-1-15,0 1 15,0 0-31,0 0 16,-25 0-1,0-1-15,-24-24 16,24 25-16,-25 0 16,25-25-1</inkml:trace>
  <inkml:trace contextRef="#ctx0" brushRef="#br0" timeOffset="62262.5436">3647 16371 0,'-25'0'31,"-25"0"-15,25 0-1,-24 25-15,-50 25 16,74-50-16,-50 24 16,1 51-16,0-26 15,-1 1-15,50-50 16,25 25-16,-24 0 15,-1-1-15,0-24 16,25 25-16,0 0 16,0 0-1,0 0-15,0 24 16,0-24 0,0 25-16,0-1 31,0 1-31,25-25 0,24 49 15,-49-49-15,25 24 16,0-49 0,0 50-16,24-25 15,-49 0-15,50-1 16,-25 1-16,0 0 16,-1 0-16,51-25 15,-50 49-15,-1-49 16,51 25-16,-26 0 15,-24 0 1,25 0 0</inkml:trace>
  <inkml:trace contextRef="#ctx0" brushRef="#br0" timeOffset="62807.2315">3225 16768 0,'0'0'0,"25"0"15,0 0-15,-1 0 16,26 0-16,0 25 16,-1-25-16,-24 49 15,99-24-15,-74 50 16,24-51-16,-24 51 15,24-50-15,0 49 16,-49-74-16,75 50 16,-51-26-16,-24 1 15,25 0-15</inkml:trace>
  <inkml:trace contextRef="#ctx0" brushRef="#br0" timeOffset="63310.9601">4068 16892 0,'-24'0'16,"-1"0"-1,-25 0 1,0 25-16,1 49 16,-1-49-16,1 0 15,-1 49-15,25-74 16,0 50-16,-24-25 15,24-1-15,25 1 16,-50 0-16,50 0 16,-24-25-1</inkml:trace>
  <inkml:trace contextRef="#ctx0" brushRef="#br0" timeOffset="64535.0461">4192 17165 0,'25'0'110,"0"0"-95,0 0-15,0 0 16,-1 0-1,1 0-15,0 0 16,25 0 15,-26 25-15,-24-1-16,0 1 16,0 0-1,0 0-15,0 0 31,0 24-31,-24-24 16,-1-25 0,0 0-1,25 25 157,50 0-172,-1-1 16,26-24-16,-75 25 15,24-25-15,1 25 16,0-25-16,-25 25 16,25-25-16,-25 50 31,0-26 0,0 26-15,-25-25-16,-25 0 15,-49-25 1,50 0-16,-26 0 16,26 0-16,-1 0 15,0 0-15,26 0 16,-26 0-16,25 0 31,0 0 0,-24-25-15,49 0 0,-50 25-16,25-50 15,0 50 1,25-49-16</inkml:trace>
  <inkml:trace contextRef="#ctx0" brushRef="#br0" timeOffset="65519.1629">4788 17016 0,'24'0'125,"1"0"-110,50 0-15,-26 0 16,-24 0-16,25 0 16,-25 0-16,-1 0 15,1 0 1,0 0-1,0 25 64</inkml:trace>
  <inkml:trace contextRef="#ctx0" brushRef="#br0" timeOffset="66270.5364">4986 17115 0,'-25'0'31,"0"0"-15,1 0-16,-1 0 15,0 0-15,25 25 16,25-25 218,0 0-234,-1 0 16,1 0 0,0 0-16,0 0 31</inkml:trace>
  <inkml:trace contextRef="#ctx0" brushRef="#br0" timeOffset="66879.1894">5284 16793 0,'25'0'15,"-1"0"1,1 0 0,-25 25-16,0 49 15,25 0-15,-25-24 16,0 24 0,0-24-16,25 0 15,-25-26 1</inkml:trace>
  <inkml:trace contextRef="#ctx0" brushRef="#br0" timeOffset="67703.0342">5433 16644 0,'0'50'109,"0"-26"-93,0 51-16,24-26 15,-24-24-15,0 0 16,0 49-16,0-49 16,0 25-1,0-25-15,0-1 0,0 1 16,0 0-1,0 0 1,0 0-16,0-1 16,0 1-16,0 0 15,0 0-15,0 24 16,0 1-16,0 0 16,0-1-1,0 1 1,-24-50 15,-1 0-15,0 25-1,-25-25-15,26 25 32</inkml:trace>
  <inkml:trace contextRef="#ctx0" brushRef="#br0" timeOffset="68119.0718">6226 17115 0,'25'-25'62,"0"25"-62,0 0 63</inkml:trace>
  <inkml:trace contextRef="#ctx0" brushRef="#br0" timeOffset="68534.8301">6152 17239 0,'50'0'94,"49"0"-94,0-25 16,50 25-16,-75 0 15,-24-24-15,24 24 16</inkml:trace>
  <inkml:trace contextRef="#ctx0" brushRef="#br0" timeOffset="69358.9904">6772 16917 0,'-50'0'15,"50"25"1,-24 49 0,24-24-1,0-26 1,0 1-16,0 25 16,0-25-16,0-1 15,0 1-15,0 0 16,24-25-16,1 25 15,0 0-15,0-1 16,24-24 31,-24 0-31,0 0-16,25 0 15,-26 0 1,1-49-1,0 24 1,-25 0-16,0 0 0,0 1 16,0-1-1,0 0-15,0-25 16,0-24 0,-25 24-16,-24 50 15,-26-74-15,50 74 16,-24-25-16,24 25 15,-25 0 1,26 0 0</inkml:trace>
  <inkml:trace contextRef="#ctx0" brushRef="#br0" timeOffset="69894.8295">7243 17214 0</inkml:trace>
  <inkml:trace contextRef="#ctx0" brushRef="#br0" timeOffset="70975.101">7591 16818 0,'24'0'156,"51"0"-140,-50 0-16,24 0 16,-24 0-16</inkml:trace>
  <inkml:trace contextRef="#ctx0" brushRef="#br0" timeOffset="72119.0374">7715 16818 0,'0'49'171,"0"-24"-155,0 25-16,0-26 16,0 1-16,0 0 15,0 0 251,49-25-250,-24 0-1,0-25 1,0 25-1,-1 0 17,1 0-32,25 0 15,-25 0 1,-1 0 0,1 0-16,0 0 15,0 50-15,0-50 16,-25 24-1,24-24-15,-24 25 16,25-25-16,-25 50 31,0-25 1,0-1-32,-25 1 15,-24 0-15,24 0 16,-49 24-16,24-24 15,-24-25 1,24 0-16,-24 0 16,49 0-16,-50 0 15,51 0-15,-26 0 16,25 0-16,0 0 16,1 0-16,-1-25 15,0 25 95</inkml:trace>
  <inkml:trace contextRef="#ctx0" brushRef="#br0" timeOffset="72990.3244">7566 16818 0,'25'0'78,"-1"0"-62,1 0-16,25 0 16,24 0-16,25 0 15,1 0-15,24 0 16,0 0-16,-25 0 15,0 0-15,-24 0 16,-51 0-16,26 0 16,0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6D5D7-5934-44A6-BA8B-54DF109945D6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2A200-97E4-4975-9F77-3C5BE275A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70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7B8FAF-C927-4A18-BD59-0C925AF1CDE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5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70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472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20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43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11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10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44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37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31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21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32E8-B6D6-4F3E-8916-02FA76B0ECE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0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C32E8-B6D6-4F3E-8916-02FA76B0ECEC}" type="datetimeFigureOut">
              <a:rPr lang="en-US" smtClean="0"/>
              <a:t>10-May-20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70736-C71F-4CBD-9655-488686714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8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customXml" Target="../ink/ink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4519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Classification using </a:t>
            </a:r>
            <a:r>
              <a:rPr lang="en-US" dirty="0" smtClean="0"/>
              <a:t>Support Vector Machines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3581"/>
            <a:ext cx="9144000" cy="1655762"/>
          </a:xfrm>
        </p:spPr>
        <p:txBody>
          <a:bodyPr/>
          <a:lstStyle/>
          <a:p>
            <a:r>
              <a:rPr lang="en-US" dirty="0" err="1" smtClean="0"/>
              <a:t>Prof.Aruna</a:t>
            </a:r>
            <a:r>
              <a:rPr lang="en-US" dirty="0" smtClean="0"/>
              <a:t> </a:t>
            </a:r>
            <a:r>
              <a:rPr lang="en-US" dirty="0" err="1" smtClean="0"/>
              <a:t>Ranganath</a:t>
            </a:r>
            <a:endParaRPr lang="en-US" dirty="0"/>
          </a:p>
        </p:txBody>
      </p:sp>
      <p:pic>
        <p:nvPicPr>
          <p:cNvPr id="2050" name="Picture 2" descr="https://assets1.risnews.com/styles/content_sm/s3/2017-12/GettyImages-686690190.jpg?itok=9F-hUU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223" y="4115933"/>
            <a:ext cx="4116777" cy="274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76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Largest Margin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9" name="Content Placeholder 3"/>
          <p:cNvSpPr>
            <a:spLocks noGrp="1"/>
          </p:cNvSpPr>
          <p:nvPr>
            <p:ph idx="1"/>
          </p:nvPr>
        </p:nvSpPr>
        <p:spPr>
          <a:xfrm>
            <a:off x="6157686" y="2047948"/>
            <a:ext cx="4510314" cy="458145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Prediction = sign (</a:t>
            </a:r>
            <a:r>
              <a:rPr lang="en-US" dirty="0" err="1" smtClean="0"/>
              <a:t>w.x+b</a:t>
            </a:r>
            <a:r>
              <a:rPr lang="en-US" dirty="0" smtClean="0"/>
              <a:t>)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Confidence of prediction: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=(</a:t>
            </a:r>
            <a:r>
              <a:rPr lang="en-US" dirty="0" err="1" smtClean="0"/>
              <a:t>w.x+b</a:t>
            </a:r>
            <a:r>
              <a:rPr lang="en-US" dirty="0" smtClean="0"/>
              <a:t>) y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data point: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dirty="0"/>
              <a:t>   </a:t>
            </a:r>
            <a:r>
              <a:rPr lang="el-GR" sz="3600" dirty="0"/>
              <a:t>ᵧ</a:t>
            </a:r>
            <a:r>
              <a:rPr lang="en-US" sz="2400" baseline="-25000" dirty="0" err="1"/>
              <a:t>i</a:t>
            </a:r>
            <a:r>
              <a:rPr lang="en-US" sz="2400" dirty="0"/>
              <a:t>= (</a:t>
            </a:r>
            <a:r>
              <a:rPr lang="en-US" sz="2400" dirty="0" err="1"/>
              <a:t>w.x</a:t>
            </a:r>
            <a:r>
              <a:rPr lang="en-US" sz="2400" baseline="-25000" dirty="0" err="1"/>
              <a:t>i</a:t>
            </a:r>
            <a:r>
              <a:rPr lang="en-US" sz="2400" dirty="0" err="1"/>
              <a:t>+b</a:t>
            </a:r>
            <a:r>
              <a:rPr lang="en-US" sz="2400" dirty="0"/>
              <a:t>)y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aseline="-25000" dirty="0"/>
          </a:p>
          <a:p>
            <a:pPr>
              <a:spcBef>
                <a:spcPts val="0"/>
              </a:spcBef>
            </a:pPr>
            <a:r>
              <a:rPr lang="en-US" sz="2400" dirty="0"/>
              <a:t>Can be rewritten as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017" y="4825620"/>
            <a:ext cx="2743583" cy="971686"/>
          </a:xfrm>
          <a:prstGeom prst="rect">
            <a:avLst/>
          </a:prstGeom>
        </p:spPr>
      </p:pic>
      <p:grpSp>
        <p:nvGrpSpPr>
          <p:cNvPr id="93" name="Group 92"/>
          <p:cNvGrpSpPr/>
          <p:nvPr/>
        </p:nvGrpSpPr>
        <p:grpSpPr>
          <a:xfrm>
            <a:off x="1280886" y="2047949"/>
            <a:ext cx="4191000" cy="2962337"/>
            <a:chOff x="304800" y="1447800"/>
            <a:chExt cx="4191000" cy="2962337"/>
          </a:xfrm>
        </p:grpSpPr>
        <p:grpSp>
          <p:nvGrpSpPr>
            <p:cNvPr id="77" name="Group 76"/>
            <p:cNvGrpSpPr/>
            <p:nvPr/>
          </p:nvGrpSpPr>
          <p:grpSpPr>
            <a:xfrm>
              <a:off x="304800" y="1447800"/>
              <a:ext cx="4191000" cy="2962337"/>
              <a:chOff x="2057400" y="1219200"/>
              <a:chExt cx="4191000" cy="296233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057400" y="1219200"/>
                <a:ext cx="4191000" cy="2590800"/>
                <a:chOff x="2057400" y="1999343"/>
                <a:chExt cx="4191000" cy="25908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057400" y="1999343"/>
                  <a:ext cx="4191000" cy="2590800"/>
                  <a:chOff x="2209800" y="1576614"/>
                  <a:chExt cx="4191000" cy="2590800"/>
                </a:xfrm>
              </p:grpSpPr>
              <p:sp>
                <p:nvSpPr>
                  <p:cNvPr id="10" name="Rectangle 9"/>
                  <p:cNvSpPr/>
                  <p:nvPr/>
                </p:nvSpPr>
                <p:spPr bwMode="auto">
                  <a:xfrm>
                    <a:off x="2209800" y="1576614"/>
                    <a:ext cx="4191000" cy="2590800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0000" tIns="46800" rIns="90000" bIns="4680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latin typeface="Arial" charset="0"/>
                    </a:endParaRPr>
                  </a:p>
                </p:txBody>
              </p:sp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2652486" y="2168071"/>
                    <a:ext cx="1426028" cy="1371600"/>
                    <a:chOff x="2652486" y="2667000"/>
                    <a:chExt cx="1426028" cy="1371600"/>
                  </a:xfrm>
                </p:grpSpPr>
                <p:sp>
                  <p:nvSpPr>
                    <p:cNvPr id="26" name="Flowchart: Extract 25"/>
                    <p:cNvSpPr/>
                    <p:nvPr/>
                  </p:nvSpPr>
                  <p:spPr bwMode="auto">
                    <a:xfrm>
                      <a:off x="2667000" y="2667000"/>
                      <a:ext cx="152400" cy="152400"/>
                    </a:xfrm>
                    <a:prstGeom prst="flowChartExtract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0000" tIns="46800" rIns="90000" bIns="4680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27" name="Flowchart: Extract 26"/>
                    <p:cNvSpPr/>
                    <p:nvPr/>
                  </p:nvSpPr>
                  <p:spPr bwMode="auto">
                    <a:xfrm>
                      <a:off x="2819400" y="2819400"/>
                      <a:ext cx="152400" cy="152400"/>
                    </a:xfrm>
                    <a:prstGeom prst="flowChartExtract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0000" tIns="46800" rIns="90000" bIns="4680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28" name="Flowchart: Extract 27"/>
                    <p:cNvSpPr/>
                    <p:nvPr/>
                  </p:nvSpPr>
                  <p:spPr bwMode="auto">
                    <a:xfrm>
                      <a:off x="3124200" y="2667000"/>
                      <a:ext cx="152400" cy="152400"/>
                    </a:xfrm>
                    <a:prstGeom prst="flowChartExtract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0000" tIns="46800" rIns="90000" bIns="4680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29" name="Flowchart: Extract 28"/>
                    <p:cNvSpPr/>
                    <p:nvPr/>
                  </p:nvSpPr>
                  <p:spPr bwMode="auto">
                    <a:xfrm>
                      <a:off x="2993572" y="3276600"/>
                      <a:ext cx="152400" cy="152400"/>
                    </a:xfrm>
                    <a:prstGeom prst="flowChartExtract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0000" tIns="46800" rIns="90000" bIns="4680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30" name="Flowchart: Extract 29"/>
                    <p:cNvSpPr/>
                    <p:nvPr/>
                  </p:nvSpPr>
                  <p:spPr bwMode="auto">
                    <a:xfrm>
                      <a:off x="3352800" y="3124200"/>
                      <a:ext cx="152400" cy="152400"/>
                    </a:xfrm>
                    <a:prstGeom prst="flowChartExtract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0000" tIns="46800" rIns="90000" bIns="4680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31" name="Flowchart: Extract 30"/>
                    <p:cNvSpPr/>
                    <p:nvPr/>
                  </p:nvSpPr>
                  <p:spPr bwMode="auto">
                    <a:xfrm>
                      <a:off x="2895600" y="3581400"/>
                      <a:ext cx="152400" cy="152400"/>
                    </a:xfrm>
                    <a:prstGeom prst="flowChartExtract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0000" tIns="46800" rIns="90000" bIns="4680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32" name="Flowchart: Extract 31"/>
                    <p:cNvSpPr/>
                    <p:nvPr/>
                  </p:nvSpPr>
                  <p:spPr bwMode="auto">
                    <a:xfrm>
                      <a:off x="3314700" y="3505200"/>
                      <a:ext cx="152400" cy="152400"/>
                    </a:xfrm>
                    <a:prstGeom prst="flowChartExtract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0000" tIns="46800" rIns="90000" bIns="4680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33" name="Flowchart: Extract 32"/>
                    <p:cNvSpPr/>
                    <p:nvPr/>
                  </p:nvSpPr>
                  <p:spPr bwMode="auto">
                    <a:xfrm>
                      <a:off x="2946400" y="3886200"/>
                      <a:ext cx="152400" cy="152400"/>
                    </a:xfrm>
                    <a:prstGeom prst="flowChartExtract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0000" tIns="46800" rIns="90000" bIns="4680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34" name="Flowchart: Extract 33"/>
                    <p:cNvSpPr/>
                    <p:nvPr/>
                  </p:nvSpPr>
                  <p:spPr bwMode="auto">
                    <a:xfrm>
                      <a:off x="3390900" y="3886200"/>
                      <a:ext cx="152400" cy="152400"/>
                    </a:xfrm>
                    <a:prstGeom prst="flowChartExtract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0000" tIns="46800" rIns="90000" bIns="4680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35" name="Flowchart: Extract 34"/>
                    <p:cNvSpPr/>
                    <p:nvPr/>
                  </p:nvSpPr>
                  <p:spPr bwMode="auto">
                    <a:xfrm>
                      <a:off x="2652486" y="3294743"/>
                      <a:ext cx="152400" cy="152400"/>
                    </a:xfrm>
                    <a:prstGeom prst="flowChartExtract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0000" tIns="46800" rIns="90000" bIns="4680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36" name="Flowchart: Extract 35"/>
                    <p:cNvSpPr/>
                    <p:nvPr/>
                  </p:nvSpPr>
                  <p:spPr bwMode="auto">
                    <a:xfrm>
                      <a:off x="3926114" y="3381828"/>
                      <a:ext cx="152400" cy="152400"/>
                    </a:xfrm>
                    <a:prstGeom prst="flowChartExtract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0000" tIns="46800" rIns="90000" bIns="4680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37" name="Flowchart: Extract 36"/>
                    <p:cNvSpPr/>
                    <p:nvPr/>
                  </p:nvSpPr>
                  <p:spPr bwMode="auto">
                    <a:xfrm>
                      <a:off x="3672114" y="2921000"/>
                      <a:ext cx="152400" cy="152400"/>
                    </a:xfrm>
                    <a:prstGeom prst="flowChartExtract">
                      <a:avLst/>
                    </a:prstGeom>
                    <a:solidFill>
                      <a:schemeClr val="accent1"/>
                    </a:solidFill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0000" tIns="46800" rIns="90000" bIns="4680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</p:grpSp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4800600" y="2276928"/>
                    <a:ext cx="1295400" cy="1186543"/>
                    <a:chOff x="4800600" y="2775857"/>
                    <a:chExt cx="1295400" cy="1186543"/>
                  </a:xfrm>
                </p:grpSpPr>
                <p:sp>
                  <p:nvSpPr>
                    <p:cNvPr id="14" name="Flowchart: Connector 13"/>
                    <p:cNvSpPr/>
                    <p:nvPr/>
                  </p:nvSpPr>
                  <p:spPr bwMode="auto">
                    <a:xfrm>
                      <a:off x="4800600" y="2837543"/>
                      <a:ext cx="152400" cy="177800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0000" tIns="46800" rIns="90000" bIns="4680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15" name="Flowchart: Connector 14"/>
                    <p:cNvSpPr/>
                    <p:nvPr/>
                  </p:nvSpPr>
                  <p:spPr bwMode="auto">
                    <a:xfrm>
                      <a:off x="5214257" y="3280228"/>
                      <a:ext cx="152400" cy="177800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0000" tIns="46800" rIns="90000" bIns="4680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16" name="Flowchart: Connector 15"/>
                    <p:cNvSpPr/>
                    <p:nvPr/>
                  </p:nvSpPr>
                  <p:spPr bwMode="auto">
                    <a:xfrm>
                      <a:off x="5471886" y="3403600"/>
                      <a:ext cx="152400" cy="177800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0000" tIns="46800" rIns="90000" bIns="4680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17" name="Flowchart: Connector 16"/>
                    <p:cNvSpPr/>
                    <p:nvPr/>
                  </p:nvSpPr>
                  <p:spPr bwMode="auto">
                    <a:xfrm>
                      <a:off x="5417457" y="2975428"/>
                      <a:ext cx="152400" cy="177800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0000" tIns="46800" rIns="90000" bIns="4680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18" name="Flowchart: Connector 17"/>
                    <p:cNvSpPr/>
                    <p:nvPr/>
                  </p:nvSpPr>
                  <p:spPr bwMode="auto">
                    <a:xfrm>
                      <a:off x="5653314" y="3231243"/>
                      <a:ext cx="152400" cy="177800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0000" tIns="46800" rIns="90000" bIns="4680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19" name="Flowchart: Connector 18"/>
                    <p:cNvSpPr/>
                    <p:nvPr/>
                  </p:nvSpPr>
                  <p:spPr bwMode="auto">
                    <a:xfrm>
                      <a:off x="5638800" y="2832100"/>
                      <a:ext cx="152400" cy="177800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0000" tIns="46800" rIns="90000" bIns="4680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20" name="Flowchart: Connector 19"/>
                    <p:cNvSpPr/>
                    <p:nvPr/>
                  </p:nvSpPr>
                  <p:spPr bwMode="auto">
                    <a:xfrm>
                      <a:off x="5943600" y="3124200"/>
                      <a:ext cx="152400" cy="177800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0000" tIns="46800" rIns="90000" bIns="4680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21" name="Flowchart: Connector 20"/>
                    <p:cNvSpPr/>
                    <p:nvPr/>
                  </p:nvSpPr>
                  <p:spPr bwMode="auto">
                    <a:xfrm>
                      <a:off x="5500914" y="3784600"/>
                      <a:ext cx="152400" cy="177800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0000" tIns="46800" rIns="90000" bIns="4680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22" name="Flowchart: Connector 21"/>
                    <p:cNvSpPr/>
                    <p:nvPr/>
                  </p:nvSpPr>
                  <p:spPr bwMode="auto">
                    <a:xfrm>
                      <a:off x="5105400" y="3692071"/>
                      <a:ext cx="152400" cy="177800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0000" tIns="46800" rIns="90000" bIns="4680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23" name="Flowchart: Connector 22"/>
                    <p:cNvSpPr/>
                    <p:nvPr/>
                  </p:nvSpPr>
                  <p:spPr bwMode="auto">
                    <a:xfrm>
                      <a:off x="4800600" y="3644900"/>
                      <a:ext cx="152400" cy="177800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0000" tIns="46800" rIns="90000" bIns="4680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24" name="Flowchart: Connector 23"/>
                    <p:cNvSpPr/>
                    <p:nvPr/>
                  </p:nvSpPr>
                  <p:spPr bwMode="auto">
                    <a:xfrm>
                      <a:off x="5838371" y="3672114"/>
                      <a:ext cx="152400" cy="177800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0000" tIns="46800" rIns="90000" bIns="4680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  <p:sp>
                  <p:nvSpPr>
                    <p:cNvPr id="25" name="Flowchart: Connector 24"/>
                    <p:cNvSpPr/>
                    <p:nvPr/>
                  </p:nvSpPr>
                  <p:spPr bwMode="auto">
                    <a:xfrm>
                      <a:off x="5334000" y="2775857"/>
                      <a:ext cx="152400" cy="177800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none" lIns="90000" tIns="46800" rIns="90000" bIns="4680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>
                        <a:latin typeface="Arial" charset="0"/>
                      </a:endParaRPr>
                    </a:p>
                  </p:txBody>
                </p:sp>
              </p:grpSp>
              <p:cxnSp>
                <p:nvCxnSpPr>
                  <p:cNvPr id="13" name="Straight Connector 12"/>
                  <p:cNvCxnSpPr/>
                  <p:nvPr/>
                </p:nvCxnSpPr>
                <p:spPr bwMode="auto">
                  <a:xfrm>
                    <a:off x="4419600" y="1576614"/>
                    <a:ext cx="0" cy="259080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31750" cap="flat" cmpd="sng" algn="ctr">
                    <a:solidFill>
                      <a:srgbClr val="0000F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8" name="TextBox 7"/>
                <p:cNvSpPr txBox="1"/>
                <p:nvPr/>
              </p:nvSpPr>
              <p:spPr>
                <a:xfrm>
                  <a:off x="2211783" y="2475079"/>
                  <a:ext cx="2952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</a:t>
                  </a:r>
                  <a:endParaRPr lang="en-US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699328" y="3411248"/>
                  <a:ext cx="282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</a:t>
                  </a:r>
                  <a:endParaRPr lang="en-US" dirty="0"/>
                </a:p>
              </p:txBody>
            </p:sp>
          </p:grpSp>
          <p:cxnSp>
            <p:nvCxnSpPr>
              <p:cNvPr id="39" name="Straight Arrow Connector 38"/>
              <p:cNvCxnSpPr/>
              <p:nvPr/>
            </p:nvCxnSpPr>
            <p:spPr bwMode="auto">
              <a:xfrm flipH="1">
                <a:off x="3886200" y="1676400"/>
                <a:ext cx="3810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75" name="TextBox 74"/>
              <p:cNvSpPr txBox="1"/>
              <p:nvPr/>
            </p:nvSpPr>
            <p:spPr>
              <a:xfrm>
                <a:off x="3757385" y="1688068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</a:t>
                </a:r>
                <a:endParaRPr lang="en-US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780247" y="3812205"/>
                <a:ext cx="9618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w.x+b</a:t>
                </a:r>
                <a:r>
                  <a:rPr lang="en-US" dirty="0"/>
                  <a:t>=0</a:t>
                </a:r>
                <a:endParaRPr lang="en-US" dirty="0"/>
              </a:p>
            </p:txBody>
          </p:sp>
        </p:grpSp>
        <p:cxnSp>
          <p:nvCxnSpPr>
            <p:cNvPr id="81" name="Straight Arrow Connector 80"/>
            <p:cNvCxnSpPr/>
            <p:nvPr/>
          </p:nvCxnSpPr>
          <p:spPr bwMode="auto">
            <a:xfrm flipH="1">
              <a:off x="2146300" y="2856076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Straight Arrow Connector 82"/>
            <p:cNvCxnSpPr>
              <a:endCxn id="14" idx="2"/>
            </p:cNvCxnSpPr>
            <p:nvPr/>
          </p:nvCxnSpPr>
          <p:spPr bwMode="auto">
            <a:xfrm>
              <a:off x="2508522" y="2267858"/>
              <a:ext cx="387078" cy="308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7" name="Straight Arrow Connector 86"/>
            <p:cNvCxnSpPr>
              <a:endCxn id="23" idx="2"/>
            </p:cNvCxnSpPr>
            <p:nvPr/>
          </p:nvCxnSpPr>
          <p:spPr bwMode="auto">
            <a:xfrm>
              <a:off x="2515779" y="3090635"/>
              <a:ext cx="379821" cy="154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0" name="TextBox 89"/>
            <p:cNvSpPr txBox="1"/>
            <p:nvPr/>
          </p:nvSpPr>
          <p:spPr>
            <a:xfrm>
              <a:off x="2203195" y="2768991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ᵧ</a:t>
              </a:r>
              <a:endParaRPr lang="en-US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584194" y="2234168"/>
              <a:ext cx="2584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/>
                <a:t>ᵧ</a:t>
              </a:r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555447" y="3057462"/>
              <a:ext cx="2584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/>
                <a:t>ᵧ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707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987" y="119794"/>
            <a:ext cx="10515600" cy="1325563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Support Vectors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569" y="4526644"/>
            <a:ext cx="10165017" cy="172175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Points that are closest to the decision surface are called Support vectors.</a:t>
            </a:r>
          </a:p>
          <a:p>
            <a:r>
              <a:rPr lang="en-US" dirty="0" smtClean="0"/>
              <a:t>A data set must have a minimum of two support vectors but there can be more than two.</a:t>
            </a:r>
          </a:p>
          <a:p>
            <a:r>
              <a:rPr lang="en-US" dirty="0" smtClean="0"/>
              <a:t>Support vectors determine the equation of the line.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429000" y="1445357"/>
            <a:ext cx="4191000" cy="2608943"/>
            <a:chOff x="2209800" y="1558471"/>
            <a:chExt cx="4191000" cy="2608943"/>
          </a:xfrm>
        </p:grpSpPr>
        <p:sp>
          <p:nvSpPr>
            <p:cNvPr id="5" name="Rectangle 4"/>
            <p:cNvSpPr/>
            <p:nvPr/>
          </p:nvSpPr>
          <p:spPr bwMode="auto">
            <a:xfrm>
              <a:off x="2209800" y="1576614"/>
              <a:ext cx="4191000" cy="2590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652486" y="2168071"/>
              <a:ext cx="1426028" cy="1371600"/>
              <a:chOff x="2652486" y="2667000"/>
              <a:chExt cx="1426028" cy="1371600"/>
            </a:xfrm>
          </p:grpSpPr>
          <p:sp>
            <p:nvSpPr>
              <p:cNvPr id="27" name="Flowchart: Extract 26"/>
              <p:cNvSpPr/>
              <p:nvPr/>
            </p:nvSpPr>
            <p:spPr bwMode="auto">
              <a:xfrm>
                <a:off x="2667000" y="2667000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" name="Flowchart: Extract 27"/>
              <p:cNvSpPr/>
              <p:nvPr/>
            </p:nvSpPr>
            <p:spPr bwMode="auto">
              <a:xfrm>
                <a:off x="2819400" y="2819400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9" name="Flowchart: Extract 28"/>
              <p:cNvSpPr/>
              <p:nvPr/>
            </p:nvSpPr>
            <p:spPr bwMode="auto">
              <a:xfrm>
                <a:off x="3124200" y="2667000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0" name="Flowchart: Extract 29"/>
              <p:cNvSpPr/>
              <p:nvPr/>
            </p:nvSpPr>
            <p:spPr bwMode="auto">
              <a:xfrm>
                <a:off x="2993572" y="3276600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1" name="Flowchart: Extract 30"/>
              <p:cNvSpPr/>
              <p:nvPr/>
            </p:nvSpPr>
            <p:spPr bwMode="auto">
              <a:xfrm>
                <a:off x="3352800" y="3124200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2" name="Flowchart: Extract 31"/>
              <p:cNvSpPr/>
              <p:nvPr/>
            </p:nvSpPr>
            <p:spPr bwMode="auto">
              <a:xfrm>
                <a:off x="2895600" y="3581400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" name="Flowchart: Extract 32"/>
              <p:cNvSpPr/>
              <p:nvPr/>
            </p:nvSpPr>
            <p:spPr bwMode="auto">
              <a:xfrm>
                <a:off x="3314700" y="3505200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4" name="Flowchart: Extract 33"/>
              <p:cNvSpPr/>
              <p:nvPr/>
            </p:nvSpPr>
            <p:spPr bwMode="auto">
              <a:xfrm>
                <a:off x="2946400" y="3886200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5" name="Flowchart: Extract 34"/>
              <p:cNvSpPr/>
              <p:nvPr/>
            </p:nvSpPr>
            <p:spPr bwMode="auto">
              <a:xfrm>
                <a:off x="3390900" y="3886200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6" name="Flowchart: Extract 35"/>
              <p:cNvSpPr/>
              <p:nvPr/>
            </p:nvSpPr>
            <p:spPr bwMode="auto">
              <a:xfrm>
                <a:off x="2652486" y="3294743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7" name="Flowchart: Extract 36"/>
              <p:cNvSpPr/>
              <p:nvPr/>
            </p:nvSpPr>
            <p:spPr bwMode="auto">
              <a:xfrm>
                <a:off x="3926114" y="3381828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8" name="Flowchart: Extract 37"/>
              <p:cNvSpPr/>
              <p:nvPr/>
            </p:nvSpPr>
            <p:spPr bwMode="auto">
              <a:xfrm>
                <a:off x="3672114" y="2921000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800600" y="2276928"/>
              <a:ext cx="1295400" cy="1186543"/>
              <a:chOff x="4800600" y="2775857"/>
              <a:chExt cx="1295400" cy="1186543"/>
            </a:xfrm>
          </p:grpSpPr>
          <p:sp>
            <p:nvSpPr>
              <p:cNvPr id="15" name="Flowchart: Connector 14"/>
              <p:cNvSpPr/>
              <p:nvPr/>
            </p:nvSpPr>
            <p:spPr bwMode="auto">
              <a:xfrm>
                <a:off x="4800600" y="2895600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" name="Flowchart: Connector 15"/>
              <p:cNvSpPr/>
              <p:nvPr/>
            </p:nvSpPr>
            <p:spPr bwMode="auto">
              <a:xfrm>
                <a:off x="5214257" y="3280228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7" name="Flowchart: Connector 16"/>
              <p:cNvSpPr/>
              <p:nvPr/>
            </p:nvSpPr>
            <p:spPr bwMode="auto">
              <a:xfrm>
                <a:off x="5471886" y="3403600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8" name="Flowchart: Connector 17"/>
              <p:cNvSpPr/>
              <p:nvPr/>
            </p:nvSpPr>
            <p:spPr bwMode="auto">
              <a:xfrm>
                <a:off x="5417457" y="2975428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9" name="Flowchart: Connector 18"/>
              <p:cNvSpPr/>
              <p:nvPr/>
            </p:nvSpPr>
            <p:spPr bwMode="auto">
              <a:xfrm>
                <a:off x="5653314" y="3231243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0" name="Flowchart: Connector 19"/>
              <p:cNvSpPr/>
              <p:nvPr/>
            </p:nvSpPr>
            <p:spPr bwMode="auto">
              <a:xfrm>
                <a:off x="5638800" y="2832100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1" name="Flowchart: Connector 20"/>
              <p:cNvSpPr/>
              <p:nvPr/>
            </p:nvSpPr>
            <p:spPr bwMode="auto">
              <a:xfrm>
                <a:off x="5943600" y="3124200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2" name="Flowchart: Connector 21"/>
              <p:cNvSpPr/>
              <p:nvPr/>
            </p:nvSpPr>
            <p:spPr bwMode="auto">
              <a:xfrm>
                <a:off x="5500914" y="3784600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3" name="Flowchart: Connector 22"/>
              <p:cNvSpPr/>
              <p:nvPr/>
            </p:nvSpPr>
            <p:spPr bwMode="auto">
              <a:xfrm>
                <a:off x="5105400" y="3692071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4" name="Flowchart: Connector 23"/>
              <p:cNvSpPr/>
              <p:nvPr/>
            </p:nvSpPr>
            <p:spPr bwMode="auto">
              <a:xfrm>
                <a:off x="4800600" y="3644900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5" name="Flowchart: Connector 24"/>
              <p:cNvSpPr/>
              <p:nvPr/>
            </p:nvSpPr>
            <p:spPr bwMode="auto">
              <a:xfrm>
                <a:off x="5838371" y="3672114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" name="Flowchart: Connector 25"/>
              <p:cNvSpPr/>
              <p:nvPr/>
            </p:nvSpPr>
            <p:spPr bwMode="auto">
              <a:xfrm>
                <a:off x="5334000" y="2775857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</p:grpSp>
        <p:cxnSp>
          <p:nvCxnSpPr>
            <p:cNvPr id="8" name="Straight Connector 7"/>
            <p:cNvCxnSpPr/>
            <p:nvPr/>
          </p:nvCxnSpPr>
          <p:spPr bwMode="auto">
            <a:xfrm>
              <a:off x="4419600" y="1576614"/>
              <a:ext cx="0" cy="259080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4880429" y="1558471"/>
              <a:ext cx="0" cy="259080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4002314" y="1558471"/>
              <a:ext cx="0" cy="259080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9" name="TextBox 38"/>
          <p:cNvSpPr txBox="1"/>
          <p:nvPr/>
        </p:nvSpPr>
        <p:spPr>
          <a:xfrm>
            <a:off x="5210398" y="3970718"/>
            <a:ext cx="96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w.x+b</a:t>
            </a:r>
            <a:r>
              <a:rPr lang="en-US" dirty="0"/>
              <a:t>=0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95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935" y="152400"/>
            <a:ext cx="10222172" cy="838200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Advantages and disadvantages of SVM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935" y="1175982"/>
            <a:ext cx="10222172" cy="5562600"/>
          </a:xfrm>
        </p:spPr>
        <p:txBody>
          <a:bodyPr/>
          <a:lstStyle/>
          <a:p>
            <a:r>
              <a:rPr lang="en-US" dirty="0" smtClean="0"/>
              <a:t>Effective in </a:t>
            </a:r>
            <a:r>
              <a:rPr lang="en-US" dirty="0"/>
              <a:t>high dimensional spaces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also be used when the number of dimensions are greater than the samples.</a:t>
            </a:r>
          </a:p>
          <a:p>
            <a:r>
              <a:rPr lang="en-US" dirty="0" smtClean="0"/>
              <a:t>Stores only the Support vectors in RAM hence memory efficient.</a:t>
            </a:r>
          </a:p>
          <a:p>
            <a:endParaRPr lang="en-US" dirty="0"/>
          </a:p>
          <a:p>
            <a:r>
              <a:rPr lang="en-US" dirty="0" smtClean="0"/>
              <a:t>Cannot perform </a:t>
            </a:r>
            <a:r>
              <a:rPr lang="en-US" dirty="0"/>
              <a:t>well when we have large data set because the required training time is </a:t>
            </a:r>
            <a:r>
              <a:rPr lang="en-US" dirty="0" smtClean="0"/>
              <a:t>higher.</a:t>
            </a:r>
          </a:p>
          <a:p>
            <a:r>
              <a:rPr lang="en-US" dirty="0" smtClean="0"/>
              <a:t>Cannot handle noise in the data.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19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 smtClean="0"/>
              <a:t>Support Vector Machines and its mathematical </a:t>
            </a:r>
            <a:r>
              <a:rPr lang="en-US" dirty="0" err="1" smtClean="0"/>
              <a:t>intution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4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Today’s </a:t>
            </a:r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Support </a:t>
            </a:r>
            <a:r>
              <a:rPr lang="en-US" dirty="0" smtClean="0"/>
              <a:t>Vector Machines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6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SUPPORT VECTOR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SVM’s have a cleaver way of preventing overfitting and work with large feature without too much of computation.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Logistic regression gives us a linear decision surface.</a:t>
            </a:r>
          </a:p>
          <a:p>
            <a:endParaRPr lang="en-US" dirty="0"/>
          </a:p>
        </p:txBody>
      </p:sp>
      <p:pic>
        <p:nvPicPr>
          <p:cNvPr id="1026" name="Picture 2" descr="Free Clipart: Logistic Curve | gnupl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724" y="4031343"/>
            <a:ext cx="3893276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8596560" y="5196960"/>
              <a:ext cx="232560" cy="630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87200" y="5187600"/>
                <a:ext cx="25128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2417160" y="3768480"/>
              <a:ext cx="7840440" cy="26078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07800" y="3759120"/>
                <a:ext cx="7859160" cy="262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269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677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60" y="63935"/>
            <a:ext cx="10515600" cy="985943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Linear Models for classification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175984"/>
            <a:ext cx="8178800" cy="2667000"/>
          </a:xfrm>
        </p:spPr>
        <p:txBody>
          <a:bodyPr/>
          <a:lstStyle/>
          <a:p>
            <a:r>
              <a:rPr lang="en-US" dirty="0" smtClean="0"/>
              <a:t>For a binary classification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Input: &lt;(x</a:t>
            </a:r>
            <a:r>
              <a:rPr lang="en-US" baseline="-25000" dirty="0" smtClean="0"/>
              <a:t>1</a:t>
            </a:r>
            <a:r>
              <a:rPr lang="en-US" dirty="0" smtClean="0"/>
              <a:t>,y</a:t>
            </a:r>
            <a:r>
              <a:rPr lang="en-US" baseline="-25000" dirty="0"/>
              <a:t>1</a:t>
            </a:r>
            <a:r>
              <a:rPr lang="en-US" dirty="0" smtClean="0"/>
              <a:t>) </a:t>
            </a:r>
            <a:r>
              <a:rPr lang="en-US" dirty="0"/>
              <a:t>(</a:t>
            </a:r>
            <a:r>
              <a:rPr lang="en-US" dirty="0" smtClean="0"/>
              <a:t>x</a:t>
            </a:r>
            <a:r>
              <a:rPr lang="en-US" baseline="-25000" dirty="0"/>
              <a:t>2</a:t>
            </a:r>
            <a:r>
              <a:rPr lang="en-US" dirty="0" smtClean="0"/>
              <a:t>,y</a:t>
            </a:r>
            <a:r>
              <a:rPr lang="en-US" baseline="-25000" dirty="0"/>
              <a:t>2</a:t>
            </a:r>
            <a:r>
              <a:rPr lang="en-US" dirty="0" smtClean="0"/>
              <a:t>) </a:t>
            </a:r>
            <a:r>
              <a:rPr lang="en-US" dirty="0"/>
              <a:t>(</a:t>
            </a:r>
            <a:r>
              <a:rPr lang="en-US" dirty="0" smtClean="0"/>
              <a:t>x</a:t>
            </a:r>
            <a:r>
              <a:rPr lang="en-US" baseline="-25000" dirty="0"/>
              <a:t>3</a:t>
            </a:r>
            <a:r>
              <a:rPr lang="en-US" dirty="0" smtClean="0"/>
              <a:t>,y</a:t>
            </a:r>
            <a:r>
              <a:rPr lang="en-US" baseline="-25000" dirty="0"/>
              <a:t>3</a:t>
            </a:r>
            <a:r>
              <a:rPr lang="en-US" dirty="0" smtClean="0"/>
              <a:t>) …. </a:t>
            </a:r>
            <a:r>
              <a:rPr lang="en-US" dirty="0"/>
              <a:t>(</a:t>
            </a:r>
            <a:r>
              <a:rPr lang="en-US" dirty="0" err="1" smtClean="0"/>
              <a:t>x</a:t>
            </a:r>
            <a:r>
              <a:rPr lang="en-US" baseline="-25000" dirty="0" err="1"/>
              <a:t>n</a:t>
            </a:r>
            <a:r>
              <a:rPr lang="en-US" dirty="0" err="1" smtClean="0"/>
              <a:t>,y</a:t>
            </a:r>
            <a:r>
              <a:rPr lang="en-US" baseline="-25000" dirty="0" err="1"/>
              <a:t>n</a:t>
            </a:r>
            <a:r>
              <a:rPr lang="en-US" dirty="0" smtClean="0"/>
              <a:t>) &gt;</a:t>
            </a:r>
          </a:p>
          <a:p>
            <a:r>
              <a:rPr lang="en-US" dirty="0" smtClean="0"/>
              <a:t>Goal: find vector w=&lt;w1,w2,w3….,</a:t>
            </a:r>
            <a:r>
              <a:rPr lang="en-US" dirty="0" err="1" smtClean="0"/>
              <a:t>wd</a:t>
            </a:r>
            <a:r>
              <a:rPr lang="en-US" dirty="0" smtClean="0"/>
              <a:t>&gt;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743200" y="1854776"/>
            <a:ext cx="4026922" cy="845208"/>
            <a:chOff x="1256184" y="1925793"/>
            <a:chExt cx="4026922" cy="845208"/>
          </a:xfrm>
        </p:grpSpPr>
        <p:sp>
          <p:nvSpPr>
            <p:cNvPr id="6" name="TextBox 5"/>
            <p:cNvSpPr txBox="1"/>
            <p:nvPr/>
          </p:nvSpPr>
          <p:spPr>
            <a:xfrm>
              <a:off x="1256184" y="2133600"/>
              <a:ext cx="7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f(x) = </a:t>
              </a:r>
              <a:endParaRPr lang="en-US" dirty="0"/>
            </a:p>
          </p:txBody>
        </p:sp>
        <p:sp>
          <p:nvSpPr>
            <p:cNvPr id="7" name="Left Brace 6"/>
            <p:cNvSpPr/>
            <p:nvPr/>
          </p:nvSpPr>
          <p:spPr bwMode="auto">
            <a:xfrm>
              <a:off x="2000183" y="1937266"/>
              <a:ext cx="304800" cy="7620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04983" y="1925793"/>
              <a:ext cx="2978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+1  if w</a:t>
              </a:r>
              <a:r>
                <a:rPr lang="en-US" baseline="-25000" dirty="0"/>
                <a:t>1</a:t>
              </a:r>
              <a:r>
                <a:rPr lang="en-US" dirty="0"/>
                <a:t>x</a:t>
              </a:r>
              <a:r>
                <a:rPr lang="en-US" baseline="-25000" dirty="0"/>
                <a:t>1</a:t>
              </a:r>
              <a:r>
                <a:rPr lang="en-US" dirty="0"/>
                <a:t>+w</a:t>
              </a:r>
              <a:r>
                <a:rPr lang="en-US" baseline="-25000" dirty="0"/>
                <a:t>2</a:t>
              </a:r>
              <a:r>
                <a:rPr lang="en-US" dirty="0"/>
                <a:t>x</a:t>
              </a:r>
              <a:r>
                <a:rPr lang="en-US" baseline="-25000" dirty="0"/>
                <a:t>2</a:t>
              </a:r>
              <a:r>
                <a:rPr lang="en-US" dirty="0"/>
                <a:t>+…+</a:t>
              </a:r>
              <a:r>
                <a:rPr lang="en-US" dirty="0" err="1"/>
                <a:t>w</a:t>
              </a:r>
              <a:r>
                <a:rPr lang="en-US" baseline="-25000" dirty="0" err="1"/>
                <a:t>d</a:t>
              </a:r>
              <a:r>
                <a:rPr lang="en-US" dirty="0" err="1"/>
                <a:t>x</a:t>
              </a:r>
              <a:r>
                <a:rPr lang="en-US" baseline="-25000" dirty="0" err="1"/>
                <a:t>d</a:t>
              </a:r>
              <a:r>
                <a:rPr lang="en-US" dirty="0"/>
                <a:t>  &gt;= </a:t>
              </a:r>
              <a:r>
                <a:rPr lang="el-GR" dirty="0"/>
                <a:t>θ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04983" y="2401669"/>
              <a:ext cx="1418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  otherwise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49768" y="3996363"/>
            <a:ext cx="4590002" cy="2655527"/>
            <a:chOff x="2209800" y="1576614"/>
            <a:chExt cx="4191000" cy="2590800"/>
          </a:xfrm>
        </p:grpSpPr>
        <p:sp>
          <p:nvSpPr>
            <p:cNvPr id="14" name="Rectangle 13"/>
            <p:cNvSpPr/>
            <p:nvPr/>
          </p:nvSpPr>
          <p:spPr bwMode="auto">
            <a:xfrm>
              <a:off x="2209800" y="1576614"/>
              <a:ext cx="4191000" cy="2590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652486" y="2168071"/>
              <a:ext cx="1426028" cy="1371600"/>
              <a:chOff x="2652486" y="2667000"/>
              <a:chExt cx="1426028" cy="1371600"/>
            </a:xfrm>
          </p:grpSpPr>
          <p:sp>
            <p:nvSpPr>
              <p:cNvPr id="36" name="Flowchart: Extract 35"/>
              <p:cNvSpPr/>
              <p:nvPr/>
            </p:nvSpPr>
            <p:spPr bwMode="auto">
              <a:xfrm>
                <a:off x="2667000" y="2667000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7" name="Flowchart: Extract 36"/>
              <p:cNvSpPr/>
              <p:nvPr/>
            </p:nvSpPr>
            <p:spPr bwMode="auto">
              <a:xfrm>
                <a:off x="2819400" y="2819400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8" name="Flowchart: Extract 37"/>
              <p:cNvSpPr/>
              <p:nvPr/>
            </p:nvSpPr>
            <p:spPr bwMode="auto">
              <a:xfrm>
                <a:off x="3124200" y="2667000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9" name="Flowchart: Extract 38"/>
              <p:cNvSpPr/>
              <p:nvPr/>
            </p:nvSpPr>
            <p:spPr bwMode="auto">
              <a:xfrm>
                <a:off x="2993572" y="3276600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0" name="Flowchart: Extract 39"/>
              <p:cNvSpPr/>
              <p:nvPr/>
            </p:nvSpPr>
            <p:spPr bwMode="auto">
              <a:xfrm>
                <a:off x="3352800" y="3124200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1" name="Flowchart: Extract 40"/>
              <p:cNvSpPr/>
              <p:nvPr/>
            </p:nvSpPr>
            <p:spPr bwMode="auto">
              <a:xfrm>
                <a:off x="2895600" y="3581400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2" name="Flowchart: Extract 41"/>
              <p:cNvSpPr/>
              <p:nvPr/>
            </p:nvSpPr>
            <p:spPr bwMode="auto">
              <a:xfrm>
                <a:off x="3314700" y="3505200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3" name="Flowchart: Extract 42"/>
              <p:cNvSpPr/>
              <p:nvPr/>
            </p:nvSpPr>
            <p:spPr bwMode="auto">
              <a:xfrm>
                <a:off x="2946400" y="3886200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4" name="Flowchart: Extract 43"/>
              <p:cNvSpPr/>
              <p:nvPr/>
            </p:nvSpPr>
            <p:spPr bwMode="auto">
              <a:xfrm>
                <a:off x="3390900" y="3886200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5" name="Flowchart: Extract 44"/>
              <p:cNvSpPr/>
              <p:nvPr/>
            </p:nvSpPr>
            <p:spPr bwMode="auto">
              <a:xfrm>
                <a:off x="2652486" y="3294743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6" name="Flowchart: Extract 45"/>
              <p:cNvSpPr/>
              <p:nvPr/>
            </p:nvSpPr>
            <p:spPr bwMode="auto">
              <a:xfrm>
                <a:off x="3926114" y="3381828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47" name="Flowchart: Extract 46"/>
              <p:cNvSpPr/>
              <p:nvPr/>
            </p:nvSpPr>
            <p:spPr bwMode="auto">
              <a:xfrm>
                <a:off x="3672114" y="2921000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800600" y="2276928"/>
              <a:ext cx="1295400" cy="1186543"/>
              <a:chOff x="4800600" y="2775857"/>
              <a:chExt cx="1295400" cy="1186543"/>
            </a:xfrm>
          </p:grpSpPr>
          <p:sp>
            <p:nvSpPr>
              <p:cNvPr id="24" name="Flowchart: Connector 23"/>
              <p:cNvSpPr/>
              <p:nvPr/>
            </p:nvSpPr>
            <p:spPr bwMode="auto">
              <a:xfrm>
                <a:off x="4800600" y="2895600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5" name="Flowchart: Connector 24"/>
              <p:cNvSpPr/>
              <p:nvPr/>
            </p:nvSpPr>
            <p:spPr bwMode="auto">
              <a:xfrm>
                <a:off x="5214257" y="3280228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" name="Flowchart: Connector 25"/>
              <p:cNvSpPr/>
              <p:nvPr/>
            </p:nvSpPr>
            <p:spPr bwMode="auto">
              <a:xfrm>
                <a:off x="5471886" y="3403600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" name="Flowchart: Connector 26"/>
              <p:cNvSpPr/>
              <p:nvPr/>
            </p:nvSpPr>
            <p:spPr bwMode="auto">
              <a:xfrm>
                <a:off x="5417457" y="2975428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" name="Flowchart: Connector 27"/>
              <p:cNvSpPr/>
              <p:nvPr/>
            </p:nvSpPr>
            <p:spPr bwMode="auto">
              <a:xfrm>
                <a:off x="5653314" y="3231243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9" name="Flowchart: Connector 28"/>
              <p:cNvSpPr/>
              <p:nvPr/>
            </p:nvSpPr>
            <p:spPr bwMode="auto">
              <a:xfrm>
                <a:off x="5638800" y="2832100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0" name="Flowchart: Connector 29"/>
              <p:cNvSpPr/>
              <p:nvPr/>
            </p:nvSpPr>
            <p:spPr bwMode="auto">
              <a:xfrm>
                <a:off x="5943600" y="3124200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1" name="Flowchart: Connector 30"/>
              <p:cNvSpPr/>
              <p:nvPr/>
            </p:nvSpPr>
            <p:spPr bwMode="auto">
              <a:xfrm>
                <a:off x="5500914" y="3784600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2" name="Flowchart: Connector 31"/>
              <p:cNvSpPr/>
              <p:nvPr/>
            </p:nvSpPr>
            <p:spPr bwMode="auto">
              <a:xfrm>
                <a:off x="5105400" y="3692071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" name="Flowchart: Connector 32"/>
              <p:cNvSpPr/>
              <p:nvPr/>
            </p:nvSpPr>
            <p:spPr bwMode="auto">
              <a:xfrm>
                <a:off x="4800600" y="3644900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4" name="Flowchart: Connector 33"/>
              <p:cNvSpPr/>
              <p:nvPr/>
            </p:nvSpPr>
            <p:spPr bwMode="auto">
              <a:xfrm>
                <a:off x="5838371" y="3672114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5" name="Flowchart: Connector 34"/>
              <p:cNvSpPr/>
              <p:nvPr/>
            </p:nvSpPr>
            <p:spPr bwMode="auto">
              <a:xfrm>
                <a:off x="5334000" y="2775857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</p:grpSp>
        <p:cxnSp>
          <p:nvCxnSpPr>
            <p:cNvPr id="17" name="Straight Connector 16"/>
            <p:cNvCxnSpPr/>
            <p:nvPr/>
          </p:nvCxnSpPr>
          <p:spPr bwMode="auto">
            <a:xfrm>
              <a:off x="4419600" y="1576614"/>
              <a:ext cx="0" cy="259080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TextBox 47"/>
          <p:cNvSpPr txBox="1"/>
          <p:nvPr/>
        </p:nvSpPr>
        <p:spPr>
          <a:xfrm>
            <a:off x="7010400" y="4271586"/>
            <a:ext cx="2616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W</a:t>
            </a:r>
            <a:r>
              <a:rPr lang="en-US" baseline="30000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X &gt;= 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US" dirty="0">
                <a:solidFill>
                  <a:srgbClr val="FF0000"/>
                </a:solidFill>
              </a:rPr>
              <a:t> then red balls </a:t>
            </a:r>
          </a:p>
          <a:p>
            <a:r>
              <a:rPr lang="en-US" dirty="0">
                <a:solidFill>
                  <a:srgbClr val="FF0000"/>
                </a:solidFill>
              </a:rPr>
              <a:t>Blue Triangles otherwise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963450" y="5100971"/>
            <a:ext cx="32442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find the weight vector W</a:t>
            </a:r>
          </a:p>
          <a:p>
            <a:r>
              <a:rPr lang="en-US" dirty="0">
                <a:solidFill>
                  <a:srgbClr val="FF0000"/>
                </a:solidFill>
              </a:rPr>
              <a:t>that represent the line that </a:t>
            </a:r>
          </a:p>
          <a:p>
            <a:r>
              <a:rPr lang="en-US" dirty="0">
                <a:solidFill>
                  <a:srgbClr val="FF0000"/>
                </a:solidFill>
              </a:rPr>
              <a:t>separates the classes?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30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Linear Models for classification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899312"/>
            <a:ext cx="10515600" cy="4501487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200" dirty="0"/>
              <a:t>Assume that if each feature has a weight associated with it as </a:t>
            </a:r>
            <a:r>
              <a:rPr lang="en-US" sz="11200" dirty="0" err="1"/>
              <a:t>wi</a:t>
            </a:r>
            <a:endParaRPr lang="en-US" sz="11200" dirty="0"/>
          </a:p>
          <a:p>
            <a:r>
              <a:rPr lang="en-US" sz="11200" dirty="0"/>
              <a:t>Prediction can be represented as weighted sum</a:t>
            </a:r>
          </a:p>
          <a:p>
            <a:endParaRPr lang="en-US" sz="11200" dirty="0"/>
          </a:p>
          <a:p>
            <a:endParaRPr lang="en-US" sz="11200" dirty="0"/>
          </a:p>
          <a:p>
            <a:endParaRPr lang="en-US" sz="11200" dirty="0"/>
          </a:p>
          <a:p>
            <a:r>
              <a:rPr lang="en-US" sz="11200" dirty="0"/>
              <a:t>If f(x) is Positive then red balls</a:t>
            </a:r>
          </a:p>
          <a:p>
            <a:r>
              <a:rPr lang="en-US" sz="11200" dirty="0"/>
              <a:t>If f(x) is Negative then blue triangles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51027" y="3469780"/>
            <a:ext cx="289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f(x) = </a:t>
            </a:r>
            <a:r>
              <a:rPr lang="el-GR" sz="3200" dirty="0" smtClean="0"/>
              <a:t>Σ</a:t>
            </a:r>
            <a:r>
              <a:rPr lang="en-US" sz="3200" dirty="0" smtClean="0"/>
              <a:t> </a:t>
            </a:r>
            <a:r>
              <a:rPr lang="en-US" sz="3200" dirty="0" err="1" smtClean="0"/>
              <a:t>w</a:t>
            </a:r>
            <a:r>
              <a:rPr lang="en-US" sz="3200" baseline="30000" dirty="0" err="1" smtClean="0"/>
              <a:t>i</a:t>
            </a:r>
            <a:r>
              <a:rPr lang="en-US" sz="3200" dirty="0" err="1" smtClean="0"/>
              <a:t>x</a:t>
            </a:r>
            <a:r>
              <a:rPr lang="en-US" sz="3200" baseline="30000" dirty="0" err="1" smtClean="0"/>
              <a:t>i</a:t>
            </a:r>
            <a:r>
              <a:rPr lang="en-US" sz="3200" dirty="0" smtClean="0"/>
              <a:t> </a:t>
            </a:r>
          </a:p>
          <a:p>
            <a:r>
              <a:rPr lang="en-US" sz="3200" dirty="0"/>
              <a:t> </a:t>
            </a:r>
            <a:r>
              <a:rPr lang="en-US" sz="3200" dirty="0" smtClean="0"/>
              <a:t>     = </a:t>
            </a:r>
            <a:r>
              <a:rPr lang="en-US" sz="3200" dirty="0" err="1" smtClean="0"/>
              <a:t>w</a:t>
            </a:r>
            <a:r>
              <a:rPr lang="en-US" sz="3200" baseline="30000" dirty="0" err="1" smtClean="0"/>
              <a:t>T</a:t>
            </a:r>
            <a:r>
              <a:rPr lang="en-US" sz="3200" dirty="0" smtClean="0"/>
              <a:t> . x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742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Decision </a:t>
            </a:r>
            <a:r>
              <a:rPr lang="en-US" dirty="0">
                <a:solidFill>
                  <a:schemeClr val="bg1"/>
                </a:solidFill>
              </a:rPr>
              <a:t>Surface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is the best line that separates the two classes?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485865" y="2786418"/>
            <a:ext cx="4191000" cy="2630715"/>
            <a:chOff x="2209800" y="1558471"/>
            <a:chExt cx="4191000" cy="2630715"/>
          </a:xfrm>
        </p:grpSpPr>
        <p:sp>
          <p:nvSpPr>
            <p:cNvPr id="5" name="Rectangle 4"/>
            <p:cNvSpPr/>
            <p:nvPr/>
          </p:nvSpPr>
          <p:spPr bwMode="auto">
            <a:xfrm>
              <a:off x="2209800" y="1576614"/>
              <a:ext cx="4191000" cy="2590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652486" y="2168071"/>
              <a:ext cx="1426028" cy="1371600"/>
              <a:chOff x="2652486" y="2667000"/>
              <a:chExt cx="1426028" cy="1371600"/>
            </a:xfrm>
          </p:grpSpPr>
          <p:sp>
            <p:nvSpPr>
              <p:cNvPr id="27" name="Flowchart: Extract 26"/>
              <p:cNvSpPr/>
              <p:nvPr/>
            </p:nvSpPr>
            <p:spPr bwMode="auto">
              <a:xfrm>
                <a:off x="2667000" y="2667000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" name="Flowchart: Extract 27"/>
              <p:cNvSpPr/>
              <p:nvPr/>
            </p:nvSpPr>
            <p:spPr bwMode="auto">
              <a:xfrm>
                <a:off x="2819400" y="2819400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9" name="Flowchart: Extract 28"/>
              <p:cNvSpPr/>
              <p:nvPr/>
            </p:nvSpPr>
            <p:spPr bwMode="auto">
              <a:xfrm>
                <a:off x="3124200" y="2667000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0" name="Flowchart: Extract 29"/>
              <p:cNvSpPr/>
              <p:nvPr/>
            </p:nvSpPr>
            <p:spPr bwMode="auto">
              <a:xfrm>
                <a:off x="2993572" y="3276600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1" name="Flowchart: Extract 30"/>
              <p:cNvSpPr/>
              <p:nvPr/>
            </p:nvSpPr>
            <p:spPr bwMode="auto">
              <a:xfrm>
                <a:off x="3352800" y="3124200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2" name="Flowchart: Extract 31"/>
              <p:cNvSpPr/>
              <p:nvPr/>
            </p:nvSpPr>
            <p:spPr bwMode="auto">
              <a:xfrm>
                <a:off x="2895600" y="3581400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3" name="Flowchart: Extract 32"/>
              <p:cNvSpPr/>
              <p:nvPr/>
            </p:nvSpPr>
            <p:spPr bwMode="auto">
              <a:xfrm>
                <a:off x="3314700" y="3505200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4" name="Flowchart: Extract 33"/>
              <p:cNvSpPr/>
              <p:nvPr/>
            </p:nvSpPr>
            <p:spPr bwMode="auto">
              <a:xfrm>
                <a:off x="2946400" y="3886200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5" name="Flowchart: Extract 34"/>
              <p:cNvSpPr/>
              <p:nvPr/>
            </p:nvSpPr>
            <p:spPr bwMode="auto">
              <a:xfrm>
                <a:off x="3390900" y="3886200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6" name="Flowchart: Extract 35"/>
              <p:cNvSpPr/>
              <p:nvPr/>
            </p:nvSpPr>
            <p:spPr bwMode="auto">
              <a:xfrm>
                <a:off x="2652486" y="3294743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7" name="Flowchart: Extract 36"/>
              <p:cNvSpPr/>
              <p:nvPr/>
            </p:nvSpPr>
            <p:spPr bwMode="auto">
              <a:xfrm>
                <a:off x="3926114" y="3381828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38" name="Flowchart: Extract 37"/>
              <p:cNvSpPr/>
              <p:nvPr/>
            </p:nvSpPr>
            <p:spPr bwMode="auto">
              <a:xfrm>
                <a:off x="3672114" y="2921000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800600" y="2276928"/>
              <a:ext cx="1295400" cy="1186543"/>
              <a:chOff x="4800600" y="2775857"/>
              <a:chExt cx="1295400" cy="1186543"/>
            </a:xfrm>
          </p:grpSpPr>
          <p:sp>
            <p:nvSpPr>
              <p:cNvPr id="15" name="Flowchart: Connector 14"/>
              <p:cNvSpPr/>
              <p:nvPr/>
            </p:nvSpPr>
            <p:spPr bwMode="auto">
              <a:xfrm>
                <a:off x="4800600" y="2895600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" name="Flowchart: Connector 15"/>
              <p:cNvSpPr/>
              <p:nvPr/>
            </p:nvSpPr>
            <p:spPr bwMode="auto">
              <a:xfrm>
                <a:off x="5214257" y="3280228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7" name="Flowchart: Connector 16"/>
              <p:cNvSpPr/>
              <p:nvPr/>
            </p:nvSpPr>
            <p:spPr bwMode="auto">
              <a:xfrm>
                <a:off x="5471886" y="3403600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8" name="Flowchart: Connector 17"/>
              <p:cNvSpPr/>
              <p:nvPr/>
            </p:nvSpPr>
            <p:spPr bwMode="auto">
              <a:xfrm>
                <a:off x="5417457" y="2975428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9" name="Flowchart: Connector 18"/>
              <p:cNvSpPr/>
              <p:nvPr/>
            </p:nvSpPr>
            <p:spPr bwMode="auto">
              <a:xfrm>
                <a:off x="5653314" y="3231243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0" name="Flowchart: Connector 19"/>
              <p:cNvSpPr/>
              <p:nvPr/>
            </p:nvSpPr>
            <p:spPr bwMode="auto">
              <a:xfrm>
                <a:off x="5638800" y="2832100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1" name="Flowchart: Connector 20"/>
              <p:cNvSpPr/>
              <p:nvPr/>
            </p:nvSpPr>
            <p:spPr bwMode="auto">
              <a:xfrm>
                <a:off x="5943600" y="3124200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2" name="Flowchart: Connector 21"/>
              <p:cNvSpPr/>
              <p:nvPr/>
            </p:nvSpPr>
            <p:spPr bwMode="auto">
              <a:xfrm>
                <a:off x="5500914" y="3784600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3" name="Flowchart: Connector 22"/>
              <p:cNvSpPr/>
              <p:nvPr/>
            </p:nvSpPr>
            <p:spPr bwMode="auto">
              <a:xfrm>
                <a:off x="5105400" y="3692071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4" name="Flowchart: Connector 23"/>
              <p:cNvSpPr/>
              <p:nvPr/>
            </p:nvSpPr>
            <p:spPr bwMode="auto">
              <a:xfrm>
                <a:off x="4800600" y="3644900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5" name="Flowchart: Connector 24"/>
              <p:cNvSpPr/>
              <p:nvPr/>
            </p:nvSpPr>
            <p:spPr bwMode="auto">
              <a:xfrm>
                <a:off x="5838371" y="3672114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" name="Flowchart: Connector 25"/>
              <p:cNvSpPr/>
              <p:nvPr/>
            </p:nvSpPr>
            <p:spPr bwMode="auto">
              <a:xfrm>
                <a:off x="5334000" y="2775857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</p:grpSp>
        <p:cxnSp>
          <p:nvCxnSpPr>
            <p:cNvPr id="8" name="Straight Connector 7"/>
            <p:cNvCxnSpPr/>
            <p:nvPr/>
          </p:nvCxnSpPr>
          <p:spPr bwMode="auto">
            <a:xfrm>
              <a:off x="4419600" y="1576614"/>
              <a:ext cx="0" cy="259080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4648200" y="1558471"/>
              <a:ext cx="0" cy="259080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4191000" y="1558471"/>
              <a:ext cx="0" cy="259080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1" name="Group 10"/>
            <p:cNvGrpSpPr/>
            <p:nvPr/>
          </p:nvGrpSpPr>
          <p:grpSpPr>
            <a:xfrm>
              <a:off x="3945165" y="1580243"/>
              <a:ext cx="945243" cy="2608943"/>
              <a:chOff x="6918778" y="2010228"/>
              <a:chExt cx="945243" cy="2608943"/>
            </a:xfrm>
          </p:grpSpPr>
          <p:cxnSp>
            <p:nvCxnSpPr>
              <p:cNvPr id="12" name="Straight Connector 11"/>
              <p:cNvCxnSpPr/>
              <p:nvPr/>
            </p:nvCxnSpPr>
            <p:spPr bwMode="auto">
              <a:xfrm>
                <a:off x="7154635" y="2010228"/>
                <a:ext cx="448129" cy="2608943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/>
              <p:cNvCxnSpPr/>
              <p:nvPr/>
            </p:nvCxnSpPr>
            <p:spPr bwMode="auto">
              <a:xfrm>
                <a:off x="7397749" y="2010228"/>
                <a:ext cx="466272" cy="2608943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/>
              <p:cNvCxnSpPr/>
              <p:nvPr/>
            </p:nvCxnSpPr>
            <p:spPr bwMode="auto">
              <a:xfrm>
                <a:off x="6918778" y="2010228"/>
                <a:ext cx="379186" cy="2608943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rgbClr val="7030A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4954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Largest Margin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595048" y="1879608"/>
            <a:ext cx="4191000" cy="2590800"/>
            <a:chOff x="2057400" y="1999343"/>
            <a:chExt cx="4191000" cy="2590800"/>
          </a:xfrm>
        </p:grpSpPr>
        <p:grpSp>
          <p:nvGrpSpPr>
            <p:cNvPr id="4" name="Group 3"/>
            <p:cNvGrpSpPr/>
            <p:nvPr/>
          </p:nvGrpSpPr>
          <p:grpSpPr>
            <a:xfrm>
              <a:off x="2057400" y="1999343"/>
              <a:ext cx="4191000" cy="2590800"/>
              <a:chOff x="2209800" y="1576614"/>
              <a:chExt cx="4191000" cy="2590800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2209800" y="1576614"/>
                <a:ext cx="4191000" cy="259080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2652486" y="2168071"/>
                <a:ext cx="1426028" cy="1371600"/>
                <a:chOff x="2652486" y="2667000"/>
                <a:chExt cx="1426028" cy="1371600"/>
              </a:xfrm>
            </p:grpSpPr>
            <p:sp>
              <p:nvSpPr>
                <p:cNvPr id="27" name="Flowchart: Extract 26"/>
                <p:cNvSpPr/>
                <p:nvPr/>
              </p:nvSpPr>
              <p:spPr bwMode="auto">
                <a:xfrm>
                  <a:off x="2667000" y="2667000"/>
                  <a:ext cx="152400" cy="152400"/>
                </a:xfrm>
                <a:prstGeom prst="flowChartExtra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28" name="Flowchart: Extract 27"/>
                <p:cNvSpPr/>
                <p:nvPr/>
              </p:nvSpPr>
              <p:spPr bwMode="auto">
                <a:xfrm>
                  <a:off x="2819400" y="2819400"/>
                  <a:ext cx="152400" cy="152400"/>
                </a:xfrm>
                <a:prstGeom prst="flowChartExtra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29" name="Flowchart: Extract 28"/>
                <p:cNvSpPr/>
                <p:nvPr/>
              </p:nvSpPr>
              <p:spPr bwMode="auto">
                <a:xfrm>
                  <a:off x="3124200" y="2667000"/>
                  <a:ext cx="152400" cy="152400"/>
                </a:xfrm>
                <a:prstGeom prst="flowChartExtra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0" name="Flowchart: Extract 29"/>
                <p:cNvSpPr/>
                <p:nvPr/>
              </p:nvSpPr>
              <p:spPr bwMode="auto">
                <a:xfrm>
                  <a:off x="2993572" y="3276600"/>
                  <a:ext cx="152400" cy="152400"/>
                </a:xfrm>
                <a:prstGeom prst="flowChartExtra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1" name="Flowchart: Extract 30"/>
                <p:cNvSpPr/>
                <p:nvPr/>
              </p:nvSpPr>
              <p:spPr bwMode="auto">
                <a:xfrm>
                  <a:off x="3352800" y="3124200"/>
                  <a:ext cx="152400" cy="152400"/>
                </a:xfrm>
                <a:prstGeom prst="flowChartExtra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2" name="Flowchart: Extract 31"/>
                <p:cNvSpPr/>
                <p:nvPr/>
              </p:nvSpPr>
              <p:spPr bwMode="auto">
                <a:xfrm>
                  <a:off x="2895600" y="3581400"/>
                  <a:ext cx="152400" cy="152400"/>
                </a:xfrm>
                <a:prstGeom prst="flowChartExtra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3" name="Flowchart: Extract 32"/>
                <p:cNvSpPr/>
                <p:nvPr/>
              </p:nvSpPr>
              <p:spPr bwMode="auto">
                <a:xfrm>
                  <a:off x="3314700" y="3505200"/>
                  <a:ext cx="152400" cy="152400"/>
                </a:xfrm>
                <a:prstGeom prst="flowChartExtra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4" name="Flowchart: Extract 33"/>
                <p:cNvSpPr/>
                <p:nvPr/>
              </p:nvSpPr>
              <p:spPr bwMode="auto">
                <a:xfrm>
                  <a:off x="2946400" y="3886200"/>
                  <a:ext cx="152400" cy="152400"/>
                </a:xfrm>
                <a:prstGeom prst="flowChartExtra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5" name="Flowchart: Extract 34"/>
                <p:cNvSpPr/>
                <p:nvPr/>
              </p:nvSpPr>
              <p:spPr bwMode="auto">
                <a:xfrm>
                  <a:off x="3390900" y="3886200"/>
                  <a:ext cx="152400" cy="152400"/>
                </a:xfrm>
                <a:prstGeom prst="flowChartExtra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6" name="Flowchart: Extract 35"/>
                <p:cNvSpPr/>
                <p:nvPr/>
              </p:nvSpPr>
              <p:spPr bwMode="auto">
                <a:xfrm>
                  <a:off x="2652486" y="3294743"/>
                  <a:ext cx="152400" cy="152400"/>
                </a:xfrm>
                <a:prstGeom prst="flowChartExtra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7" name="Flowchart: Extract 36"/>
                <p:cNvSpPr/>
                <p:nvPr/>
              </p:nvSpPr>
              <p:spPr bwMode="auto">
                <a:xfrm>
                  <a:off x="3926114" y="3381828"/>
                  <a:ext cx="152400" cy="152400"/>
                </a:xfrm>
                <a:prstGeom prst="flowChartExtra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38" name="Flowchart: Extract 37"/>
                <p:cNvSpPr/>
                <p:nvPr/>
              </p:nvSpPr>
              <p:spPr bwMode="auto">
                <a:xfrm>
                  <a:off x="3672114" y="2921000"/>
                  <a:ext cx="152400" cy="152400"/>
                </a:xfrm>
                <a:prstGeom prst="flowChartExtra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latin typeface="Arial" charset="0"/>
                  </a:endParaRP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4800600" y="2276928"/>
                <a:ext cx="1295400" cy="1186543"/>
                <a:chOff x="4800600" y="2775857"/>
                <a:chExt cx="1295400" cy="1186543"/>
              </a:xfrm>
            </p:grpSpPr>
            <p:sp>
              <p:nvSpPr>
                <p:cNvPr id="15" name="Flowchart: Connector 14"/>
                <p:cNvSpPr/>
                <p:nvPr/>
              </p:nvSpPr>
              <p:spPr bwMode="auto">
                <a:xfrm>
                  <a:off x="4800600" y="2895600"/>
                  <a:ext cx="152400" cy="177800"/>
                </a:xfrm>
                <a:prstGeom prst="flowChartConnector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6" name="Flowchart: Connector 15"/>
                <p:cNvSpPr/>
                <p:nvPr/>
              </p:nvSpPr>
              <p:spPr bwMode="auto">
                <a:xfrm>
                  <a:off x="5214257" y="3280228"/>
                  <a:ext cx="152400" cy="177800"/>
                </a:xfrm>
                <a:prstGeom prst="flowChartConnector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7" name="Flowchart: Connector 16"/>
                <p:cNvSpPr/>
                <p:nvPr/>
              </p:nvSpPr>
              <p:spPr bwMode="auto">
                <a:xfrm>
                  <a:off x="5471886" y="3403600"/>
                  <a:ext cx="152400" cy="177800"/>
                </a:xfrm>
                <a:prstGeom prst="flowChartConnector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8" name="Flowchart: Connector 17"/>
                <p:cNvSpPr/>
                <p:nvPr/>
              </p:nvSpPr>
              <p:spPr bwMode="auto">
                <a:xfrm>
                  <a:off x="5417457" y="2975428"/>
                  <a:ext cx="152400" cy="177800"/>
                </a:xfrm>
                <a:prstGeom prst="flowChartConnector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19" name="Flowchart: Connector 18"/>
                <p:cNvSpPr/>
                <p:nvPr/>
              </p:nvSpPr>
              <p:spPr bwMode="auto">
                <a:xfrm>
                  <a:off x="5653314" y="3231243"/>
                  <a:ext cx="152400" cy="177800"/>
                </a:xfrm>
                <a:prstGeom prst="flowChartConnector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20" name="Flowchart: Connector 19"/>
                <p:cNvSpPr/>
                <p:nvPr/>
              </p:nvSpPr>
              <p:spPr bwMode="auto">
                <a:xfrm>
                  <a:off x="5638800" y="2832100"/>
                  <a:ext cx="152400" cy="177800"/>
                </a:xfrm>
                <a:prstGeom prst="flowChartConnector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21" name="Flowchart: Connector 20"/>
                <p:cNvSpPr/>
                <p:nvPr/>
              </p:nvSpPr>
              <p:spPr bwMode="auto">
                <a:xfrm>
                  <a:off x="5943600" y="3124200"/>
                  <a:ext cx="152400" cy="177800"/>
                </a:xfrm>
                <a:prstGeom prst="flowChartConnector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22" name="Flowchart: Connector 21"/>
                <p:cNvSpPr/>
                <p:nvPr/>
              </p:nvSpPr>
              <p:spPr bwMode="auto">
                <a:xfrm>
                  <a:off x="5500914" y="3784600"/>
                  <a:ext cx="152400" cy="177800"/>
                </a:xfrm>
                <a:prstGeom prst="flowChartConnector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23" name="Flowchart: Connector 22"/>
                <p:cNvSpPr/>
                <p:nvPr/>
              </p:nvSpPr>
              <p:spPr bwMode="auto">
                <a:xfrm>
                  <a:off x="5105400" y="3692071"/>
                  <a:ext cx="152400" cy="177800"/>
                </a:xfrm>
                <a:prstGeom prst="flowChartConnector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24" name="Flowchart: Connector 23"/>
                <p:cNvSpPr/>
                <p:nvPr/>
              </p:nvSpPr>
              <p:spPr bwMode="auto">
                <a:xfrm>
                  <a:off x="4800600" y="3644900"/>
                  <a:ext cx="152400" cy="177800"/>
                </a:xfrm>
                <a:prstGeom prst="flowChartConnector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25" name="Flowchart: Connector 24"/>
                <p:cNvSpPr/>
                <p:nvPr/>
              </p:nvSpPr>
              <p:spPr bwMode="auto">
                <a:xfrm>
                  <a:off x="5838371" y="3672114"/>
                  <a:ext cx="152400" cy="177800"/>
                </a:xfrm>
                <a:prstGeom prst="flowChartConnector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latin typeface="Arial" charset="0"/>
                  </a:endParaRPr>
                </a:p>
              </p:txBody>
            </p:sp>
            <p:sp>
              <p:nvSpPr>
                <p:cNvPr id="26" name="Flowchart: Connector 25"/>
                <p:cNvSpPr/>
                <p:nvPr/>
              </p:nvSpPr>
              <p:spPr bwMode="auto">
                <a:xfrm>
                  <a:off x="5334000" y="2775857"/>
                  <a:ext cx="152400" cy="177800"/>
                </a:xfrm>
                <a:prstGeom prst="flowChartConnector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0000" tIns="46800" rIns="90000" bIns="4680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latin typeface="Arial" charset="0"/>
                  </a:endParaRPr>
                </a:p>
              </p:txBody>
            </p:sp>
          </p:grpSp>
          <p:cxnSp>
            <p:nvCxnSpPr>
              <p:cNvPr id="8" name="Straight Connector 7"/>
              <p:cNvCxnSpPr/>
              <p:nvPr/>
            </p:nvCxnSpPr>
            <p:spPr bwMode="auto">
              <a:xfrm>
                <a:off x="4419600" y="1576614"/>
                <a:ext cx="0" cy="259080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40" name="Straight Arrow Connector 39"/>
            <p:cNvCxnSpPr>
              <a:stCxn id="37" idx="3"/>
            </p:cNvCxnSpPr>
            <p:nvPr/>
          </p:nvCxnSpPr>
          <p:spPr bwMode="auto">
            <a:xfrm flipV="1">
              <a:off x="3888014" y="3370943"/>
              <a:ext cx="379186" cy="1088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2644321" y="2659745"/>
              <a:ext cx="1622879" cy="181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2211783" y="2475079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699328" y="341124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en-US" dirty="0"/>
            </a:p>
          </p:txBody>
        </p:sp>
      </p:grp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838201" y="4653642"/>
            <a:ext cx="10625918" cy="1899558"/>
          </a:xfrm>
        </p:spPr>
        <p:txBody>
          <a:bodyPr/>
          <a:lstStyle/>
          <a:p>
            <a:r>
              <a:rPr lang="en-US" dirty="0" smtClean="0"/>
              <a:t>The confidence in our classification is the distance of the point to the separating hyperplane.</a:t>
            </a:r>
          </a:p>
          <a:p>
            <a:r>
              <a:rPr lang="en-US" dirty="0" smtClean="0"/>
              <a:t>Hence we would like to find a hyperplane that has largest margin.</a:t>
            </a:r>
          </a:p>
          <a:p>
            <a:r>
              <a:rPr lang="en-US" dirty="0" smtClean="0"/>
              <a:t>Find a line that separates the classes the most.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27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93" y="36285"/>
            <a:ext cx="10754435" cy="838200"/>
          </a:xfrm>
          <a:solidFill>
            <a:srgbClr val="0033C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Decision Surface and Margin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663287" y="1493156"/>
            <a:ext cx="4191000" cy="2630715"/>
            <a:chOff x="2209800" y="1558471"/>
            <a:chExt cx="4191000" cy="2630715"/>
          </a:xfrm>
        </p:grpSpPr>
        <p:sp>
          <p:nvSpPr>
            <p:cNvPr id="4" name="Rectangle 3"/>
            <p:cNvSpPr/>
            <p:nvPr/>
          </p:nvSpPr>
          <p:spPr bwMode="auto">
            <a:xfrm>
              <a:off x="2209800" y="1576614"/>
              <a:ext cx="4191000" cy="25908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charset="0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2652486" y="2168071"/>
              <a:ext cx="1426028" cy="1371600"/>
              <a:chOff x="2652486" y="2667000"/>
              <a:chExt cx="1426028" cy="1371600"/>
            </a:xfrm>
          </p:grpSpPr>
          <p:sp>
            <p:nvSpPr>
              <p:cNvPr id="5" name="Flowchart: Extract 4"/>
              <p:cNvSpPr/>
              <p:nvPr/>
            </p:nvSpPr>
            <p:spPr bwMode="auto">
              <a:xfrm>
                <a:off x="2667000" y="2667000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6" name="Flowchart: Extract 5"/>
              <p:cNvSpPr/>
              <p:nvPr/>
            </p:nvSpPr>
            <p:spPr bwMode="auto">
              <a:xfrm>
                <a:off x="2819400" y="2819400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7" name="Flowchart: Extract 6"/>
              <p:cNvSpPr/>
              <p:nvPr/>
            </p:nvSpPr>
            <p:spPr bwMode="auto">
              <a:xfrm>
                <a:off x="3124200" y="2667000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8" name="Flowchart: Extract 7"/>
              <p:cNvSpPr/>
              <p:nvPr/>
            </p:nvSpPr>
            <p:spPr bwMode="auto">
              <a:xfrm>
                <a:off x="2993572" y="3276600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9" name="Flowchart: Extract 8"/>
              <p:cNvSpPr/>
              <p:nvPr/>
            </p:nvSpPr>
            <p:spPr bwMode="auto">
              <a:xfrm>
                <a:off x="3352800" y="3124200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0" name="Flowchart: Extract 9"/>
              <p:cNvSpPr/>
              <p:nvPr/>
            </p:nvSpPr>
            <p:spPr bwMode="auto">
              <a:xfrm>
                <a:off x="2895600" y="3581400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1" name="Flowchart: Extract 10"/>
              <p:cNvSpPr/>
              <p:nvPr/>
            </p:nvSpPr>
            <p:spPr bwMode="auto">
              <a:xfrm>
                <a:off x="3314700" y="3505200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2" name="Flowchart: Extract 11"/>
              <p:cNvSpPr/>
              <p:nvPr/>
            </p:nvSpPr>
            <p:spPr bwMode="auto">
              <a:xfrm>
                <a:off x="2946400" y="3886200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3" name="Flowchart: Extract 12"/>
              <p:cNvSpPr/>
              <p:nvPr/>
            </p:nvSpPr>
            <p:spPr bwMode="auto">
              <a:xfrm>
                <a:off x="3390900" y="3886200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5" name="Flowchart: Extract 14"/>
              <p:cNvSpPr/>
              <p:nvPr/>
            </p:nvSpPr>
            <p:spPr bwMode="auto">
              <a:xfrm>
                <a:off x="2652486" y="3294743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6" name="Flowchart: Extract 15"/>
              <p:cNvSpPr/>
              <p:nvPr/>
            </p:nvSpPr>
            <p:spPr bwMode="auto">
              <a:xfrm>
                <a:off x="3926114" y="3381828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7" name="Flowchart: Extract 16"/>
              <p:cNvSpPr/>
              <p:nvPr/>
            </p:nvSpPr>
            <p:spPr bwMode="auto">
              <a:xfrm>
                <a:off x="3672114" y="2921000"/>
                <a:ext cx="152400" cy="152400"/>
              </a:xfrm>
              <a:prstGeom prst="flowChartExtra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800600" y="2276928"/>
              <a:ext cx="1295400" cy="1186543"/>
              <a:chOff x="4800600" y="2775857"/>
              <a:chExt cx="1295400" cy="1186543"/>
            </a:xfrm>
          </p:grpSpPr>
          <p:sp>
            <p:nvSpPr>
              <p:cNvPr id="18" name="Flowchart: Connector 17"/>
              <p:cNvSpPr/>
              <p:nvPr/>
            </p:nvSpPr>
            <p:spPr bwMode="auto">
              <a:xfrm>
                <a:off x="4800600" y="2895600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19" name="Flowchart: Connector 18"/>
              <p:cNvSpPr/>
              <p:nvPr/>
            </p:nvSpPr>
            <p:spPr bwMode="auto">
              <a:xfrm>
                <a:off x="5214257" y="3280228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0" name="Flowchart: Connector 19"/>
              <p:cNvSpPr/>
              <p:nvPr/>
            </p:nvSpPr>
            <p:spPr bwMode="auto">
              <a:xfrm>
                <a:off x="5471886" y="3403600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1" name="Flowchart: Connector 20"/>
              <p:cNvSpPr/>
              <p:nvPr/>
            </p:nvSpPr>
            <p:spPr bwMode="auto">
              <a:xfrm>
                <a:off x="5417457" y="2975428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2" name="Flowchart: Connector 21"/>
              <p:cNvSpPr/>
              <p:nvPr/>
            </p:nvSpPr>
            <p:spPr bwMode="auto">
              <a:xfrm>
                <a:off x="5653314" y="3231243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3" name="Flowchart: Connector 22"/>
              <p:cNvSpPr/>
              <p:nvPr/>
            </p:nvSpPr>
            <p:spPr bwMode="auto">
              <a:xfrm>
                <a:off x="5638800" y="2832100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4" name="Flowchart: Connector 23"/>
              <p:cNvSpPr/>
              <p:nvPr/>
            </p:nvSpPr>
            <p:spPr bwMode="auto">
              <a:xfrm>
                <a:off x="5943600" y="3124200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5" name="Flowchart: Connector 24"/>
              <p:cNvSpPr/>
              <p:nvPr/>
            </p:nvSpPr>
            <p:spPr bwMode="auto">
              <a:xfrm>
                <a:off x="5500914" y="3784600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6" name="Flowchart: Connector 25"/>
              <p:cNvSpPr/>
              <p:nvPr/>
            </p:nvSpPr>
            <p:spPr bwMode="auto">
              <a:xfrm>
                <a:off x="5105400" y="3692071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7" name="Flowchart: Connector 26"/>
              <p:cNvSpPr/>
              <p:nvPr/>
            </p:nvSpPr>
            <p:spPr bwMode="auto">
              <a:xfrm>
                <a:off x="4800600" y="3644900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8" name="Flowchart: Connector 27"/>
              <p:cNvSpPr/>
              <p:nvPr/>
            </p:nvSpPr>
            <p:spPr bwMode="auto">
              <a:xfrm>
                <a:off x="5838371" y="3672114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  <p:sp>
            <p:nvSpPr>
              <p:cNvPr id="29" name="Flowchart: Connector 28"/>
              <p:cNvSpPr/>
              <p:nvPr/>
            </p:nvSpPr>
            <p:spPr bwMode="auto">
              <a:xfrm>
                <a:off x="5334000" y="2775857"/>
                <a:ext cx="152400" cy="177800"/>
              </a:xfrm>
              <a:prstGeom prst="flowChartConnector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0000" tIns="46800" rIns="90000" bIns="46800" numCol="1" rtlCol="0" anchor="ctr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charset="0"/>
                </a:endParaRPr>
              </a:p>
            </p:txBody>
          </p:sp>
        </p:grpSp>
        <p:cxnSp>
          <p:nvCxnSpPr>
            <p:cNvPr id="31" name="Straight Connector 30"/>
            <p:cNvCxnSpPr/>
            <p:nvPr/>
          </p:nvCxnSpPr>
          <p:spPr bwMode="auto">
            <a:xfrm>
              <a:off x="4419600" y="1576614"/>
              <a:ext cx="0" cy="259080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4648200" y="1558471"/>
              <a:ext cx="0" cy="259080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4191000" y="1558471"/>
              <a:ext cx="0" cy="259080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9" name="Group 58"/>
            <p:cNvGrpSpPr/>
            <p:nvPr/>
          </p:nvGrpSpPr>
          <p:grpSpPr>
            <a:xfrm>
              <a:off x="3945165" y="1580243"/>
              <a:ext cx="945243" cy="2608943"/>
              <a:chOff x="6918778" y="2010228"/>
              <a:chExt cx="945243" cy="2608943"/>
            </a:xfrm>
          </p:grpSpPr>
          <p:cxnSp>
            <p:nvCxnSpPr>
              <p:cNvPr id="36" name="Straight Connector 35"/>
              <p:cNvCxnSpPr/>
              <p:nvPr/>
            </p:nvCxnSpPr>
            <p:spPr bwMode="auto">
              <a:xfrm>
                <a:off x="7154635" y="2010228"/>
                <a:ext cx="448129" cy="2608943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/>
              <p:cNvCxnSpPr/>
              <p:nvPr/>
            </p:nvCxnSpPr>
            <p:spPr bwMode="auto">
              <a:xfrm>
                <a:off x="7397749" y="2010228"/>
                <a:ext cx="466272" cy="2608943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Straight Connector 37"/>
              <p:cNvCxnSpPr/>
              <p:nvPr/>
            </p:nvCxnSpPr>
            <p:spPr bwMode="auto">
              <a:xfrm>
                <a:off x="6918778" y="2010228"/>
                <a:ext cx="379186" cy="2608943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accent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60" name="Content Placeholder 2"/>
          <p:cNvSpPr>
            <a:spLocks noGrp="1"/>
          </p:cNvSpPr>
          <p:nvPr>
            <p:ph idx="1"/>
          </p:nvPr>
        </p:nvSpPr>
        <p:spPr>
          <a:xfrm>
            <a:off x="545911" y="4742542"/>
            <a:ext cx="10740788" cy="1658257"/>
          </a:xfrm>
        </p:spPr>
        <p:txBody>
          <a:bodyPr/>
          <a:lstStyle/>
          <a:p>
            <a:r>
              <a:rPr lang="en-US" dirty="0" smtClean="0"/>
              <a:t>Margin </a:t>
            </a:r>
            <a:r>
              <a:rPr lang="el-GR" sz="4400" dirty="0"/>
              <a:t>ᵧ</a:t>
            </a:r>
            <a:r>
              <a:rPr lang="en-US" dirty="0" smtClean="0"/>
              <a:t>: Distance of the closest example form the decision boundary.</a:t>
            </a:r>
          </a:p>
          <a:p>
            <a:r>
              <a:rPr lang="en-US" dirty="0" smtClean="0"/>
              <a:t>Assumption: The positive and negative points are linearly separable.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0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1723</TotalTime>
  <Words>404</Words>
  <Application>Microsoft Office PowerPoint</Application>
  <PresentationFormat>Widescreen</PresentationFormat>
  <Paragraphs>78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Classification using Support Vector Machines</vt:lpstr>
      <vt:lpstr>Today’s Agenda</vt:lpstr>
      <vt:lpstr>SUPPORT VECTOR MACHINES</vt:lpstr>
      <vt:lpstr>PowerPoint Presentation</vt:lpstr>
      <vt:lpstr>Linear Models for classification</vt:lpstr>
      <vt:lpstr>Linear Models for classification</vt:lpstr>
      <vt:lpstr>Decision Surface</vt:lpstr>
      <vt:lpstr>Largest Margin</vt:lpstr>
      <vt:lpstr>Decision Surface and Margin</vt:lpstr>
      <vt:lpstr>Largest Margin</vt:lpstr>
      <vt:lpstr>Support Vectors</vt:lpstr>
      <vt:lpstr>Advantages and disadvantages of SVM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Vectors</dc:title>
  <dc:creator>Aruna</dc:creator>
  <cp:lastModifiedBy>Aruna</cp:lastModifiedBy>
  <cp:revision>167</cp:revision>
  <dcterms:created xsi:type="dcterms:W3CDTF">2020-04-09T11:19:19Z</dcterms:created>
  <dcterms:modified xsi:type="dcterms:W3CDTF">2020-05-10T08:40:24Z</dcterms:modified>
</cp:coreProperties>
</file>