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5.png" ContentType="image/png"/>
  <Override PartName="/ppt/media/image4.png" ContentType="image/png"/>
  <Override PartName="/ppt/media/image3.png" ContentType="image/png"/>
  <Override PartName="/ppt/media/image6.png" ContentType="image/png"/>
  <Override PartName="/ppt/media/image1.jpeg" ContentType="image/jpeg"/>
  <Override PartName="/ppt/media/image2.jpeg" ContentType="image/jpeg"/>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8.xml" ContentType="application/vnd.openxmlformats-officedocument.theme+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_rels/slideLayout95.xml.rels" ContentType="application/vnd.openxmlformats-package.relationships+xml"/>
  <Override PartName="/ppt/slideLayouts/_rels/slideLayout89.xml.rels" ContentType="application/vnd.openxmlformats-package.relationships+xml"/>
  <Override PartName="/ppt/slideLayouts/_rels/slideLayout88.xml.rels" ContentType="application/vnd.openxmlformats-package.relationships+xml"/>
  <Override PartName="/ppt/slideLayouts/_rels/slideLayout82.xml.rels" ContentType="application/vnd.openxmlformats-package.relationships+xml"/>
  <Override PartName="/ppt/slideLayouts/_rels/slideLayout79.xml.rels" ContentType="application/vnd.openxmlformats-package.relationships+xml"/>
  <Override PartName="/ppt/slideLayouts/_rels/slideLayout85.xml.rels" ContentType="application/vnd.openxmlformats-package.relationships+xml"/>
  <Override PartName="/ppt/slideLayouts/_rels/slideLayout36.xml.rels" ContentType="application/vnd.openxmlformats-package.relationships+xml"/>
  <Override PartName="/ppt/slideLayouts/_rels/slideLayout84.xml.rels" ContentType="application/vnd.openxmlformats-package.relationships+xml"/>
  <Override PartName="/ppt/slideLayouts/_rels/slideLayout35.xml.rels" ContentType="application/vnd.openxmlformats-package.relationships+xml"/>
  <Override PartName="/ppt/slideLayouts/_rels/slideLayout83.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10.xml.rels" ContentType="application/vnd.openxmlformats-package.relationships+xml"/>
  <Override PartName="/ppt/slideLayouts/_rels/slideLayout81.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80.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78.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77.xml.rels" ContentType="application/vnd.openxmlformats-package.relationships+xml"/>
  <Override PartName="/ppt/slideLayouts/_rels/slideLayout39.xml.rels" ContentType="application/vnd.openxmlformats-package.relationships+xml"/>
  <Override PartName="/ppt/slideLayouts/_rels/slideLayout3.xml.rels" ContentType="application/vnd.openxmlformats-package.relationships+xml"/>
  <Override PartName="/ppt/slideLayouts/_rels/slideLayout96.xml.rels" ContentType="application/vnd.openxmlformats-package.relationships+xml"/>
  <Override PartName="/ppt/slideLayouts/_rels/slideLayout4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9.xml.rels" ContentType="application/vnd.openxmlformats-package.relationships+xml"/>
  <Override PartName="/ppt/slideLayouts/_rels/slideLayout14.xml.rels" ContentType="application/vnd.openxmlformats-package.relationships+xml"/>
  <Override PartName="/ppt/slideLayouts/_rels/slideLayout2.xml.rels" ContentType="application/vnd.openxmlformats-package.relationships+xml"/>
  <Override PartName="/ppt/slideLayouts/_rels/slideLayout46.xml.rels" ContentType="application/vnd.openxmlformats-package.relationships+xml"/>
  <Override PartName="/ppt/slideLayouts/_rels/slideLayout4.xml.rels" ContentType="application/vnd.openxmlformats-package.relationships+xml"/>
  <Override PartName="/ppt/slideLayouts/_rels/slideLayout48.xml.rels" ContentType="application/vnd.openxmlformats-package.relationships+xml"/>
  <Override PartName="/ppt/slideLayouts/_rels/slideLayout59.xml.rels" ContentType="application/vnd.openxmlformats-package.relationships+xml"/>
  <Override PartName="/ppt/slideLayouts/_rels/slideLayout1.xml.rels" ContentType="application/vnd.openxmlformats-package.relationships+xml"/>
  <Override PartName="/ppt/slideLayouts/_rels/slideLayout60.xml.rels" ContentType="application/vnd.openxmlformats-package.relationships+xml"/>
  <Override PartName="/ppt/slideLayouts/_rels/slideLayout11.xml.rels" ContentType="application/vnd.openxmlformats-package.relationships+xml"/>
  <Override PartName="/ppt/slideLayouts/_rels/slideLayout58.xml.rels" ContentType="application/vnd.openxmlformats-package.relationships+xml"/>
  <Override PartName="/ppt/slideLayouts/_rels/slideLayout20.xml.rels" ContentType="application/vnd.openxmlformats-package.relationships+xml"/>
  <Override PartName="/ppt/slideLayouts/_rels/slideLayout7.xml.rels" ContentType="application/vnd.openxmlformats-package.relationships+xml"/>
  <Override PartName="/ppt/slideLayouts/_rels/slideLayout86.xml.rels" ContentType="application/vnd.openxmlformats-package.relationships+xml"/>
  <Override PartName="/ppt/slideLayouts/_rels/slideLayout37.xml.rels" ContentType="application/vnd.openxmlformats-package.relationships+xml"/>
  <Override PartName="/ppt/slideLayouts/_rels/slideLayout8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90.xml.rels" ContentType="application/vnd.openxmlformats-package.relationships+xml"/>
  <Override PartName="/ppt/slideLayouts/_rels/slideLayout41.xml.rels" ContentType="application/vnd.openxmlformats-package.relationships+xml"/>
  <Override PartName="/ppt/slideLayouts/_rels/slideLayout91.xml.rels" ContentType="application/vnd.openxmlformats-package.relationships+xml"/>
  <Override PartName="/ppt/slideLayouts/_rels/slideLayout42.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70.xml.rels" ContentType="application/vnd.openxmlformats-package.relationships+xml"/>
  <Override PartName="/ppt/slideLayouts/_rels/slideLayout92.xml.rels" ContentType="application/vnd.openxmlformats-package.relationships+xml"/>
  <Override PartName="/ppt/slideLayouts/_rels/slideLayout43.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71.xml.rels" ContentType="application/vnd.openxmlformats-package.relationships+xml"/>
  <Override PartName="/ppt/slideLayouts/_rels/slideLayout93.xml.rels" ContentType="application/vnd.openxmlformats-package.relationships+xml"/>
  <Override PartName="/ppt/slideLayouts/_rels/slideLayout44.xml.rels" ContentType="application/vnd.openxmlformats-package.relationships+xml"/>
  <Override PartName="/ppt/slideLayouts/_rels/slideLayout23.xml.rels" ContentType="application/vnd.openxmlformats-package.relationships+xml"/>
  <Override PartName="/ppt/slideLayouts/_rels/slideLayout72.xml.rels" ContentType="application/vnd.openxmlformats-package.relationships+xml"/>
  <Override PartName="/ppt/slideLayouts/_rels/slideLayout94.xml.rels" ContentType="application/vnd.openxmlformats-package.relationships+xml"/>
  <Override PartName="/ppt/slideLayouts/_rels/slideLayout45.xml.rels" ContentType="application/vnd.openxmlformats-package.relationships+xml"/>
  <Override PartName="/ppt/slideLayouts/_rels/slideLayout24.xml.rels" ContentType="application/vnd.openxmlformats-package.relationships+xml"/>
  <Override PartName="/ppt/slideLayouts/_rels/slideLayout73.xml.rels" ContentType="application/vnd.openxmlformats-package.relationships+xml"/>
  <Override PartName="/ppt/slideLayouts/_rels/slideLayout50.xml.rels" ContentType="application/vnd.openxmlformats-package.relationships+xml"/>
  <Override PartName="/ppt/slideLayouts/_rels/slideLayout69.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3.xml.rels" ContentType="application/vnd.openxmlformats-package.relationships+xml"/>
  <Override PartName="/ppt/slideLayouts/_rels/slideLayout54.xml.rels" ContentType="application/vnd.openxmlformats-package.relationships+xml"/>
  <Override PartName="/ppt/slideLayouts/_rels/slideLayout55.xml.rels" ContentType="application/vnd.openxmlformats-package.relationships+xml"/>
  <Override PartName="/ppt/slideLayouts/_rels/slideLayout56.xml.rels" ContentType="application/vnd.openxmlformats-package.relationships+xml"/>
  <Override PartName="/ppt/slideLayouts/_rels/slideLayout57.xml.rels" ContentType="application/vnd.openxmlformats-package.relationships+xml"/>
  <Override PartName="/ppt/slideLayouts/_rels/slideLayout12.xml.rels" ContentType="application/vnd.openxmlformats-package.relationships+xml"/>
  <Override PartName="/ppt/slideLayouts/_rels/slideLayout61.xml.rels" ContentType="application/vnd.openxmlformats-package.relationships+xml"/>
  <Override PartName="/ppt/slideLayouts/_rels/slideLayout13.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15.xml.rels" ContentType="application/vnd.openxmlformats-package.relationships+xml"/>
  <Override PartName="/ppt/slideLayouts/_rels/slideLayout64.xml.rels" ContentType="application/vnd.openxmlformats-package.relationships+xml"/>
  <Override PartName="/ppt/slideLayouts/_rels/slideLayout16.xml.rels" ContentType="application/vnd.openxmlformats-package.relationships+xml"/>
  <Override PartName="/ppt/slideLayouts/_rels/slideLayout65.xml.rels" ContentType="application/vnd.openxmlformats-package.relationships+xml"/>
  <Override PartName="/ppt/slideLayouts/_rels/slideLayout17.xml.rels" ContentType="application/vnd.openxmlformats-package.relationships+xml"/>
  <Override PartName="/ppt/slideLayouts/_rels/slideLayout66.xml.rels" ContentType="application/vnd.openxmlformats-package.relationships+xml"/>
  <Override PartName="/ppt/slideLayouts/_rels/slideLayout18.xml.rels" ContentType="application/vnd.openxmlformats-package.relationships+xml"/>
  <Override PartName="/ppt/slideLayouts/_rels/slideLayout67.xml.rels" ContentType="application/vnd.openxmlformats-package.relationships+xml"/>
  <Override PartName="/ppt/slideLayouts/_rels/slideLayout19.xml.rels" ContentType="application/vnd.openxmlformats-package.relationships+xml"/>
  <Override PartName="/ppt/slideLayouts/_rels/slideLayout68.xml.rels" ContentType="application/vnd.openxmlformats-package.relationships+xml"/>
  <Override PartName="/ppt/slideLayouts/_rels/slideLayout25.xml.rels" ContentType="application/vnd.openxmlformats-package.relationships+xml"/>
  <Override PartName="/ppt/slideLayouts/_rels/slideLayout74.xml.rels" ContentType="application/vnd.openxmlformats-package.relationships+xml"/>
  <Override PartName="/ppt/slideLayouts/_rels/slideLayout26.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slideLayout96.xml" ContentType="application/vnd.openxmlformats-officedocument.presentationml.slideLayout+xml"/>
  <Override PartName="/ppt/slideLayouts/slideLayout95.xml" ContentType="application/vnd.openxmlformats-officedocument.presentationml.slideLayout+xml"/>
  <Override PartName="/ppt/slideLayouts/slideLayout94.xml" ContentType="application/vnd.openxmlformats-officedocument.presentationml.slideLayout+xml"/>
  <Override PartName="/ppt/slideLayouts/slideLayout93.xml" ContentType="application/vnd.openxmlformats-officedocument.presentationml.slideLayout+xml"/>
  <Override PartName="/ppt/slideLayouts/slideLayout92.xml" ContentType="application/vnd.openxmlformats-officedocument.presentationml.slideLayout+xml"/>
  <Override PartName="/ppt/slideLayouts/slideLayout91.xml" ContentType="application/vnd.openxmlformats-officedocument.presentationml.slideLayout+xml"/>
  <Override PartName="/ppt/slideLayouts/slideLayout90.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86.xml" ContentType="application/vnd.openxmlformats-officedocument.presentationml.slideLayout+xml"/>
  <Override PartName="/ppt/slideLayouts/slideLayout85.xml" ContentType="application/vnd.openxmlformats-officedocument.presentationml.slideLayout+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9.xml" ContentType="application/vnd.openxmlformats-officedocument.presentationml.slideLayout+xml"/>
  <Override PartName="/ppt/slideLayouts/slideLayout42.xml" ContentType="application/vnd.openxmlformats-officedocument.presentationml.slideLayout+xml"/>
  <Override PartName="/ppt/slideLayouts/slideLayout67.xml" ContentType="application/vnd.openxmlformats-officedocument.presentationml.slideLayout+xml"/>
  <Override PartName="/ppt/slideLayouts/slideLayout41.xml" ContentType="application/vnd.openxmlformats-officedocument.presentationml.slideLayout+xml"/>
  <Override PartName="/ppt/slideLayouts/slideLayout66.xml" ContentType="application/vnd.openxmlformats-officedocument.presentationml.slideLayout+xml"/>
  <Override PartName="/ppt/slideLayouts/slideLayout40.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7.xml" ContentType="application/vnd.openxmlformats-officedocument.presentationml.slideLayout+xml"/>
  <Override PartName="/ppt/slideLayouts/slideLayout43.xml" ContentType="application/vnd.openxmlformats-officedocument.presentationml.slideLayout+xml"/>
  <Override PartName="/ppt/slideLayouts/slideLayout68.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69.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45.xml" ContentType="application/vnd.openxmlformats-officedocument.presentationml.slideLayout+xml"/>
  <Override PartName="/ppt/slideLayouts/slideLayout36.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59.xml" ContentType="application/vnd.openxmlformats-officedocument.presentationml.slideLayout+xml"/>
  <Override PartName="/ppt/slideLayouts/slideLayout33.xml" ContentType="application/vnd.openxmlformats-officedocument.presentationml.slideLayout+xml"/>
  <Override PartName="/ppt/slideLayouts/slideLayout58.xml" ContentType="application/vnd.openxmlformats-officedocument.presentationml.slideLayout+xml"/>
  <Override PartName="/ppt/slideLayouts/slideLayout32.xml" ContentType="application/vnd.openxmlformats-officedocument.presentationml.slideLayout+xml"/>
  <Override PartName="/ppt/slideLayouts/slideLayout57.xml" ContentType="application/vnd.openxmlformats-officedocument.presentationml.slideLayout+xml"/>
  <Override PartName="/ppt/slideLayouts/slideLayout31.xml" ContentType="application/vnd.openxmlformats-officedocument.presentationml.slideLayout+xml"/>
  <Override PartName="/ppt/slideLayouts/slideLayout56.xml" ContentType="application/vnd.openxmlformats-officedocument.presentationml.slideLayout+xml"/>
  <Override PartName="/ppt/slideLayouts/slideLayout30.xml" ContentType="application/vnd.openxmlformats-officedocument.presentationml.slideLayout+xml"/>
  <Override PartName="/ppt/slideLayouts/slideLayout55.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49.xml" ContentType="application/vnd.openxmlformats-officedocument.presentationml.slideLayout+xml"/>
  <Override PartName="/ppt/slideLayouts/slideLayout23.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47.xml" ContentType="application/vnd.openxmlformats-officedocument.presentationml.slideLayout+xml"/>
  <Override PartName="/ppt/slideLayouts/slideLayout21.xml" ContentType="application/vnd.openxmlformats-officedocument.presentationml.slideLayout+xml"/>
  <Override PartName="/ppt/slideLayouts/slideLayout46.xml" ContentType="application/vnd.openxmlformats-officedocument.presentationml.slideLayout+xml"/>
  <Override PartName="/ppt/slideLayouts/slideLayout6.xml" ContentType="application/vnd.openxmlformats-officedocument.presentationml.slideLayout+xml"/>
  <Override PartName="/ppt/slideLayouts/slideLayout19.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4.xml" ContentType="application/vnd.openxmlformats-officedocument.presentationml.slideLayout+xml"/>
  <Override PartName="/ppt/slideLayouts/slideLayout17.xml" ContentType="application/vnd.openxmlformats-officedocument.presentationml.slideLayout+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13.xml" ContentType="application/vnd.openxmlformats-officedocument.presentationml.slideLayout+xml"/>
  <Override PartName="/ppt/slideLayouts/slideLayout38.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50.xml" ContentType="application/vnd.openxmlformats-officedocument.presentationml.slideLayout+xml"/>
  <Override PartName="/ppt/slideLayouts/slideLayout75.xml" ContentType="application/vnd.openxmlformats-officedocument.presentationml.slideLayout+xml"/>
  <Override PartName="/ppt/slideLayouts/slideLayout51.xml" ContentType="application/vnd.openxmlformats-officedocument.presentationml.slideLayout+xml"/>
  <Override PartName="/ppt/slideLayouts/slideLayout76.xml" ContentType="application/vnd.openxmlformats-officedocument.presentationml.slideLayout+xml"/>
  <Override PartName="/ppt/slideLayouts/slideLayout52.xml" ContentType="application/vnd.openxmlformats-officedocument.presentationml.slideLayout+xml"/>
  <Override PartName="/ppt/slideLayouts/slideLayout77.xml" ContentType="application/vnd.openxmlformats-officedocument.presentationml.slideLayout+xml"/>
  <Override PartName="/ppt/slideLayouts/slideLayout53.xml" ContentType="application/vnd.openxmlformats-officedocument.presentationml.slideLayout+xml"/>
  <Override PartName="/ppt/slideLayouts/slideLayout78.xml" ContentType="application/vnd.openxmlformats-officedocument.presentationml.slideLayout+xml"/>
  <Override PartName="/ppt/slideLayouts/slideLayout5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81"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83"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8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8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89" name="PlaceHolder 3"/>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90" name="PlaceHolder 4"/>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92"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9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9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96"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98"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00"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101"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03"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0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0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
        <p:nvSpPr>
          <p:cNvPr id="106" name="PlaceHolder 5"/>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08"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10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11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111" name="PlaceHolder 5"/>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
        <p:nvSpPr>
          <p:cNvPr id="11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113" name="PlaceHolder 7"/>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1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19"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21"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2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26"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27" name="PlaceHolder 3"/>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128" name="PlaceHolder 4"/>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30"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3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34"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36"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38"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139"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41"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4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4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
        <p:nvSpPr>
          <p:cNvPr id="144" name="PlaceHolder 5"/>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46"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14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14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149" name="PlaceHolder 5"/>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
        <p:nvSpPr>
          <p:cNvPr id="15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151" name="PlaceHolder 7"/>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5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57"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59"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6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64"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65" name="PlaceHolder 3"/>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166" name="PlaceHolder 4"/>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68"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6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7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7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7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74"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76"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177"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79"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8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8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
        <p:nvSpPr>
          <p:cNvPr id="182" name="PlaceHolder 5"/>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84"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18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18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187" name="PlaceHolder 5"/>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
        <p:nvSpPr>
          <p:cNvPr id="18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189" name="PlaceHolder 7"/>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9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95"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97"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9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0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03" name="PlaceHolder 3"/>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204" name="PlaceHolder 4"/>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06"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20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0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1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1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12"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14"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15"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1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1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1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
        <p:nvSpPr>
          <p:cNvPr id="220" name="PlaceHolder 5"/>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22"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22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22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225" name="PlaceHolder 5"/>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
        <p:nvSpPr>
          <p:cNvPr id="22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227" name="PlaceHolder 7"/>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3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33"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35"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23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4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41" name="PlaceHolder 3"/>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24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44"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24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4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4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4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50"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52"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53"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5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5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5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
        <p:nvSpPr>
          <p:cNvPr id="258" name="PlaceHolder 5"/>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60"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26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26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26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
        <p:nvSpPr>
          <p:cNvPr id="26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265" name="PlaceHolder 7"/>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6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71"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73"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27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7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79" name="PlaceHolder 3"/>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280" name="PlaceHolder 4"/>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82"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28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8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86"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8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88"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90"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91"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93"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9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9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
        <p:nvSpPr>
          <p:cNvPr id="296" name="PlaceHolder 5"/>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98"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29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30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301" name="PlaceHolder 5"/>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
        <p:nvSpPr>
          <p:cNvPr id="30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303" name="PlaceHolder 7"/>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4680"/>
            <a:ext cx="8228160" cy="114228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77"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15"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53"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9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74680"/>
            <a:ext cx="8228160" cy="114228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22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6"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267"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6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61.xml"/>
</Relationships>
</file>

<file path=ppt/slides/_rels/slide1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61.xml"/>
</Relationships>
</file>

<file path=ppt/slides/_rels/slide1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61.xml"/>
</Relationships>
</file>

<file path=ppt/slides/_rels/slide1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6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6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1"/>
          <p:cNvSpPr/>
          <p:nvPr/>
        </p:nvSpPr>
        <p:spPr>
          <a:xfrm>
            <a:off x="571320" y="50004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b050"/>
                </a:solidFill>
                <a:latin typeface="Calibri"/>
                <a:ea typeface="DejaVu Sans"/>
              </a:rPr>
              <a:t>SU2 performance analyser</a:t>
            </a:r>
            <a:endParaRPr b="0" lang="en-IN" sz="4400" spc="-1" strike="noStrike">
              <a:latin typeface="Arial"/>
            </a:endParaRPr>
          </a:p>
        </p:txBody>
      </p:sp>
      <p:sp>
        <p:nvSpPr>
          <p:cNvPr id="305" name="CustomShape 2"/>
          <p:cNvSpPr/>
          <p:nvPr/>
        </p:nvSpPr>
        <p:spPr>
          <a:xfrm>
            <a:off x="1371600" y="1857240"/>
            <a:ext cx="6399360" cy="3780000"/>
          </a:xfrm>
          <a:prstGeom prst="rect">
            <a:avLst/>
          </a:prstGeom>
          <a:noFill/>
          <a:ln>
            <a:noFill/>
          </a:ln>
        </p:spPr>
        <p:style>
          <a:lnRef idx="0"/>
          <a:fillRef idx="0"/>
          <a:effectRef idx="0"/>
          <a:fontRef idx="minor"/>
        </p:style>
      </p:sp>
      <p:sp>
        <p:nvSpPr>
          <p:cNvPr id="306" name="TextShape 3"/>
          <p:cNvSpPr txBox="1"/>
          <p:nvPr/>
        </p:nvSpPr>
        <p:spPr>
          <a:xfrm>
            <a:off x="457200" y="3456000"/>
            <a:ext cx="8229240" cy="3168000"/>
          </a:xfrm>
          <a:prstGeom prst="rect">
            <a:avLst/>
          </a:prstGeom>
          <a:noFill/>
          <a:ln>
            <a:noFill/>
          </a:ln>
        </p:spPr>
        <p:txBody>
          <a:bodyPr lIns="0" rIns="0" tIns="0" bIns="0" anchor="ctr"/>
          <a:p>
            <a:pPr algn="ctr"/>
            <a:r>
              <a:rPr b="0" lang="en-IN" sz="2000" spc="-1" strike="noStrike">
                <a:latin typeface="Arial"/>
              </a:rPr>
              <a:t>Vem technologies pvt., limited</a:t>
            </a:r>
            <a:endParaRPr b="0" lang="en-IN" sz="2000" spc="-1" strike="noStrike">
              <a:latin typeface="Arial"/>
            </a:endParaRPr>
          </a:p>
          <a:p>
            <a:pPr algn="ctr"/>
            <a:r>
              <a:rPr b="0" lang="en-IN" sz="2000" spc="-1" strike="noStrike">
                <a:latin typeface="Arial"/>
              </a:rPr>
              <a:t>ID:N120695</a:t>
            </a:r>
            <a:endParaRPr b="0" lang="en-IN" sz="2000" spc="-1" strike="noStrike">
              <a:latin typeface="Arial"/>
            </a:endParaRPr>
          </a:p>
          <a:p>
            <a:pPr algn="ctr"/>
            <a:r>
              <a:rPr b="0" lang="en-IN" sz="2000" spc="-1" strike="noStrike">
                <a:latin typeface="Arial"/>
              </a:rPr>
              <a:t>Project Guide:Kumar Anurupam</a:t>
            </a:r>
            <a:endParaRPr b="0" lang="en-IN" sz="2000" spc="-1" strike="noStrike">
              <a:latin typeface="Arial"/>
            </a:endParaRPr>
          </a:p>
          <a:p>
            <a:pPr algn="ctr"/>
            <a:r>
              <a:rPr b="0" lang="en-IN" sz="2000" spc="-1" strike="noStrike">
                <a:latin typeface="Arial"/>
              </a:rPr>
              <a:t>Company Guide:P.V.K Reddy </a:t>
            </a:r>
            <a:endParaRPr b="0" lang="en-IN" sz="2000" spc="-1" strike="noStrike">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CustomShape 1"/>
          <p:cNvSpPr/>
          <p:nvPr/>
        </p:nvSpPr>
        <p:spPr>
          <a:xfrm>
            <a:off x="457200" y="274680"/>
            <a:ext cx="8228160" cy="1141560"/>
          </a:xfrm>
          <a:prstGeom prst="rect">
            <a:avLst/>
          </a:prstGeom>
          <a:noFill/>
          <a:ln>
            <a:noFill/>
          </a:ln>
        </p:spPr>
        <p:style>
          <a:lnRef idx="0"/>
          <a:fillRef idx="0"/>
          <a:effectRef idx="0"/>
          <a:fontRef idx="minor"/>
        </p:style>
        <p:txBody>
          <a:bodyPr lIns="0" rIns="0" tIns="0" bIns="0" anchor="ctr"/>
          <a:p>
            <a:r>
              <a:rPr b="0" lang="en-IN" sz="1800" spc="-1" strike="noStrike">
                <a:solidFill>
                  <a:srgbClr val="000000"/>
                </a:solidFill>
                <a:latin typeface="Calibri"/>
                <a:ea typeface="DejaVu Sans"/>
              </a:rPr>
              <a:t>Continued..</a:t>
            </a:r>
            <a:endParaRPr b="0" lang="en-IN" sz="1800" spc="-1" strike="noStrike">
              <a:latin typeface="Arial"/>
            </a:endParaRPr>
          </a:p>
        </p:txBody>
      </p:sp>
      <p:sp>
        <p:nvSpPr>
          <p:cNvPr id="323" name="CustomShape 2"/>
          <p:cNvSpPr/>
          <p:nvPr/>
        </p:nvSpPr>
        <p:spPr>
          <a:xfrm>
            <a:off x="366120" y="1554480"/>
            <a:ext cx="8228160" cy="4524480"/>
          </a:xfrm>
          <a:prstGeom prst="rect">
            <a:avLst/>
          </a:prstGeom>
          <a:noFill/>
          <a:ln>
            <a:noFill/>
          </a:ln>
        </p:spPr>
        <p:style>
          <a:lnRef idx="0"/>
          <a:fillRef idx="0"/>
          <a:effectRef idx="0"/>
          <a:fontRef idx="minor"/>
        </p:style>
        <p:txBody>
          <a:bodyPr lIns="0" rIns="0" tIns="0" bIns="0"/>
          <a:p>
            <a:pPr marL="216000" indent="-215640">
              <a:lnSpc>
                <a:spcPct val="100000"/>
              </a:lnSpc>
              <a:buClr>
                <a:srgbClr val="000000"/>
              </a:buClr>
              <a:buSzPct val="45000"/>
              <a:buFont typeface="StarSymbol"/>
              <a:buChar char="l"/>
            </a:pPr>
            <a:r>
              <a:rPr b="0" lang="en-IN" sz="2000" spc="-1" strike="noStrike" u="sng">
                <a:solidFill>
                  <a:srgbClr val="000000"/>
                </a:solidFill>
                <a:uFillTx/>
                <a:latin typeface="Calibri"/>
                <a:ea typeface="DejaVu Sans"/>
              </a:rPr>
              <a:t>1.Running serially:</a:t>
            </a:r>
            <a:endParaRPr b="0" lang="en-IN" sz="2000" spc="-1" strike="noStrike">
              <a:latin typeface="Arial"/>
            </a:endParaRPr>
          </a:p>
          <a:p>
            <a:pPr marL="216000" indent="-215640">
              <a:lnSpc>
                <a:spcPct val="100000"/>
              </a:lnSpc>
              <a:buClr>
                <a:srgbClr val="000000"/>
              </a:buClr>
              <a:buSzPct val="45000"/>
              <a:buFont typeface="StarSymbol"/>
              <a:buChar char="l"/>
            </a:pPr>
            <a:r>
              <a:rPr b="0" lang="en-IN" sz="2000" spc="-1" strike="noStrike" u="sng">
                <a:solidFill>
                  <a:srgbClr val="000000"/>
                </a:solidFill>
                <a:uFillTx/>
                <a:latin typeface="Calibri"/>
                <a:ea typeface="DejaVu Sans"/>
              </a:rPr>
              <a:t>It is running cfd code using single core in cpu</a:t>
            </a:r>
            <a:endParaRPr b="0" lang="en-IN" sz="2000" spc="-1" strike="noStrike">
              <a:latin typeface="Arial"/>
            </a:endParaRPr>
          </a:p>
          <a:p>
            <a:pPr marL="216000" indent="-215640">
              <a:lnSpc>
                <a:spcPct val="100000"/>
              </a:lnSpc>
              <a:buClr>
                <a:srgbClr val="000000"/>
              </a:buClr>
              <a:buSzPct val="45000"/>
              <a:buFont typeface="StarSymbol"/>
              <a:buChar char="l"/>
            </a:pPr>
            <a:r>
              <a:rPr b="0" lang="en-IN" sz="2000" spc="-1" strike="noStrike">
                <a:solidFill>
                  <a:srgbClr val="000000"/>
                </a:solidFill>
                <a:latin typeface="Calibri"/>
                <a:ea typeface="DejaVu Sans"/>
              </a:rPr>
              <a:t>Linux command for running cfd code</a:t>
            </a:r>
            <a:endParaRPr b="0" lang="en-IN" sz="2000" spc="-1" strike="noStrike">
              <a:latin typeface="Arial"/>
            </a:endParaRPr>
          </a:p>
          <a:p>
            <a:pPr lvl="1" marL="432000" indent="-215640">
              <a:lnSpc>
                <a:spcPct val="100000"/>
              </a:lnSpc>
              <a:buClr>
                <a:srgbClr val="000000"/>
              </a:buClr>
              <a:buSzPct val="75000"/>
              <a:buFont typeface="StarSymbol"/>
              <a:buChar char="l"/>
            </a:pPr>
            <a:r>
              <a:rPr b="0" lang="en-IN" sz="2000" spc="-1" strike="noStrike">
                <a:solidFill>
                  <a:srgbClr val="000000"/>
                </a:solidFill>
                <a:latin typeface="Calibri"/>
                <a:ea typeface="DejaVu Sans"/>
              </a:rPr>
              <a:t>$SU2_CFD your_config_file.cfg</a:t>
            </a:r>
            <a:endParaRPr b="0" lang="en-IN" sz="2000" spc="-1" strike="noStrike">
              <a:latin typeface="Arial"/>
            </a:endParaRPr>
          </a:p>
          <a:p>
            <a:pPr marL="216000" indent="-215640">
              <a:lnSpc>
                <a:spcPct val="100000"/>
              </a:lnSpc>
              <a:buClr>
                <a:srgbClr val="000000"/>
              </a:buClr>
              <a:buSzPct val="45000"/>
              <a:buFont typeface="StarSymbol"/>
              <a:buChar char="l"/>
            </a:pPr>
            <a:r>
              <a:rPr b="0" lang="en-IN" sz="2000" spc="-1" strike="noStrike" u="sng">
                <a:solidFill>
                  <a:srgbClr val="000000"/>
                </a:solidFill>
                <a:uFillTx/>
                <a:latin typeface="Calibri"/>
                <a:ea typeface="DejaVu Sans"/>
              </a:rPr>
              <a:t>2.Running parallelly:</a:t>
            </a:r>
            <a:endParaRPr b="0" lang="en-IN" sz="2000" spc="-1" strike="noStrike">
              <a:latin typeface="Arial"/>
            </a:endParaRPr>
          </a:p>
          <a:p>
            <a:pPr marL="216000" indent="-215640">
              <a:lnSpc>
                <a:spcPct val="100000"/>
              </a:lnSpc>
              <a:buClr>
                <a:srgbClr val="000000"/>
              </a:buClr>
              <a:buSzPct val="45000"/>
              <a:buFont typeface="StarSymbol"/>
              <a:buChar char="l"/>
            </a:pPr>
            <a:r>
              <a:rPr b="0" lang="en-IN" sz="2000" spc="-1" strike="noStrike">
                <a:solidFill>
                  <a:srgbClr val="000000"/>
                </a:solidFill>
                <a:latin typeface="Calibri"/>
                <a:ea typeface="DejaVu Sans"/>
              </a:rPr>
              <a:t>It is running parallelly using multiple cores </a:t>
            </a:r>
            <a:endParaRPr b="0" lang="en-IN" sz="2000" spc="-1" strike="noStrike">
              <a:latin typeface="Arial"/>
            </a:endParaRPr>
          </a:p>
          <a:p>
            <a:pPr marL="216000" indent="-215640">
              <a:lnSpc>
                <a:spcPct val="100000"/>
              </a:lnSpc>
              <a:buClr>
                <a:srgbClr val="000000"/>
              </a:buClr>
              <a:buSzPct val="45000"/>
              <a:buFont typeface="StarSymbol"/>
              <a:buChar char="l"/>
            </a:pPr>
            <a:r>
              <a:rPr b="0" lang="en-IN" sz="2000" spc="-1" strike="noStrike">
                <a:solidFill>
                  <a:srgbClr val="000000"/>
                </a:solidFill>
                <a:latin typeface="Calibri"/>
                <a:ea typeface="DejaVu Sans"/>
              </a:rPr>
              <a:t>Which speeds up the process</a:t>
            </a:r>
            <a:endParaRPr b="0" lang="en-IN" sz="2000" spc="-1" strike="noStrike">
              <a:latin typeface="Arial"/>
            </a:endParaRPr>
          </a:p>
          <a:p>
            <a:pPr marL="216000" indent="-215640">
              <a:lnSpc>
                <a:spcPct val="100000"/>
              </a:lnSpc>
              <a:buClr>
                <a:srgbClr val="000000"/>
              </a:buClr>
              <a:buSzPct val="45000"/>
              <a:buFont typeface="StarSymbol"/>
              <a:buChar char="l"/>
            </a:pPr>
            <a:r>
              <a:rPr b="0" lang="en-IN" sz="2000" spc="-1" strike="noStrike">
                <a:solidFill>
                  <a:srgbClr val="000000"/>
                </a:solidFill>
                <a:latin typeface="Calibri"/>
                <a:ea typeface="DejaVu Sans"/>
              </a:rPr>
              <a:t>Since in aerodynamics computations calculation speed Is the matter for better results</a:t>
            </a:r>
            <a:endParaRPr b="0" lang="en-IN" sz="2000" spc="-1" strike="noStrike">
              <a:latin typeface="Arial"/>
            </a:endParaRPr>
          </a:p>
          <a:p>
            <a:pPr lvl="1" marL="432000" indent="-215640">
              <a:lnSpc>
                <a:spcPct val="100000"/>
              </a:lnSpc>
              <a:buClr>
                <a:srgbClr val="000000"/>
              </a:buClr>
              <a:buSzPct val="75000"/>
              <a:buFont typeface="StarSymbol"/>
              <a:buChar char="l"/>
            </a:pPr>
            <a:r>
              <a:rPr b="0" lang="en-IN" sz="2000" spc="-1" strike="noStrike">
                <a:solidFill>
                  <a:srgbClr val="000000"/>
                </a:solidFill>
                <a:latin typeface="Calibri"/>
                <a:ea typeface="DejaVu Sans"/>
              </a:rPr>
              <a:t>$ mpirun -np 4 SU2_CFD default.cfg</a:t>
            </a:r>
            <a:endParaRPr b="0" lang="en-IN" sz="2000" spc="-1" strike="noStrike">
              <a:latin typeface="Arial"/>
            </a:endParaRPr>
          </a:p>
          <a:p>
            <a:pPr marL="216000" indent="-215640">
              <a:lnSpc>
                <a:spcPct val="100000"/>
              </a:lnSpc>
              <a:buClr>
                <a:srgbClr val="000000"/>
              </a:buClr>
              <a:buSzPct val="45000"/>
              <a:buFont typeface="StarSymbol"/>
              <a:buChar char="l"/>
            </a:pPr>
            <a:r>
              <a:rPr b="0" lang="en-IN" sz="2000" spc="-1" strike="noStrike">
                <a:solidFill>
                  <a:srgbClr val="000000"/>
                </a:solidFill>
                <a:latin typeface="Calibri"/>
                <a:ea typeface="DejaVu Sans"/>
              </a:rPr>
              <a:t>Running su2_cfd will give output file .vtk</a:t>
            </a: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457200" y="274680"/>
            <a:ext cx="8228160" cy="1141560"/>
          </a:xfrm>
          <a:prstGeom prst="rect">
            <a:avLst/>
          </a:prstGeom>
          <a:noFill/>
          <a:ln>
            <a:noFill/>
          </a:ln>
        </p:spPr>
        <p:style>
          <a:lnRef idx="0"/>
          <a:fillRef idx="0"/>
          <a:effectRef idx="0"/>
          <a:fontRef idx="minor"/>
        </p:style>
        <p:txBody>
          <a:bodyPr lIns="0" rIns="0" tIns="0" bIns="0" anchor="ctr"/>
          <a:p>
            <a:r>
              <a:rPr b="0" lang="en-IN" sz="3200" spc="-1" strike="noStrike">
                <a:solidFill>
                  <a:srgbClr val="000000"/>
                </a:solidFill>
                <a:latin typeface="Calibri"/>
                <a:ea typeface="DejaVu Sans"/>
              </a:rPr>
              <a:t>Ploting from .vtk file</a:t>
            </a:r>
            <a:endParaRPr b="0" lang="en-IN" sz="3200" spc="-1" strike="noStrike">
              <a:latin typeface="Arial"/>
            </a:endParaRPr>
          </a:p>
        </p:txBody>
      </p:sp>
      <p:sp>
        <p:nvSpPr>
          <p:cNvPr id="325" name="CustomShape 2"/>
          <p:cNvSpPr/>
          <p:nvPr/>
        </p:nvSpPr>
        <p:spPr>
          <a:xfrm>
            <a:off x="457200" y="1600200"/>
            <a:ext cx="8228160" cy="4524480"/>
          </a:xfrm>
          <a:prstGeom prst="rect">
            <a:avLst/>
          </a:prstGeom>
          <a:noFill/>
          <a:ln>
            <a:noFill/>
          </a:ln>
        </p:spPr>
        <p:style>
          <a:lnRef idx="0"/>
          <a:fillRef idx="0"/>
          <a:effectRef idx="0"/>
          <a:fontRef idx="minor"/>
        </p:style>
        <p:txBody>
          <a:bodyPr lIns="0" rIns="0" tIns="0" bIns="0"/>
          <a:p>
            <a:pPr marL="216000" indent="-215640">
              <a:lnSpc>
                <a:spcPct val="100000"/>
              </a:lnSpc>
              <a:buClr>
                <a:srgbClr val="000000"/>
              </a:buClr>
              <a:buSzPct val="45000"/>
              <a:buFont typeface="StarSymbol"/>
              <a:buChar char="l"/>
            </a:pPr>
            <a:r>
              <a:rPr b="0" lang="en-IN" sz="2000" spc="-1" strike="noStrike">
                <a:solidFill>
                  <a:srgbClr val="000000"/>
                </a:solidFill>
                <a:latin typeface="Calibri"/>
                <a:ea typeface="DejaVu Sans"/>
              </a:rPr>
              <a:t>SU2 is capable of outputting solution files and other result files that can be visualized in a number of formats, including ParaView (.vtk)</a:t>
            </a:r>
            <a:endParaRPr b="0" lang="en-IN" sz="2000" spc="-1" strike="noStrike">
              <a:latin typeface="Arial"/>
            </a:endParaRPr>
          </a:p>
          <a:p>
            <a:pPr marL="216000" indent="-215640">
              <a:lnSpc>
                <a:spcPct val="100000"/>
              </a:lnSpc>
              <a:buClr>
                <a:srgbClr val="000000"/>
              </a:buClr>
              <a:buSzPct val="45000"/>
              <a:buFont typeface="StarSymbol"/>
              <a:buChar char="l"/>
            </a:pPr>
            <a:r>
              <a:rPr b="0" lang="en-IN" sz="2000" spc="-1" strike="noStrike">
                <a:solidFill>
                  <a:srgbClr val="000000"/>
                </a:solidFill>
                <a:latin typeface="Calibri"/>
                <a:ea typeface="DejaVu Sans"/>
              </a:rPr>
              <a:t>At the end of each simulation (or at a a frequency specified by the user), SU2 will output several files that contain all of the necessary information for post-processing of results, visualization, and a restart</a:t>
            </a:r>
            <a:endParaRPr b="0" lang="en-IN" sz="2000" spc="-1" strike="noStrike">
              <a:latin typeface="Arial"/>
            </a:endParaRPr>
          </a:p>
          <a:p>
            <a:pPr marL="216000" indent="-215640">
              <a:lnSpc>
                <a:spcPct val="100000"/>
              </a:lnSpc>
              <a:buClr>
                <a:srgbClr val="000000"/>
              </a:buClr>
              <a:buSzPct val="45000"/>
              <a:buFont typeface="StarSymbol"/>
              <a:buChar char="l"/>
            </a:pPr>
            <a:r>
              <a:rPr b="0" lang="en-IN" sz="2000" spc="-1" strike="noStrike">
                <a:solidFill>
                  <a:srgbClr val="000000"/>
                </a:solidFill>
                <a:latin typeface="Calibri"/>
                <a:ea typeface="DejaVu Sans"/>
              </a:rPr>
              <a:t>flow.dat or flow.vtk: full volume flow solution.</a:t>
            </a:r>
            <a:endParaRPr b="0" lang="en-IN" sz="2000" spc="-1" strike="noStrike">
              <a:latin typeface="Arial"/>
            </a:endParaRPr>
          </a:p>
          <a:p>
            <a:pPr marL="216000" indent="-215640">
              <a:lnSpc>
                <a:spcPct val="100000"/>
              </a:lnSpc>
              <a:buClr>
                <a:srgbClr val="000000"/>
              </a:buClr>
              <a:buSzPct val="45000"/>
              <a:buFont typeface="StarSymbol"/>
              <a:buChar char="l"/>
            </a:pPr>
            <a:r>
              <a:rPr b="0" lang="en-IN" sz="2000" spc="-1" strike="noStrike">
                <a:solidFill>
                  <a:srgbClr val="000000"/>
                </a:solidFill>
                <a:latin typeface="Calibri"/>
                <a:ea typeface="DejaVu Sans"/>
              </a:rPr>
              <a:t>surface_flow.dat or surface_flow.vtk: flow solution along the surface of the geometry.</a:t>
            </a:r>
            <a:endParaRPr b="0" lang="en-IN" sz="2000" spc="-1" strike="noStrike">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CustomShape 1"/>
          <p:cNvSpPr/>
          <p:nvPr/>
        </p:nvSpPr>
        <p:spPr>
          <a:xfrm>
            <a:off x="457200" y="274680"/>
            <a:ext cx="8228160" cy="11419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Flow graph</a:t>
            </a:r>
            <a:endParaRPr b="0" lang="en-IN" sz="4400" spc="-1" strike="noStrike">
              <a:latin typeface="Arial"/>
            </a:endParaRPr>
          </a:p>
        </p:txBody>
      </p:sp>
      <p:pic>
        <p:nvPicPr>
          <p:cNvPr id="327" name="" descr=""/>
          <p:cNvPicPr/>
          <p:nvPr/>
        </p:nvPicPr>
        <p:blipFill>
          <a:blip r:embed="rId1"/>
          <a:stretch/>
        </p:blipFill>
        <p:spPr>
          <a:xfrm>
            <a:off x="1659600" y="1417320"/>
            <a:ext cx="5654880" cy="534852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CustomShape 1"/>
          <p:cNvSpPr/>
          <p:nvPr/>
        </p:nvSpPr>
        <p:spPr>
          <a:xfrm>
            <a:off x="457200" y="274680"/>
            <a:ext cx="8228160" cy="11419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Python gui using tkinter</a:t>
            </a:r>
            <a:endParaRPr b="0" lang="en-IN" sz="4400" spc="-1" strike="noStrike">
              <a:latin typeface="Arial"/>
            </a:endParaRPr>
          </a:p>
        </p:txBody>
      </p:sp>
      <p:sp>
        <p:nvSpPr>
          <p:cNvPr id="329" name="CustomShape 2"/>
          <p:cNvSpPr/>
          <p:nvPr/>
        </p:nvSpPr>
        <p:spPr>
          <a:xfrm>
            <a:off x="457200" y="1600200"/>
            <a:ext cx="8228160" cy="4524480"/>
          </a:xfrm>
          <a:prstGeom prst="rect">
            <a:avLst/>
          </a:prstGeom>
          <a:noFill/>
          <a:ln>
            <a:noFill/>
          </a:ln>
        </p:spPr>
        <p:style>
          <a:lnRef idx="0"/>
          <a:fillRef idx="0"/>
          <a:effectRef idx="0"/>
          <a:fontRef idx="minor"/>
        </p:style>
        <p:txBody>
          <a:bodyPr lIns="0" rIns="0" tIns="0" bIns="0"/>
          <a:p>
            <a:pPr marL="216000" indent="-215640">
              <a:lnSpc>
                <a:spcPct val="100000"/>
              </a:lnSpc>
              <a:buClr>
                <a:srgbClr val="000000"/>
              </a:buClr>
              <a:buSzPct val="45000"/>
              <a:buFont typeface="Wingdings" charset="2"/>
              <a:buChar char=""/>
            </a:pPr>
            <a:r>
              <a:rPr b="0" lang="en-IN" sz="2000" spc="-1" strike="noStrike">
                <a:solidFill>
                  <a:srgbClr val="000000"/>
                </a:solidFill>
                <a:latin typeface="Arial"/>
                <a:ea typeface="DejaVu Sans"/>
              </a:rPr>
              <a:t>Gui for SU2 configuration file(problem input details)</a:t>
            </a:r>
            <a:endParaRPr b="0" lang="en-IN" sz="2000" spc="-1" strike="noStrike">
              <a:latin typeface="Arial"/>
            </a:endParaRPr>
          </a:p>
          <a:p>
            <a:pPr marL="216000" indent="-215640">
              <a:lnSpc>
                <a:spcPct val="100000"/>
              </a:lnSpc>
              <a:buClr>
                <a:srgbClr val="000000"/>
              </a:buClr>
              <a:buSzPct val="45000"/>
              <a:buFont typeface="Wingdings" charset="2"/>
              <a:buChar char=""/>
            </a:pPr>
            <a:r>
              <a:rPr b="0" lang="en-IN" sz="2000" spc="-1" strike="noStrike">
                <a:solidFill>
                  <a:srgbClr val="000000"/>
                </a:solidFill>
                <a:latin typeface="Arial"/>
                <a:ea typeface="DejaVu Sans"/>
              </a:rPr>
              <a:t>To automate the building,execution,ploting</a:t>
            </a:r>
            <a:endParaRPr b="0" lang="en-IN" sz="2000" spc="-1" strike="noStrike">
              <a:latin typeface="Arial"/>
            </a:endParaRPr>
          </a:p>
          <a:p>
            <a:pPr marL="216000" indent="-215640">
              <a:lnSpc>
                <a:spcPct val="100000"/>
              </a:lnSpc>
              <a:buClr>
                <a:srgbClr val="000000"/>
              </a:buClr>
              <a:buSzPct val="45000"/>
              <a:buFont typeface="Wingdings" charset="2"/>
              <a:buChar char=""/>
            </a:pP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from configuration file and mesh file</a:t>
            </a:r>
            <a:endParaRPr b="0" lang="en-IN" sz="2000" spc="-1" strike="noStrike">
              <a:latin typeface="Arial"/>
            </a:endParaRPr>
          </a:p>
          <a:p>
            <a:pPr marL="216000" indent="-215640">
              <a:lnSpc>
                <a:spcPct val="100000"/>
              </a:lnSpc>
              <a:buClr>
                <a:srgbClr val="000000"/>
              </a:buClr>
              <a:buSzPct val="45000"/>
              <a:buFont typeface="Wingdings" charset="2"/>
              <a:buChar char=""/>
            </a:pPr>
            <a:r>
              <a:rPr b="0" lang="en-IN" sz="2000" spc="-1" strike="noStrike">
                <a:solidFill>
                  <a:srgbClr val="000000"/>
                </a:solidFill>
                <a:latin typeface="Arial"/>
                <a:ea typeface="DejaVu Sans"/>
              </a:rPr>
              <a:t>Tkinter’s three geometry managers - pack, place and grid - are much more powerful and easy to use.</a:t>
            </a:r>
            <a:endParaRPr b="0" lang="en-IN" sz="2000" spc="-1" strike="noStrike">
              <a:latin typeface="Arial"/>
            </a:endParaRPr>
          </a:p>
          <a:p>
            <a:pPr marL="216000" indent="-215640">
              <a:lnSpc>
                <a:spcPct val="100000"/>
              </a:lnSpc>
              <a:buClr>
                <a:srgbClr val="000000"/>
              </a:buClr>
              <a:buSzPct val="45000"/>
              <a:buFont typeface="Wingdings" charset="2"/>
              <a:buChar char=""/>
            </a:pP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Python can also go through all of the directories and folders on your computers and read those files as well.Simple Python scripts can make short work of simple tasks that must be done to hundreds or thousands of files spread across a directory tree or your entire computer.</a:t>
            </a:r>
            <a:endParaRPr b="0" lang="en-IN" sz="2000" spc="-1" strike="noStrike">
              <a:latin typeface="Arial"/>
            </a:endParaRPr>
          </a:p>
          <a:p>
            <a:pPr marL="216000" indent="-215640">
              <a:lnSpc>
                <a:spcPct val="100000"/>
              </a:lnSpc>
              <a:buClr>
                <a:srgbClr val="000000"/>
              </a:buClr>
              <a:buSzPct val="45000"/>
              <a:buFont typeface="Wingdings" charset="2"/>
              <a:buChar char=""/>
            </a:pP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$os.system() command to automate the command line arguments in python.</a:t>
            </a:r>
            <a:endParaRPr b="0" lang="en-IN" sz="2000" spc="-1" strike="noStrike">
              <a:latin typeface="Arial"/>
            </a:endParaRPr>
          </a:p>
          <a:p>
            <a:pPr>
              <a:lnSpc>
                <a:spcPct val="100000"/>
              </a:lnSpc>
            </a:pPr>
            <a:endParaRPr b="0" lang="en-IN" sz="2000" spc="-1" strike="noStrike">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CustomShape 1"/>
          <p:cNvSpPr/>
          <p:nvPr/>
        </p:nvSpPr>
        <p:spPr>
          <a:xfrm>
            <a:off x="457200" y="274680"/>
            <a:ext cx="8228160" cy="11419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Gui screen shots</a:t>
            </a:r>
            <a:endParaRPr b="0" lang="en-IN" sz="4400" spc="-1" strike="noStrike">
              <a:latin typeface="Arial"/>
            </a:endParaRPr>
          </a:p>
        </p:txBody>
      </p:sp>
      <p:pic>
        <p:nvPicPr>
          <p:cNvPr id="331" name="" descr=""/>
          <p:cNvPicPr/>
          <p:nvPr/>
        </p:nvPicPr>
        <p:blipFill>
          <a:blip r:embed="rId1"/>
          <a:stretch/>
        </p:blipFill>
        <p:spPr>
          <a:xfrm>
            <a:off x="91800" y="182880"/>
            <a:ext cx="9051480" cy="658296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32" name="" descr=""/>
          <p:cNvPicPr/>
          <p:nvPr/>
        </p:nvPicPr>
        <p:blipFill>
          <a:blip r:embed="rId1"/>
          <a:stretch/>
        </p:blipFill>
        <p:spPr>
          <a:xfrm>
            <a:off x="-548280" y="-100800"/>
            <a:ext cx="10971720" cy="741528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33" name="" descr=""/>
          <p:cNvPicPr/>
          <p:nvPr/>
        </p:nvPicPr>
        <p:blipFill>
          <a:blip r:embed="rId1"/>
          <a:stretch/>
        </p:blipFill>
        <p:spPr>
          <a:xfrm>
            <a:off x="-1779480" y="-457200"/>
            <a:ext cx="14488920" cy="720180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34" name="" descr=""/>
          <p:cNvPicPr/>
          <p:nvPr/>
        </p:nvPicPr>
        <p:blipFill>
          <a:blip r:embed="rId1"/>
          <a:stretch/>
        </p:blipFill>
        <p:spPr>
          <a:xfrm>
            <a:off x="0" y="0"/>
            <a:ext cx="9326160" cy="685728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1"/>
          <p:cNvSpPr/>
          <p:nvPr/>
        </p:nvSpPr>
        <p:spPr>
          <a:xfrm>
            <a:off x="457200" y="274680"/>
            <a:ext cx="8228160" cy="11422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Conclusion and future scope</a:t>
            </a:r>
            <a:endParaRPr b="0" lang="en-IN" sz="4400" spc="-1" strike="noStrike">
              <a:latin typeface="Arial"/>
            </a:endParaRPr>
          </a:p>
        </p:txBody>
      </p:sp>
      <p:sp>
        <p:nvSpPr>
          <p:cNvPr id="336" name="CustomShape 2"/>
          <p:cNvSpPr/>
          <p:nvPr/>
        </p:nvSpPr>
        <p:spPr>
          <a:xfrm>
            <a:off x="457200" y="1600200"/>
            <a:ext cx="8228160" cy="4524480"/>
          </a:xfrm>
          <a:prstGeom prst="rect">
            <a:avLst/>
          </a:prstGeom>
          <a:noFill/>
          <a:ln>
            <a:noFill/>
          </a:ln>
        </p:spPr>
        <p:style>
          <a:lnRef idx="0"/>
          <a:fillRef idx="0"/>
          <a:effectRef idx="0"/>
          <a:fontRef idx="minor"/>
        </p:style>
        <p:txBody>
          <a:bodyPr lIns="0" rIns="0" tIns="0" bIns="0" anchor="ctr"/>
          <a:p>
            <a:pPr algn="ctr">
              <a:lnSpc>
                <a:spcPct val="100000"/>
              </a:lnSpc>
            </a:pPr>
            <a:r>
              <a:rPr b="0" lang="en-IN" sz="2000" spc="-1" strike="noStrike">
                <a:latin typeface="Arial"/>
              </a:rPr>
              <a:t>We are able to build SU2 source code both paralelly and serially through</a:t>
            </a:r>
            <a:endParaRPr b="0" lang="en-IN" sz="2000" spc="-1" strike="noStrike">
              <a:latin typeface="Arial"/>
            </a:endParaRPr>
          </a:p>
          <a:p>
            <a:pPr algn="ctr">
              <a:lnSpc>
                <a:spcPct val="100000"/>
              </a:lnSpc>
            </a:pPr>
            <a:r>
              <a:rPr b="0" lang="en-IN" sz="2000" spc="-1" strike="noStrike">
                <a:latin typeface="Arial"/>
              </a:rPr>
              <a:t>python Gui.</a:t>
            </a:r>
            <a:endParaRPr b="0" lang="en-IN" sz="2000" spc="-1" strike="noStrike">
              <a:latin typeface="Arial"/>
            </a:endParaRPr>
          </a:p>
          <a:p>
            <a:pPr algn="ctr">
              <a:lnSpc>
                <a:spcPct val="100000"/>
              </a:lnSpc>
            </a:pPr>
            <a:r>
              <a:rPr b="0" lang="en-IN" sz="2000" spc="-1" strike="noStrike">
                <a:latin typeface="Arial"/>
              </a:rPr>
              <a:t>And able to run it both serially and paralelly .</a:t>
            </a:r>
            <a:endParaRPr b="0" lang="en-IN" sz="2000" spc="-1" strike="noStrike">
              <a:latin typeface="Arial"/>
            </a:endParaRPr>
          </a:p>
          <a:p>
            <a:pPr algn="ctr">
              <a:lnSpc>
                <a:spcPct val="100000"/>
              </a:lnSpc>
            </a:pPr>
            <a:r>
              <a:rPr b="0" lang="en-IN" sz="2000" spc="-1" strike="noStrike">
                <a:latin typeface="Arial"/>
              </a:rPr>
              <a:t>Finally plot the results from .vtk using mayavi library in python.All the</a:t>
            </a:r>
            <a:endParaRPr b="0" lang="en-IN" sz="2000" spc="-1" strike="noStrike">
              <a:latin typeface="Arial"/>
            </a:endParaRPr>
          </a:p>
          <a:p>
            <a:pPr algn="ctr">
              <a:lnSpc>
                <a:spcPct val="100000"/>
              </a:lnSpc>
            </a:pPr>
            <a:r>
              <a:rPr b="0" lang="en-IN" sz="2000" spc="-1" strike="noStrike">
                <a:latin typeface="Arial"/>
              </a:rPr>
              <a:t>events were automated through gui using python automation script.</a:t>
            </a:r>
            <a:endParaRPr b="0" lang="en-IN" sz="2000" spc="-1" strike="noStrike">
              <a:latin typeface="Arial"/>
            </a:endParaRPr>
          </a:p>
          <a:p>
            <a:pPr algn="ctr">
              <a:lnSpc>
                <a:spcPct val="100000"/>
              </a:lnSpc>
            </a:pPr>
            <a:endParaRPr b="0" lang="en-IN" sz="2000" spc="-1" strike="noStrike">
              <a:latin typeface="Arial"/>
            </a:endParaRPr>
          </a:p>
          <a:p>
            <a:pPr algn="ctr">
              <a:lnSpc>
                <a:spcPct val="100000"/>
              </a:lnSpc>
            </a:pPr>
            <a:endParaRPr b="0" lang="en-IN" sz="2000" spc="-1" strike="noStrike">
              <a:latin typeface="Arial"/>
            </a:endParaRPr>
          </a:p>
          <a:p>
            <a:pPr algn="ctr">
              <a:lnSpc>
                <a:spcPct val="100000"/>
              </a:lnSpc>
            </a:pPr>
            <a:r>
              <a:rPr b="0" lang="en-IN" sz="2000" spc="-1" strike="noStrike">
                <a:latin typeface="Arial"/>
              </a:rPr>
              <a:t>To develop a tool for performance metrics</a:t>
            </a:r>
            <a:endParaRPr b="0" lang="en-IN" sz="2000" spc="-1" strike="noStrike">
              <a:latin typeface="Arial"/>
            </a:endParaRPr>
          </a:p>
          <a:p>
            <a:pPr algn="ctr">
              <a:lnSpc>
                <a:spcPct val="100000"/>
              </a:lnSpc>
            </a:pPr>
            <a:r>
              <a:rPr b="0" lang="en-IN" sz="2000" spc="-1" strike="noStrike">
                <a:latin typeface="Arial"/>
              </a:rPr>
              <a:t>● </a:t>
            </a:r>
            <a:r>
              <a:rPr b="0" lang="en-IN" sz="2000" spc="-1" strike="noStrike">
                <a:latin typeface="Arial"/>
              </a:rPr>
              <a:t>Latency chcek</a:t>
            </a:r>
            <a:endParaRPr b="0" lang="en-IN" sz="2000" spc="-1" strike="noStrike">
              <a:latin typeface="Arial"/>
            </a:endParaRPr>
          </a:p>
          <a:p>
            <a:pPr algn="ctr">
              <a:lnSpc>
                <a:spcPct val="100000"/>
              </a:lnSpc>
            </a:pPr>
            <a:r>
              <a:rPr b="0" lang="en-IN" sz="2000" spc="-1" strike="noStrike">
                <a:latin typeface="Arial"/>
              </a:rPr>
              <a:t>● </a:t>
            </a:r>
            <a:r>
              <a:rPr b="0" lang="en-IN" sz="2000" spc="-1" strike="noStrike">
                <a:latin typeface="Arial"/>
              </a:rPr>
              <a:t>Throughput</a:t>
            </a:r>
            <a:endParaRPr b="0" lang="en-IN" sz="2000" spc="-1" strike="noStrike">
              <a:latin typeface="Arial"/>
            </a:endParaRPr>
          </a:p>
          <a:p>
            <a:pPr algn="ctr">
              <a:lnSpc>
                <a:spcPct val="100000"/>
              </a:lnSpc>
            </a:pPr>
            <a:r>
              <a:rPr b="0" lang="en-IN" sz="2000" spc="-1" strike="noStrike">
                <a:latin typeface="Arial"/>
              </a:rPr>
              <a:t>● </a:t>
            </a:r>
            <a:r>
              <a:rPr b="0" lang="en-IN" sz="2000" spc="-1" strike="noStrike">
                <a:latin typeface="Arial"/>
              </a:rPr>
              <a:t>Computational delay</a:t>
            </a:r>
            <a:endParaRPr b="0" lang="en-IN" sz="2000" spc="-1" strike="noStrike">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CustomShape 1"/>
          <p:cNvSpPr/>
          <p:nvPr/>
        </p:nvSpPr>
        <p:spPr>
          <a:xfrm>
            <a:off x="457200" y="274680"/>
            <a:ext cx="8228160" cy="5297400"/>
          </a:xfrm>
          <a:prstGeom prst="rect">
            <a:avLst/>
          </a:prstGeom>
          <a:noFill/>
          <a:ln>
            <a:noFill/>
          </a:ln>
        </p:spPr>
        <p:style>
          <a:lnRef idx="0"/>
          <a:fillRef idx="0"/>
          <a:effectRef idx="0"/>
          <a:fontRef idx="minor"/>
        </p:style>
        <p:txBody>
          <a:bodyPr lIns="0" rIns="0" tIns="0" bIns="0" anchor="ctr"/>
          <a:p>
            <a:pPr algn="ctr">
              <a:lnSpc>
                <a:spcPct val="100000"/>
              </a:lnSpc>
            </a:pPr>
            <a:r>
              <a:rPr b="0" lang="en-IN" sz="3200" spc="-1" strike="noStrike">
                <a:latin typeface="Arial"/>
              </a:rPr>
              <a:t>THANK YOU</a:t>
            </a:r>
            <a:endParaRPr b="0" lang="en-IN" sz="3200" spc="-1" strike="noStrike">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3240000" y="432000"/>
            <a:ext cx="11926080" cy="986040"/>
          </a:xfrm>
          <a:prstGeom prst="rect">
            <a:avLst/>
          </a:prstGeom>
          <a:noFill/>
          <a:ln>
            <a:noFill/>
          </a:ln>
        </p:spPr>
        <p:style>
          <a:lnRef idx="0"/>
          <a:fillRef idx="0"/>
          <a:effectRef idx="0"/>
          <a:fontRef idx="minor"/>
        </p:style>
        <p:txBody>
          <a:bodyPr lIns="0" rIns="0" tIns="0" bIns="0" anchor="ctr"/>
          <a:p>
            <a:pPr algn="ctr">
              <a:lnSpc>
                <a:spcPct val="100000"/>
              </a:lnSpc>
            </a:pPr>
            <a:endParaRPr b="0" lang="en-IN" sz="1800" spc="-1" strike="noStrike">
              <a:latin typeface="Arial"/>
            </a:endParaRPr>
          </a:p>
          <a:p>
            <a:pPr algn="ctr">
              <a:lnSpc>
                <a:spcPct val="100000"/>
              </a:lnSpc>
            </a:pPr>
            <a:endParaRPr b="0" lang="en-IN" sz="1800" spc="-1" strike="noStrike">
              <a:latin typeface="Arial"/>
            </a:endParaRPr>
          </a:p>
          <a:p>
            <a:pPr algn="ctr">
              <a:lnSpc>
                <a:spcPct val="100000"/>
              </a:lnSpc>
            </a:pPr>
            <a:endParaRPr b="0" lang="en-IN" sz="1800" spc="-1" strike="noStrike">
              <a:latin typeface="Arial"/>
            </a:endParaRPr>
          </a:p>
          <a:p>
            <a:pPr algn="ctr">
              <a:lnSpc>
                <a:spcPct val="100000"/>
              </a:lnSpc>
            </a:pPr>
            <a:endParaRPr b="0" lang="en-IN" sz="1800" spc="-1" strike="noStrike">
              <a:latin typeface="Arial"/>
            </a:endParaRPr>
          </a:p>
          <a:p>
            <a:pPr algn="ctr">
              <a:lnSpc>
                <a:spcPct val="100000"/>
              </a:lnSpc>
            </a:pPr>
            <a:endParaRPr b="0" lang="en-IN" sz="1800" spc="-1" strike="noStrike">
              <a:latin typeface="Arial"/>
            </a:endParaRPr>
          </a:p>
          <a:p>
            <a:pPr algn="ctr">
              <a:lnSpc>
                <a:spcPct val="100000"/>
              </a:lnSpc>
            </a:pPr>
            <a:r>
              <a:rPr b="0" lang="en-IN" sz="2600" spc="-1" strike="noStrike">
                <a:latin typeface="Arial"/>
              </a:rPr>
              <a:t>Softwares Used:</a:t>
            </a:r>
            <a:endParaRPr b="0" lang="en-IN" sz="2600" spc="-1" strike="noStrike">
              <a:latin typeface="Arial"/>
            </a:endParaRPr>
          </a:p>
        </p:txBody>
      </p:sp>
      <p:sp>
        <p:nvSpPr>
          <p:cNvPr id="308" name="CustomShape 2"/>
          <p:cNvSpPr/>
          <p:nvPr/>
        </p:nvSpPr>
        <p:spPr>
          <a:xfrm>
            <a:off x="-2880000" y="1783080"/>
            <a:ext cx="10512000" cy="3976920"/>
          </a:xfrm>
          <a:prstGeom prst="rect">
            <a:avLst/>
          </a:prstGeom>
          <a:noFill/>
          <a:ln>
            <a:noFill/>
          </a:ln>
        </p:spPr>
        <p:style>
          <a:lnRef idx="0"/>
          <a:fillRef idx="0"/>
          <a:effectRef idx="0"/>
          <a:fontRef idx="minor"/>
        </p:style>
        <p:txBody>
          <a:bodyPr lIns="0" rIns="0" tIns="0" bIns="0" anchor="ctr"/>
          <a:p>
            <a:pPr algn="ctr">
              <a:lnSpc>
                <a:spcPct val="100000"/>
              </a:lnSpc>
            </a:pPr>
            <a:r>
              <a:rPr b="0" lang="en-IN" sz="2000" spc="-1" strike="noStrike">
                <a:latin typeface="Arial"/>
              </a:rPr>
              <a:t>                   </a:t>
            </a:r>
            <a:r>
              <a:rPr b="0" lang="en-IN" sz="2000" spc="-1" strike="noStrike">
                <a:latin typeface="Arial"/>
              </a:rPr>
              <a:t>1. GUI: Python3 and Tkinter</a:t>
            </a:r>
            <a:endParaRPr b="0" lang="en-IN" sz="2000" spc="-1" strike="noStrike">
              <a:latin typeface="Arial"/>
            </a:endParaRPr>
          </a:p>
          <a:p>
            <a:pPr algn="ctr">
              <a:lnSpc>
                <a:spcPct val="100000"/>
              </a:lnSpc>
            </a:pPr>
            <a:r>
              <a:rPr b="0" lang="en-IN" sz="2000" spc="-1" strike="noStrike">
                <a:latin typeface="Arial"/>
              </a:rPr>
              <a:t>2. SU2 libraries</a:t>
            </a:r>
            <a:endParaRPr b="0" lang="en-IN" sz="2000" spc="-1" strike="noStrike">
              <a:latin typeface="Arial"/>
            </a:endParaRPr>
          </a:p>
          <a:p>
            <a:pPr algn="ctr">
              <a:lnSpc>
                <a:spcPct val="100000"/>
              </a:lnSpc>
            </a:pPr>
            <a:r>
              <a:rPr b="0" lang="en-IN" sz="2000" spc="-1" strike="noStrike">
                <a:latin typeface="Arial"/>
              </a:rPr>
              <a:t> </a:t>
            </a:r>
            <a:r>
              <a:rPr b="0" lang="en-IN" sz="2000" spc="-1" strike="noStrike">
                <a:latin typeface="Arial"/>
              </a:rPr>
              <a:t>3. OpenMP/MPI</a:t>
            </a:r>
            <a:endParaRPr b="0" lang="en-IN" sz="2000" spc="-1" strike="noStrike">
              <a:latin typeface="Arial"/>
            </a:endParaRPr>
          </a:p>
          <a:p>
            <a:pPr algn="ctr">
              <a:lnSpc>
                <a:spcPct val="100000"/>
              </a:lnSpc>
            </a:pPr>
            <a:r>
              <a:rPr b="0" lang="en-IN" sz="2000" spc="-1" strike="noStrike">
                <a:latin typeface="Arial"/>
              </a:rPr>
              <a:t>                   </a:t>
            </a:r>
            <a:r>
              <a:rPr b="0" lang="en-IN" sz="2000" spc="-1" strike="noStrike">
                <a:latin typeface="Arial"/>
              </a:rPr>
              <a:t>4. SSH for communication.</a:t>
            </a:r>
            <a:endParaRPr b="0" lang="en-IN" sz="2000" spc="-1" strike="noStrike">
              <a:latin typeface="Arial"/>
            </a:endParaRPr>
          </a:p>
          <a:p>
            <a:pPr algn="ctr">
              <a:lnSpc>
                <a:spcPct val="100000"/>
              </a:lnSpc>
            </a:pPr>
            <a:r>
              <a:rPr b="0" lang="en-IN" sz="2000" spc="-1" strike="noStrike">
                <a:latin typeface="Arial"/>
              </a:rPr>
              <a:t>                                 </a:t>
            </a:r>
            <a:r>
              <a:rPr b="0" lang="en-IN" sz="2000" spc="-1" strike="noStrike">
                <a:latin typeface="Arial"/>
              </a:rPr>
              <a:t>5. Matplotlib or Paraview for plotting</a:t>
            </a:r>
            <a:endParaRPr b="0" lang="en-IN" sz="20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CustomShape 1"/>
          <p:cNvSpPr/>
          <p:nvPr/>
        </p:nvSpPr>
        <p:spPr>
          <a:xfrm>
            <a:off x="457200" y="273600"/>
            <a:ext cx="8228520" cy="1144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Su2 performance analyser</a:t>
            </a:r>
            <a:endParaRPr b="0" lang="en-IN" sz="4400" spc="-1" strike="noStrike">
              <a:latin typeface="Arial"/>
            </a:endParaRPr>
          </a:p>
        </p:txBody>
      </p:sp>
      <p:sp>
        <p:nvSpPr>
          <p:cNvPr id="310" name="CustomShape 2"/>
          <p:cNvSpPr/>
          <p:nvPr/>
        </p:nvSpPr>
        <p:spPr>
          <a:xfrm>
            <a:off x="457200" y="1604520"/>
            <a:ext cx="8228520" cy="4887000"/>
          </a:xfrm>
          <a:prstGeom prst="rect">
            <a:avLst/>
          </a:prstGeom>
          <a:noFill/>
          <a:ln>
            <a:noFill/>
          </a:ln>
        </p:spPr>
        <p:style>
          <a:lnRef idx="0"/>
          <a:fillRef idx="0"/>
          <a:effectRef idx="0"/>
          <a:fontRef idx="minor"/>
        </p:style>
        <p:txBody>
          <a:bodyPr lIns="0" rIns="0" tIns="0" bIns="0"/>
          <a:p>
            <a:pPr marL="216000" indent="-215640">
              <a:lnSpc>
                <a:spcPct val="100000"/>
              </a:lnSpc>
              <a:buClr>
                <a:srgbClr val="000000"/>
              </a:buClr>
              <a:buSzPct val="45000"/>
              <a:buFont typeface="Wingdings" charset="2"/>
              <a:buChar char=""/>
            </a:pPr>
            <a:r>
              <a:rPr b="1" lang="en-IN" sz="3200" spc="-1" strike="noStrike">
                <a:solidFill>
                  <a:srgbClr val="000000"/>
                </a:solidFill>
                <a:latin typeface="Arial"/>
                <a:ea typeface="DejaVu Sans"/>
              </a:rPr>
              <a:t>Problem statement:</a:t>
            </a:r>
            <a:endParaRPr b="0" lang="en-IN" sz="3200" spc="-1" strike="noStrike">
              <a:latin typeface="Arial"/>
            </a:endParaRPr>
          </a:p>
          <a:p>
            <a:pPr marL="216000" indent="-215640">
              <a:lnSpc>
                <a:spcPct val="100000"/>
              </a:lnSpc>
              <a:buClr>
                <a:srgbClr val="000000"/>
              </a:buClr>
              <a:buSzPct val="45000"/>
              <a:buFont typeface="Wingdings" charset="2"/>
              <a:buChar char=""/>
            </a:pPr>
            <a:r>
              <a:rPr b="0" lang="en-IN" sz="3200" spc="-1" strike="noStrike">
                <a:solidFill>
                  <a:srgbClr val="000000"/>
                </a:solidFill>
                <a:latin typeface="Arial"/>
                <a:ea typeface="DejaVu Sans"/>
              </a:rPr>
              <a:t>Solving CFD (computational fluid dynamics) problem serially is time consuming process.</a:t>
            </a:r>
            <a:endParaRPr b="0" lang="en-IN" sz="3200" spc="-1" strike="noStrike">
              <a:latin typeface="Arial"/>
            </a:endParaRPr>
          </a:p>
          <a:p>
            <a:pPr marL="216000" indent="-215640">
              <a:lnSpc>
                <a:spcPct val="100000"/>
              </a:lnSpc>
              <a:buClr>
                <a:srgbClr val="000000"/>
              </a:buClr>
              <a:buSzPct val="45000"/>
              <a:buFont typeface="Wingdings" charset="2"/>
              <a:buChar char=""/>
            </a:pPr>
            <a:r>
              <a:rPr b="0" lang="en-IN" sz="3200" spc="-1" strike="noStrike">
                <a:solidFill>
                  <a:srgbClr val="000000"/>
                </a:solidFill>
                <a:latin typeface="Arial"/>
                <a:ea typeface="DejaVu Sans"/>
              </a:rPr>
              <a:t>Building su2 soruce code and executing cfd manually is tedious task.</a:t>
            </a:r>
            <a:endParaRPr b="0" lang="en-IN" sz="3200" spc="-1" strike="noStrike">
              <a:latin typeface="Arial"/>
            </a:endParaRPr>
          </a:p>
          <a:p>
            <a:pPr marL="216000" indent="-215640">
              <a:lnSpc>
                <a:spcPct val="100000"/>
              </a:lnSpc>
              <a:buClr>
                <a:srgbClr val="000000"/>
              </a:buClr>
              <a:buSzPct val="45000"/>
              <a:buFont typeface="Wingdings" charset="2"/>
              <a:buChar char=""/>
            </a:pPr>
            <a:r>
              <a:rPr b="0" lang="en-IN" sz="3200" spc="-1" strike="noStrike">
                <a:solidFill>
                  <a:srgbClr val="000000"/>
                </a:solidFill>
                <a:latin typeface="Arial"/>
                <a:ea typeface="DejaVu Sans"/>
              </a:rPr>
              <a:t>1. Solve CFD with parallel computation (OpenMpi)</a:t>
            </a:r>
            <a:endParaRPr b="0" lang="en-IN" sz="3200" spc="-1" strike="noStrike">
              <a:latin typeface="Arial"/>
            </a:endParaRPr>
          </a:p>
          <a:p>
            <a:pPr marL="216000" indent="-215640">
              <a:lnSpc>
                <a:spcPct val="100000"/>
              </a:lnSpc>
              <a:buClr>
                <a:srgbClr val="000000"/>
              </a:buClr>
              <a:buSzPct val="45000"/>
              <a:buFont typeface="Wingdings" charset="2"/>
              <a:buChar char=""/>
            </a:pPr>
            <a:r>
              <a:rPr b="0" lang="en-IN" sz="3200" spc="-1" strike="noStrike">
                <a:solidFill>
                  <a:srgbClr val="000000"/>
                </a:solidFill>
                <a:latin typeface="Arial"/>
                <a:ea typeface="DejaVu Sans"/>
              </a:rPr>
              <a:t>2. Reduce the computational time</a:t>
            </a:r>
            <a:endParaRPr b="0" lang="en-IN" sz="3200" spc="-1" strike="noStrike">
              <a:latin typeface="Arial"/>
            </a:endParaRPr>
          </a:p>
          <a:p>
            <a:pPr marL="216000" indent="-215640">
              <a:lnSpc>
                <a:spcPct val="100000"/>
              </a:lnSpc>
              <a:buClr>
                <a:srgbClr val="000000"/>
              </a:buClr>
              <a:buSzPct val="45000"/>
              <a:buFont typeface="Wingdings" charset="2"/>
              <a:buChar char=""/>
            </a:pPr>
            <a:r>
              <a:rPr b="0" lang="en-IN" sz="3200" spc="-1" strike="noStrike">
                <a:solidFill>
                  <a:srgbClr val="000000"/>
                </a:solidFill>
                <a:latin typeface="Arial"/>
                <a:ea typeface="DejaVu Sans"/>
              </a:rPr>
              <a:t>3. Improve overall efficiency</a:t>
            </a:r>
            <a:endParaRPr b="0" lang="en-IN" sz="3200" spc="-1" strike="noStrike">
              <a:latin typeface="Arial"/>
            </a:endParaRPr>
          </a:p>
          <a:p>
            <a:pPr marL="216000" indent="-215640">
              <a:lnSpc>
                <a:spcPct val="100000"/>
              </a:lnSpc>
              <a:buClr>
                <a:srgbClr val="000000"/>
              </a:buClr>
              <a:buSzPct val="45000"/>
              <a:buFont typeface="Wingdings" charset="2"/>
              <a:buChar char=""/>
            </a:pPr>
            <a:r>
              <a:rPr b="0" lang="en-IN" sz="3200" spc="-1" strike="noStrike">
                <a:solidFill>
                  <a:srgbClr val="000000"/>
                </a:solidFill>
                <a:latin typeface="Arial"/>
                <a:ea typeface="DejaVu Sans"/>
              </a:rPr>
              <a:t>4. Reduce the task assigned to each node</a:t>
            </a:r>
            <a:endParaRPr b="0" lang="en-IN" sz="3200" spc="-1" strike="noStrike">
              <a:latin typeface="Arial"/>
            </a:endParaRPr>
          </a:p>
          <a:p>
            <a:pPr>
              <a:lnSpc>
                <a:spcPct val="100000"/>
              </a:lnSpc>
            </a:pPr>
            <a:endParaRPr b="0" lang="en-IN" sz="3200" spc="-1" strike="noStrike">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457200" y="1604520"/>
            <a:ext cx="8228520" cy="3976560"/>
          </a:xfrm>
          <a:prstGeom prst="rect">
            <a:avLst/>
          </a:prstGeom>
          <a:noFill/>
          <a:ln>
            <a:noFill/>
          </a:ln>
        </p:spPr>
        <p:style>
          <a:lnRef idx="0"/>
          <a:fillRef idx="0"/>
          <a:effectRef idx="0"/>
          <a:fontRef idx="minor"/>
        </p:style>
        <p:txBody>
          <a:bodyPr lIns="0" rIns="0" tIns="0" bIns="0"/>
          <a:p>
            <a:pPr marL="216000" indent="-215640">
              <a:lnSpc>
                <a:spcPct val="100000"/>
              </a:lnSpc>
              <a:buClr>
                <a:srgbClr val="000000"/>
              </a:buClr>
              <a:buSzPct val="45000"/>
              <a:buFont typeface="Wingdings" charset="2"/>
              <a:buChar char=""/>
            </a:pPr>
            <a:r>
              <a:rPr b="1" lang="en-IN" sz="3200" spc="-1" strike="noStrike">
                <a:solidFill>
                  <a:srgbClr val="000000"/>
                </a:solidFill>
                <a:latin typeface="Arial"/>
                <a:ea typeface="DejaVu Sans"/>
              </a:rPr>
              <a:t>Solution</a:t>
            </a:r>
            <a:endParaRPr b="0" lang="en-IN" sz="3200" spc="-1" strike="noStrike">
              <a:latin typeface="Arial"/>
            </a:endParaRPr>
          </a:p>
          <a:p>
            <a:pPr marL="216000" indent="-215640">
              <a:lnSpc>
                <a:spcPct val="100000"/>
              </a:lnSpc>
              <a:buClr>
                <a:srgbClr val="000000"/>
              </a:buClr>
              <a:buSzPct val="45000"/>
              <a:buFont typeface="Wingdings" charset="2"/>
              <a:buChar char=""/>
            </a:pPr>
            <a:r>
              <a:rPr b="0" lang="en-IN" sz="2000" spc="-1" strike="noStrike">
                <a:solidFill>
                  <a:srgbClr val="000000"/>
                </a:solidFill>
                <a:latin typeface="Arial"/>
                <a:ea typeface="DejaVu Sans"/>
              </a:rPr>
              <a:t>We follow parallel computation strategy to reduce the computational time </a:t>
            </a:r>
            <a:endParaRPr b="0" lang="en-IN" sz="2000" spc="-1" strike="noStrike">
              <a:latin typeface="Arial"/>
            </a:endParaRPr>
          </a:p>
          <a:p>
            <a:pPr marL="216000" indent="-215640">
              <a:lnSpc>
                <a:spcPct val="100000"/>
              </a:lnSpc>
              <a:buClr>
                <a:srgbClr val="000000"/>
              </a:buClr>
              <a:buSzPct val="45000"/>
              <a:buFont typeface="Wingdings" charset="2"/>
              <a:buChar char=""/>
            </a:pPr>
            <a:r>
              <a:rPr b="0" lang="en-IN" sz="2000" spc="-1" strike="noStrike">
                <a:solidFill>
                  <a:srgbClr val="000000"/>
                </a:solidFill>
                <a:latin typeface="Arial"/>
                <a:ea typeface="DejaVu Sans"/>
              </a:rPr>
              <a:t>To achieve that we are using OpenMPI, containing both OpemMP (multi-threading) and MPI (multi-processing), which is useful for the computation of CFD in parallel.</a:t>
            </a:r>
            <a:endParaRPr b="0" lang="en-IN" sz="2000" spc="-1" strike="noStrike">
              <a:latin typeface="Arial"/>
            </a:endParaRPr>
          </a:p>
          <a:p>
            <a:pPr marL="216000" indent="-215640">
              <a:lnSpc>
                <a:spcPct val="100000"/>
              </a:lnSpc>
              <a:buClr>
                <a:srgbClr val="000000"/>
              </a:buClr>
              <a:buSzPct val="45000"/>
              <a:buFont typeface="Wingdings" charset="2"/>
              <a:buChar char=""/>
            </a:pPr>
            <a:r>
              <a:rPr b="0" lang="en-IN" sz="2000" spc="-1" strike="noStrike">
                <a:solidFill>
                  <a:srgbClr val="000000"/>
                </a:solidFill>
                <a:latin typeface="Arial"/>
                <a:ea typeface="DejaVu Sans"/>
              </a:rPr>
              <a:t>Python gui for automation of source code building and executing </a:t>
            </a:r>
            <a:endParaRPr b="0" lang="en-IN" sz="2000" spc="-1" strike="noStrike">
              <a:latin typeface="Arial"/>
            </a:endParaRPr>
          </a:p>
          <a:p>
            <a:pPr marL="216000" indent="-215640">
              <a:lnSpc>
                <a:spcPct val="100000"/>
              </a:lnSpc>
              <a:buClr>
                <a:srgbClr val="000000"/>
              </a:buClr>
              <a:buSzPct val="45000"/>
              <a:buFont typeface="Wingdings" charset="2"/>
              <a:buChar char=""/>
            </a:pPr>
            <a:r>
              <a:rPr b="0" lang="en-IN" sz="2000" spc="-1" strike="noStrike">
                <a:solidFill>
                  <a:srgbClr val="000000"/>
                </a:solidFill>
                <a:latin typeface="Arial"/>
                <a:ea typeface="DejaVu Sans"/>
              </a:rPr>
              <a:t>and to take input options in configuration file for problem solving</a:t>
            </a:r>
            <a:endParaRPr b="0" lang="en-IN" sz="2000" spc="-1" strike="noStrike">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457200" y="274680"/>
            <a:ext cx="8228160" cy="11415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ea typeface="DejaVu Sans"/>
              </a:rPr>
              <a:t>SU2 Source code interpretation</a:t>
            </a:r>
            <a:endParaRPr b="0" lang="en-IN" sz="4400" spc="-1" strike="noStrike">
              <a:latin typeface="Arial"/>
            </a:endParaRPr>
          </a:p>
        </p:txBody>
      </p:sp>
      <p:sp>
        <p:nvSpPr>
          <p:cNvPr id="313" name="CustomShape 2"/>
          <p:cNvSpPr/>
          <p:nvPr/>
        </p:nvSpPr>
        <p:spPr>
          <a:xfrm>
            <a:off x="457200" y="1509480"/>
            <a:ext cx="8228160" cy="4524480"/>
          </a:xfrm>
          <a:prstGeom prst="rect">
            <a:avLst/>
          </a:prstGeom>
          <a:noFill/>
          <a:ln>
            <a:noFill/>
          </a:ln>
        </p:spPr>
        <p:style>
          <a:lnRef idx="0"/>
          <a:fillRef idx="0"/>
          <a:effectRef idx="0"/>
          <a:fontRef idx="minor"/>
        </p:style>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CustomShape 1"/>
          <p:cNvSpPr/>
          <p:nvPr/>
        </p:nvSpPr>
        <p:spPr>
          <a:xfrm>
            <a:off x="457200" y="274680"/>
            <a:ext cx="8228160" cy="1141560"/>
          </a:xfrm>
          <a:prstGeom prst="rect">
            <a:avLst/>
          </a:prstGeom>
          <a:noFill/>
          <a:ln>
            <a:noFill/>
          </a:ln>
        </p:spPr>
        <p:style>
          <a:lnRef idx="0"/>
          <a:fillRef idx="0"/>
          <a:effectRef idx="0"/>
          <a:fontRef idx="minor"/>
        </p:style>
        <p:txBody>
          <a:bodyPr lIns="0" rIns="0" tIns="0" bIns="0" anchor="ctr"/>
          <a:p>
            <a:r>
              <a:rPr b="0" lang="en-IN" sz="1800" spc="-1" strike="noStrike">
                <a:solidFill>
                  <a:srgbClr val="000000"/>
                </a:solidFill>
                <a:latin typeface="Calibri"/>
                <a:ea typeface="DejaVu Sans"/>
              </a:rPr>
              <a:t>Contiued...</a:t>
            </a:r>
            <a:endParaRPr b="0" lang="en-IN" sz="1800" spc="-1" strike="noStrike">
              <a:latin typeface="Arial"/>
            </a:endParaRPr>
          </a:p>
        </p:txBody>
      </p:sp>
      <p:sp>
        <p:nvSpPr>
          <p:cNvPr id="315" name="CustomShape 2"/>
          <p:cNvSpPr/>
          <p:nvPr/>
        </p:nvSpPr>
        <p:spPr>
          <a:xfrm>
            <a:off x="457200" y="1600200"/>
            <a:ext cx="8228160" cy="4524480"/>
          </a:xfrm>
          <a:prstGeom prst="rect">
            <a:avLst/>
          </a:prstGeom>
          <a:noFill/>
          <a:ln>
            <a:noFill/>
          </a:ln>
        </p:spPr>
        <p:style>
          <a:lnRef idx="0"/>
          <a:fillRef idx="0"/>
          <a:effectRef idx="0"/>
          <a:fontRef idx="minor"/>
        </p:style>
        <p:txBody>
          <a:bodyPr lIns="0" rIns="0" tIns="0" bIns="0"/>
          <a:p>
            <a:pPr marL="216000" indent="-215640">
              <a:lnSpc>
                <a:spcPct val="100000"/>
              </a:lnSpc>
              <a:buClr>
                <a:srgbClr val="000000"/>
              </a:buClr>
              <a:buSzPct val="45000"/>
              <a:buFont typeface="StarSymbol"/>
              <a:buChar char="l"/>
            </a:pPr>
            <a:r>
              <a:rPr b="0" lang="en-IN" sz="2000" spc="-1" strike="noStrike">
                <a:solidFill>
                  <a:srgbClr val="000000"/>
                </a:solidFill>
                <a:latin typeface="Calibri"/>
                <a:ea typeface="DejaVu Sans"/>
              </a:rPr>
              <a:t>We mainly focus on SU2_CFD (computational fluid dynalmics solver) in su2 suit</a:t>
            </a:r>
            <a:endParaRPr b="0" lang="en-IN" sz="2000" spc="-1" strike="noStrike">
              <a:latin typeface="Arial"/>
            </a:endParaRPr>
          </a:p>
          <a:p>
            <a:pPr marL="216000" indent="-215640">
              <a:lnSpc>
                <a:spcPct val="100000"/>
              </a:lnSpc>
              <a:buClr>
                <a:srgbClr val="000000"/>
              </a:buClr>
              <a:buSzPct val="45000"/>
              <a:buFont typeface="StarSymbol"/>
              <a:buChar char="l"/>
            </a:pPr>
            <a:r>
              <a:rPr b="0" lang="en-IN" sz="2000" spc="-1" strike="noStrike">
                <a:solidFill>
                  <a:srgbClr val="000000"/>
                </a:solidFill>
                <a:latin typeface="Calibri"/>
                <a:ea typeface="DejaVu Sans"/>
              </a:rPr>
              <a:t>It reads the configuration file inv_NACA0012.cfg(embedded with all the problem solving options and also “NACA 0012 airfoil.su2” mesh file)</a:t>
            </a:r>
            <a:endParaRPr b="0" lang="en-IN" sz="2000" spc="-1" strike="noStrike">
              <a:latin typeface="Arial"/>
            </a:endParaRPr>
          </a:p>
          <a:p>
            <a:pPr marL="216000" indent="-215640">
              <a:lnSpc>
                <a:spcPct val="100000"/>
              </a:lnSpc>
              <a:buClr>
                <a:srgbClr val="000000"/>
              </a:buClr>
              <a:buSzPct val="45000"/>
              <a:buFont typeface="StarSymbol"/>
              <a:buChar char="l"/>
            </a:pPr>
            <a:r>
              <a:rPr b="0" lang="en-IN" sz="2000" spc="-1" strike="noStrike">
                <a:solidFill>
                  <a:srgbClr val="000000"/>
                </a:solidFill>
                <a:latin typeface="Calibri"/>
                <a:ea typeface="DejaVu Sans"/>
              </a:rPr>
              <a:t>It solves the geometry file “NACA 0012 airfoil.su2”.</a:t>
            </a:r>
            <a:endParaRPr b="0" lang="en-IN" sz="2000" spc="-1" strike="noStrike">
              <a:latin typeface="Arial"/>
            </a:endParaRPr>
          </a:p>
          <a:p>
            <a:pPr marL="216000" indent="-215640">
              <a:lnSpc>
                <a:spcPct val="100000"/>
              </a:lnSpc>
              <a:buClr>
                <a:srgbClr val="000000"/>
              </a:buClr>
              <a:buSzPct val="45000"/>
              <a:buFont typeface="StarSymbol"/>
              <a:buChar char="l"/>
            </a:pPr>
            <a:r>
              <a:rPr b="0" lang="en-IN" sz="2000" spc="-1" strike="noStrike">
                <a:solidFill>
                  <a:srgbClr val="000000"/>
                </a:solidFill>
                <a:latin typeface="Calibri"/>
                <a:ea typeface="DejaVu Sans"/>
              </a:rPr>
              <a:t>mesh file which consists of the columns pressure,temperature,x-momentum,y-momentum,Density,Energy, pressure cofficient ,mach.</a:t>
            </a:r>
            <a:endParaRPr b="0" lang="en-IN" sz="2000" spc="-1" strike="noStrike">
              <a:latin typeface="Arial"/>
            </a:endParaRPr>
          </a:p>
          <a:p>
            <a:pPr marL="216000" indent="-215640">
              <a:lnSpc>
                <a:spcPct val="100000"/>
              </a:lnSpc>
              <a:buClr>
                <a:srgbClr val="000000"/>
              </a:buClr>
              <a:buSzPct val="45000"/>
              <a:buFont typeface="StarSymbol"/>
              <a:buChar char="l"/>
            </a:pPr>
            <a:r>
              <a:rPr b="0" lang="en-IN" sz="2000" spc="-1" strike="noStrike">
                <a:solidFill>
                  <a:srgbClr val="000000"/>
                </a:solidFill>
                <a:latin typeface="Calibri"/>
                <a:ea typeface="DejaVu Sans"/>
              </a:rPr>
              <a:t>These columns consits of entries of   properties of the body in fluid dynamics (specially aerodynamic problem)</a:t>
            </a:r>
            <a:endParaRPr b="0" lang="en-IN" sz="2000" spc="-1" strike="noStrike">
              <a:latin typeface="Arial"/>
            </a:endParaRPr>
          </a:p>
          <a:p>
            <a:pPr marL="216000" indent="-215640">
              <a:lnSpc>
                <a:spcPct val="100000"/>
              </a:lnSpc>
              <a:buClr>
                <a:srgbClr val="000000"/>
              </a:buClr>
              <a:buSzPct val="45000"/>
              <a:buFont typeface="StarSymbol"/>
              <a:buChar char="l"/>
            </a:pPr>
            <a:r>
              <a:rPr b="0" lang="en-IN" sz="2000" spc="-1" strike="noStrike">
                <a:solidFill>
                  <a:srgbClr val="000000"/>
                </a:solidFill>
                <a:latin typeface="Calibri"/>
                <a:ea typeface="DejaVu Sans"/>
              </a:rPr>
              <a:t>It solves geometry file and generates output files with .vtk as extention (flow.vtk,surface_flow.vtk)</a:t>
            </a:r>
            <a:endParaRPr b="0" lang="en-IN" sz="2000" spc="-1" strike="noStrike">
              <a:latin typeface="Arial"/>
            </a:endParaRPr>
          </a:p>
          <a:p>
            <a:pPr marL="216000" indent="-215640">
              <a:lnSpc>
                <a:spcPct val="100000"/>
              </a:lnSpc>
              <a:buClr>
                <a:srgbClr val="000000"/>
              </a:buClr>
              <a:buSzPct val="45000"/>
              <a:buFont typeface="StarSymbol"/>
              <a:buChar char="l"/>
            </a:pPr>
            <a:r>
              <a:rPr b="0" lang="en-IN" sz="2000" spc="-1" strike="noStrike">
                <a:solidFill>
                  <a:srgbClr val="000000"/>
                </a:solidFill>
                <a:latin typeface="Calibri"/>
                <a:ea typeface="DejaVu Sans"/>
              </a:rPr>
              <a:t>From which we plot graph.</a:t>
            </a:r>
            <a:endParaRPr b="0" lang="en-IN" sz="2000" spc="-1" strike="noStrike">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6" name="" descr=""/>
          <p:cNvPicPr/>
          <p:nvPr/>
        </p:nvPicPr>
        <p:blipFill>
          <a:blip r:embed="rId1"/>
          <a:stretch/>
        </p:blipFill>
        <p:spPr>
          <a:xfrm>
            <a:off x="274320" y="914400"/>
            <a:ext cx="7771680" cy="5942880"/>
          </a:xfrm>
          <a:prstGeom prst="rect">
            <a:avLst/>
          </a:prstGeom>
          <a:ln>
            <a:noFill/>
          </a:ln>
        </p:spPr>
      </p:pic>
      <p:graphicFrame>
        <p:nvGraphicFramePr>
          <p:cNvPr id="317" name="Table 1"/>
          <p:cNvGraphicFramePr/>
          <p:nvPr/>
        </p:nvGraphicFramePr>
        <p:xfrm>
          <a:off x="1677240" y="258840"/>
          <a:ext cx="5075280" cy="339840"/>
        </p:xfrm>
        <a:graphic>
          <a:graphicData uri="http://schemas.openxmlformats.org/drawingml/2006/table">
            <a:tbl>
              <a:tblPr/>
              <a:tblGrid>
                <a:gridCol w="5075640"/>
              </a:tblGrid>
              <a:tr h="340200">
                <a:tc>
                  <a:txBody>
                    <a:bodyPr/>
                    <a:p>
                      <a:r>
                        <a:rPr b="0" lang="en-IN" sz="1800" spc="-1" strike="noStrike">
                          <a:solidFill>
                            <a:srgbClr val="ff3300"/>
                          </a:solidFill>
                          <a:latin typeface="Arial"/>
                        </a:rPr>
                        <a:t>System overview</a:t>
                      </a:r>
                      <a:endParaRPr b="0" lang="en-IN" sz="1800" spc="-1" strike="noStrike">
                        <a:latin typeface="Arial"/>
                      </a:endParaRPr>
                    </a:p>
                  </a:txBody>
                  <a:tcPr marL="91440" marR="91440">
                    <a:noFill/>
                  </a:tcPr>
                </a:tc>
              </a:tr>
            </a:tbl>
          </a:graphicData>
        </a:graphic>
      </p:graphicFrame>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457200" y="274680"/>
            <a:ext cx="8228160" cy="1141560"/>
          </a:xfrm>
          <a:prstGeom prst="rect">
            <a:avLst/>
          </a:prstGeom>
          <a:noFill/>
          <a:ln>
            <a:noFill/>
          </a:ln>
        </p:spPr>
        <p:style>
          <a:lnRef idx="0"/>
          <a:fillRef idx="0"/>
          <a:effectRef idx="0"/>
          <a:fontRef idx="minor"/>
        </p:style>
        <p:txBody>
          <a:bodyPr lIns="0" rIns="0" tIns="0" bIns="0" anchor="ctr"/>
          <a:p>
            <a:r>
              <a:rPr b="0" lang="en-IN" sz="1800" spc="-1" strike="noStrike">
                <a:solidFill>
                  <a:srgbClr val="000000"/>
                </a:solidFill>
                <a:latin typeface="Calibri"/>
                <a:ea typeface="DejaVu Sans"/>
              </a:rPr>
              <a:t>Building Source code</a:t>
            </a:r>
            <a:endParaRPr b="0" lang="en-IN" sz="1800" spc="-1" strike="noStrike">
              <a:latin typeface="Arial"/>
            </a:endParaRPr>
          </a:p>
        </p:txBody>
      </p:sp>
      <p:sp>
        <p:nvSpPr>
          <p:cNvPr id="319" name="CustomShape 2"/>
          <p:cNvSpPr/>
          <p:nvPr/>
        </p:nvSpPr>
        <p:spPr>
          <a:xfrm>
            <a:off x="640080" y="1235160"/>
            <a:ext cx="8228160" cy="4524480"/>
          </a:xfrm>
          <a:prstGeom prst="rect">
            <a:avLst/>
          </a:prstGeom>
          <a:noFill/>
          <a:ln>
            <a:noFill/>
          </a:ln>
        </p:spPr>
        <p:style>
          <a:lnRef idx="0"/>
          <a:fillRef idx="0"/>
          <a:effectRef idx="0"/>
          <a:fontRef idx="minor"/>
        </p:style>
        <p:txBody>
          <a:bodyPr lIns="0" rIns="0" tIns="0" bIns="0"/>
          <a:p>
            <a:pPr marL="216000" indent="-215640">
              <a:lnSpc>
                <a:spcPct val="100000"/>
              </a:lnSpc>
              <a:buClr>
                <a:srgbClr val="000000"/>
              </a:buClr>
              <a:buSzPct val="45000"/>
              <a:buFont typeface="StarSymbol"/>
              <a:buChar char="l"/>
            </a:pPr>
            <a:r>
              <a:rPr b="0" lang="en-IN" sz="2000" spc="-1" strike="noStrike">
                <a:solidFill>
                  <a:srgbClr val="000000"/>
                </a:solidFill>
                <a:latin typeface="Calibri"/>
                <a:ea typeface="DejaVu Sans"/>
              </a:rPr>
              <a:t>SU2 uses the GNU automake tools to configure and build the software from source in Linux</a:t>
            </a:r>
            <a:endParaRPr b="0" lang="en-IN" sz="2000" spc="-1" strike="noStrike">
              <a:latin typeface="Arial"/>
            </a:endParaRPr>
          </a:p>
          <a:p>
            <a:pPr marL="216000" indent="-215640">
              <a:lnSpc>
                <a:spcPct val="100000"/>
              </a:lnSpc>
              <a:buClr>
                <a:srgbClr val="000000"/>
              </a:buClr>
              <a:buSzPct val="45000"/>
              <a:buFont typeface="StarSymbol"/>
              <a:buChar char="l"/>
            </a:pPr>
            <a:r>
              <a:rPr b="0" lang="en-IN" sz="2000" spc="-1" strike="noStrike" u="sng">
                <a:solidFill>
                  <a:srgbClr val="000000"/>
                </a:solidFill>
                <a:uFillTx/>
                <a:latin typeface="Calibri"/>
                <a:ea typeface="DejaVu Sans"/>
              </a:rPr>
              <a:t>Building serially:</a:t>
            </a:r>
            <a:endParaRPr b="0" lang="en-IN" sz="2000" spc="-1" strike="noStrike">
              <a:latin typeface="Arial"/>
            </a:endParaRPr>
          </a:p>
          <a:p>
            <a:pPr lvl="1" marL="432000" indent="-215640">
              <a:lnSpc>
                <a:spcPct val="100000"/>
              </a:lnSpc>
              <a:buClr>
                <a:srgbClr val="000000"/>
              </a:buClr>
              <a:buSzPct val="75000"/>
              <a:buFont typeface="StarSymbol"/>
              <a:buChar char="l"/>
            </a:pPr>
            <a:r>
              <a:rPr b="0" lang="en-IN" sz="2000" spc="-1" strike="noStrike" u="sng">
                <a:solidFill>
                  <a:srgbClr val="000000"/>
                </a:solidFill>
                <a:uFillTx/>
                <a:latin typeface="Calibri"/>
                <a:ea typeface="DejaVu Sans"/>
              </a:rPr>
              <a:t>$ cd /path/to/your/SU2/</a:t>
            </a:r>
            <a:endParaRPr b="0" lang="en-IN" sz="2000" spc="-1" strike="noStrike">
              <a:latin typeface="Arial"/>
            </a:endParaRPr>
          </a:p>
          <a:p>
            <a:pPr lvl="1" marL="432000" indent="-215640">
              <a:lnSpc>
                <a:spcPct val="100000"/>
              </a:lnSpc>
              <a:buClr>
                <a:srgbClr val="000000"/>
              </a:buClr>
              <a:buSzPct val="75000"/>
              <a:buFont typeface="StarSymbol"/>
              <a:buChar char="l"/>
            </a:pPr>
            <a:r>
              <a:rPr b="0" lang="en-IN" sz="2000" spc="-1" strike="noStrike" u="sng">
                <a:solidFill>
                  <a:srgbClr val="000000"/>
                </a:solidFill>
                <a:uFillTx/>
                <a:latin typeface="Calibri"/>
                <a:ea typeface="DejaVu Sans"/>
              </a:rPr>
              <a:t>$ ./configure --prefix=/path/to/install/SU2</a:t>
            </a:r>
            <a:endParaRPr b="0" lang="en-IN" sz="2000" spc="-1" strike="noStrike">
              <a:latin typeface="Arial"/>
            </a:endParaRPr>
          </a:p>
          <a:p>
            <a:pPr lvl="1" marL="432000" indent="-215640">
              <a:lnSpc>
                <a:spcPct val="100000"/>
              </a:lnSpc>
              <a:buClr>
                <a:srgbClr val="000000"/>
              </a:buClr>
              <a:buSzPct val="75000"/>
              <a:buFont typeface="StarSymbol"/>
              <a:buChar char="l"/>
            </a:pPr>
            <a:r>
              <a:rPr b="0" lang="en-IN" sz="2000" spc="-1" strike="noStrike" u="sng">
                <a:solidFill>
                  <a:srgbClr val="000000"/>
                </a:solidFill>
                <a:uFillTx/>
                <a:latin typeface="Calibri"/>
                <a:ea typeface="DejaVu Sans"/>
              </a:rPr>
              <a:t>$ make</a:t>
            </a:r>
            <a:endParaRPr b="0" lang="en-IN" sz="2000" spc="-1" strike="noStrike">
              <a:latin typeface="Arial"/>
            </a:endParaRPr>
          </a:p>
          <a:p>
            <a:pPr lvl="1" marL="432000" indent="-215640">
              <a:lnSpc>
                <a:spcPct val="100000"/>
              </a:lnSpc>
              <a:buClr>
                <a:srgbClr val="000000"/>
              </a:buClr>
              <a:buSzPct val="75000"/>
              <a:buFont typeface="StarSymbol"/>
              <a:buChar char="l"/>
            </a:pPr>
            <a:r>
              <a:rPr b="0" lang="en-IN" sz="2000" spc="-1" strike="noStrike" u="sng">
                <a:solidFill>
                  <a:srgbClr val="000000"/>
                </a:solidFill>
                <a:uFillTx/>
                <a:latin typeface="Calibri"/>
                <a:ea typeface="DejaVu Sans"/>
              </a:rPr>
              <a:t>$ make install</a:t>
            </a:r>
            <a:endParaRPr b="0" lang="en-IN" sz="2000" spc="-1" strike="noStrike">
              <a:latin typeface="Arial"/>
            </a:endParaRPr>
          </a:p>
          <a:p>
            <a:pPr lvl="1" marL="432000" indent="-215640">
              <a:lnSpc>
                <a:spcPct val="100000"/>
              </a:lnSpc>
              <a:buClr>
                <a:srgbClr val="000000"/>
              </a:buClr>
              <a:buSzPct val="75000"/>
              <a:buFont typeface="StarSymbol"/>
              <a:buChar char="l"/>
            </a:pPr>
            <a:r>
              <a:rPr b="0" lang="en-IN" sz="2000" spc="-1" strike="noStrike" u="sng">
                <a:solidFill>
                  <a:srgbClr val="000000"/>
                </a:solidFill>
                <a:uFillTx/>
                <a:latin typeface="Calibri"/>
                <a:ea typeface="DejaVu Sans"/>
              </a:rPr>
              <a:t>make -j 8 install</a:t>
            </a:r>
            <a:endParaRPr b="0" lang="en-IN" sz="2000" spc="-1" strike="noStrike">
              <a:latin typeface="Arial"/>
            </a:endParaRPr>
          </a:p>
          <a:p>
            <a:pPr marL="216000" indent="-215640">
              <a:lnSpc>
                <a:spcPct val="100000"/>
              </a:lnSpc>
              <a:buClr>
                <a:srgbClr val="000000"/>
              </a:buClr>
              <a:buSzPct val="45000"/>
              <a:buFont typeface="StarSymbol"/>
              <a:buChar char="l"/>
            </a:pPr>
            <a:r>
              <a:rPr b="0" lang="en-IN" sz="2000" spc="-1" strike="noStrike" u="sng">
                <a:solidFill>
                  <a:srgbClr val="000000"/>
                </a:solidFill>
                <a:uFillTx/>
                <a:latin typeface="Calibri"/>
                <a:ea typeface="DejaVu Sans"/>
              </a:rPr>
              <a:t>Building parallelly:</a:t>
            </a:r>
            <a:endParaRPr b="0" lang="en-IN" sz="2000" spc="-1" strike="noStrike">
              <a:latin typeface="Arial"/>
            </a:endParaRPr>
          </a:p>
          <a:p>
            <a:pPr lvl="1" marL="432000" indent="-215640">
              <a:lnSpc>
                <a:spcPct val="100000"/>
              </a:lnSpc>
              <a:buClr>
                <a:srgbClr val="000000"/>
              </a:buClr>
              <a:buSzPct val="75000"/>
              <a:buFont typeface="StarSymbol"/>
              <a:buChar char="l"/>
            </a:pPr>
            <a:r>
              <a:rPr b="0" lang="en-IN" sz="2000" spc="-1" strike="noStrike" u="sng">
                <a:solidFill>
                  <a:srgbClr val="000000"/>
                </a:solidFill>
                <a:uFillTx/>
                <a:latin typeface="Calibri"/>
                <a:ea typeface="DejaVu Sans"/>
              </a:rPr>
              <a:t>$ cd /path/to/SU2</a:t>
            </a:r>
            <a:endParaRPr b="0" lang="en-IN" sz="2000" spc="-1" strike="noStrike">
              <a:latin typeface="Arial"/>
            </a:endParaRPr>
          </a:p>
          <a:p>
            <a:pPr lvl="1" marL="432000" indent="-215640">
              <a:lnSpc>
                <a:spcPct val="100000"/>
              </a:lnSpc>
              <a:buClr>
                <a:srgbClr val="000000"/>
              </a:buClr>
              <a:buSzPct val="75000"/>
              <a:buFont typeface="StarSymbol"/>
              <a:buChar char="l"/>
            </a:pPr>
            <a:r>
              <a:rPr b="0" lang="en-IN" sz="2000" spc="-1" strike="noStrike" u="sng">
                <a:solidFill>
                  <a:srgbClr val="000000"/>
                </a:solidFill>
                <a:uFillTx/>
                <a:latin typeface="Calibri"/>
                <a:ea typeface="DejaVu Sans"/>
              </a:rPr>
              <a:t>$ ./configure --prefix=/path/to/install/SU2 CXXFLAGS="-O3" --enable-mpi </a:t>
            </a:r>
            <a:endParaRPr b="0" lang="en-IN" sz="2000" spc="-1" strike="noStrike">
              <a:latin typeface="Arial"/>
            </a:endParaRPr>
          </a:p>
          <a:p>
            <a:pPr lvl="1" marL="432000" indent="-215640">
              <a:lnSpc>
                <a:spcPct val="100000"/>
              </a:lnSpc>
              <a:buClr>
                <a:srgbClr val="000000"/>
              </a:buClr>
              <a:buSzPct val="75000"/>
              <a:buFont typeface="StarSymbol"/>
              <a:buChar char="l"/>
            </a:pPr>
            <a:r>
              <a:rPr b="0" lang="en-IN" sz="2000" spc="-1" strike="noStrike" u="sng">
                <a:solidFill>
                  <a:srgbClr val="000000"/>
                </a:solidFill>
                <a:uFillTx/>
                <a:latin typeface="Calibri"/>
                <a:ea typeface="DejaVu Sans"/>
              </a:rPr>
              <a:t>--with-cc=/path/to/mpicc --with-cxx=/path/to/mpicxx</a:t>
            </a:r>
            <a:endParaRPr b="0" lang="en-IN" sz="2000" spc="-1" strike="noStrike">
              <a:latin typeface="Arial"/>
            </a:endParaRPr>
          </a:p>
          <a:p>
            <a:pPr lvl="1" marL="432000" indent="-215640">
              <a:lnSpc>
                <a:spcPct val="100000"/>
              </a:lnSpc>
              <a:buClr>
                <a:srgbClr val="000000"/>
              </a:buClr>
              <a:buSzPct val="75000"/>
              <a:buFont typeface="StarSymbol"/>
              <a:buChar char="l"/>
            </a:pPr>
            <a:r>
              <a:rPr b="0" lang="en-IN" sz="2000" spc="-1" strike="noStrike" u="sng">
                <a:solidFill>
                  <a:srgbClr val="000000"/>
                </a:solidFill>
                <a:uFillTx/>
                <a:latin typeface="Calibri"/>
                <a:ea typeface="DejaVu Sans"/>
              </a:rPr>
              <a:t>$ make -j 8 install</a:t>
            </a:r>
            <a:endParaRPr b="0" lang="en-IN" sz="2000" spc="-1" strike="noStrike">
              <a:latin typeface="Arial"/>
            </a:endParaRPr>
          </a:p>
          <a:p>
            <a:pPr>
              <a:lnSpc>
                <a:spcPct val="100000"/>
              </a:lnSpc>
            </a:pPr>
            <a:endParaRPr b="0" lang="en-IN" sz="2000" spc="-1" strike="noStrike">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457200" y="274680"/>
            <a:ext cx="8228160" cy="1141560"/>
          </a:xfrm>
          <a:prstGeom prst="rect">
            <a:avLst/>
          </a:prstGeom>
          <a:noFill/>
          <a:ln>
            <a:noFill/>
          </a:ln>
        </p:spPr>
        <p:style>
          <a:lnRef idx="0"/>
          <a:fillRef idx="0"/>
          <a:effectRef idx="0"/>
          <a:fontRef idx="minor"/>
        </p:style>
        <p:txBody>
          <a:bodyPr lIns="0" rIns="0" tIns="0" bIns="0" anchor="ctr"/>
          <a:p>
            <a:r>
              <a:rPr b="0" lang="en-IN" sz="1800" spc="-1" strike="noStrike">
                <a:solidFill>
                  <a:srgbClr val="000000"/>
                </a:solidFill>
                <a:latin typeface="Calibri"/>
                <a:ea typeface="DejaVu Sans"/>
              </a:rPr>
              <a:t>RUNNING SU2_CFD</a:t>
            </a:r>
            <a:endParaRPr b="0" lang="en-IN" sz="1800" spc="-1" strike="noStrike">
              <a:latin typeface="Arial"/>
            </a:endParaRPr>
          </a:p>
        </p:txBody>
      </p:sp>
      <p:sp>
        <p:nvSpPr>
          <p:cNvPr id="321" name="CustomShape 2"/>
          <p:cNvSpPr/>
          <p:nvPr/>
        </p:nvSpPr>
        <p:spPr>
          <a:xfrm>
            <a:off x="457200" y="1600200"/>
            <a:ext cx="8228160" cy="4524480"/>
          </a:xfrm>
          <a:prstGeom prst="rect">
            <a:avLst/>
          </a:prstGeom>
          <a:noFill/>
          <a:ln>
            <a:noFill/>
          </a:ln>
        </p:spPr>
        <p:style>
          <a:lnRef idx="0"/>
          <a:fillRef idx="0"/>
          <a:effectRef idx="0"/>
          <a:fontRef idx="minor"/>
        </p:style>
        <p:txBody>
          <a:bodyPr lIns="0" rIns="0" tIns="0" bIns="0"/>
          <a:p>
            <a:pPr marL="216000" indent="-215640">
              <a:lnSpc>
                <a:spcPct val="100000"/>
              </a:lnSpc>
              <a:buClr>
                <a:srgbClr val="000000"/>
              </a:buClr>
              <a:buSzPct val="45000"/>
              <a:buFont typeface="StarSymbol"/>
              <a:buChar char="l"/>
            </a:pPr>
            <a:r>
              <a:rPr b="0" lang="en-IN" sz="2000" spc="-1" strike="noStrike" u="sng">
                <a:solidFill>
                  <a:srgbClr val="000000"/>
                </a:solidFill>
                <a:uFillTx/>
                <a:latin typeface="Calibri"/>
                <a:ea typeface="DejaVu Sans"/>
              </a:rPr>
              <a:t>Input files:</a:t>
            </a:r>
            <a:endParaRPr b="0" lang="en-IN" sz="2000" spc="-1" strike="noStrike">
              <a:latin typeface="Arial"/>
            </a:endParaRPr>
          </a:p>
          <a:p>
            <a:pPr marL="216000" indent="-215640">
              <a:lnSpc>
                <a:spcPct val="100000"/>
              </a:lnSpc>
              <a:buClr>
                <a:srgbClr val="000000"/>
              </a:buClr>
              <a:buSzPct val="45000"/>
              <a:buFont typeface="StarSymbol"/>
              <a:buChar char="l"/>
            </a:pPr>
            <a:r>
              <a:rPr b="1" lang="en-IN" sz="2000" spc="-1" strike="noStrike">
                <a:solidFill>
                  <a:srgbClr val="000000"/>
                </a:solidFill>
                <a:latin typeface="Calibri"/>
                <a:ea typeface="DejaVu Sans"/>
              </a:rPr>
              <a:t>1.mesh file</a:t>
            </a:r>
            <a:endParaRPr b="0" lang="en-IN" sz="2000" spc="-1" strike="noStrike">
              <a:latin typeface="Arial"/>
            </a:endParaRPr>
          </a:p>
          <a:p>
            <a:pPr lvl="1" marL="432000" indent="-215640">
              <a:lnSpc>
                <a:spcPct val="100000"/>
              </a:lnSpc>
              <a:buClr>
                <a:srgbClr val="000000"/>
              </a:buClr>
              <a:buSzPct val="75000"/>
              <a:buFont typeface="StarSymbol"/>
              <a:buChar char="l"/>
            </a:pPr>
            <a:r>
              <a:rPr b="0" lang="en-IN" sz="2000" spc="-1" strike="noStrike" u="sng">
                <a:solidFill>
                  <a:srgbClr val="000000"/>
                </a:solidFill>
                <a:uFillTx/>
                <a:latin typeface="Calibri"/>
                <a:ea typeface="DejaVu Sans"/>
              </a:rPr>
              <a:t>The SU2 mesh format carries an extension of .su2, and the files are in a readable ASCII format. As an unstructured code, SU2 requires information about both the node locations as well as their connectivity</a:t>
            </a:r>
            <a:endParaRPr b="0" lang="en-IN" sz="2000" spc="-1" strike="noStrike">
              <a:latin typeface="Arial"/>
            </a:endParaRPr>
          </a:p>
          <a:p>
            <a:pPr marL="216000" indent="-215640">
              <a:lnSpc>
                <a:spcPct val="100000"/>
              </a:lnSpc>
              <a:buClr>
                <a:srgbClr val="000000"/>
              </a:buClr>
              <a:buSzPct val="45000"/>
              <a:buFont typeface="StarSymbol"/>
              <a:buChar char="l"/>
            </a:pPr>
            <a:r>
              <a:rPr b="1" lang="en-IN" sz="2000" spc="-1" strike="noStrike">
                <a:solidFill>
                  <a:srgbClr val="000000"/>
                </a:solidFill>
                <a:latin typeface="Calibri"/>
                <a:ea typeface="DejaVu Sans"/>
              </a:rPr>
              <a:t>2.configuration file</a:t>
            </a:r>
            <a:endParaRPr b="0" lang="en-IN" sz="2000" spc="-1" strike="noStrike">
              <a:latin typeface="Arial"/>
            </a:endParaRPr>
          </a:p>
          <a:p>
            <a:pPr lvl="1" marL="432000" indent="-215640">
              <a:lnSpc>
                <a:spcPct val="100000"/>
              </a:lnSpc>
              <a:buClr>
                <a:srgbClr val="000000"/>
              </a:buClr>
              <a:buSzPct val="75000"/>
              <a:buFont typeface="StarSymbol"/>
              <a:buChar char="l"/>
            </a:pPr>
            <a:r>
              <a:rPr b="0" lang="en-IN" sz="2000" spc="-1" strike="noStrike">
                <a:solidFill>
                  <a:srgbClr val="000000"/>
                </a:solidFill>
                <a:latin typeface="Calibri"/>
                <a:ea typeface="DejaVu Sans"/>
              </a:rPr>
              <a:t>The configuration file is a text file that contains a user’s options for a particular problem to be solved with the SU2 suite. It is specified as an input upon execution of SU2 components</a:t>
            </a:r>
            <a:endParaRPr b="0" lang="en-IN" sz="2000" spc="-1" strike="noStrike">
              <a:latin typeface="Arial"/>
            </a:endParaRPr>
          </a:p>
          <a:p>
            <a:pPr lvl="1" marL="432000" indent="-215640">
              <a:lnSpc>
                <a:spcPct val="100000"/>
              </a:lnSpc>
              <a:buClr>
                <a:srgbClr val="000000"/>
              </a:buClr>
              <a:buSzPct val="75000"/>
              <a:buFont typeface="StarSymbol"/>
              <a:buChar char="l"/>
            </a:pPr>
            <a:r>
              <a:rPr b="0" lang="en-IN" sz="2000" spc="-1" strike="noStrike">
                <a:solidFill>
                  <a:srgbClr val="000000"/>
                </a:solidFill>
                <a:latin typeface="Calibri"/>
                <a:ea typeface="DejaVu Sans"/>
              </a:rPr>
              <a:t>The SU2 configuration file name typically carries a name of the form filename.cfg</a:t>
            </a:r>
            <a:endParaRPr b="0" lang="en-IN" sz="2000" spc="-1" strike="noStrike">
              <a:latin typeface="Arial"/>
            </a:endParaRPr>
          </a:p>
          <a:p>
            <a:pPr lvl="1" marL="432000" indent="-215640">
              <a:lnSpc>
                <a:spcPct val="100000"/>
              </a:lnSpc>
              <a:buClr>
                <a:srgbClr val="000000"/>
              </a:buClr>
              <a:buSzPct val="75000"/>
              <a:buFont typeface="StarSymbol"/>
              <a:buChar char="l"/>
            </a:pPr>
            <a:r>
              <a:rPr b="0" lang="en-IN" sz="2000" spc="-1" strike="noStrike">
                <a:solidFill>
                  <a:srgbClr val="000000"/>
                </a:solidFill>
                <a:latin typeface="Calibri"/>
                <a:ea typeface="DejaVu Sans"/>
              </a:rPr>
              <a:t>The developers keep this file up to date with the latest options, and it serves as the first reference for the available options in SU2</a:t>
            </a:r>
            <a:endParaRPr b="0" lang="en-IN" sz="2000" spc="-1" strike="noStrike">
              <a:latin typeface="Arial"/>
            </a:endParaRPr>
          </a:p>
          <a:p>
            <a:pPr>
              <a:lnSpc>
                <a:spcPct val="100000"/>
              </a:lnSpc>
            </a:pPr>
            <a:endParaRPr b="0" lang="en-IN" sz="2000" spc="-1" strike="noStrike">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34</TotalTime>
  <Application>LibreOffice/5.4.5.1$Linux_X86_64 LibreOffice_project/40m0$Build-1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2018-04-23T09:49:54Z</dcterms:modified>
  <cp:revision>8</cp:revision>
  <dc:subject/>
  <dc:title/>
</cp:coreProperties>
</file>