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8288000" cy="10287000"/>
  <p:notesSz cx="6858000" cy="9144000"/>
  <p:embeddedFontLst>
    <p:embeddedFont>
      <p:font typeface="Calibri" panose="020F0502020204030204" pitchFamily="34" charset="0"/>
      <p:regular r:id="rId21"/>
      <p:bold r:id="rId22"/>
      <p:italic r:id="rId23"/>
      <p:boldItalic r:id="rId24"/>
    </p:embeddedFont>
    <p:embeddedFont>
      <p:font typeface="DM Sans" panose="020B0604020202020204" charset="0"/>
      <p:regular r:id="rId25"/>
    </p:embeddedFont>
    <p:embeddedFont>
      <p:font typeface="DM Sans Bold" panose="020B0604020202020204" charset="0"/>
      <p:regular r:id="rId26"/>
    </p:embeddedFont>
    <p:embeddedFont>
      <p:font typeface="Gotham Bold" panose="020B0604020202020204" charset="0"/>
      <p:regular r:id="rId27"/>
    </p:embeddedFont>
    <p:embeddedFont>
      <p:font typeface="Now Bold" panose="020B0604020202020204"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8" d="100"/>
          <a:sy n="58" d="100"/>
        </p:scale>
        <p:origin x="590"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28.11.2023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We moved to next phase that is feature engineering.</a:t>
            </a:r>
          </a:p>
          <a:p>
            <a:r>
              <a:rPr lang="en-US"/>
              <a:t>Bureau data is added to our application train data, this will add more features to the model, and helps in predicting whether the applicant is capable of loan repayment in an accurate way.</a:t>
            </a:r>
          </a:p>
          <a:p>
            <a:endParaRPr lang="en-US"/>
          </a:p>
          <a:p>
            <a:r>
              <a:rPr lang="en-US"/>
              <a:t>We have added 4 new variables,</a:t>
            </a:r>
          </a:p>
          <a:p>
            <a:r>
              <a:rPr lang="en-US"/>
              <a:t>evaluating not just credit history, but also we need to take care of capacity, capability, and collateral status of applicant will give broader view.</a:t>
            </a:r>
          </a:p>
          <a:p>
            <a:r>
              <a:rPr lang="en-US"/>
              <a:t>For example, to evaluate the capacity of applicant, debt- to income ratio is added- amount of debt/ income before taxes.</a:t>
            </a:r>
          </a:p>
          <a:p>
            <a:r>
              <a:rPr lang="en-US"/>
              <a:t>Likewise, other three variables are added.</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1.svg"/></Relationships>
</file>

<file path=ppt/slides/_rels/slide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23.sv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30.sv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2.svg"/><Relationship Id="rId7" Type="http://schemas.openxmlformats.org/officeDocument/2006/relationships/image" Target="../media/image10.sv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34.svg"/><Relationship Id="rId4" Type="http://schemas.openxmlformats.org/officeDocument/2006/relationships/image" Target="../media/image33.png"/><Relationship Id="rId9" Type="http://schemas.openxmlformats.org/officeDocument/2006/relationships/image" Target="../media/image13.svg"/></Relationships>
</file>

<file path=ppt/slides/_rels/slide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11392544" y="4154952"/>
            <a:ext cx="11958151" cy="1929323"/>
            <a:chOff x="0" y="0"/>
            <a:chExt cx="3149472" cy="508135"/>
          </a:xfrm>
        </p:grpSpPr>
        <p:sp>
          <p:nvSpPr>
            <p:cNvPr id="3" name="Freeform 3"/>
            <p:cNvSpPr/>
            <p:nvPr/>
          </p:nvSpPr>
          <p:spPr>
            <a:xfrm>
              <a:off x="0" y="0"/>
              <a:ext cx="3149472" cy="508135"/>
            </a:xfrm>
            <a:custGeom>
              <a:avLst/>
              <a:gdLst/>
              <a:ahLst/>
              <a:cxnLst/>
              <a:rect l="l" t="t" r="r" b="b"/>
              <a:pathLst>
                <a:path w="3149472" h="508135">
                  <a:moveTo>
                    <a:pt x="0" y="0"/>
                  </a:moveTo>
                  <a:lnTo>
                    <a:pt x="3149472" y="0"/>
                  </a:lnTo>
                  <a:lnTo>
                    <a:pt x="3149472" y="508135"/>
                  </a:lnTo>
                  <a:lnTo>
                    <a:pt x="0" y="508135"/>
                  </a:lnTo>
                  <a:close/>
                </a:path>
              </a:pathLst>
            </a:custGeom>
            <a:solidFill>
              <a:srgbClr val="145DA0"/>
            </a:solidFill>
          </p:spPr>
        </p:sp>
        <p:sp>
          <p:nvSpPr>
            <p:cNvPr id="4" name="TextBox 4"/>
            <p:cNvSpPr txBox="1"/>
            <p:nvPr/>
          </p:nvSpPr>
          <p:spPr>
            <a:xfrm>
              <a:off x="0" y="-28575"/>
              <a:ext cx="3149472" cy="536710"/>
            </a:xfrm>
            <a:prstGeom prst="rect">
              <a:avLst/>
            </a:prstGeom>
          </p:spPr>
          <p:txBody>
            <a:bodyPr lIns="50800" tIns="50800" rIns="50800" bIns="50800" rtlCol="0" anchor="ctr"/>
            <a:lstStyle/>
            <a:p>
              <a:pPr algn="ctr">
                <a:lnSpc>
                  <a:spcPts val="2590"/>
                </a:lnSpc>
              </a:pPr>
              <a:endParaRPr/>
            </a:p>
          </p:txBody>
        </p:sp>
      </p:grpSp>
      <p:sp>
        <p:nvSpPr>
          <p:cNvPr id="5" name="Freeform 5"/>
          <p:cNvSpPr/>
          <p:nvPr/>
        </p:nvSpPr>
        <p:spPr>
          <a:xfrm>
            <a:off x="14049442" y="2697"/>
            <a:ext cx="4238558" cy="1380497"/>
          </a:xfrm>
          <a:custGeom>
            <a:avLst/>
            <a:gdLst/>
            <a:ahLst/>
            <a:cxnLst/>
            <a:rect l="l" t="t" r="r" b="b"/>
            <a:pathLst>
              <a:path w="4238558" h="1380497">
                <a:moveTo>
                  <a:pt x="0" y="0"/>
                </a:moveTo>
                <a:lnTo>
                  <a:pt x="4238558" y="0"/>
                </a:lnTo>
                <a:lnTo>
                  <a:pt x="4238558" y="1380497"/>
                </a:lnTo>
                <a:lnTo>
                  <a:pt x="0" y="1380497"/>
                </a:lnTo>
                <a:lnTo>
                  <a:pt x="0" y="0"/>
                </a:lnTo>
                <a:close/>
              </a:path>
            </a:pathLst>
          </a:custGeom>
          <a:blipFill>
            <a:blip r:embed="rId2"/>
            <a:stretch>
              <a:fillRect/>
            </a:stretch>
          </a:blipFill>
        </p:spPr>
      </p:sp>
      <p:sp>
        <p:nvSpPr>
          <p:cNvPr id="6" name="Freeform 6"/>
          <p:cNvSpPr/>
          <p:nvPr/>
        </p:nvSpPr>
        <p:spPr>
          <a:xfrm>
            <a:off x="140096" y="0"/>
            <a:ext cx="2926733" cy="1661942"/>
          </a:xfrm>
          <a:custGeom>
            <a:avLst/>
            <a:gdLst/>
            <a:ahLst/>
            <a:cxnLst/>
            <a:rect l="l" t="t" r="r" b="b"/>
            <a:pathLst>
              <a:path w="2926733" h="1661942">
                <a:moveTo>
                  <a:pt x="0" y="0"/>
                </a:moveTo>
                <a:lnTo>
                  <a:pt x="2926734" y="0"/>
                </a:lnTo>
                <a:lnTo>
                  <a:pt x="2926734" y="1661942"/>
                </a:lnTo>
                <a:lnTo>
                  <a:pt x="0" y="1661942"/>
                </a:lnTo>
                <a:lnTo>
                  <a:pt x="0" y="0"/>
                </a:lnTo>
                <a:close/>
              </a:path>
            </a:pathLst>
          </a:custGeom>
          <a:blipFill>
            <a:blip r:embed="rId3"/>
            <a:stretch>
              <a:fillRect t="-5032" b="-5032"/>
            </a:stretch>
          </a:blipFill>
        </p:spPr>
      </p:sp>
      <p:sp>
        <p:nvSpPr>
          <p:cNvPr id="7" name="Freeform 7"/>
          <p:cNvSpPr/>
          <p:nvPr/>
        </p:nvSpPr>
        <p:spPr>
          <a:xfrm>
            <a:off x="8208015" y="3062958"/>
            <a:ext cx="10128266" cy="4862417"/>
          </a:xfrm>
          <a:custGeom>
            <a:avLst/>
            <a:gdLst/>
            <a:ahLst/>
            <a:cxnLst/>
            <a:rect l="l" t="t" r="r" b="b"/>
            <a:pathLst>
              <a:path w="10128266" h="4862417">
                <a:moveTo>
                  <a:pt x="0" y="0"/>
                </a:moveTo>
                <a:lnTo>
                  <a:pt x="10128266" y="0"/>
                </a:lnTo>
                <a:lnTo>
                  <a:pt x="10128266" y="4862417"/>
                </a:lnTo>
                <a:lnTo>
                  <a:pt x="0" y="4862417"/>
                </a:lnTo>
                <a:lnTo>
                  <a:pt x="0" y="0"/>
                </a:lnTo>
                <a:close/>
              </a:path>
            </a:pathLst>
          </a:custGeom>
          <a:blipFill>
            <a:blip r:embed="rId4"/>
            <a:stretch>
              <a:fillRect/>
            </a:stretch>
          </a:blipFill>
        </p:spPr>
      </p:sp>
      <p:sp>
        <p:nvSpPr>
          <p:cNvPr id="8" name="TextBox 8"/>
          <p:cNvSpPr txBox="1"/>
          <p:nvPr/>
        </p:nvSpPr>
        <p:spPr>
          <a:xfrm>
            <a:off x="560386" y="3483914"/>
            <a:ext cx="7512342" cy="1895475"/>
          </a:xfrm>
          <a:prstGeom prst="rect">
            <a:avLst/>
          </a:prstGeom>
        </p:spPr>
        <p:txBody>
          <a:bodyPr lIns="0" tIns="0" rIns="0" bIns="0" rtlCol="0" anchor="t">
            <a:spAutoFit/>
          </a:bodyPr>
          <a:lstStyle/>
          <a:p>
            <a:pPr>
              <a:lnSpc>
                <a:spcPts val="7487"/>
              </a:lnSpc>
            </a:pPr>
            <a:r>
              <a:rPr lang="en-US" sz="6239">
                <a:solidFill>
                  <a:srgbClr val="FFFFFF"/>
                </a:solidFill>
                <a:latin typeface="Gotham Bold"/>
              </a:rPr>
              <a:t>HOME CREDIT DEFAULT RISK </a:t>
            </a:r>
          </a:p>
        </p:txBody>
      </p:sp>
      <p:sp>
        <p:nvSpPr>
          <p:cNvPr id="9" name="TextBox 9"/>
          <p:cNvSpPr txBox="1"/>
          <p:nvPr/>
        </p:nvSpPr>
        <p:spPr>
          <a:xfrm>
            <a:off x="560386" y="7210886"/>
            <a:ext cx="3989919" cy="1085850"/>
          </a:xfrm>
          <a:prstGeom prst="rect">
            <a:avLst/>
          </a:prstGeom>
        </p:spPr>
        <p:txBody>
          <a:bodyPr lIns="0" tIns="0" rIns="0" bIns="0" rtlCol="0" anchor="t">
            <a:spAutoFit/>
          </a:bodyPr>
          <a:lstStyle/>
          <a:p>
            <a:pPr>
              <a:lnSpc>
                <a:spcPts val="2879"/>
              </a:lnSpc>
            </a:pPr>
            <a:r>
              <a:rPr lang="en-US" sz="2400">
                <a:solidFill>
                  <a:srgbClr val="FFFFFF"/>
                </a:solidFill>
                <a:latin typeface="Gotham Bold"/>
              </a:rPr>
              <a:t>PAVANI PRAGADA</a:t>
            </a:r>
          </a:p>
          <a:p>
            <a:pPr>
              <a:lnSpc>
                <a:spcPts val="2879"/>
              </a:lnSpc>
            </a:pPr>
            <a:r>
              <a:rPr lang="en-US" sz="2400">
                <a:solidFill>
                  <a:srgbClr val="FFFFFF"/>
                </a:solidFill>
                <a:latin typeface="Gotham Bold"/>
              </a:rPr>
              <a:t>SAI ANOGNA CHITTUDI</a:t>
            </a:r>
          </a:p>
          <a:p>
            <a:pPr>
              <a:lnSpc>
                <a:spcPts val="2879"/>
              </a:lnSpc>
            </a:pPr>
            <a:r>
              <a:rPr lang="en-US" sz="2400">
                <a:solidFill>
                  <a:srgbClr val="FFFFFF"/>
                </a:solidFill>
                <a:latin typeface="Gotham Bold"/>
              </a:rPr>
              <a:t>SUSHMA SREE MUTYAPU</a:t>
            </a:r>
          </a:p>
        </p:txBody>
      </p:sp>
      <p:sp>
        <p:nvSpPr>
          <p:cNvPr id="10" name="TextBox 10"/>
          <p:cNvSpPr txBox="1"/>
          <p:nvPr/>
        </p:nvSpPr>
        <p:spPr>
          <a:xfrm>
            <a:off x="560386" y="6201348"/>
            <a:ext cx="3429533" cy="790575"/>
          </a:xfrm>
          <a:prstGeom prst="rect">
            <a:avLst/>
          </a:prstGeom>
        </p:spPr>
        <p:txBody>
          <a:bodyPr lIns="0" tIns="0" rIns="0" bIns="0" rtlCol="0" anchor="t">
            <a:spAutoFit/>
          </a:bodyPr>
          <a:lstStyle/>
          <a:p>
            <a:pPr>
              <a:lnSpc>
                <a:spcPts val="6287"/>
              </a:lnSpc>
            </a:pPr>
            <a:r>
              <a:rPr lang="en-US" sz="5239">
                <a:solidFill>
                  <a:srgbClr val="FFFFFF"/>
                </a:solidFill>
                <a:latin typeface="Gotham Bold"/>
              </a:rPr>
              <a:t>GROUP 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TextBox 2"/>
          <p:cNvSpPr txBox="1"/>
          <p:nvPr/>
        </p:nvSpPr>
        <p:spPr>
          <a:xfrm>
            <a:off x="4800600" y="778748"/>
            <a:ext cx="10626659" cy="642484"/>
          </a:xfrm>
          <a:prstGeom prst="rect">
            <a:avLst/>
          </a:prstGeom>
        </p:spPr>
        <p:txBody>
          <a:bodyPr lIns="0" tIns="0" rIns="0" bIns="0" rtlCol="0" anchor="t">
            <a:spAutoFit/>
          </a:bodyPr>
          <a:lstStyle/>
          <a:p>
            <a:pPr marL="0" lvl="0" indent="0">
              <a:lnSpc>
                <a:spcPts val="5040"/>
              </a:lnSpc>
            </a:pPr>
            <a:r>
              <a:rPr lang="en-US" sz="4200" strike="noStrike" dirty="0">
                <a:solidFill>
                  <a:srgbClr val="FFFFFF"/>
                </a:solidFill>
                <a:latin typeface="Now Bold"/>
              </a:rPr>
              <a:t>FEATURE ENGINEERING</a:t>
            </a:r>
          </a:p>
        </p:txBody>
      </p:sp>
      <p:grpSp>
        <p:nvGrpSpPr>
          <p:cNvPr id="3" name="Group 3"/>
          <p:cNvGrpSpPr/>
          <p:nvPr/>
        </p:nvGrpSpPr>
        <p:grpSpPr>
          <a:xfrm>
            <a:off x="205332" y="3937741"/>
            <a:ext cx="5676833" cy="4049311"/>
            <a:chOff x="0" y="0"/>
            <a:chExt cx="7532631" cy="6840078"/>
          </a:xfrm>
        </p:grpSpPr>
        <p:sp>
          <p:nvSpPr>
            <p:cNvPr id="4" name="AutoShape 4"/>
            <p:cNvSpPr/>
            <p:nvPr/>
          </p:nvSpPr>
          <p:spPr>
            <a:xfrm>
              <a:off x="217690" y="217690"/>
              <a:ext cx="7314941" cy="6622388"/>
            </a:xfrm>
            <a:prstGeom prst="rect">
              <a:avLst/>
            </a:prstGeom>
            <a:solidFill>
              <a:srgbClr val="FFFFFF"/>
            </a:solidFill>
          </p:spPr>
        </p:sp>
        <p:sp>
          <p:nvSpPr>
            <p:cNvPr id="5" name="AutoShape 5"/>
            <p:cNvSpPr/>
            <p:nvPr/>
          </p:nvSpPr>
          <p:spPr>
            <a:xfrm>
              <a:off x="0" y="0"/>
              <a:ext cx="7314941" cy="6622388"/>
            </a:xfrm>
            <a:prstGeom prst="rect">
              <a:avLst/>
            </a:prstGeom>
            <a:solidFill>
              <a:srgbClr val="2C3D64"/>
            </a:solidFill>
          </p:spPr>
        </p:sp>
      </p:grpSp>
      <p:sp>
        <p:nvSpPr>
          <p:cNvPr id="6" name="TextBox 6"/>
          <p:cNvSpPr txBox="1"/>
          <p:nvPr/>
        </p:nvSpPr>
        <p:spPr>
          <a:xfrm>
            <a:off x="223922" y="4938602"/>
            <a:ext cx="5475593" cy="1271016"/>
          </a:xfrm>
          <a:prstGeom prst="rect">
            <a:avLst/>
          </a:prstGeom>
        </p:spPr>
        <p:txBody>
          <a:bodyPr lIns="0" tIns="0" rIns="0" bIns="0" rtlCol="0" anchor="t">
            <a:spAutoFit/>
          </a:bodyPr>
          <a:lstStyle/>
          <a:p>
            <a:pPr marL="0" lvl="0" indent="0" algn="ctr">
              <a:lnSpc>
                <a:spcPts val="5112"/>
              </a:lnSpc>
            </a:pPr>
            <a:r>
              <a:rPr lang="en-US" sz="3600" u="none" strike="noStrike" dirty="0">
                <a:solidFill>
                  <a:srgbClr val="FFFFFF"/>
                </a:solidFill>
                <a:latin typeface="DM Sans"/>
              </a:rPr>
              <a:t>Bureau table data added for better predictions</a:t>
            </a:r>
          </a:p>
        </p:txBody>
      </p:sp>
      <p:grpSp>
        <p:nvGrpSpPr>
          <p:cNvPr id="7" name="Group 7"/>
          <p:cNvGrpSpPr/>
          <p:nvPr/>
        </p:nvGrpSpPr>
        <p:grpSpPr>
          <a:xfrm>
            <a:off x="6291740" y="3937741"/>
            <a:ext cx="5704584" cy="4177559"/>
            <a:chOff x="0" y="0"/>
            <a:chExt cx="7532631" cy="6840078"/>
          </a:xfrm>
        </p:grpSpPr>
        <p:sp>
          <p:nvSpPr>
            <p:cNvPr id="8" name="AutoShape 8"/>
            <p:cNvSpPr/>
            <p:nvPr/>
          </p:nvSpPr>
          <p:spPr>
            <a:xfrm>
              <a:off x="217690" y="217690"/>
              <a:ext cx="7314941" cy="6622388"/>
            </a:xfrm>
            <a:prstGeom prst="rect">
              <a:avLst/>
            </a:prstGeom>
            <a:solidFill>
              <a:srgbClr val="FFFFFF"/>
            </a:solidFill>
          </p:spPr>
        </p:sp>
        <p:sp>
          <p:nvSpPr>
            <p:cNvPr id="9" name="AutoShape 9"/>
            <p:cNvSpPr/>
            <p:nvPr/>
          </p:nvSpPr>
          <p:spPr>
            <a:xfrm>
              <a:off x="0" y="0"/>
              <a:ext cx="7314941" cy="6622388"/>
            </a:xfrm>
            <a:prstGeom prst="rect">
              <a:avLst/>
            </a:prstGeom>
            <a:solidFill>
              <a:srgbClr val="2C3D64"/>
            </a:solidFill>
          </p:spPr>
        </p:sp>
      </p:grpSp>
      <p:grpSp>
        <p:nvGrpSpPr>
          <p:cNvPr id="10" name="Group 10"/>
          <p:cNvGrpSpPr/>
          <p:nvPr/>
        </p:nvGrpSpPr>
        <p:grpSpPr>
          <a:xfrm>
            <a:off x="12350789" y="3937741"/>
            <a:ext cx="5403812" cy="4177559"/>
            <a:chOff x="0" y="0"/>
            <a:chExt cx="7532631" cy="6840078"/>
          </a:xfrm>
        </p:grpSpPr>
        <p:sp>
          <p:nvSpPr>
            <p:cNvPr id="11" name="AutoShape 11"/>
            <p:cNvSpPr/>
            <p:nvPr/>
          </p:nvSpPr>
          <p:spPr>
            <a:xfrm>
              <a:off x="217690" y="217690"/>
              <a:ext cx="7314941" cy="6622388"/>
            </a:xfrm>
            <a:prstGeom prst="rect">
              <a:avLst/>
            </a:prstGeom>
            <a:solidFill>
              <a:srgbClr val="FFFFFF"/>
            </a:solidFill>
          </p:spPr>
        </p:sp>
        <p:sp>
          <p:nvSpPr>
            <p:cNvPr id="12" name="AutoShape 12"/>
            <p:cNvSpPr/>
            <p:nvPr/>
          </p:nvSpPr>
          <p:spPr>
            <a:xfrm>
              <a:off x="0" y="0"/>
              <a:ext cx="7314941" cy="6622388"/>
            </a:xfrm>
            <a:prstGeom prst="rect">
              <a:avLst/>
            </a:prstGeom>
            <a:solidFill>
              <a:srgbClr val="2C3D64"/>
            </a:solidFill>
          </p:spPr>
        </p:sp>
      </p:grpSp>
      <p:sp>
        <p:nvSpPr>
          <p:cNvPr id="13" name="TextBox 13"/>
          <p:cNvSpPr txBox="1"/>
          <p:nvPr/>
        </p:nvSpPr>
        <p:spPr>
          <a:xfrm>
            <a:off x="6431811" y="4938602"/>
            <a:ext cx="5473375" cy="1918716"/>
          </a:xfrm>
          <a:prstGeom prst="rect">
            <a:avLst/>
          </a:prstGeom>
        </p:spPr>
        <p:txBody>
          <a:bodyPr lIns="0" tIns="0" rIns="0" bIns="0" rtlCol="0" anchor="t">
            <a:spAutoFit/>
          </a:bodyPr>
          <a:lstStyle/>
          <a:p>
            <a:pPr marL="0" lvl="0" indent="0" algn="ctr">
              <a:lnSpc>
                <a:spcPts val="5112"/>
              </a:lnSpc>
            </a:pPr>
            <a:r>
              <a:rPr lang="en-US" sz="3600" u="none" strike="noStrike" dirty="0">
                <a:solidFill>
                  <a:srgbClr val="FFFFFF"/>
                </a:solidFill>
                <a:latin typeface="DM Sans"/>
              </a:rPr>
              <a:t>Added New variables - Ratios calculated from original data</a:t>
            </a:r>
          </a:p>
        </p:txBody>
      </p:sp>
      <p:sp>
        <p:nvSpPr>
          <p:cNvPr id="14" name="TextBox 14"/>
          <p:cNvSpPr txBox="1"/>
          <p:nvPr/>
        </p:nvSpPr>
        <p:spPr>
          <a:xfrm>
            <a:off x="12062165" y="4329323"/>
            <a:ext cx="5839880" cy="3091202"/>
          </a:xfrm>
          <a:prstGeom prst="rect">
            <a:avLst/>
          </a:prstGeom>
        </p:spPr>
        <p:txBody>
          <a:bodyPr lIns="0" tIns="0" rIns="0" bIns="0" rtlCol="0" anchor="t">
            <a:spAutoFit/>
          </a:bodyPr>
          <a:lstStyle/>
          <a:p>
            <a:pPr marL="0" lvl="0" indent="0" algn="ctr">
              <a:lnSpc>
                <a:spcPts val="4128"/>
              </a:lnSpc>
            </a:pPr>
            <a:r>
              <a:rPr lang="en-US" sz="2907" u="none" strike="noStrike" dirty="0">
                <a:solidFill>
                  <a:srgbClr val="FFFFFF"/>
                </a:solidFill>
                <a:latin typeface="DM Sans"/>
              </a:rPr>
              <a:t>Ratios:</a:t>
            </a:r>
          </a:p>
          <a:p>
            <a:pPr marL="0" lvl="0" indent="0" algn="ctr">
              <a:lnSpc>
                <a:spcPts val="4128"/>
              </a:lnSpc>
            </a:pPr>
            <a:r>
              <a:rPr lang="en-US" sz="2907" u="none" strike="noStrike" dirty="0">
                <a:solidFill>
                  <a:srgbClr val="FFFFFF"/>
                </a:solidFill>
                <a:latin typeface="DM Sans"/>
              </a:rPr>
              <a:t>Debt-To-Income Ratio(DIR)</a:t>
            </a:r>
          </a:p>
          <a:p>
            <a:pPr marL="0" lvl="0" indent="0" algn="ctr">
              <a:lnSpc>
                <a:spcPts val="4128"/>
              </a:lnSpc>
            </a:pPr>
            <a:r>
              <a:rPr lang="en-US" sz="2907" u="none" strike="noStrike" dirty="0">
                <a:solidFill>
                  <a:srgbClr val="FFFFFF"/>
                </a:solidFill>
                <a:latin typeface="DM Sans"/>
              </a:rPr>
              <a:t>Annuity-To-Income Ratio(AIR)</a:t>
            </a:r>
          </a:p>
          <a:p>
            <a:pPr marL="0" lvl="0" indent="0" algn="ctr">
              <a:lnSpc>
                <a:spcPts val="4128"/>
              </a:lnSpc>
            </a:pPr>
            <a:r>
              <a:rPr lang="en-US" sz="2907" u="none" strike="noStrike" dirty="0">
                <a:solidFill>
                  <a:srgbClr val="FFFFFF"/>
                </a:solidFill>
                <a:latin typeface="DM Sans"/>
              </a:rPr>
              <a:t>Annuity-To-Credit Ratio(ACR)</a:t>
            </a:r>
          </a:p>
          <a:p>
            <a:pPr marL="0" lvl="0" indent="0" algn="ctr">
              <a:lnSpc>
                <a:spcPts val="4128"/>
              </a:lnSpc>
            </a:pPr>
            <a:r>
              <a:rPr lang="en-US" sz="2907" u="none" strike="noStrike" dirty="0">
                <a:solidFill>
                  <a:srgbClr val="FFFFFF"/>
                </a:solidFill>
                <a:latin typeface="DM Sans"/>
              </a:rPr>
              <a:t>Days-Employed-To-Age Ratio(DAR)</a:t>
            </a:r>
          </a:p>
        </p:txBody>
      </p:sp>
      <p:grpSp>
        <p:nvGrpSpPr>
          <p:cNvPr id="15" name="Group 15"/>
          <p:cNvGrpSpPr/>
          <p:nvPr/>
        </p:nvGrpSpPr>
        <p:grpSpPr>
          <a:xfrm>
            <a:off x="14497164" y="1028700"/>
            <a:ext cx="2762136" cy="2261327"/>
            <a:chOff x="0" y="0"/>
            <a:chExt cx="3682847" cy="3015103"/>
          </a:xfrm>
        </p:grpSpPr>
        <p:sp>
          <p:nvSpPr>
            <p:cNvPr id="16" name="Freeform 16"/>
            <p:cNvSpPr/>
            <p:nvPr/>
          </p:nvSpPr>
          <p:spPr>
            <a:xfrm>
              <a:off x="0" y="0"/>
              <a:ext cx="3682847" cy="2688479"/>
            </a:xfrm>
            <a:custGeom>
              <a:avLst/>
              <a:gdLst/>
              <a:ahLst/>
              <a:cxnLst/>
              <a:rect l="l" t="t" r="r" b="b"/>
              <a:pathLst>
                <a:path w="3682847" h="2688479">
                  <a:moveTo>
                    <a:pt x="0" y="0"/>
                  </a:moveTo>
                  <a:lnTo>
                    <a:pt x="3682847" y="0"/>
                  </a:lnTo>
                  <a:lnTo>
                    <a:pt x="3682847" y="2688479"/>
                  </a:lnTo>
                  <a:lnTo>
                    <a:pt x="0" y="268847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7" name="Group 17"/>
            <p:cNvGrpSpPr>
              <a:grpSpLocks noChangeAspect="1"/>
            </p:cNvGrpSpPr>
            <p:nvPr/>
          </p:nvGrpSpPr>
          <p:grpSpPr>
            <a:xfrm>
              <a:off x="2608767" y="1941022"/>
              <a:ext cx="1074081" cy="1074081"/>
              <a:chOff x="1371600" y="6705600"/>
              <a:chExt cx="10972800" cy="10972800"/>
            </a:xfrm>
          </p:grpSpPr>
          <p:sp>
            <p:nvSpPr>
              <p:cNvPr id="18" name="Freeform 18"/>
              <p:cNvSpPr/>
              <p:nvPr/>
            </p:nvSpPr>
            <p:spPr>
              <a:xfrm>
                <a:off x="1362808" y="6434629"/>
                <a:ext cx="10990384" cy="11514742"/>
              </a:xfrm>
              <a:custGeom>
                <a:avLst/>
                <a:gdLst/>
                <a:ahLst/>
                <a:cxnLst/>
                <a:rect l="l" t="t" r="r" b="b"/>
                <a:pathLst>
                  <a:path w="10990384" h="11514742">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FFFFFF"/>
              </a:solidFill>
            </p:spPr>
          </p: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Freeform 2"/>
          <p:cNvSpPr/>
          <p:nvPr/>
        </p:nvSpPr>
        <p:spPr>
          <a:xfrm>
            <a:off x="14348982" y="-1994164"/>
            <a:ext cx="4337366" cy="4337366"/>
          </a:xfrm>
          <a:custGeom>
            <a:avLst/>
            <a:gdLst/>
            <a:ahLst/>
            <a:cxnLst/>
            <a:rect l="l" t="t" r="r" b="b"/>
            <a:pathLst>
              <a:path w="4337366" h="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sp>
      <p:sp>
        <p:nvSpPr>
          <p:cNvPr id="3" name="Freeform 3"/>
          <p:cNvSpPr/>
          <p:nvPr/>
        </p:nvSpPr>
        <p:spPr>
          <a:xfrm>
            <a:off x="-892467" y="8377832"/>
            <a:ext cx="4337366" cy="4337366"/>
          </a:xfrm>
          <a:custGeom>
            <a:avLst/>
            <a:gdLst/>
            <a:ahLst/>
            <a:cxnLst/>
            <a:rect l="l" t="t" r="r" b="b"/>
            <a:pathLst>
              <a:path w="4337366" h="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4903076" y="2948839"/>
            <a:ext cx="11986063" cy="4143756"/>
          </a:xfrm>
          <a:prstGeom prst="rect">
            <a:avLst/>
          </a:prstGeom>
        </p:spPr>
        <p:txBody>
          <a:bodyPr lIns="0" tIns="0" rIns="0" bIns="0" rtlCol="0" anchor="t">
            <a:spAutoFit/>
          </a:bodyPr>
          <a:lstStyle/>
          <a:p>
            <a:pPr algn="just">
              <a:lnSpc>
                <a:spcPts val="4662"/>
              </a:lnSpc>
            </a:pPr>
            <a:r>
              <a:rPr lang="en-US" sz="4200" dirty="0">
                <a:solidFill>
                  <a:srgbClr val="FFFFFF"/>
                </a:solidFill>
                <a:latin typeface="DM Sans Bold"/>
              </a:rPr>
              <a:t>Logistic Regression</a:t>
            </a:r>
          </a:p>
          <a:p>
            <a:pPr algn="just">
              <a:lnSpc>
                <a:spcPts val="4662"/>
              </a:lnSpc>
            </a:pPr>
            <a:endParaRPr lang="en-US" sz="4200" dirty="0">
              <a:solidFill>
                <a:srgbClr val="FFFFFF"/>
              </a:solidFill>
              <a:latin typeface="DM Sans Bold"/>
            </a:endParaRPr>
          </a:p>
          <a:p>
            <a:pPr algn="just">
              <a:lnSpc>
                <a:spcPts val="4662"/>
              </a:lnSpc>
            </a:pPr>
            <a:r>
              <a:rPr lang="en-US" sz="4200" dirty="0">
                <a:solidFill>
                  <a:srgbClr val="FFFFFF"/>
                </a:solidFill>
                <a:latin typeface="DM Sans Bold"/>
              </a:rPr>
              <a:t>XG Boost</a:t>
            </a:r>
          </a:p>
          <a:p>
            <a:pPr algn="just">
              <a:lnSpc>
                <a:spcPts val="4662"/>
              </a:lnSpc>
            </a:pPr>
            <a:endParaRPr lang="en-US" sz="4200" dirty="0">
              <a:solidFill>
                <a:srgbClr val="FFFFFF"/>
              </a:solidFill>
              <a:latin typeface="DM Sans Bold"/>
            </a:endParaRPr>
          </a:p>
          <a:p>
            <a:pPr algn="just">
              <a:lnSpc>
                <a:spcPts val="4662"/>
              </a:lnSpc>
            </a:pPr>
            <a:r>
              <a:rPr lang="en-US" sz="4200" dirty="0">
                <a:solidFill>
                  <a:srgbClr val="FFFFFF"/>
                </a:solidFill>
                <a:latin typeface="DM Sans Bold"/>
              </a:rPr>
              <a:t>Random Forest Classifier</a:t>
            </a:r>
          </a:p>
          <a:p>
            <a:pPr algn="just">
              <a:lnSpc>
                <a:spcPts val="4662"/>
              </a:lnSpc>
            </a:pPr>
            <a:endParaRPr lang="en-US" sz="4200" dirty="0">
              <a:solidFill>
                <a:srgbClr val="FFFFFF"/>
              </a:solidFill>
              <a:latin typeface="DM Sans Bold"/>
            </a:endParaRPr>
          </a:p>
          <a:p>
            <a:pPr algn="just">
              <a:lnSpc>
                <a:spcPts val="4662"/>
              </a:lnSpc>
            </a:pPr>
            <a:r>
              <a:rPr lang="en-US" sz="4200" dirty="0">
                <a:solidFill>
                  <a:srgbClr val="FFFFFF"/>
                </a:solidFill>
                <a:latin typeface="DM Sans Bold"/>
              </a:rPr>
              <a:t>Light Gradient Boosting Machine</a:t>
            </a:r>
          </a:p>
        </p:txBody>
      </p:sp>
      <p:sp>
        <p:nvSpPr>
          <p:cNvPr id="5" name="Freeform 5"/>
          <p:cNvSpPr/>
          <p:nvPr/>
        </p:nvSpPr>
        <p:spPr>
          <a:xfrm>
            <a:off x="3379157" y="2910739"/>
            <a:ext cx="1230203" cy="668923"/>
          </a:xfrm>
          <a:custGeom>
            <a:avLst/>
            <a:gdLst/>
            <a:ahLst/>
            <a:cxnLst/>
            <a:rect l="l" t="t" r="r" b="b"/>
            <a:pathLst>
              <a:path w="1230203" h="668923">
                <a:moveTo>
                  <a:pt x="0" y="0"/>
                </a:moveTo>
                <a:lnTo>
                  <a:pt x="1230203" y="0"/>
                </a:lnTo>
                <a:lnTo>
                  <a:pt x="1230203" y="668923"/>
                </a:lnTo>
                <a:lnTo>
                  <a:pt x="0" y="6689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2667000" y="1029114"/>
            <a:ext cx="9343527" cy="730250"/>
          </a:xfrm>
          <a:prstGeom prst="rect">
            <a:avLst/>
          </a:prstGeom>
        </p:spPr>
        <p:txBody>
          <a:bodyPr lIns="0" tIns="0" rIns="0" bIns="0" rtlCol="0" anchor="t">
            <a:spAutoFit/>
          </a:bodyPr>
          <a:lstStyle/>
          <a:p>
            <a:pPr marL="0" lvl="0" indent="0" algn="ctr">
              <a:lnSpc>
                <a:spcPts val="5759"/>
              </a:lnSpc>
              <a:spcBef>
                <a:spcPct val="0"/>
              </a:spcBef>
            </a:pPr>
            <a:r>
              <a:rPr lang="en-US" sz="4200" dirty="0">
                <a:solidFill>
                  <a:srgbClr val="FFFFFF"/>
                </a:solidFill>
                <a:latin typeface="Now Bold"/>
              </a:rPr>
              <a:t>MODEL BUILDING</a:t>
            </a:r>
          </a:p>
        </p:txBody>
      </p:sp>
      <p:sp>
        <p:nvSpPr>
          <p:cNvPr id="7" name="Freeform 7"/>
          <p:cNvSpPr/>
          <p:nvPr/>
        </p:nvSpPr>
        <p:spPr>
          <a:xfrm>
            <a:off x="3379157" y="4158449"/>
            <a:ext cx="1230203" cy="668923"/>
          </a:xfrm>
          <a:custGeom>
            <a:avLst/>
            <a:gdLst/>
            <a:ahLst/>
            <a:cxnLst/>
            <a:rect l="l" t="t" r="r" b="b"/>
            <a:pathLst>
              <a:path w="1230203" h="668923">
                <a:moveTo>
                  <a:pt x="0" y="0"/>
                </a:moveTo>
                <a:lnTo>
                  <a:pt x="1230203" y="0"/>
                </a:lnTo>
                <a:lnTo>
                  <a:pt x="1230203" y="668924"/>
                </a:lnTo>
                <a:lnTo>
                  <a:pt x="0" y="6689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3437070" y="5408398"/>
            <a:ext cx="1114376" cy="605942"/>
          </a:xfrm>
          <a:custGeom>
            <a:avLst/>
            <a:gdLst/>
            <a:ahLst/>
            <a:cxnLst/>
            <a:rect l="l" t="t" r="r" b="b"/>
            <a:pathLst>
              <a:path w="1114376" h="605942">
                <a:moveTo>
                  <a:pt x="0" y="0"/>
                </a:moveTo>
                <a:lnTo>
                  <a:pt x="1114377" y="0"/>
                </a:lnTo>
                <a:lnTo>
                  <a:pt x="1114377" y="605942"/>
                </a:lnTo>
                <a:lnTo>
                  <a:pt x="0" y="60594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a:off x="3429347" y="6478254"/>
            <a:ext cx="1129823" cy="614341"/>
          </a:xfrm>
          <a:custGeom>
            <a:avLst/>
            <a:gdLst/>
            <a:ahLst/>
            <a:cxnLst/>
            <a:rect l="l" t="t" r="r" b="b"/>
            <a:pathLst>
              <a:path w="1129823" h="614341">
                <a:moveTo>
                  <a:pt x="0" y="0"/>
                </a:moveTo>
                <a:lnTo>
                  <a:pt x="1129823" y="0"/>
                </a:lnTo>
                <a:lnTo>
                  <a:pt x="1129823" y="614341"/>
                </a:lnTo>
                <a:lnTo>
                  <a:pt x="0" y="61434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grpSp>
        <p:nvGrpSpPr>
          <p:cNvPr id="2" name="Group 2"/>
          <p:cNvGrpSpPr/>
          <p:nvPr/>
        </p:nvGrpSpPr>
        <p:grpSpPr>
          <a:xfrm>
            <a:off x="1631825" y="1974320"/>
            <a:ext cx="4446452" cy="1265775"/>
            <a:chOff x="0" y="0"/>
            <a:chExt cx="2565722" cy="730386"/>
          </a:xfrm>
        </p:grpSpPr>
        <p:sp>
          <p:nvSpPr>
            <p:cNvPr id="3" name="Freeform 3"/>
            <p:cNvSpPr/>
            <p:nvPr/>
          </p:nvSpPr>
          <p:spPr>
            <a:xfrm>
              <a:off x="0" y="0"/>
              <a:ext cx="2565722" cy="730386"/>
            </a:xfrm>
            <a:custGeom>
              <a:avLst/>
              <a:gdLst/>
              <a:ahLst/>
              <a:cxnLst/>
              <a:rect l="l" t="t" r="r" b="b"/>
              <a:pathLst>
                <a:path w="2565722" h="730386">
                  <a:moveTo>
                    <a:pt x="0" y="0"/>
                  </a:moveTo>
                  <a:lnTo>
                    <a:pt x="2362522" y="0"/>
                  </a:lnTo>
                  <a:lnTo>
                    <a:pt x="2565722" y="365193"/>
                  </a:lnTo>
                  <a:lnTo>
                    <a:pt x="2362522" y="730386"/>
                  </a:lnTo>
                  <a:lnTo>
                    <a:pt x="0" y="730386"/>
                  </a:lnTo>
                  <a:lnTo>
                    <a:pt x="203200" y="365193"/>
                  </a:lnTo>
                  <a:lnTo>
                    <a:pt x="0" y="0"/>
                  </a:lnTo>
                  <a:close/>
                </a:path>
              </a:pathLst>
            </a:custGeom>
            <a:solidFill>
              <a:srgbClr val="145DA0"/>
            </a:solidFill>
          </p:spPr>
        </p:sp>
        <p:sp>
          <p:nvSpPr>
            <p:cNvPr id="4" name="TextBox 4"/>
            <p:cNvSpPr txBox="1"/>
            <p:nvPr/>
          </p:nvSpPr>
          <p:spPr>
            <a:xfrm>
              <a:off x="177800" y="-38100"/>
              <a:ext cx="2311722" cy="768486"/>
            </a:xfrm>
            <a:prstGeom prst="rect">
              <a:avLst/>
            </a:prstGeom>
          </p:spPr>
          <p:txBody>
            <a:bodyPr lIns="50800" tIns="50800" rIns="50800" bIns="50800" rtlCol="0" anchor="ctr"/>
            <a:lstStyle/>
            <a:p>
              <a:pPr algn="ctr">
                <a:lnSpc>
                  <a:spcPts val="2605"/>
                </a:lnSpc>
              </a:pPr>
              <a:endParaRPr/>
            </a:p>
          </p:txBody>
        </p:sp>
      </p:grpSp>
      <p:grpSp>
        <p:nvGrpSpPr>
          <p:cNvPr id="5" name="Group 5"/>
          <p:cNvGrpSpPr/>
          <p:nvPr/>
        </p:nvGrpSpPr>
        <p:grpSpPr>
          <a:xfrm>
            <a:off x="1691866" y="3675353"/>
            <a:ext cx="4446452" cy="1265775"/>
            <a:chOff x="0" y="0"/>
            <a:chExt cx="2565722" cy="730386"/>
          </a:xfrm>
        </p:grpSpPr>
        <p:sp>
          <p:nvSpPr>
            <p:cNvPr id="6" name="Freeform 6"/>
            <p:cNvSpPr/>
            <p:nvPr/>
          </p:nvSpPr>
          <p:spPr>
            <a:xfrm>
              <a:off x="0" y="0"/>
              <a:ext cx="2565722" cy="730386"/>
            </a:xfrm>
            <a:custGeom>
              <a:avLst/>
              <a:gdLst/>
              <a:ahLst/>
              <a:cxnLst/>
              <a:rect l="l" t="t" r="r" b="b"/>
              <a:pathLst>
                <a:path w="2565722" h="730386">
                  <a:moveTo>
                    <a:pt x="0" y="0"/>
                  </a:moveTo>
                  <a:lnTo>
                    <a:pt x="2362522" y="0"/>
                  </a:lnTo>
                  <a:lnTo>
                    <a:pt x="2565722" y="365193"/>
                  </a:lnTo>
                  <a:lnTo>
                    <a:pt x="2362522" y="730386"/>
                  </a:lnTo>
                  <a:lnTo>
                    <a:pt x="0" y="730386"/>
                  </a:lnTo>
                  <a:lnTo>
                    <a:pt x="203200" y="365193"/>
                  </a:lnTo>
                  <a:lnTo>
                    <a:pt x="0" y="0"/>
                  </a:lnTo>
                  <a:close/>
                </a:path>
              </a:pathLst>
            </a:custGeom>
            <a:solidFill>
              <a:srgbClr val="4BD1FB"/>
            </a:solidFill>
          </p:spPr>
        </p:sp>
        <p:sp>
          <p:nvSpPr>
            <p:cNvPr id="7" name="TextBox 7"/>
            <p:cNvSpPr txBox="1"/>
            <p:nvPr/>
          </p:nvSpPr>
          <p:spPr>
            <a:xfrm>
              <a:off x="177800" y="-38100"/>
              <a:ext cx="2311722" cy="768486"/>
            </a:xfrm>
            <a:prstGeom prst="rect">
              <a:avLst/>
            </a:prstGeom>
          </p:spPr>
          <p:txBody>
            <a:bodyPr lIns="50800" tIns="50800" rIns="50800" bIns="50800" rtlCol="0" anchor="ctr"/>
            <a:lstStyle/>
            <a:p>
              <a:pPr algn="ctr">
                <a:lnSpc>
                  <a:spcPts val="2605"/>
                </a:lnSpc>
              </a:pPr>
              <a:endParaRPr/>
            </a:p>
          </p:txBody>
        </p:sp>
      </p:grpSp>
      <p:sp>
        <p:nvSpPr>
          <p:cNvPr id="8" name="TextBox 8"/>
          <p:cNvSpPr txBox="1"/>
          <p:nvPr/>
        </p:nvSpPr>
        <p:spPr>
          <a:xfrm>
            <a:off x="1611811" y="2357777"/>
            <a:ext cx="4446452" cy="469392"/>
          </a:xfrm>
          <a:prstGeom prst="rect">
            <a:avLst/>
          </a:prstGeom>
        </p:spPr>
        <p:txBody>
          <a:bodyPr lIns="0" tIns="0" rIns="0" bIns="0" rtlCol="0" anchor="t">
            <a:spAutoFit/>
          </a:bodyPr>
          <a:lstStyle/>
          <a:p>
            <a:pPr marL="0" lvl="0" indent="0" algn="ctr">
              <a:lnSpc>
                <a:spcPts val="3863"/>
              </a:lnSpc>
              <a:spcBef>
                <a:spcPct val="0"/>
              </a:spcBef>
            </a:pPr>
            <a:r>
              <a:rPr lang="en-US" sz="2799">
                <a:solidFill>
                  <a:srgbClr val="FFFFFF"/>
                </a:solidFill>
                <a:latin typeface="DM Sans Bold"/>
              </a:rPr>
              <a:t>Train/Test split</a:t>
            </a:r>
          </a:p>
        </p:txBody>
      </p:sp>
      <p:sp>
        <p:nvSpPr>
          <p:cNvPr id="9" name="Freeform 9"/>
          <p:cNvSpPr/>
          <p:nvPr/>
        </p:nvSpPr>
        <p:spPr>
          <a:xfrm rot="-461467">
            <a:off x="15092541" y="8151115"/>
            <a:ext cx="3519971" cy="3519971"/>
          </a:xfrm>
          <a:custGeom>
            <a:avLst/>
            <a:gdLst/>
            <a:ahLst/>
            <a:cxnLst/>
            <a:rect l="l" t="t" r="r" b="b"/>
            <a:pathLst>
              <a:path w="3519971" h="3519971">
                <a:moveTo>
                  <a:pt x="0" y="0"/>
                </a:moveTo>
                <a:lnTo>
                  <a:pt x="3519970" y="0"/>
                </a:lnTo>
                <a:lnTo>
                  <a:pt x="3519970" y="3519970"/>
                </a:lnTo>
                <a:lnTo>
                  <a:pt x="0" y="35199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rot="10436461">
            <a:off x="14872606" y="-3700373"/>
            <a:ext cx="6566182" cy="6566182"/>
          </a:xfrm>
          <a:custGeom>
            <a:avLst/>
            <a:gdLst/>
            <a:ahLst/>
            <a:cxnLst/>
            <a:rect l="l" t="t" r="r" b="b"/>
            <a:pathLst>
              <a:path w="6566182" h="6566182">
                <a:moveTo>
                  <a:pt x="0" y="0"/>
                </a:moveTo>
                <a:lnTo>
                  <a:pt x="6566182" y="0"/>
                </a:lnTo>
                <a:lnTo>
                  <a:pt x="6566182" y="6566183"/>
                </a:lnTo>
                <a:lnTo>
                  <a:pt x="0" y="65661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1" name="Group 11"/>
          <p:cNvGrpSpPr/>
          <p:nvPr/>
        </p:nvGrpSpPr>
        <p:grpSpPr>
          <a:xfrm>
            <a:off x="1751907" y="5467032"/>
            <a:ext cx="4446452" cy="1265775"/>
            <a:chOff x="0" y="0"/>
            <a:chExt cx="2565722" cy="730386"/>
          </a:xfrm>
        </p:grpSpPr>
        <p:sp>
          <p:nvSpPr>
            <p:cNvPr id="12" name="Freeform 12"/>
            <p:cNvSpPr/>
            <p:nvPr/>
          </p:nvSpPr>
          <p:spPr>
            <a:xfrm>
              <a:off x="0" y="0"/>
              <a:ext cx="2565722" cy="730386"/>
            </a:xfrm>
            <a:custGeom>
              <a:avLst/>
              <a:gdLst/>
              <a:ahLst/>
              <a:cxnLst/>
              <a:rect l="l" t="t" r="r" b="b"/>
              <a:pathLst>
                <a:path w="2565722" h="730386">
                  <a:moveTo>
                    <a:pt x="0" y="0"/>
                  </a:moveTo>
                  <a:lnTo>
                    <a:pt x="2362522" y="0"/>
                  </a:lnTo>
                  <a:lnTo>
                    <a:pt x="2565722" y="365193"/>
                  </a:lnTo>
                  <a:lnTo>
                    <a:pt x="2362522" y="730386"/>
                  </a:lnTo>
                  <a:lnTo>
                    <a:pt x="0" y="730386"/>
                  </a:lnTo>
                  <a:lnTo>
                    <a:pt x="203200" y="365193"/>
                  </a:lnTo>
                  <a:lnTo>
                    <a:pt x="0" y="0"/>
                  </a:lnTo>
                  <a:close/>
                </a:path>
              </a:pathLst>
            </a:custGeom>
            <a:solidFill>
              <a:srgbClr val="145DA0"/>
            </a:solidFill>
          </p:spPr>
        </p:sp>
        <p:sp>
          <p:nvSpPr>
            <p:cNvPr id="13" name="TextBox 13"/>
            <p:cNvSpPr txBox="1"/>
            <p:nvPr/>
          </p:nvSpPr>
          <p:spPr>
            <a:xfrm>
              <a:off x="177800" y="-38100"/>
              <a:ext cx="2311722" cy="768486"/>
            </a:xfrm>
            <a:prstGeom prst="rect">
              <a:avLst/>
            </a:prstGeom>
          </p:spPr>
          <p:txBody>
            <a:bodyPr lIns="50800" tIns="50800" rIns="50800" bIns="50800" rtlCol="0" anchor="ctr"/>
            <a:lstStyle/>
            <a:p>
              <a:pPr algn="ctr">
                <a:lnSpc>
                  <a:spcPts val="2605"/>
                </a:lnSpc>
              </a:pPr>
              <a:endParaRPr/>
            </a:p>
          </p:txBody>
        </p:sp>
      </p:grpSp>
      <p:sp>
        <p:nvSpPr>
          <p:cNvPr id="14" name="TextBox 14"/>
          <p:cNvSpPr txBox="1"/>
          <p:nvPr/>
        </p:nvSpPr>
        <p:spPr>
          <a:xfrm>
            <a:off x="1751907" y="5598523"/>
            <a:ext cx="4141850" cy="955167"/>
          </a:xfrm>
          <a:prstGeom prst="rect">
            <a:avLst/>
          </a:prstGeom>
        </p:spPr>
        <p:txBody>
          <a:bodyPr lIns="0" tIns="0" rIns="0" bIns="0" rtlCol="0" anchor="t">
            <a:spAutoFit/>
          </a:bodyPr>
          <a:lstStyle/>
          <a:p>
            <a:pPr marL="0" lvl="0" indent="0" algn="ctr">
              <a:lnSpc>
                <a:spcPts val="3863"/>
              </a:lnSpc>
              <a:spcBef>
                <a:spcPct val="0"/>
              </a:spcBef>
            </a:pPr>
            <a:r>
              <a:rPr lang="en-US" sz="2799">
                <a:solidFill>
                  <a:srgbClr val="FFFFFF"/>
                </a:solidFill>
                <a:latin typeface="DM Sans Bold"/>
              </a:rPr>
              <a:t>Hyper Parameter Tuning</a:t>
            </a:r>
          </a:p>
        </p:txBody>
      </p:sp>
      <p:sp>
        <p:nvSpPr>
          <p:cNvPr id="15" name="TextBox 15"/>
          <p:cNvSpPr txBox="1"/>
          <p:nvPr/>
        </p:nvSpPr>
        <p:spPr>
          <a:xfrm>
            <a:off x="1811949" y="4049732"/>
            <a:ext cx="3899318" cy="469392"/>
          </a:xfrm>
          <a:prstGeom prst="rect">
            <a:avLst/>
          </a:prstGeom>
        </p:spPr>
        <p:txBody>
          <a:bodyPr lIns="0" tIns="0" rIns="0" bIns="0" rtlCol="0" anchor="t">
            <a:spAutoFit/>
          </a:bodyPr>
          <a:lstStyle/>
          <a:p>
            <a:pPr marL="0" lvl="0" indent="0" algn="ctr">
              <a:lnSpc>
                <a:spcPts val="3863"/>
              </a:lnSpc>
              <a:spcBef>
                <a:spcPct val="0"/>
              </a:spcBef>
            </a:pPr>
            <a:r>
              <a:rPr lang="en-US" sz="2799">
                <a:solidFill>
                  <a:srgbClr val="000000"/>
                </a:solidFill>
                <a:latin typeface="DM Sans Bold"/>
              </a:rPr>
              <a:t>Cross Validation</a:t>
            </a:r>
          </a:p>
        </p:txBody>
      </p:sp>
      <p:grpSp>
        <p:nvGrpSpPr>
          <p:cNvPr id="16" name="Group 16"/>
          <p:cNvGrpSpPr/>
          <p:nvPr/>
        </p:nvGrpSpPr>
        <p:grpSpPr>
          <a:xfrm>
            <a:off x="1631825" y="7280775"/>
            <a:ext cx="4566535" cy="1299959"/>
            <a:chOff x="0" y="0"/>
            <a:chExt cx="2565722" cy="730386"/>
          </a:xfrm>
        </p:grpSpPr>
        <p:sp>
          <p:nvSpPr>
            <p:cNvPr id="17" name="Freeform 17"/>
            <p:cNvSpPr/>
            <p:nvPr/>
          </p:nvSpPr>
          <p:spPr>
            <a:xfrm>
              <a:off x="0" y="0"/>
              <a:ext cx="2565722" cy="730386"/>
            </a:xfrm>
            <a:custGeom>
              <a:avLst/>
              <a:gdLst/>
              <a:ahLst/>
              <a:cxnLst/>
              <a:rect l="l" t="t" r="r" b="b"/>
              <a:pathLst>
                <a:path w="2565722" h="730386">
                  <a:moveTo>
                    <a:pt x="0" y="0"/>
                  </a:moveTo>
                  <a:lnTo>
                    <a:pt x="2362522" y="0"/>
                  </a:lnTo>
                  <a:lnTo>
                    <a:pt x="2565722" y="365193"/>
                  </a:lnTo>
                  <a:lnTo>
                    <a:pt x="2362522" y="730386"/>
                  </a:lnTo>
                  <a:lnTo>
                    <a:pt x="0" y="730386"/>
                  </a:lnTo>
                  <a:lnTo>
                    <a:pt x="203200" y="365193"/>
                  </a:lnTo>
                  <a:lnTo>
                    <a:pt x="0" y="0"/>
                  </a:lnTo>
                  <a:close/>
                </a:path>
              </a:pathLst>
            </a:custGeom>
            <a:solidFill>
              <a:srgbClr val="4BD1FB"/>
            </a:solidFill>
          </p:spPr>
        </p:sp>
        <p:sp>
          <p:nvSpPr>
            <p:cNvPr id="18" name="TextBox 18"/>
            <p:cNvSpPr txBox="1"/>
            <p:nvPr/>
          </p:nvSpPr>
          <p:spPr>
            <a:xfrm>
              <a:off x="177800" y="-38100"/>
              <a:ext cx="2311722" cy="768486"/>
            </a:xfrm>
            <a:prstGeom prst="rect">
              <a:avLst/>
            </a:prstGeom>
          </p:spPr>
          <p:txBody>
            <a:bodyPr lIns="50800" tIns="50800" rIns="50800" bIns="50800" rtlCol="0" anchor="ctr"/>
            <a:lstStyle/>
            <a:p>
              <a:pPr algn="ctr">
                <a:lnSpc>
                  <a:spcPts val="2605"/>
                </a:lnSpc>
              </a:pPr>
              <a:endParaRPr/>
            </a:p>
          </p:txBody>
        </p:sp>
      </p:grpSp>
      <p:sp>
        <p:nvSpPr>
          <p:cNvPr id="19" name="TextBox 19"/>
          <p:cNvSpPr txBox="1"/>
          <p:nvPr/>
        </p:nvSpPr>
        <p:spPr>
          <a:xfrm>
            <a:off x="2025475" y="7672896"/>
            <a:ext cx="3899318" cy="469392"/>
          </a:xfrm>
          <a:prstGeom prst="rect">
            <a:avLst/>
          </a:prstGeom>
        </p:spPr>
        <p:txBody>
          <a:bodyPr lIns="0" tIns="0" rIns="0" bIns="0" rtlCol="0" anchor="t">
            <a:spAutoFit/>
          </a:bodyPr>
          <a:lstStyle/>
          <a:p>
            <a:pPr marL="0" lvl="0" indent="0" algn="ctr">
              <a:lnSpc>
                <a:spcPts val="3863"/>
              </a:lnSpc>
              <a:spcBef>
                <a:spcPct val="0"/>
              </a:spcBef>
            </a:pPr>
            <a:r>
              <a:rPr lang="en-US" sz="2799">
                <a:solidFill>
                  <a:srgbClr val="000000"/>
                </a:solidFill>
                <a:latin typeface="DM Sans Bold"/>
              </a:rPr>
              <a:t>Performance Metrics</a:t>
            </a:r>
          </a:p>
        </p:txBody>
      </p:sp>
      <p:sp>
        <p:nvSpPr>
          <p:cNvPr id="20" name="TextBox 20"/>
          <p:cNvSpPr txBox="1"/>
          <p:nvPr/>
        </p:nvSpPr>
        <p:spPr>
          <a:xfrm>
            <a:off x="6433590" y="2316123"/>
            <a:ext cx="9207892" cy="563118"/>
          </a:xfrm>
          <a:prstGeom prst="rect">
            <a:avLst/>
          </a:prstGeom>
        </p:spPr>
        <p:txBody>
          <a:bodyPr lIns="0" tIns="0" rIns="0" bIns="0" rtlCol="0" anchor="t">
            <a:spAutoFit/>
          </a:bodyPr>
          <a:lstStyle/>
          <a:p>
            <a:pPr marL="0" lvl="0" indent="0">
              <a:lnSpc>
                <a:spcPts val="4536"/>
              </a:lnSpc>
            </a:pPr>
            <a:r>
              <a:rPr lang="en-US" sz="3600">
                <a:solidFill>
                  <a:srgbClr val="FFFFFF"/>
                </a:solidFill>
                <a:latin typeface="DM Sans"/>
              </a:rPr>
              <a:t>Application Train data is split in 75/25 ratio</a:t>
            </a:r>
          </a:p>
        </p:txBody>
      </p:sp>
      <p:sp>
        <p:nvSpPr>
          <p:cNvPr id="21" name="TextBox 21"/>
          <p:cNvSpPr txBox="1"/>
          <p:nvPr/>
        </p:nvSpPr>
        <p:spPr>
          <a:xfrm>
            <a:off x="397127" y="2140658"/>
            <a:ext cx="957654" cy="738583"/>
          </a:xfrm>
          <a:prstGeom prst="rect">
            <a:avLst/>
          </a:prstGeom>
        </p:spPr>
        <p:txBody>
          <a:bodyPr lIns="0" tIns="0" rIns="0" bIns="0" rtlCol="0" anchor="t">
            <a:spAutoFit/>
          </a:bodyPr>
          <a:lstStyle/>
          <a:p>
            <a:pPr marL="0" lvl="0" indent="0" algn="ctr">
              <a:lnSpc>
                <a:spcPts val="6013"/>
              </a:lnSpc>
              <a:spcBef>
                <a:spcPct val="0"/>
              </a:spcBef>
            </a:pPr>
            <a:r>
              <a:rPr lang="en-US" sz="4357">
                <a:solidFill>
                  <a:srgbClr val="4BD1FB"/>
                </a:solidFill>
                <a:latin typeface="DM Sans Bold"/>
              </a:rPr>
              <a:t>01</a:t>
            </a:r>
          </a:p>
        </p:txBody>
      </p:sp>
      <p:sp>
        <p:nvSpPr>
          <p:cNvPr id="22" name="TextBox 22"/>
          <p:cNvSpPr txBox="1"/>
          <p:nvPr/>
        </p:nvSpPr>
        <p:spPr>
          <a:xfrm>
            <a:off x="397127" y="5750244"/>
            <a:ext cx="957654" cy="738583"/>
          </a:xfrm>
          <a:prstGeom prst="rect">
            <a:avLst/>
          </a:prstGeom>
        </p:spPr>
        <p:txBody>
          <a:bodyPr lIns="0" tIns="0" rIns="0" bIns="0" rtlCol="0" anchor="t">
            <a:spAutoFit/>
          </a:bodyPr>
          <a:lstStyle/>
          <a:p>
            <a:pPr marL="0" lvl="0" indent="0" algn="ctr">
              <a:lnSpc>
                <a:spcPts val="6013"/>
              </a:lnSpc>
              <a:spcBef>
                <a:spcPct val="0"/>
              </a:spcBef>
            </a:pPr>
            <a:r>
              <a:rPr lang="en-US" sz="4357">
                <a:solidFill>
                  <a:srgbClr val="4BD1FB"/>
                </a:solidFill>
                <a:latin typeface="DM Sans Bold"/>
              </a:rPr>
              <a:t>03</a:t>
            </a:r>
          </a:p>
        </p:txBody>
      </p:sp>
      <p:sp>
        <p:nvSpPr>
          <p:cNvPr id="23" name="TextBox 23"/>
          <p:cNvSpPr txBox="1"/>
          <p:nvPr/>
        </p:nvSpPr>
        <p:spPr>
          <a:xfrm>
            <a:off x="397127" y="3944861"/>
            <a:ext cx="957654" cy="738583"/>
          </a:xfrm>
          <a:prstGeom prst="rect">
            <a:avLst/>
          </a:prstGeom>
        </p:spPr>
        <p:txBody>
          <a:bodyPr lIns="0" tIns="0" rIns="0" bIns="0" rtlCol="0" anchor="t">
            <a:spAutoFit/>
          </a:bodyPr>
          <a:lstStyle/>
          <a:p>
            <a:pPr marL="0" lvl="0" indent="0" algn="ctr">
              <a:lnSpc>
                <a:spcPts val="6013"/>
              </a:lnSpc>
              <a:spcBef>
                <a:spcPct val="0"/>
              </a:spcBef>
            </a:pPr>
            <a:r>
              <a:rPr lang="en-US" sz="4357">
                <a:solidFill>
                  <a:srgbClr val="4BD1FB"/>
                </a:solidFill>
                <a:latin typeface="DM Sans Bold"/>
              </a:rPr>
              <a:t>02</a:t>
            </a:r>
          </a:p>
        </p:txBody>
      </p:sp>
      <p:sp>
        <p:nvSpPr>
          <p:cNvPr id="24" name="TextBox 24"/>
          <p:cNvSpPr txBox="1"/>
          <p:nvPr/>
        </p:nvSpPr>
        <p:spPr>
          <a:xfrm>
            <a:off x="397127" y="7523362"/>
            <a:ext cx="957654" cy="738583"/>
          </a:xfrm>
          <a:prstGeom prst="rect">
            <a:avLst/>
          </a:prstGeom>
        </p:spPr>
        <p:txBody>
          <a:bodyPr lIns="0" tIns="0" rIns="0" bIns="0" rtlCol="0" anchor="t">
            <a:spAutoFit/>
          </a:bodyPr>
          <a:lstStyle/>
          <a:p>
            <a:pPr marL="0" lvl="0" indent="0" algn="ctr">
              <a:lnSpc>
                <a:spcPts val="6013"/>
              </a:lnSpc>
              <a:spcBef>
                <a:spcPct val="0"/>
              </a:spcBef>
            </a:pPr>
            <a:r>
              <a:rPr lang="en-US" sz="4357">
                <a:solidFill>
                  <a:srgbClr val="4BD1FB"/>
                </a:solidFill>
                <a:latin typeface="DM Sans Bold"/>
              </a:rPr>
              <a:t>04</a:t>
            </a:r>
          </a:p>
        </p:txBody>
      </p:sp>
      <p:sp>
        <p:nvSpPr>
          <p:cNvPr id="25" name="TextBox 25"/>
          <p:cNvSpPr txBox="1"/>
          <p:nvPr/>
        </p:nvSpPr>
        <p:spPr>
          <a:xfrm>
            <a:off x="6595518" y="3956006"/>
            <a:ext cx="10929077" cy="563118"/>
          </a:xfrm>
          <a:prstGeom prst="rect">
            <a:avLst/>
          </a:prstGeom>
        </p:spPr>
        <p:txBody>
          <a:bodyPr lIns="0" tIns="0" rIns="0" bIns="0" rtlCol="0" anchor="t">
            <a:spAutoFit/>
          </a:bodyPr>
          <a:lstStyle/>
          <a:p>
            <a:pPr marL="0" lvl="0" indent="0">
              <a:lnSpc>
                <a:spcPts val="4536"/>
              </a:lnSpc>
            </a:pPr>
            <a:r>
              <a:rPr lang="en-US" sz="3600">
                <a:solidFill>
                  <a:srgbClr val="FFFFFF"/>
                </a:solidFill>
                <a:latin typeface="DM Sans"/>
              </a:rPr>
              <a:t>K fold Cross validation to reduce model overfitting</a:t>
            </a:r>
          </a:p>
        </p:txBody>
      </p:sp>
      <p:sp>
        <p:nvSpPr>
          <p:cNvPr id="26" name="TextBox 26"/>
          <p:cNvSpPr txBox="1"/>
          <p:nvPr/>
        </p:nvSpPr>
        <p:spPr>
          <a:xfrm>
            <a:off x="6598409" y="5807394"/>
            <a:ext cx="10929077" cy="563118"/>
          </a:xfrm>
          <a:prstGeom prst="rect">
            <a:avLst/>
          </a:prstGeom>
        </p:spPr>
        <p:txBody>
          <a:bodyPr lIns="0" tIns="0" rIns="0" bIns="0" rtlCol="0" anchor="t">
            <a:spAutoFit/>
          </a:bodyPr>
          <a:lstStyle/>
          <a:p>
            <a:pPr marL="0" lvl="0" indent="0">
              <a:lnSpc>
                <a:spcPts val="4536"/>
              </a:lnSpc>
            </a:pPr>
            <a:r>
              <a:rPr lang="en-US" sz="3600">
                <a:solidFill>
                  <a:srgbClr val="FFFFFF"/>
                </a:solidFill>
                <a:latin typeface="DM Sans"/>
              </a:rPr>
              <a:t>To find Optimum Hyper parameters</a:t>
            </a:r>
          </a:p>
        </p:txBody>
      </p:sp>
      <p:sp>
        <p:nvSpPr>
          <p:cNvPr id="27" name="TextBox 27"/>
          <p:cNvSpPr txBox="1"/>
          <p:nvPr/>
        </p:nvSpPr>
        <p:spPr>
          <a:xfrm>
            <a:off x="6598409" y="7639670"/>
            <a:ext cx="10929077" cy="563118"/>
          </a:xfrm>
          <a:prstGeom prst="rect">
            <a:avLst/>
          </a:prstGeom>
        </p:spPr>
        <p:txBody>
          <a:bodyPr lIns="0" tIns="0" rIns="0" bIns="0" rtlCol="0" anchor="t">
            <a:spAutoFit/>
          </a:bodyPr>
          <a:lstStyle/>
          <a:p>
            <a:pPr marL="0" lvl="0" indent="0">
              <a:lnSpc>
                <a:spcPts val="4536"/>
              </a:lnSpc>
            </a:pPr>
            <a:r>
              <a:rPr lang="en-US" sz="3600">
                <a:solidFill>
                  <a:srgbClr val="FFFFFF"/>
                </a:solidFill>
                <a:latin typeface="DM Sans"/>
              </a:rPr>
              <a:t>Evaluate performance metrics to find best model</a:t>
            </a:r>
          </a:p>
        </p:txBody>
      </p:sp>
      <p:sp>
        <p:nvSpPr>
          <p:cNvPr id="28" name="TextBox 28"/>
          <p:cNvSpPr txBox="1"/>
          <p:nvPr/>
        </p:nvSpPr>
        <p:spPr>
          <a:xfrm>
            <a:off x="3276600" y="457704"/>
            <a:ext cx="9343527" cy="730250"/>
          </a:xfrm>
          <a:prstGeom prst="rect">
            <a:avLst/>
          </a:prstGeom>
        </p:spPr>
        <p:txBody>
          <a:bodyPr lIns="0" tIns="0" rIns="0" bIns="0" rtlCol="0" anchor="t">
            <a:spAutoFit/>
          </a:bodyPr>
          <a:lstStyle/>
          <a:p>
            <a:pPr marL="0" lvl="0" indent="0" algn="ctr">
              <a:lnSpc>
                <a:spcPts val="5759"/>
              </a:lnSpc>
              <a:spcBef>
                <a:spcPct val="0"/>
              </a:spcBef>
            </a:pPr>
            <a:r>
              <a:rPr lang="en-US" sz="4200" dirty="0">
                <a:solidFill>
                  <a:srgbClr val="FFFFFF"/>
                </a:solidFill>
                <a:latin typeface="Now Bold"/>
              </a:rPr>
              <a:t>MODEL DEPLOYMENT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Freeform 2"/>
          <p:cNvSpPr/>
          <p:nvPr/>
        </p:nvSpPr>
        <p:spPr>
          <a:xfrm>
            <a:off x="15299063" y="0"/>
            <a:ext cx="2988937" cy="570615"/>
          </a:xfrm>
          <a:custGeom>
            <a:avLst/>
            <a:gdLst/>
            <a:ahLst/>
            <a:cxnLst/>
            <a:rect l="l" t="t" r="r" b="b"/>
            <a:pathLst>
              <a:path w="2988937" h="570615">
                <a:moveTo>
                  <a:pt x="0" y="0"/>
                </a:moveTo>
                <a:lnTo>
                  <a:pt x="2988937" y="0"/>
                </a:lnTo>
                <a:lnTo>
                  <a:pt x="2988937" y="570615"/>
                </a:lnTo>
                <a:lnTo>
                  <a:pt x="0" y="57061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0" y="9716385"/>
            <a:ext cx="2988937" cy="570615"/>
          </a:xfrm>
          <a:custGeom>
            <a:avLst/>
            <a:gdLst/>
            <a:ahLst/>
            <a:cxnLst/>
            <a:rect l="l" t="t" r="r" b="b"/>
            <a:pathLst>
              <a:path w="2988937" h="570615">
                <a:moveTo>
                  <a:pt x="0" y="0"/>
                </a:moveTo>
                <a:lnTo>
                  <a:pt x="2988937" y="0"/>
                </a:lnTo>
                <a:lnTo>
                  <a:pt x="2988937" y="570615"/>
                </a:lnTo>
                <a:lnTo>
                  <a:pt x="0" y="57061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aphicFrame>
        <p:nvGraphicFramePr>
          <p:cNvPr id="4" name="Table 4"/>
          <p:cNvGraphicFramePr>
            <a:graphicFrameLocks noGrp="1"/>
          </p:cNvGraphicFramePr>
          <p:nvPr>
            <p:extLst>
              <p:ext uri="{D42A27DB-BD31-4B8C-83A1-F6EECF244321}">
                <p14:modId xmlns:p14="http://schemas.microsoft.com/office/powerpoint/2010/main" val="3528057591"/>
              </p:ext>
            </p:extLst>
          </p:nvPr>
        </p:nvGraphicFramePr>
        <p:xfrm>
          <a:off x="3200400" y="2507944"/>
          <a:ext cx="11429998" cy="5017795"/>
        </p:xfrm>
        <a:graphic>
          <a:graphicData uri="http://schemas.openxmlformats.org/drawingml/2006/table">
            <a:tbl>
              <a:tblPr/>
              <a:tblGrid>
                <a:gridCol w="4766243">
                  <a:extLst>
                    <a:ext uri="{9D8B030D-6E8A-4147-A177-3AD203B41FA5}">
                      <a16:colId xmlns:a16="http://schemas.microsoft.com/office/drawing/2014/main" val="20000"/>
                    </a:ext>
                  </a:extLst>
                </a:gridCol>
                <a:gridCol w="2258715">
                  <a:extLst>
                    <a:ext uri="{9D8B030D-6E8A-4147-A177-3AD203B41FA5}">
                      <a16:colId xmlns:a16="http://schemas.microsoft.com/office/drawing/2014/main" val="20001"/>
                    </a:ext>
                  </a:extLst>
                </a:gridCol>
                <a:gridCol w="2146325">
                  <a:extLst>
                    <a:ext uri="{9D8B030D-6E8A-4147-A177-3AD203B41FA5}">
                      <a16:colId xmlns:a16="http://schemas.microsoft.com/office/drawing/2014/main" val="20002"/>
                    </a:ext>
                  </a:extLst>
                </a:gridCol>
                <a:gridCol w="2258715">
                  <a:extLst>
                    <a:ext uri="{9D8B030D-6E8A-4147-A177-3AD203B41FA5}">
                      <a16:colId xmlns:a16="http://schemas.microsoft.com/office/drawing/2014/main" val="20003"/>
                    </a:ext>
                  </a:extLst>
                </a:gridCol>
              </a:tblGrid>
              <a:tr h="992259">
                <a:tc>
                  <a:txBody>
                    <a:bodyPr/>
                    <a:lstStyle/>
                    <a:p>
                      <a:pPr algn="ctr">
                        <a:lnSpc>
                          <a:spcPts val="3359"/>
                        </a:lnSpc>
                        <a:defRPr/>
                      </a:pPr>
                      <a:r>
                        <a:rPr lang="en-US" sz="2800">
                          <a:solidFill>
                            <a:srgbClr val="000000"/>
                          </a:solidFill>
                          <a:latin typeface="DM Sans Bold"/>
                        </a:rPr>
                        <a:t>Model Name</a:t>
                      </a:r>
                      <a:endParaRPr lang="en-US" sz="12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CDD6FF"/>
                    </a:solidFill>
                  </a:tcPr>
                </a:tc>
                <a:tc>
                  <a:txBody>
                    <a:bodyPr/>
                    <a:lstStyle/>
                    <a:p>
                      <a:pPr algn="ctr">
                        <a:lnSpc>
                          <a:spcPts val="3359"/>
                        </a:lnSpc>
                        <a:defRPr/>
                      </a:pPr>
                      <a:r>
                        <a:rPr lang="en-US" sz="2800">
                          <a:solidFill>
                            <a:srgbClr val="000000"/>
                          </a:solidFill>
                          <a:latin typeface="DM Sans Bold"/>
                        </a:rPr>
                        <a:t>Accuracy</a:t>
                      </a:r>
                      <a:endParaRPr lang="en-US" sz="12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CDD6FF"/>
                    </a:solidFill>
                  </a:tcPr>
                </a:tc>
                <a:tc>
                  <a:txBody>
                    <a:bodyPr/>
                    <a:lstStyle/>
                    <a:p>
                      <a:pPr algn="ctr">
                        <a:lnSpc>
                          <a:spcPts val="3359"/>
                        </a:lnSpc>
                        <a:defRPr/>
                      </a:pPr>
                      <a:r>
                        <a:rPr lang="en-US" sz="2800">
                          <a:solidFill>
                            <a:srgbClr val="000000"/>
                          </a:solidFill>
                          <a:latin typeface="DM Sans Bold"/>
                        </a:rPr>
                        <a:t>AUC Score</a:t>
                      </a:r>
                      <a:endParaRPr lang="en-US" sz="12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CDD6FF"/>
                    </a:solidFill>
                  </a:tcPr>
                </a:tc>
                <a:tc>
                  <a:txBody>
                    <a:bodyPr/>
                    <a:lstStyle/>
                    <a:p>
                      <a:pPr algn="ctr">
                        <a:lnSpc>
                          <a:spcPts val="3359"/>
                        </a:lnSpc>
                        <a:defRPr/>
                      </a:pPr>
                      <a:r>
                        <a:rPr lang="en-US" sz="2800" dirty="0">
                          <a:solidFill>
                            <a:srgbClr val="000000"/>
                          </a:solidFill>
                          <a:latin typeface="DM Sans Bold"/>
                        </a:rPr>
                        <a:t>Run Time</a:t>
                      </a:r>
                      <a:endParaRPr lang="en-US" sz="1200" dirty="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CDD6FF"/>
                    </a:solidFill>
                  </a:tcPr>
                </a:tc>
                <a:extLst>
                  <a:ext uri="{0D108BD9-81ED-4DB2-BD59-A6C34878D82A}">
                    <a16:rowId xmlns:a16="http://schemas.microsoft.com/office/drawing/2014/main" val="10000"/>
                  </a:ext>
                </a:extLst>
              </a:tr>
              <a:tr h="751651">
                <a:tc>
                  <a:txBody>
                    <a:bodyPr/>
                    <a:lstStyle/>
                    <a:p>
                      <a:pPr algn="ctr">
                        <a:lnSpc>
                          <a:spcPts val="3359"/>
                        </a:lnSpc>
                        <a:defRPr/>
                      </a:pPr>
                      <a:r>
                        <a:rPr lang="en-US" sz="2800" dirty="0">
                          <a:solidFill>
                            <a:srgbClr val="FFFFFF"/>
                          </a:solidFill>
                          <a:latin typeface="DM Sans"/>
                        </a:rPr>
                        <a:t>Logistic Regression</a:t>
                      </a:r>
                      <a:endParaRPr lang="en-US" sz="1200" dirty="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359"/>
                        </a:lnSpc>
                        <a:defRPr/>
                      </a:pPr>
                      <a:r>
                        <a:rPr lang="en-US" sz="2800" dirty="0">
                          <a:solidFill>
                            <a:srgbClr val="FFFFFF"/>
                          </a:solidFill>
                          <a:latin typeface="DM Sans"/>
                        </a:rPr>
                        <a:t>0.92</a:t>
                      </a:r>
                      <a:endParaRPr lang="en-US" sz="1200" dirty="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359"/>
                        </a:lnSpc>
                        <a:defRPr/>
                      </a:pPr>
                      <a:r>
                        <a:rPr lang="en-US" sz="2800" dirty="0">
                          <a:solidFill>
                            <a:srgbClr val="FFFFFF"/>
                          </a:solidFill>
                          <a:latin typeface="DM Sans"/>
                        </a:rPr>
                        <a:t>0.63</a:t>
                      </a:r>
                      <a:endParaRPr lang="en-US" sz="1200" dirty="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359"/>
                        </a:lnSpc>
                        <a:defRPr/>
                      </a:pPr>
                      <a:r>
                        <a:rPr lang="en-US" sz="2800">
                          <a:solidFill>
                            <a:srgbClr val="FFFFFF"/>
                          </a:solidFill>
                          <a:latin typeface="DM Sans"/>
                        </a:rPr>
                        <a:t>2.5 sec</a:t>
                      </a:r>
                      <a:endParaRPr lang="en-US" sz="12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1"/>
                  </a:ext>
                </a:extLst>
              </a:tr>
              <a:tr h="992259">
                <a:tc>
                  <a:txBody>
                    <a:bodyPr/>
                    <a:lstStyle/>
                    <a:p>
                      <a:pPr algn="ctr">
                        <a:lnSpc>
                          <a:spcPts val="3359"/>
                        </a:lnSpc>
                        <a:defRPr/>
                      </a:pPr>
                      <a:r>
                        <a:rPr lang="en-US" sz="2800" dirty="0">
                          <a:solidFill>
                            <a:srgbClr val="FFFFFF"/>
                          </a:solidFill>
                          <a:latin typeface="DM Sans"/>
                        </a:rPr>
                        <a:t>XG Boost</a:t>
                      </a:r>
                      <a:endParaRPr lang="en-US" sz="1200" dirty="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359"/>
                        </a:lnSpc>
                        <a:defRPr/>
                      </a:pPr>
                      <a:r>
                        <a:rPr lang="en-US" sz="2800">
                          <a:solidFill>
                            <a:srgbClr val="FFFFFF"/>
                          </a:solidFill>
                          <a:latin typeface="DM Sans"/>
                        </a:rPr>
                        <a:t>0.91</a:t>
                      </a:r>
                      <a:endParaRPr lang="en-US" sz="12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359"/>
                        </a:lnSpc>
                        <a:defRPr/>
                      </a:pPr>
                      <a:r>
                        <a:rPr lang="en-US" sz="2800">
                          <a:solidFill>
                            <a:srgbClr val="FFFFFF"/>
                          </a:solidFill>
                          <a:latin typeface="DM Sans"/>
                        </a:rPr>
                        <a:t> 0.71 </a:t>
                      </a:r>
                      <a:endParaRPr lang="en-US" sz="12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359"/>
                        </a:lnSpc>
                        <a:defRPr/>
                      </a:pPr>
                      <a:r>
                        <a:rPr lang="en-US" sz="2800" dirty="0">
                          <a:solidFill>
                            <a:srgbClr val="FFFFFF"/>
                          </a:solidFill>
                          <a:latin typeface="DM Sans"/>
                        </a:rPr>
                        <a:t>1000s</a:t>
                      </a:r>
                      <a:endParaRPr lang="en-US" sz="1200" dirty="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2"/>
                  </a:ext>
                </a:extLst>
              </a:tr>
              <a:tr h="992259">
                <a:tc>
                  <a:txBody>
                    <a:bodyPr/>
                    <a:lstStyle/>
                    <a:p>
                      <a:pPr algn="ctr">
                        <a:lnSpc>
                          <a:spcPts val="3359"/>
                        </a:lnSpc>
                        <a:defRPr/>
                      </a:pPr>
                      <a:r>
                        <a:rPr lang="en-US" sz="2800">
                          <a:solidFill>
                            <a:srgbClr val="FFFFFF"/>
                          </a:solidFill>
                          <a:latin typeface="DM Sans"/>
                        </a:rPr>
                        <a:t>Random Forest Classifier</a:t>
                      </a:r>
                      <a:endParaRPr lang="en-US" sz="12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359"/>
                        </a:lnSpc>
                        <a:defRPr/>
                      </a:pPr>
                      <a:r>
                        <a:rPr lang="en-US" sz="2800">
                          <a:solidFill>
                            <a:srgbClr val="FFFFFF"/>
                          </a:solidFill>
                          <a:latin typeface="DM Sans"/>
                        </a:rPr>
                        <a:t> 0.88</a:t>
                      </a:r>
                      <a:endParaRPr lang="en-US" sz="12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359"/>
                        </a:lnSpc>
                        <a:defRPr/>
                      </a:pPr>
                      <a:r>
                        <a:rPr lang="en-US" sz="2800" dirty="0">
                          <a:solidFill>
                            <a:srgbClr val="FFFFFF"/>
                          </a:solidFill>
                          <a:latin typeface="DM Sans"/>
                        </a:rPr>
                        <a:t> 0.68</a:t>
                      </a:r>
                      <a:endParaRPr lang="en-US" sz="1200" dirty="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359"/>
                        </a:lnSpc>
                        <a:defRPr/>
                      </a:pPr>
                      <a:r>
                        <a:rPr lang="en-US" sz="2800" dirty="0">
                          <a:solidFill>
                            <a:srgbClr val="FFFFFF"/>
                          </a:solidFill>
                          <a:latin typeface="DM Sans"/>
                        </a:rPr>
                        <a:t>3844.5s</a:t>
                      </a:r>
                      <a:endParaRPr lang="en-US" sz="1200" dirty="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3"/>
                  </a:ext>
                </a:extLst>
              </a:tr>
              <a:tr h="992259">
                <a:tc>
                  <a:txBody>
                    <a:bodyPr/>
                    <a:lstStyle/>
                    <a:p>
                      <a:pPr algn="ctr">
                        <a:lnSpc>
                          <a:spcPts val="3359"/>
                        </a:lnSpc>
                        <a:defRPr/>
                      </a:pPr>
                      <a:r>
                        <a:rPr lang="en-US" sz="2800">
                          <a:solidFill>
                            <a:srgbClr val="FFFFFF"/>
                          </a:solidFill>
                          <a:latin typeface="DM Sans"/>
                        </a:rPr>
                        <a:t>Light Gradient Boosting</a:t>
                      </a:r>
                      <a:endParaRPr lang="en-US" sz="12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359"/>
                        </a:lnSpc>
                        <a:defRPr/>
                      </a:pPr>
                      <a:r>
                        <a:rPr lang="en-US" sz="2800">
                          <a:solidFill>
                            <a:srgbClr val="FFFFFF"/>
                          </a:solidFill>
                          <a:latin typeface="DM Sans"/>
                        </a:rPr>
                        <a:t> 0.92</a:t>
                      </a:r>
                      <a:endParaRPr lang="en-US" sz="12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359"/>
                        </a:lnSpc>
                        <a:defRPr/>
                      </a:pPr>
                      <a:r>
                        <a:rPr lang="en-US" sz="2800" dirty="0">
                          <a:solidFill>
                            <a:srgbClr val="FFFFFF"/>
                          </a:solidFill>
                          <a:latin typeface="DM Sans"/>
                        </a:rPr>
                        <a:t> 0.76</a:t>
                      </a:r>
                      <a:endParaRPr lang="en-US" sz="1200" dirty="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359"/>
                        </a:lnSpc>
                        <a:defRPr/>
                      </a:pPr>
                      <a:r>
                        <a:rPr lang="en-US" sz="2800" dirty="0">
                          <a:solidFill>
                            <a:srgbClr val="FFFFFF"/>
                          </a:solidFill>
                          <a:latin typeface="DM Sans"/>
                        </a:rPr>
                        <a:t> 700s</a:t>
                      </a:r>
                      <a:endParaRPr lang="en-US" sz="1200" dirty="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TextBox 5"/>
          <p:cNvSpPr txBox="1"/>
          <p:nvPr/>
        </p:nvSpPr>
        <p:spPr>
          <a:xfrm>
            <a:off x="5318143" y="1039443"/>
            <a:ext cx="10663948" cy="730250"/>
          </a:xfrm>
          <a:prstGeom prst="rect">
            <a:avLst/>
          </a:prstGeom>
        </p:spPr>
        <p:txBody>
          <a:bodyPr lIns="0" tIns="0" rIns="0" bIns="0" rtlCol="0" anchor="t">
            <a:spAutoFit/>
          </a:bodyPr>
          <a:lstStyle/>
          <a:p>
            <a:pPr marL="0" lvl="0" indent="0">
              <a:lnSpc>
                <a:spcPts val="5759"/>
              </a:lnSpc>
              <a:spcBef>
                <a:spcPct val="0"/>
              </a:spcBef>
            </a:pPr>
            <a:r>
              <a:rPr lang="en-US" sz="4200">
                <a:solidFill>
                  <a:srgbClr val="FFFFFF"/>
                </a:solidFill>
                <a:latin typeface="Now Bold"/>
              </a:rPr>
              <a:t>PERFORMANCE METRICS</a:t>
            </a:r>
          </a:p>
        </p:txBody>
      </p:sp>
      <p:sp>
        <p:nvSpPr>
          <p:cNvPr id="6" name="TextBox 6"/>
          <p:cNvSpPr txBox="1"/>
          <p:nvPr/>
        </p:nvSpPr>
        <p:spPr>
          <a:xfrm>
            <a:off x="3200400" y="8263990"/>
            <a:ext cx="10326142" cy="492379"/>
          </a:xfrm>
          <a:prstGeom prst="rect">
            <a:avLst/>
          </a:prstGeom>
        </p:spPr>
        <p:txBody>
          <a:bodyPr wrap="square" lIns="0" tIns="0" rIns="0" bIns="0" rtlCol="0" anchor="t">
            <a:spAutoFit/>
          </a:bodyPr>
          <a:lstStyle/>
          <a:p>
            <a:pPr marL="0" lvl="0" indent="0">
              <a:lnSpc>
                <a:spcPts val="3864"/>
              </a:lnSpc>
              <a:spcBef>
                <a:spcPct val="0"/>
              </a:spcBef>
            </a:pPr>
            <a:r>
              <a:rPr lang="en-US" sz="3200" dirty="0">
                <a:solidFill>
                  <a:srgbClr val="FFFFFF"/>
                </a:solidFill>
                <a:latin typeface="DM Sans"/>
              </a:rPr>
              <a:t>Top Performers - XG Boost and Light Gradient Boost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Freeform 2"/>
          <p:cNvSpPr/>
          <p:nvPr/>
        </p:nvSpPr>
        <p:spPr>
          <a:xfrm>
            <a:off x="17259300" y="8127303"/>
            <a:ext cx="1802889" cy="1802889"/>
          </a:xfrm>
          <a:custGeom>
            <a:avLst/>
            <a:gdLst/>
            <a:ahLst/>
            <a:cxnLst/>
            <a:rect l="l" t="t" r="r" b="b"/>
            <a:pathLst>
              <a:path w="1802889" h="1802889">
                <a:moveTo>
                  <a:pt x="0" y="0"/>
                </a:moveTo>
                <a:lnTo>
                  <a:pt x="1802889" y="0"/>
                </a:lnTo>
                <a:lnTo>
                  <a:pt x="1802889" y="1802889"/>
                </a:lnTo>
                <a:lnTo>
                  <a:pt x="0" y="180288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2275067" y="-973293"/>
            <a:ext cx="2293320" cy="2293320"/>
          </a:xfrm>
          <a:custGeom>
            <a:avLst/>
            <a:gdLst/>
            <a:ahLst/>
            <a:cxnLst/>
            <a:rect l="l" t="t" r="r" b="b"/>
            <a:pathLst>
              <a:path w="2293320" h="2293320">
                <a:moveTo>
                  <a:pt x="0" y="0"/>
                </a:moveTo>
                <a:lnTo>
                  <a:pt x="2293320" y="0"/>
                </a:lnTo>
                <a:lnTo>
                  <a:pt x="2293320" y="2293320"/>
                </a:lnTo>
                <a:lnTo>
                  <a:pt x="0" y="22933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1543050" y="-54747"/>
            <a:ext cx="2760734" cy="10341747"/>
            <a:chOff x="0" y="0"/>
            <a:chExt cx="727107" cy="2723752"/>
          </a:xfrm>
        </p:grpSpPr>
        <p:sp>
          <p:nvSpPr>
            <p:cNvPr id="5" name="Freeform 5"/>
            <p:cNvSpPr/>
            <p:nvPr/>
          </p:nvSpPr>
          <p:spPr>
            <a:xfrm>
              <a:off x="0" y="0"/>
              <a:ext cx="727107" cy="2723752"/>
            </a:xfrm>
            <a:custGeom>
              <a:avLst/>
              <a:gdLst/>
              <a:ahLst/>
              <a:cxnLst/>
              <a:rect l="l" t="t" r="r" b="b"/>
              <a:pathLst>
                <a:path w="727107" h="2723752">
                  <a:moveTo>
                    <a:pt x="0" y="0"/>
                  </a:moveTo>
                  <a:lnTo>
                    <a:pt x="727107" y="0"/>
                  </a:lnTo>
                  <a:lnTo>
                    <a:pt x="727107" y="2723752"/>
                  </a:lnTo>
                  <a:lnTo>
                    <a:pt x="0" y="2723752"/>
                  </a:lnTo>
                  <a:close/>
                </a:path>
              </a:pathLst>
            </a:custGeom>
            <a:solidFill>
              <a:srgbClr val="145DA0"/>
            </a:solidFill>
          </p:spPr>
        </p:sp>
        <p:sp>
          <p:nvSpPr>
            <p:cNvPr id="6" name="TextBox 6"/>
            <p:cNvSpPr txBox="1"/>
            <p:nvPr/>
          </p:nvSpPr>
          <p:spPr>
            <a:xfrm>
              <a:off x="0" y="-38100"/>
              <a:ext cx="727107" cy="2761852"/>
            </a:xfrm>
            <a:prstGeom prst="rect">
              <a:avLst/>
            </a:prstGeom>
          </p:spPr>
          <p:txBody>
            <a:bodyPr lIns="50800" tIns="50800" rIns="50800" bIns="50800" rtlCol="0" anchor="ctr"/>
            <a:lstStyle/>
            <a:p>
              <a:pPr algn="ctr">
                <a:lnSpc>
                  <a:spcPts val="2605"/>
                </a:lnSpc>
              </a:pPr>
              <a:endParaRPr/>
            </a:p>
          </p:txBody>
        </p:sp>
      </p:grpSp>
      <p:sp>
        <p:nvSpPr>
          <p:cNvPr id="7" name="TextBox 7"/>
          <p:cNvSpPr txBox="1"/>
          <p:nvPr/>
        </p:nvSpPr>
        <p:spPr>
          <a:xfrm>
            <a:off x="1028700" y="601662"/>
            <a:ext cx="6235170" cy="730250"/>
          </a:xfrm>
          <a:prstGeom prst="rect">
            <a:avLst/>
          </a:prstGeom>
        </p:spPr>
        <p:txBody>
          <a:bodyPr lIns="0" tIns="0" rIns="0" bIns="0" rtlCol="0" anchor="t">
            <a:spAutoFit/>
          </a:bodyPr>
          <a:lstStyle/>
          <a:p>
            <a:pPr marL="0" lvl="0" indent="0" algn="ctr">
              <a:lnSpc>
                <a:spcPts val="5759"/>
              </a:lnSpc>
              <a:spcBef>
                <a:spcPct val="0"/>
              </a:spcBef>
            </a:pPr>
            <a:r>
              <a:rPr lang="en-US" sz="4200" dirty="0">
                <a:solidFill>
                  <a:srgbClr val="FFFFFF"/>
                </a:solidFill>
                <a:latin typeface="Now Bold"/>
              </a:rPr>
              <a:t>BEST MODEL</a:t>
            </a:r>
          </a:p>
        </p:txBody>
      </p:sp>
      <p:sp>
        <p:nvSpPr>
          <p:cNvPr id="8" name="TextBox 8"/>
          <p:cNvSpPr txBox="1"/>
          <p:nvPr/>
        </p:nvSpPr>
        <p:spPr>
          <a:xfrm>
            <a:off x="1905462" y="1737156"/>
            <a:ext cx="15775382" cy="800604"/>
          </a:xfrm>
          <a:prstGeom prst="rect">
            <a:avLst/>
          </a:prstGeom>
        </p:spPr>
        <p:txBody>
          <a:bodyPr lIns="0" tIns="0" rIns="0" bIns="0" rtlCol="0" anchor="t">
            <a:spAutoFit/>
          </a:bodyPr>
          <a:lstStyle/>
          <a:p>
            <a:pPr marL="0" lvl="0" indent="0">
              <a:lnSpc>
                <a:spcPts val="6779"/>
              </a:lnSpc>
              <a:spcBef>
                <a:spcPct val="0"/>
              </a:spcBef>
            </a:pPr>
            <a:r>
              <a:rPr lang="en-US" sz="3600" dirty="0">
                <a:solidFill>
                  <a:srgbClr val="FFFFFF"/>
                </a:solidFill>
                <a:latin typeface="DM Sans"/>
              </a:rPr>
              <a:t>Light Gradient Boosting Machine</a:t>
            </a:r>
          </a:p>
        </p:txBody>
      </p:sp>
      <p:sp>
        <p:nvSpPr>
          <p:cNvPr id="9" name="TextBox 9"/>
          <p:cNvSpPr txBox="1"/>
          <p:nvPr/>
        </p:nvSpPr>
        <p:spPr>
          <a:xfrm>
            <a:off x="1905462" y="3142171"/>
            <a:ext cx="15775382" cy="3308223"/>
          </a:xfrm>
          <a:prstGeom prst="rect">
            <a:avLst/>
          </a:prstGeom>
        </p:spPr>
        <p:txBody>
          <a:bodyPr lIns="0" tIns="0" rIns="0" bIns="0" rtlCol="0" anchor="t">
            <a:spAutoFit/>
          </a:bodyPr>
          <a:lstStyle/>
          <a:p>
            <a:pPr>
              <a:lnSpc>
                <a:spcPts val="4416"/>
              </a:lnSpc>
            </a:pPr>
            <a:r>
              <a:rPr lang="en-US" sz="3200" dirty="0">
                <a:solidFill>
                  <a:srgbClr val="FFFFFF"/>
                </a:solidFill>
                <a:latin typeface="DM Sans"/>
              </a:rPr>
              <a:t>Pros: </a:t>
            </a:r>
          </a:p>
          <a:p>
            <a:pPr marL="690881" lvl="1" indent="-345440">
              <a:lnSpc>
                <a:spcPts val="4416"/>
              </a:lnSpc>
              <a:buFont typeface="Arial"/>
              <a:buChar char="•"/>
            </a:pPr>
            <a:r>
              <a:rPr lang="en-US" sz="3200" dirty="0">
                <a:solidFill>
                  <a:srgbClr val="FFFFFF"/>
                </a:solidFill>
                <a:latin typeface="DM Sans"/>
              </a:rPr>
              <a:t>High Accuracy - 92%</a:t>
            </a:r>
          </a:p>
          <a:p>
            <a:pPr marL="690881" lvl="1" indent="-345440">
              <a:lnSpc>
                <a:spcPts val="4416"/>
              </a:lnSpc>
              <a:buFont typeface="Arial"/>
              <a:buChar char="•"/>
            </a:pPr>
            <a:r>
              <a:rPr lang="en-US" sz="3200" dirty="0">
                <a:solidFill>
                  <a:srgbClr val="FFFFFF"/>
                </a:solidFill>
                <a:latin typeface="DM Sans"/>
              </a:rPr>
              <a:t>ROC-AUC Score - 0.76</a:t>
            </a:r>
          </a:p>
          <a:p>
            <a:pPr marL="690881" lvl="1" indent="-345440">
              <a:lnSpc>
                <a:spcPts val="4416"/>
              </a:lnSpc>
              <a:buFont typeface="Arial"/>
              <a:buChar char="•"/>
            </a:pPr>
            <a:r>
              <a:rPr lang="en-US" sz="3200" dirty="0">
                <a:solidFill>
                  <a:srgbClr val="FFFFFF"/>
                </a:solidFill>
                <a:latin typeface="DM Sans"/>
              </a:rPr>
              <a:t>Tuned Hyperparameter set</a:t>
            </a:r>
          </a:p>
          <a:p>
            <a:pPr marL="690881" lvl="1" indent="-345440">
              <a:lnSpc>
                <a:spcPts val="4416"/>
              </a:lnSpc>
              <a:buFont typeface="Arial"/>
              <a:buChar char="•"/>
            </a:pPr>
            <a:r>
              <a:rPr lang="en-US" sz="3200" dirty="0">
                <a:solidFill>
                  <a:srgbClr val="FFFFFF"/>
                </a:solidFill>
                <a:latin typeface="DM Sans"/>
              </a:rPr>
              <a:t>No Data preprocessing required for this Model(Multicollinearity, Outliers)</a:t>
            </a:r>
          </a:p>
          <a:p>
            <a:pPr marL="0" lvl="0" indent="0">
              <a:lnSpc>
                <a:spcPts val="4416"/>
              </a:lnSpc>
              <a:spcBef>
                <a:spcPct val="0"/>
              </a:spcBef>
            </a:pPr>
            <a:endParaRPr lang="en-US" sz="3200" dirty="0">
              <a:solidFill>
                <a:srgbClr val="FFFFFF"/>
              </a:solidFill>
              <a:latin typeface="DM Sans"/>
            </a:endParaRPr>
          </a:p>
        </p:txBody>
      </p:sp>
      <p:sp>
        <p:nvSpPr>
          <p:cNvPr id="10" name="TextBox 10"/>
          <p:cNvSpPr txBox="1"/>
          <p:nvPr/>
        </p:nvSpPr>
        <p:spPr>
          <a:xfrm>
            <a:off x="1905462" y="6698044"/>
            <a:ext cx="15775382" cy="1650873"/>
          </a:xfrm>
          <a:prstGeom prst="rect">
            <a:avLst/>
          </a:prstGeom>
        </p:spPr>
        <p:txBody>
          <a:bodyPr lIns="0" tIns="0" rIns="0" bIns="0" rtlCol="0" anchor="t">
            <a:spAutoFit/>
          </a:bodyPr>
          <a:lstStyle/>
          <a:p>
            <a:pPr>
              <a:lnSpc>
                <a:spcPts val="4416"/>
              </a:lnSpc>
            </a:pPr>
            <a:r>
              <a:rPr lang="en-US" sz="3200" dirty="0">
                <a:solidFill>
                  <a:srgbClr val="FFFFFF"/>
                </a:solidFill>
                <a:latin typeface="DM Sans"/>
              </a:rPr>
              <a:t>Cons:</a:t>
            </a:r>
          </a:p>
          <a:p>
            <a:pPr marL="690881" lvl="1" indent="-345440">
              <a:lnSpc>
                <a:spcPts val="4416"/>
              </a:lnSpc>
              <a:buFont typeface="Arial"/>
              <a:buChar char="•"/>
            </a:pPr>
            <a:r>
              <a:rPr lang="en-US" sz="3200" dirty="0">
                <a:solidFill>
                  <a:srgbClr val="FFFFFF"/>
                </a:solidFill>
                <a:latin typeface="DM Sans"/>
              </a:rPr>
              <a:t>Moderate Run Time</a:t>
            </a:r>
          </a:p>
          <a:p>
            <a:pPr marL="0" lvl="0" indent="0">
              <a:lnSpc>
                <a:spcPts val="4416"/>
              </a:lnSpc>
              <a:spcBef>
                <a:spcPct val="0"/>
              </a:spcBef>
            </a:pPr>
            <a:endParaRPr lang="en-US" sz="3200" dirty="0">
              <a:solidFill>
                <a:srgbClr val="FFFFFF"/>
              </a:solidFill>
              <a:latin typeface="DM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Freeform 2"/>
          <p:cNvSpPr/>
          <p:nvPr/>
        </p:nvSpPr>
        <p:spPr>
          <a:xfrm>
            <a:off x="17141340" y="8356856"/>
            <a:ext cx="1802889" cy="1802889"/>
          </a:xfrm>
          <a:custGeom>
            <a:avLst/>
            <a:gdLst/>
            <a:ahLst/>
            <a:cxnLst/>
            <a:rect l="l" t="t" r="r" b="b"/>
            <a:pathLst>
              <a:path w="1802889" h="1802889">
                <a:moveTo>
                  <a:pt x="0" y="0"/>
                </a:moveTo>
                <a:lnTo>
                  <a:pt x="1802889" y="0"/>
                </a:lnTo>
                <a:lnTo>
                  <a:pt x="1802889" y="1802888"/>
                </a:lnTo>
                <a:lnTo>
                  <a:pt x="0" y="1802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6475011" y="-853210"/>
            <a:ext cx="2293320" cy="2293320"/>
          </a:xfrm>
          <a:custGeom>
            <a:avLst/>
            <a:gdLst/>
            <a:ahLst/>
            <a:cxnLst/>
            <a:rect l="l" t="t" r="r" b="b"/>
            <a:pathLst>
              <a:path w="2293320" h="2293320">
                <a:moveTo>
                  <a:pt x="0" y="0"/>
                </a:moveTo>
                <a:lnTo>
                  <a:pt x="2293319" y="0"/>
                </a:lnTo>
                <a:lnTo>
                  <a:pt x="2293319" y="2293319"/>
                </a:lnTo>
                <a:lnTo>
                  <a:pt x="0" y="22933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1543050" y="-54747"/>
            <a:ext cx="2760734" cy="10341747"/>
            <a:chOff x="0" y="0"/>
            <a:chExt cx="727107" cy="2723752"/>
          </a:xfrm>
        </p:grpSpPr>
        <p:sp>
          <p:nvSpPr>
            <p:cNvPr id="5" name="Freeform 5"/>
            <p:cNvSpPr/>
            <p:nvPr/>
          </p:nvSpPr>
          <p:spPr>
            <a:xfrm>
              <a:off x="0" y="0"/>
              <a:ext cx="727107" cy="2723752"/>
            </a:xfrm>
            <a:custGeom>
              <a:avLst/>
              <a:gdLst/>
              <a:ahLst/>
              <a:cxnLst/>
              <a:rect l="l" t="t" r="r" b="b"/>
              <a:pathLst>
                <a:path w="727107" h="2723752">
                  <a:moveTo>
                    <a:pt x="0" y="0"/>
                  </a:moveTo>
                  <a:lnTo>
                    <a:pt x="727107" y="0"/>
                  </a:lnTo>
                  <a:lnTo>
                    <a:pt x="727107" y="2723752"/>
                  </a:lnTo>
                  <a:lnTo>
                    <a:pt x="0" y="2723752"/>
                  </a:lnTo>
                  <a:close/>
                </a:path>
              </a:pathLst>
            </a:custGeom>
            <a:solidFill>
              <a:srgbClr val="145DA0"/>
            </a:solidFill>
          </p:spPr>
        </p:sp>
        <p:sp>
          <p:nvSpPr>
            <p:cNvPr id="6" name="TextBox 6"/>
            <p:cNvSpPr txBox="1"/>
            <p:nvPr/>
          </p:nvSpPr>
          <p:spPr>
            <a:xfrm>
              <a:off x="0" y="-38100"/>
              <a:ext cx="727107" cy="2761852"/>
            </a:xfrm>
            <a:prstGeom prst="rect">
              <a:avLst/>
            </a:prstGeom>
          </p:spPr>
          <p:txBody>
            <a:bodyPr lIns="50800" tIns="50800" rIns="50800" bIns="50800" rtlCol="0" anchor="ctr"/>
            <a:lstStyle/>
            <a:p>
              <a:pPr algn="ctr">
                <a:lnSpc>
                  <a:spcPts val="2605"/>
                </a:lnSpc>
              </a:pPr>
              <a:endParaRPr/>
            </a:p>
          </p:txBody>
        </p:sp>
      </p:grpSp>
      <p:sp>
        <p:nvSpPr>
          <p:cNvPr id="7" name="Freeform 7"/>
          <p:cNvSpPr/>
          <p:nvPr/>
        </p:nvSpPr>
        <p:spPr>
          <a:xfrm>
            <a:off x="3614104" y="1838785"/>
            <a:ext cx="11977031" cy="6288518"/>
          </a:xfrm>
          <a:custGeom>
            <a:avLst/>
            <a:gdLst/>
            <a:ahLst/>
            <a:cxnLst/>
            <a:rect l="l" t="t" r="r" b="b"/>
            <a:pathLst>
              <a:path w="11977031" h="6288518">
                <a:moveTo>
                  <a:pt x="0" y="0"/>
                </a:moveTo>
                <a:lnTo>
                  <a:pt x="11977030" y="0"/>
                </a:lnTo>
                <a:lnTo>
                  <a:pt x="11977030" y="6288518"/>
                </a:lnTo>
                <a:lnTo>
                  <a:pt x="0" y="6288518"/>
                </a:lnTo>
                <a:lnTo>
                  <a:pt x="0" y="0"/>
                </a:lnTo>
                <a:close/>
              </a:path>
            </a:pathLst>
          </a:custGeom>
          <a:blipFill>
            <a:blip r:embed="rId4"/>
            <a:stretch>
              <a:fillRect/>
            </a:stretch>
          </a:blipFill>
        </p:spPr>
      </p:sp>
      <p:sp>
        <p:nvSpPr>
          <p:cNvPr id="8" name="TextBox 8"/>
          <p:cNvSpPr txBox="1"/>
          <p:nvPr/>
        </p:nvSpPr>
        <p:spPr>
          <a:xfrm>
            <a:off x="5387949" y="495300"/>
            <a:ext cx="7636133" cy="730250"/>
          </a:xfrm>
          <a:prstGeom prst="rect">
            <a:avLst/>
          </a:prstGeom>
        </p:spPr>
        <p:txBody>
          <a:bodyPr lIns="0" tIns="0" rIns="0" bIns="0" rtlCol="0" anchor="t">
            <a:spAutoFit/>
          </a:bodyPr>
          <a:lstStyle/>
          <a:p>
            <a:pPr marL="0" lvl="0" indent="0" algn="ctr">
              <a:lnSpc>
                <a:spcPts val="5759"/>
              </a:lnSpc>
              <a:spcBef>
                <a:spcPct val="0"/>
              </a:spcBef>
            </a:pPr>
            <a:r>
              <a:rPr lang="en-US" sz="4200" dirty="0">
                <a:solidFill>
                  <a:srgbClr val="FFFFFF"/>
                </a:solidFill>
                <a:latin typeface="Now Bold"/>
              </a:rPr>
              <a:t>TOP PREDICTORS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Freeform 2" descr="Green Diamond Geometric Shapes"/>
          <p:cNvSpPr/>
          <p:nvPr/>
        </p:nvSpPr>
        <p:spPr>
          <a:xfrm>
            <a:off x="17259300" y="9258300"/>
            <a:ext cx="1802889" cy="1802889"/>
          </a:xfrm>
          <a:custGeom>
            <a:avLst/>
            <a:gdLst/>
            <a:ahLst/>
            <a:cxnLst/>
            <a:rect l="l" t="t" r="r" b="b"/>
            <a:pathLst>
              <a:path w="1802889" h="1802889">
                <a:moveTo>
                  <a:pt x="0" y="0"/>
                </a:moveTo>
                <a:lnTo>
                  <a:pt x="1802889" y="0"/>
                </a:lnTo>
                <a:lnTo>
                  <a:pt x="1802889" y="1802889"/>
                </a:lnTo>
                <a:lnTo>
                  <a:pt x="0" y="180288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descr="Green Diamond Geometric Shapes"/>
          <p:cNvSpPr/>
          <p:nvPr/>
        </p:nvSpPr>
        <p:spPr>
          <a:xfrm>
            <a:off x="15867424" y="-894574"/>
            <a:ext cx="2293320" cy="2293320"/>
          </a:xfrm>
          <a:custGeom>
            <a:avLst/>
            <a:gdLst/>
            <a:ahLst/>
            <a:cxnLst/>
            <a:rect l="l" t="t" r="r" b="b"/>
            <a:pathLst>
              <a:path w="2293320" h="2293320">
                <a:moveTo>
                  <a:pt x="0" y="0"/>
                </a:moveTo>
                <a:lnTo>
                  <a:pt x="2293320" y="0"/>
                </a:lnTo>
                <a:lnTo>
                  <a:pt x="2293320" y="2293320"/>
                </a:lnTo>
                <a:lnTo>
                  <a:pt x="0" y="22933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1543050" y="-54747"/>
            <a:ext cx="2760734" cy="10341747"/>
            <a:chOff x="0" y="0"/>
            <a:chExt cx="727107" cy="2723752"/>
          </a:xfrm>
        </p:grpSpPr>
        <p:sp>
          <p:nvSpPr>
            <p:cNvPr id="5" name="Freeform 5"/>
            <p:cNvSpPr/>
            <p:nvPr/>
          </p:nvSpPr>
          <p:spPr>
            <a:xfrm>
              <a:off x="0" y="0"/>
              <a:ext cx="727107" cy="2723752"/>
            </a:xfrm>
            <a:custGeom>
              <a:avLst/>
              <a:gdLst/>
              <a:ahLst/>
              <a:cxnLst/>
              <a:rect l="l" t="t" r="r" b="b"/>
              <a:pathLst>
                <a:path w="727107" h="2723752">
                  <a:moveTo>
                    <a:pt x="0" y="0"/>
                  </a:moveTo>
                  <a:lnTo>
                    <a:pt x="727107" y="0"/>
                  </a:lnTo>
                  <a:lnTo>
                    <a:pt x="727107" y="2723752"/>
                  </a:lnTo>
                  <a:lnTo>
                    <a:pt x="0" y="2723752"/>
                  </a:lnTo>
                  <a:close/>
                </a:path>
              </a:pathLst>
            </a:custGeom>
            <a:solidFill>
              <a:srgbClr val="145DA0"/>
            </a:solidFill>
          </p:spPr>
        </p:sp>
        <p:sp>
          <p:nvSpPr>
            <p:cNvPr id="6" name="TextBox 6"/>
            <p:cNvSpPr txBox="1"/>
            <p:nvPr/>
          </p:nvSpPr>
          <p:spPr>
            <a:xfrm>
              <a:off x="0" y="-38100"/>
              <a:ext cx="727107" cy="2761852"/>
            </a:xfrm>
            <a:prstGeom prst="rect">
              <a:avLst/>
            </a:prstGeom>
          </p:spPr>
          <p:txBody>
            <a:bodyPr lIns="50800" tIns="50800" rIns="50800" bIns="50800" rtlCol="0" anchor="ctr"/>
            <a:lstStyle/>
            <a:p>
              <a:pPr algn="ctr">
                <a:lnSpc>
                  <a:spcPts val="2605"/>
                </a:lnSpc>
              </a:pPr>
              <a:endParaRPr/>
            </a:p>
          </p:txBody>
        </p:sp>
      </p:grpSp>
      <p:sp>
        <p:nvSpPr>
          <p:cNvPr id="7" name="Freeform 7"/>
          <p:cNvSpPr/>
          <p:nvPr/>
        </p:nvSpPr>
        <p:spPr>
          <a:xfrm>
            <a:off x="1863703" y="1796277"/>
            <a:ext cx="1064217" cy="1064217"/>
          </a:xfrm>
          <a:custGeom>
            <a:avLst/>
            <a:gdLst/>
            <a:ahLst/>
            <a:cxnLst/>
            <a:rect l="l" t="t" r="r" b="b"/>
            <a:pathLst>
              <a:path w="1064217" h="1064217">
                <a:moveTo>
                  <a:pt x="0" y="0"/>
                </a:moveTo>
                <a:lnTo>
                  <a:pt x="1064217" y="0"/>
                </a:lnTo>
                <a:lnTo>
                  <a:pt x="1064217" y="1064217"/>
                </a:lnTo>
                <a:lnTo>
                  <a:pt x="0" y="106421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762000" y="518001"/>
            <a:ext cx="7533142" cy="880745"/>
          </a:xfrm>
          <a:prstGeom prst="rect">
            <a:avLst/>
          </a:prstGeom>
        </p:spPr>
        <p:txBody>
          <a:bodyPr lIns="0" tIns="0" rIns="0" bIns="0" rtlCol="0" anchor="t">
            <a:spAutoFit/>
          </a:bodyPr>
          <a:lstStyle/>
          <a:p>
            <a:pPr marL="0" lvl="0" indent="0" algn="ctr">
              <a:lnSpc>
                <a:spcPts val="7200"/>
              </a:lnSpc>
            </a:pPr>
            <a:r>
              <a:rPr lang="en-US" sz="4200" dirty="0">
                <a:solidFill>
                  <a:srgbClr val="FFFFFF"/>
                </a:solidFill>
                <a:latin typeface="Now Bold"/>
              </a:rPr>
              <a:t>RESULTS</a:t>
            </a:r>
          </a:p>
        </p:txBody>
      </p:sp>
      <p:sp>
        <p:nvSpPr>
          <p:cNvPr id="9" name="TextBox 9"/>
          <p:cNvSpPr txBox="1"/>
          <p:nvPr/>
        </p:nvSpPr>
        <p:spPr>
          <a:xfrm>
            <a:off x="2650639" y="7823019"/>
            <a:ext cx="15080091" cy="1163955"/>
          </a:xfrm>
          <a:prstGeom prst="rect">
            <a:avLst/>
          </a:prstGeom>
        </p:spPr>
        <p:txBody>
          <a:bodyPr lIns="0" tIns="0" rIns="0" bIns="0" rtlCol="0" anchor="t">
            <a:spAutoFit/>
          </a:bodyPr>
          <a:lstStyle/>
          <a:p>
            <a:pPr marL="0" lvl="0" indent="0">
              <a:lnSpc>
                <a:spcPts val="4680"/>
              </a:lnSpc>
            </a:pPr>
            <a:r>
              <a:rPr lang="en-US" sz="3200" dirty="0">
                <a:solidFill>
                  <a:srgbClr val="4FE82F"/>
                </a:solidFill>
                <a:latin typeface="DM Sans Bold"/>
              </a:rPr>
              <a:t>Aligns with our goal to maximize identification of customers with repayment ability increasing the revenue.</a:t>
            </a:r>
          </a:p>
        </p:txBody>
      </p:sp>
      <p:sp>
        <p:nvSpPr>
          <p:cNvPr id="10" name="TextBox 10"/>
          <p:cNvSpPr txBox="1"/>
          <p:nvPr/>
        </p:nvSpPr>
        <p:spPr>
          <a:xfrm>
            <a:off x="3231174" y="2027396"/>
            <a:ext cx="14028126" cy="573405"/>
          </a:xfrm>
          <a:prstGeom prst="rect">
            <a:avLst/>
          </a:prstGeom>
        </p:spPr>
        <p:txBody>
          <a:bodyPr lIns="0" tIns="0" rIns="0" bIns="0" rtlCol="0" anchor="t">
            <a:spAutoFit/>
          </a:bodyPr>
          <a:lstStyle/>
          <a:p>
            <a:pPr marL="0" lvl="0" indent="0">
              <a:lnSpc>
                <a:spcPts val="4680"/>
              </a:lnSpc>
            </a:pPr>
            <a:r>
              <a:rPr lang="en-US" sz="3200" dirty="0">
                <a:solidFill>
                  <a:srgbClr val="4BD1FB"/>
                </a:solidFill>
                <a:latin typeface="DM Sans"/>
              </a:rPr>
              <a:t>Sample: 10,000 customers less likely to default</a:t>
            </a:r>
          </a:p>
        </p:txBody>
      </p:sp>
      <p:graphicFrame>
        <p:nvGraphicFramePr>
          <p:cNvPr id="11" name="Table 11"/>
          <p:cNvGraphicFramePr>
            <a:graphicFrameLocks noGrp="1"/>
          </p:cNvGraphicFramePr>
          <p:nvPr/>
        </p:nvGraphicFramePr>
        <p:xfrm>
          <a:off x="2650639" y="3146244"/>
          <a:ext cx="13506219" cy="4162426"/>
        </p:xfrm>
        <a:graphic>
          <a:graphicData uri="http://schemas.openxmlformats.org/drawingml/2006/table">
            <a:tbl>
              <a:tblPr/>
              <a:tblGrid>
                <a:gridCol w="5624816">
                  <a:extLst>
                    <a:ext uri="{9D8B030D-6E8A-4147-A177-3AD203B41FA5}">
                      <a16:colId xmlns:a16="http://schemas.microsoft.com/office/drawing/2014/main" val="20000"/>
                    </a:ext>
                  </a:extLst>
                </a:gridCol>
                <a:gridCol w="2483000">
                  <a:extLst>
                    <a:ext uri="{9D8B030D-6E8A-4147-A177-3AD203B41FA5}">
                      <a16:colId xmlns:a16="http://schemas.microsoft.com/office/drawing/2014/main" val="20001"/>
                    </a:ext>
                  </a:extLst>
                </a:gridCol>
                <a:gridCol w="2608826">
                  <a:extLst>
                    <a:ext uri="{9D8B030D-6E8A-4147-A177-3AD203B41FA5}">
                      <a16:colId xmlns:a16="http://schemas.microsoft.com/office/drawing/2014/main" val="20002"/>
                    </a:ext>
                  </a:extLst>
                </a:gridCol>
                <a:gridCol w="2789577">
                  <a:extLst>
                    <a:ext uri="{9D8B030D-6E8A-4147-A177-3AD203B41FA5}">
                      <a16:colId xmlns:a16="http://schemas.microsoft.com/office/drawing/2014/main" val="20003"/>
                    </a:ext>
                  </a:extLst>
                </a:gridCol>
              </a:tblGrid>
              <a:tr h="1432336">
                <a:tc>
                  <a:txBody>
                    <a:bodyPr/>
                    <a:lstStyle/>
                    <a:p>
                      <a:pPr marL="0" lvl="0" indent="0" algn="ctr">
                        <a:lnSpc>
                          <a:spcPts val="4199"/>
                        </a:lnSpc>
                        <a:spcBef>
                          <a:spcPct val="0"/>
                        </a:spcBef>
                        <a:defRPr/>
                      </a:pPr>
                      <a:r>
                        <a:rPr lang="en-US" sz="2999" u="none" strike="noStrike">
                          <a:solidFill>
                            <a:srgbClr val="000000"/>
                          </a:solidFill>
                          <a:latin typeface="DM Sans Bold"/>
                        </a:rPr>
                        <a:t>Models</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CDD6FF"/>
                    </a:solidFill>
                  </a:tcPr>
                </a:tc>
                <a:tc>
                  <a:txBody>
                    <a:bodyPr/>
                    <a:lstStyle/>
                    <a:p>
                      <a:pPr marL="0" lvl="0" indent="0" algn="ctr">
                        <a:lnSpc>
                          <a:spcPts val="3300"/>
                        </a:lnSpc>
                        <a:defRPr/>
                      </a:pPr>
                      <a:r>
                        <a:rPr lang="en-US" sz="3000" u="none" strike="noStrike">
                          <a:solidFill>
                            <a:srgbClr val="000000"/>
                          </a:solidFill>
                          <a:latin typeface="DM Sans Bold"/>
                        </a:rPr>
                        <a:t>Precision value</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CDD6FF"/>
                    </a:solidFill>
                  </a:tcPr>
                </a:tc>
                <a:tc>
                  <a:txBody>
                    <a:bodyPr/>
                    <a:lstStyle/>
                    <a:p>
                      <a:pPr marL="0" lvl="0" indent="0" algn="ctr">
                        <a:lnSpc>
                          <a:spcPts val="3300"/>
                        </a:lnSpc>
                        <a:defRPr/>
                      </a:pPr>
                      <a:r>
                        <a:rPr lang="en-US" sz="3000" u="none" strike="noStrike" dirty="0">
                          <a:solidFill>
                            <a:srgbClr val="000000"/>
                          </a:solidFill>
                          <a:latin typeface="DM Sans Bold"/>
                        </a:rPr>
                        <a:t>Correct Predictions</a:t>
                      </a:r>
                      <a:endParaRPr lang="en-US" sz="1100" dirty="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CDD6FF"/>
                    </a:solidFill>
                  </a:tcPr>
                </a:tc>
                <a:tc>
                  <a:txBody>
                    <a:bodyPr/>
                    <a:lstStyle/>
                    <a:p>
                      <a:pPr marL="0" lvl="0" indent="0" algn="ctr">
                        <a:lnSpc>
                          <a:spcPts val="3300"/>
                        </a:lnSpc>
                        <a:defRPr/>
                      </a:pPr>
                      <a:r>
                        <a:rPr lang="en-US" sz="3000" u="none" strike="noStrike">
                          <a:solidFill>
                            <a:srgbClr val="000000"/>
                          </a:solidFill>
                          <a:latin typeface="DM Sans Bold"/>
                        </a:rPr>
                        <a:t>Wrong Predictions</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CDD6FF"/>
                    </a:solidFill>
                  </a:tcPr>
                </a:tc>
                <a:extLst>
                  <a:ext uri="{0D108BD9-81ED-4DB2-BD59-A6C34878D82A}">
                    <a16:rowId xmlns:a16="http://schemas.microsoft.com/office/drawing/2014/main" val="10000"/>
                  </a:ext>
                </a:extLst>
              </a:tr>
              <a:tr h="1365045">
                <a:tc>
                  <a:txBody>
                    <a:bodyPr/>
                    <a:lstStyle/>
                    <a:p>
                      <a:pPr marL="0" lvl="0" indent="0" algn="ctr">
                        <a:lnSpc>
                          <a:spcPts val="3079"/>
                        </a:lnSpc>
                        <a:defRPr/>
                      </a:pPr>
                      <a:r>
                        <a:rPr lang="en-US" sz="2799" u="none" strike="noStrike">
                          <a:solidFill>
                            <a:srgbClr val="000000"/>
                          </a:solidFill>
                          <a:latin typeface="DM Sans Bold"/>
                        </a:rPr>
                        <a:t>Best Model -</a:t>
                      </a:r>
                      <a:endParaRPr lang="en-US" sz="1100"/>
                    </a:p>
                    <a:p>
                      <a:pPr marL="0" lvl="0" indent="0" algn="ctr">
                        <a:lnSpc>
                          <a:spcPts val="3079"/>
                        </a:lnSpc>
                      </a:pPr>
                      <a:r>
                        <a:rPr lang="en-US" sz="2799" u="none" strike="noStrike">
                          <a:solidFill>
                            <a:srgbClr val="000000"/>
                          </a:solidFill>
                          <a:latin typeface="DM Sans Bold"/>
                        </a:rPr>
                        <a:t>Light Gradient Boosting(LGB)</a:t>
                      </a:r>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CDD6FF"/>
                    </a:solidFill>
                  </a:tcPr>
                </a:tc>
                <a:tc>
                  <a:txBody>
                    <a:bodyPr/>
                    <a:lstStyle/>
                    <a:p>
                      <a:pPr marL="0" lvl="0" indent="0" algn="ctr">
                        <a:lnSpc>
                          <a:spcPts val="3919"/>
                        </a:lnSpc>
                        <a:spcBef>
                          <a:spcPct val="0"/>
                        </a:spcBef>
                        <a:defRPr/>
                      </a:pPr>
                      <a:r>
                        <a:rPr lang="en-US" sz="2799" u="none" strike="noStrike" dirty="0">
                          <a:solidFill>
                            <a:srgbClr val="000000"/>
                          </a:solidFill>
                          <a:latin typeface="DM Sans Bold"/>
                        </a:rPr>
                        <a:t>0.92</a:t>
                      </a:r>
                      <a:endParaRPr lang="en-US" sz="1100" dirty="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CDD6FF"/>
                    </a:solidFill>
                  </a:tcPr>
                </a:tc>
                <a:tc>
                  <a:txBody>
                    <a:bodyPr/>
                    <a:lstStyle/>
                    <a:p>
                      <a:pPr marL="0" lvl="0" indent="0" algn="ctr">
                        <a:lnSpc>
                          <a:spcPts val="3919"/>
                        </a:lnSpc>
                        <a:spcBef>
                          <a:spcPct val="0"/>
                        </a:spcBef>
                        <a:defRPr/>
                      </a:pPr>
                      <a:r>
                        <a:rPr lang="en-US" sz="2799" u="none" strike="noStrike">
                          <a:solidFill>
                            <a:srgbClr val="000000"/>
                          </a:solidFill>
                          <a:latin typeface="DM Sans Bold"/>
                        </a:rPr>
                        <a:t>9984</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CDD6FF"/>
                    </a:solidFill>
                  </a:tcPr>
                </a:tc>
                <a:tc>
                  <a:txBody>
                    <a:bodyPr/>
                    <a:lstStyle/>
                    <a:p>
                      <a:pPr marL="0" lvl="0" indent="0" algn="ctr">
                        <a:lnSpc>
                          <a:spcPts val="3919"/>
                        </a:lnSpc>
                        <a:spcBef>
                          <a:spcPct val="0"/>
                        </a:spcBef>
                        <a:defRPr/>
                      </a:pPr>
                      <a:r>
                        <a:rPr lang="en-US" sz="2799" u="none" strike="noStrike">
                          <a:solidFill>
                            <a:srgbClr val="000000"/>
                          </a:solidFill>
                          <a:latin typeface="DM Sans Bold"/>
                        </a:rPr>
                        <a:t>16</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CDD6FF"/>
                    </a:solidFill>
                  </a:tcPr>
                </a:tc>
                <a:extLst>
                  <a:ext uri="{0D108BD9-81ED-4DB2-BD59-A6C34878D82A}">
                    <a16:rowId xmlns:a16="http://schemas.microsoft.com/office/drawing/2014/main" val="10001"/>
                  </a:ext>
                </a:extLst>
              </a:tr>
              <a:tr h="1365045">
                <a:tc>
                  <a:txBody>
                    <a:bodyPr/>
                    <a:lstStyle/>
                    <a:p>
                      <a:pPr marL="0" lvl="0" indent="0" algn="ctr">
                        <a:lnSpc>
                          <a:spcPts val="3079"/>
                        </a:lnSpc>
                        <a:defRPr/>
                      </a:pPr>
                      <a:r>
                        <a:rPr lang="en-US" sz="2799" u="none" strike="noStrike">
                          <a:solidFill>
                            <a:srgbClr val="000000"/>
                          </a:solidFill>
                          <a:latin typeface="DM Sans Bold"/>
                        </a:rPr>
                        <a:t>Base Model -</a:t>
                      </a:r>
                      <a:endParaRPr lang="en-US" sz="1100"/>
                    </a:p>
                    <a:p>
                      <a:pPr marL="0" lvl="0" indent="0" algn="ctr">
                        <a:lnSpc>
                          <a:spcPts val="3079"/>
                        </a:lnSpc>
                      </a:pPr>
                      <a:r>
                        <a:rPr lang="en-US" sz="2799" u="none" strike="noStrike">
                          <a:solidFill>
                            <a:srgbClr val="000000"/>
                          </a:solidFill>
                          <a:latin typeface="DM Sans Bold"/>
                        </a:rPr>
                        <a:t>Logistic Regression</a:t>
                      </a:r>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CDD6FF"/>
                    </a:solidFill>
                  </a:tcPr>
                </a:tc>
                <a:tc>
                  <a:txBody>
                    <a:bodyPr/>
                    <a:lstStyle/>
                    <a:p>
                      <a:pPr marL="0" lvl="0" indent="0" algn="ctr">
                        <a:lnSpc>
                          <a:spcPts val="3919"/>
                        </a:lnSpc>
                        <a:spcBef>
                          <a:spcPct val="0"/>
                        </a:spcBef>
                        <a:defRPr/>
                      </a:pPr>
                      <a:r>
                        <a:rPr lang="en-US" sz="2799" u="none" strike="noStrike">
                          <a:solidFill>
                            <a:srgbClr val="000000"/>
                          </a:solidFill>
                          <a:latin typeface="DM Sans Bold"/>
                        </a:rPr>
                        <a:t>0.69</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CDD6FF"/>
                    </a:solidFill>
                  </a:tcPr>
                </a:tc>
                <a:tc>
                  <a:txBody>
                    <a:bodyPr/>
                    <a:lstStyle/>
                    <a:p>
                      <a:pPr marL="0" lvl="0" indent="0" algn="ctr">
                        <a:lnSpc>
                          <a:spcPts val="3919"/>
                        </a:lnSpc>
                        <a:spcBef>
                          <a:spcPct val="0"/>
                        </a:spcBef>
                        <a:defRPr/>
                      </a:pPr>
                      <a:r>
                        <a:rPr lang="en-US" sz="2799" u="none" strike="noStrike">
                          <a:solidFill>
                            <a:srgbClr val="000000"/>
                          </a:solidFill>
                          <a:latin typeface="DM Sans Bold"/>
                        </a:rPr>
                        <a:t>6807</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CDD6FF"/>
                    </a:solidFill>
                  </a:tcPr>
                </a:tc>
                <a:tc>
                  <a:txBody>
                    <a:bodyPr/>
                    <a:lstStyle/>
                    <a:p>
                      <a:pPr marL="0" lvl="0" indent="0" algn="ctr">
                        <a:lnSpc>
                          <a:spcPts val="3919"/>
                        </a:lnSpc>
                        <a:spcBef>
                          <a:spcPct val="0"/>
                        </a:spcBef>
                        <a:defRPr/>
                      </a:pPr>
                      <a:r>
                        <a:rPr lang="en-US" sz="2799" dirty="0">
                          <a:solidFill>
                            <a:srgbClr val="000000"/>
                          </a:solidFill>
                          <a:latin typeface="DM Sans Bold"/>
                        </a:rPr>
                        <a:t>3193</a:t>
                      </a:r>
                      <a:endParaRPr lang="en-US" sz="1100" dirty="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CDD6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TextBox 2"/>
          <p:cNvSpPr txBox="1"/>
          <p:nvPr/>
        </p:nvSpPr>
        <p:spPr>
          <a:xfrm>
            <a:off x="3189739" y="1028700"/>
            <a:ext cx="10484899" cy="730250"/>
          </a:xfrm>
          <a:prstGeom prst="rect">
            <a:avLst/>
          </a:prstGeom>
        </p:spPr>
        <p:txBody>
          <a:bodyPr lIns="0" tIns="0" rIns="0" bIns="0" rtlCol="0" anchor="t">
            <a:spAutoFit/>
          </a:bodyPr>
          <a:lstStyle/>
          <a:p>
            <a:pPr marL="0" lvl="0" indent="0" algn="ctr">
              <a:lnSpc>
                <a:spcPts val="5759"/>
              </a:lnSpc>
              <a:spcBef>
                <a:spcPct val="0"/>
              </a:spcBef>
            </a:pPr>
            <a:r>
              <a:rPr lang="en-US" sz="4200" dirty="0">
                <a:solidFill>
                  <a:srgbClr val="FFFFFF"/>
                </a:solidFill>
                <a:latin typeface="Now Bold"/>
              </a:rPr>
              <a:t>BUSINESS INSIGHTS</a:t>
            </a:r>
          </a:p>
        </p:txBody>
      </p:sp>
      <p:sp>
        <p:nvSpPr>
          <p:cNvPr id="3" name="Freeform 3"/>
          <p:cNvSpPr/>
          <p:nvPr/>
        </p:nvSpPr>
        <p:spPr>
          <a:xfrm>
            <a:off x="575947" y="3445078"/>
            <a:ext cx="927385" cy="1089876"/>
          </a:xfrm>
          <a:custGeom>
            <a:avLst/>
            <a:gdLst/>
            <a:ahLst/>
            <a:cxnLst/>
            <a:rect l="l" t="t" r="r" b="b"/>
            <a:pathLst>
              <a:path w="927385" h="1089876">
                <a:moveTo>
                  <a:pt x="0" y="0"/>
                </a:moveTo>
                <a:lnTo>
                  <a:pt x="927385" y="0"/>
                </a:lnTo>
                <a:lnTo>
                  <a:pt x="927385" y="1089876"/>
                </a:lnTo>
                <a:lnTo>
                  <a:pt x="0" y="10898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750655" y="3400336"/>
            <a:ext cx="15916678" cy="1134618"/>
          </a:xfrm>
          <a:prstGeom prst="rect">
            <a:avLst/>
          </a:prstGeom>
        </p:spPr>
        <p:txBody>
          <a:bodyPr lIns="0" tIns="0" rIns="0" bIns="0" rtlCol="0" anchor="t">
            <a:spAutoFit/>
          </a:bodyPr>
          <a:lstStyle/>
          <a:p>
            <a:pPr marL="0" lvl="0" indent="0">
              <a:lnSpc>
                <a:spcPts val="4536"/>
              </a:lnSpc>
            </a:pPr>
            <a:r>
              <a:rPr lang="en-US" sz="3600">
                <a:solidFill>
                  <a:srgbClr val="F5FFF5"/>
                </a:solidFill>
                <a:latin typeface="DM Sans"/>
              </a:rPr>
              <a:t>Key Factors:</a:t>
            </a:r>
            <a:r>
              <a:rPr lang="en-US" sz="3600">
                <a:solidFill>
                  <a:srgbClr val="4BD1FB"/>
                </a:solidFill>
                <a:latin typeface="DM Sans"/>
              </a:rPr>
              <a:t> External data scores and ACR (Annuity-to-credit ratio) crucial for identifying low-risk customers.</a:t>
            </a:r>
          </a:p>
        </p:txBody>
      </p:sp>
      <p:sp>
        <p:nvSpPr>
          <p:cNvPr id="5" name="TextBox 5"/>
          <p:cNvSpPr txBox="1"/>
          <p:nvPr/>
        </p:nvSpPr>
        <p:spPr>
          <a:xfrm>
            <a:off x="1750655" y="5607409"/>
            <a:ext cx="15658436" cy="1706118"/>
          </a:xfrm>
          <a:prstGeom prst="rect">
            <a:avLst/>
          </a:prstGeom>
        </p:spPr>
        <p:txBody>
          <a:bodyPr lIns="0" tIns="0" rIns="0" bIns="0" rtlCol="0" anchor="t">
            <a:spAutoFit/>
          </a:bodyPr>
          <a:lstStyle/>
          <a:p>
            <a:pPr marL="0" lvl="0" indent="0">
              <a:lnSpc>
                <a:spcPts val="4536"/>
              </a:lnSpc>
            </a:pPr>
            <a:r>
              <a:rPr lang="en-US" sz="3600">
                <a:solidFill>
                  <a:srgbClr val="F5FFF5"/>
                </a:solidFill>
                <a:latin typeface="DM Sans"/>
              </a:rPr>
              <a:t>Highly Reliable Customer Traits:</a:t>
            </a:r>
            <a:r>
              <a:rPr lang="en-US" sz="3600">
                <a:solidFill>
                  <a:srgbClr val="4BD1FB"/>
                </a:solidFill>
                <a:latin typeface="DM Sans"/>
              </a:rPr>
              <a:t> Married individuals, car and house owners, and those with higher education exhibit lower default likelihood across all models.</a:t>
            </a:r>
          </a:p>
        </p:txBody>
      </p:sp>
      <p:sp>
        <p:nvSpPr>
          <p:cNvPr id="6" name="Freeform 6"/>
          <p:cNvSpPr/>
          <p:nvPr/>
        </p:nvSpPr>
        <p:spPr>
          <a:xfrm>
            <a:off x="505228" y="5791930"/>
            <a:ext cx="998105" cy="1095724"/>
          </a:xfrm>
          <a:custGeom>
            <a:avLst/>
            <a:gdLst/>
            <a:ahLst/>
            <a:cxnLst/>
            <a:rect l="l" t="t" r="r" b="b"/>
            <a:pathLst>
              <a:path w="998105" h="1095724">
                <a:moveTo>
                  <a:pt x="0" y="0"/>
                </a:moveTo>
                <a:lnTo>
                  <a:pt x="998104" y="0"/>
                </a:lnTo>
                <a:lnTo>
                  <a:pt x="998104" y="1095723"/>
                </a:lnTo>
                <a:lnTo>
                  <a:pt x="0" y="10957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4446224" y="-2624193"/>
            <a:ext cx="5626153" cy="5626153"/>
          </a:xfrm>
          <a:custGeom>
            <a:avLst/>
            <a:gdLst/>
            <a:ahLst/>
            <a:cxnLst/>
            <a:rect l="l" t="t" r="r" b="b"/>
            <a:pathLst>
              <a:path w="5626153" h="5626153">
                <a:moveTo>
                  <a:pt x="0" y="0"/>
                </a:moveTo>
                <a:lnTo>
                  <a:pt x="5626152" y="0"/>
                </a:lnTo>
                <a:lnTo>
                  <a:pt x="5626152" y="5626153"/>
                </a:lnTo>
                <a:lnTo>
                  <a:pt x="0" y="5626153"/>
                </a:lnTo>
                <a:lnTo>
                  <a:pt x="0" y="0"/>
                </a:lnTo>
                <a:close/>
              </a:path>
            </a:pathLst>
          </a:custGeom>
          <a:blipFill>
            <a:blip r:embed="rId6">
              <a:alphaModFix amt="29000"/>
              <a:extLst>
                <a:ext uri="{96DAC541-7B7A-43D3-8B79-37D633B846F1}">
                  <asvg:svgBlip xmlns:asvg="http://schemas.microsoft.com/office/drawing/2016/SVG/main" r:embed="rId7"/>
                </a:ext>
              </a:extLst>
            </a:blip>
            <a:stretch>
              <a:fillRect/>
            </a:stretch>
          </a:blipFill>
        </p:spPr>
      </p:sp>
      <p:sp>
        <p:nvSpPr>
          <p:cNvPr id="8" name="Freeform 8"/>
          <p:cNvSpPr/>
          <p:nvPr/>
        </p:nvSpPr>
        <p:spPr>
          <a:xfrm>
            <a:off x="-1832714" y="7611227"/>
            <a:ext cx="5626153" cy="5626153"/>
          </a:xfrm>
          <a:custGeom>
            <a:avLst/>
            <a:gdLst/>
            <a:ahLst/>
            <a:cxnLst/>
            <a:rect l="l" t="t" r="r" b="b"/>
            <a:pathLst>
              <a:path w="5626153" h="5626153">
                <a:moveTo>
                  <a:pt x="0" y="0"/>
                </a:moveTo>
                <a:lnTo>
                  <a:pt x="5626152" y="0"/>
                </a:lnTo>
                <a:lnTo>
                  <a:pt x="5626152" y="5626152"/>
                </a:lnTo>
                <a:lnTo>
                  <a:pt x="0" y="5626152"/>
                </a:lnTo>
                <a:lnTo>
                  <a:pt x="0" y="0"/>
                </a:lnTo>
                <a:close/>
              </a:path>
            </a:pathLst>
          </a:custGeom>
          <a:blipFill>
            <a:blip r:embed="rId6">
              <a:alphaModFix amt="29000"/>
              <a:extLst>
                <a:ext uri="{96DAC541-7B7A-43D3-8B79-37D633B846F1}">
                  <asvg:svgBlip xmlns:asvg="http://schemas.microsoft.com/office/drawing/2016/SVG/main" r:embed="rId7"/>
                </a:ext>
              </a:extLst>
            </a:blip>
            <a:stretch>
              <a:fillRect/>
            </a:stretch>
          </a:blipFill>
        </p:spPr>
      </p:sp>
      <p:sp>
        <p:nvSpPr>
          <p:cNvPr id="9" name="Freeform 9"/>
          <p:cNvSpPr/>
          <p:nvPr/>
        </p:nvSpPr>
        <p:spPr>
          <a:xfrm>
            <a:off x="17259300" y="8800723"/>
            <a:ext cx="1802889" cy="1802889"/>
          </a:xfrm>
          <a:custGeom>
            <a:avLst/>
            <a:gdLst/>
            <a:ahLst/>
            <a:cxnLst/>
            <a:rect l="l" t="t" r="r" b="b"/>
            <a:pathLst>
              <a:path w="1802889" h="1802889">
                <a:moveTo>
                  <a:pt x="0" y="0"/>
                </a:moveTo>
                <a:lnTo>
                  <a:pt x="1802889" y="0"/>
                </a:lnTo>
                <a:lnTo>
                  <a:pt x="1802889" y="1802889"/>
                </a:lnTo>
                <a:lnTo>
                  <a:pt x="0" y="180288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a:off x="-901444" y="-953551"/>
            <a:ext cx="1802889" cy="1802889"/>
          </a:xfrm>
          <a:custGeom>
            <a:avLst/>
            <a:gdLst/>
            <a:ahLst/>
            <a:cxnLst/>
            <a:rect l="l" t="t" r="r" b="b"/>
            <a:pathLst>
              <a:path w="1802889" h="1802889">
                <a:moveTo>
                  <a:pt x="0" y="0"/>
                </a:moveTo>
                <a:lnTo>
                  <a:pt x="1802888" y="0"/>
                </a:lnTo>
                <a:lnTo>
                  <a:pt x="1802888" y="1802889"/>
                </a:lnTo>
                <a:lnTo>
                  <a:pt x="0" y="180288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Freeform 2"/>
          <p:cNvSpPr/>
          <p:nvPr/>
        </p:nvSpPr>
        <p:spPr>
          <a:xfrm>
            <a:off x="16723547" y="0"/>
            <a:ext cx="2651835" cy="2651835"/>
          </a:xfrm>
          <a:custGeom>
            <a:avLst/>
            <a:gdLst/>
            <a:ahLst/>
            <a:cxnLst/>
            <a:rect l="l" t="t" r="r" b="b"/>
            <a:pathLst>
              <a:path w="2651835" h="2651835">
                <a:moveTo>
                  <a:pt x="0" y="0"/>
                </a:moveTo>
                <a:lnTo>
                  <a:pt x="2651836" y="0"/>
                </a:lnTo>
                <a:lnTo>
                  <a:pt x="2651836" y="2651835"/>
                </a:lnTo>
                <a:lnTo>
                  <a:pt x="0" y="2651835"/>
                </a:lnTo>
                <a:lnTo>
                  <a:pt x="0" y="0"/>
                </a:lnTo>
                <a:close/>
              </a:path>
            </a:pathLst>
          </a:custGeom>
          <a:blipFill>
            <a:blip r:embed="rId2">
              <a:alphaModFix amt="20999"/>
              <a:extLst>
                <a:ext uri="{96DAC541-7B7A-43D3-8B79-37D633B846F1}">
                  <asvg:svgBlip xmlns:asvg="http://schemas.microsoft.com/office/drawing/2016/SVG/main" r:embed="rId3"/>
                </a:ext>
              </a:extLst>
            </a:blip>
            <a:stretch>
              <a:fillRect/>
            </a:stretch>
          </a:blipFill>
        </p:spPr>
      </p:sp>
      <p:grpSp>
        <p:nvGrpSpPr>
          <p:cNvPr id="3" name="Group 3"/>
          <p:cNvGrpSpPr>
            <a:grpSpLocks noChangeAspect="1"/>
          </p:cNvGrpSpPr>
          <p:nvPr/>
        </p:nvGrpSpPr>
        <p:grpSpPr>
          <a:xfrm>
            <a:off x="9326918" y="1325918"/>
            <a:ext cx="8961082" cy="8961082"/>
            <a:chOff x="0" y="0"/>
            <a:chExt cx="3331210" cy="3331210"/>
          </a:xfrm>
        </p:grpSpPr>
        <p:sp>
          <p:nvSpPr>
            <p:cNvPr id="4" name="Freeform 4"/>
            <p:cNvSpPr/>
            <p:nvPr/>
          </p:nvSpPr>
          <p:spPr>
            <a:xfrm>
              <a:off x="0" y="0"/>
              <a:ext cx="3331210" cy="3331210"/>
            </a:xfrm>
            <a:custGeom>
              <a:avLst/>
              <a:gdLst/>
              <a:ahLst/>
              <a:cxnLst/>
              <a:rect l="l" t="t" r="r" b="b"/>
              <a:pathLst>
                <a:path w="3331210" h="3331210">
                  <a:moveTo>
                    <a:pt x="3331210" y="3331210"/>
                  </a:moveTo>
                  <a:lnTo>
                    <a:pt x="0" y="3331210"/>
                  </a:lnTo>
                  <a:cubicBezTo>
                    <a:pt x="0" y="1490980"/>
                    <a:pt x="1490980" y="0"/>
                    <a:pt x="3331210" y="0"/>
                  </a:cubicBezTo>
                  <a:lnTo>
                    <a:pt x="3331210" y="3331210"/>
                  </a:lnTo>
                  <a:close/>
                </a:path>
              </a:pathLst>
            </a:custGeom>
            <a:blipFill>
              <a:blip r:embed="rId4"/>
              <a:stretch>
                <a:fillRect/>
              </a:stretch>
            </a:blipFill>
          </p:spPr>
        </p:sp>
      </p:grpSp>
      <p:sp>
        <p:nvSpPr>
          <p:cNvPr id="5" name="Freeform 5"/>
          <p:cNvSpPr/>
          <p:nvPr/>
        </p:nvSpPr>
        <p:spPr>
          <a:xfrm>
            <a:off x="-789475" y="-570381"/>
            <a:ext cx="2651835" cy="2651835"/>
          </a:xfrm>
          <a:custGeom>
            <a:avLst/>
            <a:gdLst/>
            <a:ahLst/>
            <a:cxnLst/>
            <a:rect l="l" t="t" r="r" b="b"/>
            <a:pathLst>
              <a:path w="2651835" h="2651835">
                <a:moveTo>
                  <a:pt x="0" y="0"/>
                </a:moveTo>
                <a:lnTo>
                  <a:pt x="2651836" y="0"/>
                </a:lnTo>
                <a:lnTo>
                  <a:pt x="2651836" y="2651835"/>
                </a:lnTo>
                <a:lnTo>
                  <a:pt x="0" y="2651835"/>
                </a:lnTo>
                <a:lnTo>
                  <a:pt x="0" y="0"/>
                </a:lnTo>
                <a:close/>
              </a:path>
            </a:pathLst>
          </a:custGeom>
          <a:blipFill>
            <a:blip r:embed="rId2">
              <a:alphaModFix amt="20999"/>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1474977" y="3141799"/>
            <a:ext cx="10434893" cy="827405"/>
          </a:xfrm>
          <a:prstGeom prst="rect">
            <a:avLst/>
          </a:prstGeom>
        </p:spPr>
        <p:txBody>
          <a:bodyPr lIns="0" tIns="0" rIns="0" bIns="0" rtlCol="0" anchor="t">
            <a:spAutoFit/>
          </a:bodyPr>
          <a:lstStyle/>
          <a:p>
            <a:pPr marL="0" lvl="0" indent="0">
              <a:lnSpc>
                <a:spcPts val="6719"/>
              </a:lnSpc>
            </a:pPr>
            <a:r>
              <a:rPr lang="en-US" sz="4800" spc="292">
                <a:solidFill>
                  <a:srgbClr val="FFFFFF"/>
                </a:solidFill>
                <a:latin typeface="Now Bold"/>
              </a:rPr>
              <a:t>THANK YOU</a:t>
            </a:r>
          </a:p>
        </p:txBody>
      </p:sp>
      <p:sp>
        <p:nvSpPr>
          <p:cNvPr id="7" name="TextBox 7"/>
          <p:cNvSpPr txBox="1"/>
          <p:nvPr/>
        </p:nvSpPr>
        <p:spPr>
          <a:xfrm>
            <a:off x="1295400" y="5367009"/>
            <a:ext cx="10434893" cy="969010"/>
          </a:xfrm>
          <a:prstGeom prst="rect">
            <a:avLst/>
          </a:prstGeom>
        </p:spPr>
        <p:txBody>
          <a:bodyPr lIns="0" tIns="0" rIns="0" bIns="0" rtlCol="0" anchor="t">
            <a:spAutoFit/>
          </a:bodyPr>
          <a:lstStyle/>
          <a:p>
            <a:pPr marL="0" lvl="0" indent="0">
              <a:lnSpc>
                <a:spcPts val="7840"/>
              </a:lnSpc>
            </a:pPr>
            <a:r>
              <a:rPr lang="en-US" sz="4800" spc="341" dirty="0">
                <a:solidFill>
                  <a:srgbClr val="FFFFFF"/>
                </a:solidFill>
                <a:latin typeface="Now Bold"/>
              </a:rPr>
              <a:t>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grpSp>
        <p:nvGrpSpPr>
          <p:cNvPr id="2" name="Group 2"/>
          <p:cNvGrpSpPr/>
          <p:nvPr/>
        </p:nvGrpSpPr>
        <p:grpSpPr>
          <a:xfrm>
            <a:off x="7369504" y="3084143"/>
            <a:ext cx="3179218" cy="2273181"/>
            <a:chOff x="0" y="0"/>
            <a:chExt cx="1206776" cy="862860"/>
          </a:xfrm>
        </p:grpSpPr>
        <p:sp>
          <p:nvSpPr>
            <p:cNvPr id="3" name="Freeform 3"/>
            <p:cNvSpPr/>
            <p:nvPr/>
          </p:nvSpPr>
          <p:spPr>
            <a:xfrm>
              <a:off x="0" y="0"/>
              <a:ext cx="1206776" cy="862860"/>
            </a:xfrm>
            <a:custGeom>
              <a:avLst/>
              <a:gdLst/>
              <a:ahLst/>
              <a:cxnLst/>
              <a:rect l="l" t="t" r="r" b="b"/>
              <a:pathLst>
                <a:path w="1206776" h="862860">
                  <a:moveTo>
                    <a:pt x="0" y="0"/>
                  </a:moveTo>
                  <a:lnTo>
                    <a:pt x="1206776" y="0"/>
                  </a:lnTo>
                  <a:lnTo>
                    <a:pt x="1206776" y="862860"/>
                  </a:lnTo>
                  <a:lnTo>
                    <a:pt x="0" y="862860"/>
                  </a:lnTo>
                  <a:close/>
                </a:path>
              </a:pathLst>
            </a:custGeom>
            <a:solidFill>
              <a:srgbClr val="145DA0"/>
            </a:solidFill>
            <a:ln w="9525" cap="sq">
              <a:solidFill>
                <a:srgbClr val="FFFFFF"/>
              </a:solidFill>
              <a:prstDash val="solid"/>
              <a:miter/>
            </a:ln>
          </p:spPr>
        </p:sp>
        <p:sp>
          <p:nvSpPr>
            <p:cNvPr id="4" name="TextBox 4"/>
            <p:cNvSpPr txBox="1"/>
            <p:nvPr/>
          </p:nvSpPr>
          <p:spPr>
            <a:xfrm>
              <a:off x="0" y="-38100"/>
              <a:ext cx="1206776" cy="900960"/>
            </a:xfrm>
            <a:prstGeom prst="rect">
              <a:avLst/>
            </a:prstGeom>
          </p:spPr>
          <p:txBody>
            <a:bodyPr lIns="50800" tIns="50800" rIns="50800" bIns="50800" rtlCol="0" anchor="ctr"/>
            <a:lstStyle/>
            <a:p>
              <a:pPr algn="ctr">
                <a:lnSpc>
                  <a:spcPts val="3483"/>
                </a:lnSpc>
              </a:pPr>
              <a:endParaRPr/>
            </a:p>
          </p:txBody>
        </p:sp>
      </p:grpSp>
      <p:sp>
        <p:nvSpPr>
          <p:cNvPr id="5" name="AutoShape 5"/>
          <p:cNvSpPr/>
          <p:nvPr/>
        </p:nvSpPr>
        <p:spPr>
          <a:xfrm flipV="1">
            <a:off x="7857551" y="4640463"/>
            <a:ext cx="2203125" cy="0"/>
          </a:xfrm>
          <a:prstGeom prst="line">
            <a:avLst/>
          </a:prstGeom>
          <a:ln w="38100" cap="flat">
            <a:solidFill>
              <a:srgbClr val="FFFFFF"/>
            </a:solidFill>
            <a:prstDash val="solid"/>
            <a:headEnd type="none" w="sm" len="sm"/>
            <a:tailEnd type="none" w="sm" len="sm"/>
          </a:ln>
        </p:spPr>
      </p:sp>
      <p:grpSp>
        <p:nvGrpSpPr>
          <p:cNvPr id="6" name="Group 6"/>
          <p:cNvGrpSpPr/>
          <p:nvPr/>
        </p:nvGrpSpPr>
        <p:grpSpPr>
          <a:xfrm>
            <a:off x="3508785" y="5766898"/>
            <a:ext cx="3179218" cy="2355981"/>
            <a:chOff x="0" y="0"/>
            <a:chExt cx="1206776" cy="894290"/>
          </a:xfrm>
        </p:grpSpPr>
        <p:sp>
          <p:nvSpPr>
            <p:cNvPr id="7" name="Freeform 7"/>
            <p:cNvSpPr/>
            <p:nvPr/>
          </p:nvSpPr>
          <p:spPr>
            <a:xfrm>
              <a:off x="0" y="0"/>
              <a:ext cx="1206776" cy="894290"/>
            </a:xfrm>
            <a:custGeom>
              <a:avLst/>
              <a:gdLst/>
              <a:ahLst/>
              <a:cxnLst/>
              <a:rect l="l" t="t" r="r" b="b"/>
              <a:pathLst>
                <a:path w="1206776" h="894290">
                  <a:moveTo>
                    <a:pt x="0" y="0"/>
                  </a:moveTo>
                  <a:lnTo>
                    <a:pt x="1206776" y="0"/>
                  </a:lnTo>
                  <a:lnTo>
                    <a:pt x="1206776" y="894290"/>
                  </a:lnTo>
                  <a:lnTo>
                    <a:pt x="0" y="894290"/>
                  </a:lnTo>
                  <a:close/>
                </a:path>
              </a:pathLst>
            </a:custGeom>
            <a:solidFill>
              <a:srgbClr val="145DA0"/>
            </a:solidFill>
            <a:ln w="9525" cap="sq">
              <a:solidFill>
                <a:srgbClr val="FFFFFF"/>
              </a:solidFill>
              <a:prstDash val="solid"/>
              <a:miter/>
            </a:ln>
          </p:spPr>
        </p:sp>
        <p:sp>
          <p:nvSpPr>
            <p:cNvPr id="8" name="TextBox 8"/>
            <p:cNvSpPr txBox="1"/>
            <p:nvPr/>
          </p:nvSpPr>
          <p:spPr>
            <a:xfrm>
              <a:off x="0" y="-38100"/>
              <a:ext cx="1206776" cy="932390"/>
            </a:xfrm>
            <a:prstGeom prst="rect">
              <a:avLst/>
            </a:prstGeom>
          </p:spPr>
          <p:txBody>
            <a:bodyPr lIns="50800" tIns="50800" rIns="50800" bIns="50800" rtlCol="0" anchor="ctr"/>
            <a:lstStyle/>
            <a:p>
              <a:pPr algn="ctr">
                <a:lnSpc>
                  <a:spcPts val="3483"/>
                </a:lnSpc>
              </a:pPr>
              <a:endParaRPr/>
            </a:p>
          </p:txBody>
        </p:sp>
      </p:grpSp>
      <p:sp>
        <p:nvSpPr>
          <p:cNvPr id="9" name="AutoShape 9"/>
          <p:cNvSpPr/>
          <p:nvPr/>
        </p:nvSpPr>
        <p:spPr>
          <a:xfrm flipV="1">
            <a:off x="3996831" y="7408004"/>
            <a:ext cx="2203125" cy="0"/>
          </a:xfrm>
          <a:prstGeom prst="line">
            <a:avLst/>
          </a:prstGeom>
          <a:ln w="38100" cap="flat">
            <a:solidFill>
              <a:srgbClr val="FFFFFF"/>
            </a:solidFill>
            <a:prstDash val="solid"/>
            <a:headEnd type="none" w="sm" len="sm"/>
            <a:tailEnd type="none" w="sm" len="sm"/>
          </a:ln>
        </p:spPr>
      </p:sp>
      <p:grpSp>
        <p:nvGrpSpPr>
          <p:cNvPr id="10" name="Group 10"/>
          <p:cNvGrpSpPr/>
          <p:nvPr/>
        </p:nvGrpSpPr>
        <p:grpSpPr>
          <a:xfrm>
            <a:off x="7369504" y="5808299"/>
            <a:ext cx="3179218" cy="2273181"/>
            <a:chOff x="0" y="0"/>
            <a:chExt cx="1206776" cy="862860"/>
          </a:xfrm>
        </p:grpSpPr>
        <p:sp>
          <p:nvSpPr>
            <p:cNvPr id="11" name="Freeform 11"/>
            <p:cNvSpPr/>
            <p:nvPr/>
          </p:nvSpPr>
          <p:spPr>
            <a:xfrm>
              <a:off x="0" y="0"/>
              <a:ext cx="1206776" cy="862860"/>
            </a:xfrm>
            <a:custGeom>
              <a:avLst/>
              <a:gdLst/>
              <a:ahLst/>
              <a:cxnLst/>
              <a:rect l="l" t="t" r="r" b="b"/>
              <a:pathLst>
                <a:path w="1206776" h="862860">
                  <a:moveTo>
                    <a:pt x="0" y="0"/>
                  </a:moveTo>
                  <a:lnTo>
                    <a:pt x="1206776" y="0"/>
                  </a:lnTo>
                  <a:lnTo>
                    <a:pt x="1206776" y="862860"/>
                  </a:lnTo>
                  <a:lnTo>
                    <a:pt x="0" y="862860"/>
                  </a:lnTo>
                  <a:close/>
                </a:path>
              </a:pathLst>
            </a:custGeom>
            <a:solidFill>
              <a:srgbClr val="145DA0"/>
            </a:solidFill>
            <a:ln w="9525" cap="sq">
              <a:solidFill>
                <a:srgbClr val="FFFFFF"/>
              </a:solidFill>
              <a:prstDash val="solid"/>
              <a:miter/>
            </a:ln>
          </p:spPr>
        </p:sp>
        <p:sp>
          <p:nvSpPr>
            <p:cNvPr id="12" name="TextBox 12"/>
            <p:cNvSpPr txBox="1"/>
            <p:nvPr/>
          </p:nvSpPr>
          <p:spPr>
            <a:xfrm>
              <a:off x="0" y="-38100"/>
              <a:ext cx="1206776" cy="900960"/>
            </a:xfrm>
            <a:prstGeom prst="rect">
              <a:avLst/>
            </a:prstGeom>
          </p:spPr>
          <p:txBody>
            <a:bodyPr lIns="50800" tIns="50800" rIns="50800" bIns="50800" rtlCol="0" anchor="ctr"/>
            <a:lstStyle/>
            <a:p>
              <a:pPr algn="ctr">
                <a:lnSpc>
                  <a:spcPts val="3483"/>
                </a:lnSpc>
              </a:pPr>
              <a:endParaRPr/>
            </a:p>
          </p:txBody>
        </p:sp>
      </p:grpSp>
      <p:sp>
        <p:nvSpPr>
          <p:cNvPr id="13" name="AutoShape 13"/>
          <p:cNvSpPr/>
          <p:nvPr/>
        </p:nvSpPr>
        <p:spPr>
          <a:xfrm flipV="1">
            <a:off x="7857551" y="7369904"/>
            <a:ext cx="2203125" cy="0"/>
          </a:xfrm>
          <a:prstGeom prst="line">
            <a:avLst/>
          </a:prstGeom>
          <a:ln w="38100" cap="flat">
            <a:solidFill>
              <a:srgbClr val="FFFFFF"/>
            </a:solidFill>
            <a:prstDash val="solid"/>
            <a:headEnd type="none" w="sm" len="sm"/>
            <a:tailEnd type="none" w="sm" len="sm"/>
          </a:ln>
        </p:spPr>
      </p:sp>
      <p:grpSp>
        <p:nvGrpSpPr>
          <p:cNvPr id="14" name="Group 14"/>
          <p:cNvGrpSpPr/>
          <p:nvPr/>
        </p:nvGrpSpPr>
        <p:grpSpPr>
          <a:xfrm>
            <a:off x="11234523" y="3084143"/>
            <a:ext cx="3205798" cy="2273181"/>
            <a:chOff x="0" y="0"/>
            <a:chExt cx="1216865" cy="862860"/>
          </a:xfrm>
        </p:grpSpPr>
        <p:sp>
          <p:nvSpPr>
            <p:cNvPr id="15" name="Freeform 15"/>
            <p:cNvSpPr/>
            <p:nvPr/>
          </p:nvSpPr>
          <p:spPr>
            <a:xfrm>
              <a:off x="0" y="0"/>
              <a:ext cx="1216865" cy="862860"/>
            </a:xfrm>
            <a:custGeom>
              <a:avLst/>
              <a:gdLst/>
              <a:ahLst/>
              <a:cxnLst/>
              <a:rect l="l" t="t" r="r" b="b"/>
              <a:pathLst>
                <a:path w="1216865" h="862860">
                  <a:moveTo>
                    <a:pt x="0" y="0"/>
                  </a:moveTo>
                  <a:lnTo>
                    <a:pt x="1216865" y="0"/>
                  </a:lnTo>
                  <a:lnTo>
                    <a:pt x="1216865" y="862860"/>
                  </a:lnTo>
                  <a:lnTo>
                    <a:pt x="0" y="862860"/>
                  </a:lnTo>
                  <a:close/>
                </a:path>
              </a:pathLst>
            </a:custGeom>
            <a:solidFill>
              <a:srgbClr val="145DA0"/>
            </a:solidFill>
            <a:ln w="9525" cap="sq">
              <a:solidFill>
                <a:srgbClr val="FFFFFF"/>
              </a:solidFill>
              <a:prstDash val="solid"/>
              <a:miter/>
            </a:ln>
          </p:spPr>
        </p:sp>
        <p:sp>
          <p:nvSpPr>
            <p:cNvPr id="16" name="TextBox 16"/>
            <p:cNvSpPr txBox="1"/>
            <p:nvPr/>
          </p:nvSpPr>
          <p:spPr>
            <a:xfrm>
              <a:off x="0" y="-38100"/>
              <a:ext cx="1216865" cy="900960"/>
            </a:xfrm>
            <a:prstGeom prst="rect">
              <a:avLst/>
            </a:prstGeom>
          </p:spPr>
          <p:txBody>
            <a:bodyPr lIns="50800" tIns="50800" rIns="50800" bIns="50800" rtlCol="0" anchor="ctr"/>
            <a:lstStyle/>
            <a:p>
              <a:pPr algn="ctr">
                <a:lnSpc>
                  <a:spcPts val="3483"/>
                </a:lnSpc>
              </a:pPr>
              <a:endParaRPr/>
            </a:p>
          </p:txBody>
        </p:sp>
      </p:grpSp>
      <p:sp>
        <p:nvSpPr>
          <p:cNvPr id="17" name="AutoShape 17"/>
          <p:cNvSpPr/>
          <p:nvPr/>
        </p:nvSpPr>
        <p:spPr>
          <a:xfrm flipV="1">
            <a:off x="11749149" y="4621413"/>
            <a:ext cx="2203125" cy="0"/>
          </a:xfrm>
          <a:prstGeom prst="line">
            <a:avLst/>
          </a:prstGeom>
          <a:ln w="38100" cap="flat">
            <a:solidFill>
              <a:srgbClr val="FFFFFF"/>
            </a:solidFill>
            <a:prstDash val="solid"/>
            <a:headEnd type="none" w="sm" len="sm"/>
            <a:tailEnd type="none" w="sm" len="sm"/>
          </a:ln>
        </p:spPr>
      </p:sp>
      <p:grpSp>
        <p:nvGrpSpPr>
          <p:cNvPr id="18" name="Group 18"/>
          <p:cNvGrpSpPr/>
          <p:nvPr/>
        </p:nvGrpSpPr>
        <p:grpSpPr>
          <a:xfrm>
            <a:off x="11234523" y="5808299"/>
            <a:ext cx="3205798" cy="2273181"/>
            <a:chOff x="0" y="0"/>
            <a:chExt cx="1216865" cy="862860"/>
          </a:xfrm>
        </p:grpSpPr>
        <p:sp>
          <p:nvSpPr>
            <p:cNvPr id="19" name="Freeform 19"/>
            <p:cNvSpPr/>
            <p:nvPr/>
          </p:nvSpPr>
          <p:spPr>
            <a:xfrm>
              <a:off x="0" y="0"/>
              <a:ext cx="1216865" cy="862860"/>
            </a:xfrm>
            <a:custGeom>
              <a:avLst/>
              <a:gdLst/>
              <a:ahLst/>
              <a:cxnLst/>
              <a:rect l="l" t="t" r="r" b="b"/>
              <a:pathLst>
                <a:path w="1216865" h="862860">
                  <a:moveTo>
                    <a:pt x="0" y="0"/>
                  </a:moveTo>
                  <a:lnTo>
                    <a:pt x="1216865" y="0"/>
                  </a:lnTo>
                  <a:lnTo>
                    <a:pt x="1216865" y="862860"/>
                  </a:lnTo>
                  <a:lnTo>
                    <a:pt x="0" y="862860"/>
                  </a:lnTo>
                  <a:close/>
                </a:path>
              </a:pathLst>
            </a:custGeom>
            <a:solidFill>
              <a:srgbClr val="145DA0"/>
            </a:solidFill>
            <a:ln w="9525" cap="sq">
              <a:solidFill>
                <a:srgbClr val="FFFFFF"/>
              </a:solidFill>
              <a:prstDash val="solid"/>
              <a:miter/>
            </a:ln>
          </p:spPr>
        </p:sp>
        <p:sp>
          <p:nvSpPr>
            <p:cNvPr id="20" name="TextBox 20"/>
            <p:cNvSpPr txBox="1"/>
            <p:nvPr/>
          </p:nvSpPr>
          <p:spPr>
            <a:xfrm>
              <a:off x="0" y="-38100"/>
              <a:ext cx="1216865" cy="900960"/>
            </a:xfrm>
            <a:prstGeom prst="rect">
              <a:avLst/>
            </a:prstGeom>
          </p:spPr>
          <p:txBody>
            <a:bodyPr lIns="50800" tIns="50800" rIns="50800" bIns="50800" rtlCol="0" anchor="ctr"/>
            <a:lstStyle/>
            <a:p>
              <a:pPr algn="ctr">
                <a:lnSpc>
                  <a:spcPts val="3483"/>
                </a:lnSpc>
              </a:pPr>
              <a:endParaRPr/>
            </a:p>
          </p:txBody>
        </p:sp>
      </p:grpSp>
      <p:sp>
        <p:nvSpPr>
          <p:cNvPr id="21" name="AutoShape 21"/>
          <p:cNvSpPr/>
          <p:nvPr/>
        </p:nvSpPr>
        <p:spPr>
          <a:xfrm flipV="1">
            <a:off x="11830994" y="7388954"/>
            <a:ext cx="2203125" cy="0"/>
          </a:xfrm>
          <a:prstGeom prst="line">
            <a:avLst/>
          </a:prstGeom>
          <a:ln w="38100" cap="flat">
            <a:solidFill>
              <a:srgbClr val="FFFFFF"/>
            </a:solidFill>
            <a:prstDash val="solid"/>
            <a:headEnd type="none" w="sm" len="sm"/>
            <a:tailEnd type="none" w="sm" len="sm"/>
          </a:ln>
        </p:spPr>
      </p:sp>
      <p:sp>
        <p:nvSpPr>
          <p:cNvPr id="23" name="TextBox 23"/>
          <p:cNvSpPr txBox="1"/>
          <p:nvPr/>
        </p:nvSpPr>
        <p:spPr>
          <a:xfrm>
            <a:off x="4597574" y="1028700"/>
            <a:ext cx="8437330" cy="730250"/>
          </a:xfrm>
          <a:prstGeom prst="rect">
            <a:avLst/>
          </a:prstGeom>
        </p:spPr>
        <p:txBody>
          <a:bodyPr lIns="0" tIns="0" rIns="0" bIns="0" rtlCol="0" anchor="t">
            <a:spAutoFit/>
          </a:bodyPr>
          <a:lstStyle/>
          <a:p>
            <a:pPr marL="0" lvl="0" indent="0" algn="ctr">
              <a:lnSpc>
                <a:spcPts val="5759"/>
              </a:lnSpc>
              <a:spcBef>
                <a:spcPct val="0"/>
              </a:spcBef>
            </a:pPr>
            <a:r>
              <a:rPr lang="en-US" sz="4800">
                <a:solidFill>
                  <a:srgbClr val="56AEFF"/>
                </a:solidFill>
                <a:latin typeface="Now Bold"/>
              </a:rPr>
              <a:t>AGENDA</a:t>
            </a:r>
          </a:p>
        </p:txBody>
      </p:sp>
      <p:sp>
        <p:nvSpPr>
          <p:cNvPr id="24" name="TextBox 24"/>
          <p:cNvSpPr txBox="1"/>
          <p:nvPr/>
        </p:nvSpPr>
        <p:spPr>
          <a:xfrm>
            <a:off x="7926534" y="3677152"/>
            <a:ext cx="2134142" cy="527146"/>
          </a:xfrm>
          <a:prstGeom prst="rect">
            <a:avLst/>
          </a:prstGeom>
        </p:spPr>
        <p:txBody>
          <a:bodyPr lIns="0" tIns="0" rIns="0" bIns="0" rtlCol="0" anchor="t">
            <a:spAutoFit/>
          </a:bodyPr>
          <a:lstStyle/>
          <a:p>
            <a:pPr algn="ctr">
              <a:lnSpc>
                <a:spcPts val="4361"/>
              </a:lnSpc>
            </a:pPr>
            <a:r>
              <a:rPr lang="en-US" sz="3160">
                <a:solidFill>
                  <a:srgbClr val="FFFFFF"/>
                </a:solidFill>
                <a:latin typeface="DM Sans"/>
              </a:rPr>
              <a:t>Objective</a:t>
            </a:r>
          </a:p>
        </p:txBody>
      </p:sp>
      <p:sp>
        <p:nvSpPr>
          <p:cNvPr id="25" name="TextBox 25"/>
          <p:cNvSpPr txBox="1"/>
          <p:nvPr/>
        </p:nvSpPr>
        <p:spPr>
          <a:xfrm>
            <a:off x="8648759" y="4682805"/>
            <a:ext cx="620710" cy="482136"/>
          </a:xfrm>
          <a:prstGeom prst="rect">
            <a:avLst/>
          </a:prstGeom>
        </p:spPr>
        <p:txBody>
          <a:bodyPr lIns="0" tIns="0" rIns="0" bIns="0" rtlCol="0" anchor="t">
            <a:spAutoFit/>
          </a:bodyPr>
          <a:lstStyle/>
          <a:p>
            <a:pPr algn="ctr">
              <a:lnSpc>
                <a:spcPts val="3957"/>
              </a:lnSpc>
            </a:pPr>
            <a:r>
              <a:rPr lang="en-US" sz="2867">
                <a:solidFill>
                  <a:srgbClr val="FFFFFF"/>
                </a:solidFill>
                <a:latin typeface="DM Sans Bold"/>
              </a:rPr>
              <a:t>02</a:t>
            </a:r>
          </a:p>
        </p:txBody>
      </p:sp>
      <p:sp>
        <p:nvSpPr>
          <p:cNvPr id="26" name="TextBox 26"/>
          <p:cNvSpPr txBox="1"/>
          <p:nvPr/>
        </p:nvSpPr>
        <p:spPr>
          <a:xfrm>
            <a:off x="4109244" y="6209592"/>
            <a:ext cx="1978298" cy="1033278"/>
          </a:xfrm>
          <a:prstGeom prst="rect">
            <a:avLst/>
          </a:prstGeom>
        </p:spPr>
        <p:txBody>
          <a:bodyPr lIns="0" tIns="0" rIns="0" bIns="0" rtlCol="0" anchor="t">
            <a:spAutoFit/>
          </a:bodyPr>
          <a:lstStyle/>
          <a:p>
            <a:pPr algn="ctr">
              <a:lnSpc>
                <a:spcPts val="4206"/>
              </a:lnSpc>
            </a:pPr>
            <a:r>
              <a:rPr lang="en-US" sz="3048">
                <a:solidFill>
                  <a:srgbClr val="FFFFFF"/>
                </a:solidFill>
                <a:latin typeface="DM Sans"/>
              </a:rPr>
              <a:t>Model </a:t>
            </a:r>
          </a:p>
          <a:p>
            <a:pPr algn="ctr">
              <a:lnSpc>
                <a:spcPts val="4206"/>
              </a:lnSpc>
            </a:pPr>
            <a:r>
              <a:rPr lang="en-US" sz="3048">
                <a:solidFill>
                  <a:srgbClr val="FFFFFF"/>
                </a:solidFill>
                <a:latin typeface="DM Sans"/>
              </a:rPr>
              <a:t>Building</a:t>
            </a:r>
          </a:p>
        </p:txBody>
      </p:sp>
      <p:sp>
        <p:nvSpPr>
          <p:cNvPr id="27" name="TextBox 27"/>
          <p:cNvSpPr txBox="1"/>
          <p:nvPr/>
        </p:nvSpPr>
        <p:spPr>
          <a:xfrm>
            <a:off x="4552602" y="7484204"/>
            <a:ext cx="845228" cy="482136"/>
          </a:xfrm>
          <a:prstGeom prst="rect">
            <a:avLst/>
          </a:prstGeom>
        </p:spPr>
        <p:txBody>
          <a:bodyPr lIns="0" tIns="0" rIns="0" bIns="0" rtlCol="0" anchor="t">
            <a:spAutoFit/>
          </a:bodyPr>
          <a:lstStyle/>
          <a:p>
            <a:pPr algn="ctr">
              <a:lnSpc>
                <a:spcPts val="3957"/>
              </a:lnSpc>
            </a:pPr>
            <a:r>
              <a:rPr lang="en-US" sz="2867">
                <a:solidFill>
                  <a:srgbClr val="FFFFFF"/>
                </a:solidFill>
                <a:latin typeface="DM Sans Bold"/>
              </a:rPr>
              <a:t>04</a:t>
            </a:r>
          </a:p>
        </p:txBody>
      </p:sp>
      <p:sp>
        <p:nvSpPr>
          <p:cNvPr id="28" name="TextBox 28"/>
          <p:cNvSpPr txBox="1"/>
          <p:nvPr/>
        </p:nvSpPr>
        <p:spPr>
          <a:xfrm>
            <a:off x="7892042" y="6122500"/>
            <a:ext cx="2134142" cy="1120371"/>
          </a:xfrm>
          <a:prstGeom prst="rect">
            <a:avLst/>
          </a:prstGeom>
        </p:spPr>
        <p:txBody>
          <a:bodyPr lIns="0" tIns="0" rIns="0" bIns="0" rtlCol="0" anchor="t">
            <a:spAutoFit/>
          </a:bodyPr>
          <a:lstStyle/>
          <a:p>
            <a:pPr algn="ctr">
              <a:lnSpc>
                <a:spcPts val="4581"/>
              </a:lnSpc>
            </a:pPr>
            <a:r>
              <a:rPr lang="en-US" sz="3320">
                <a:solidFill>
                  <a:srgbClr val="FFFFFF"/>
                </a:solidFill>
                <a:latin typeface="DM Sans"/>
              </a:rPr>
              <a:t>Best </a:t>
            </a:r>
          </a:p>
          <a:p>
            <a:pPr algn="ctr">
              <a:lnSpc>
                <a:spcPts val="4581"/>
              </a:lnSpc>
            </a:pPr>
            <a:r>
              <a:rPr lang="en-US" sz="3320">
                <a:solidFill>
                  <a:srgbClr val="FFFFFF"/>
                </a:solidFill>
                <a:latin typeface="DM Sans"/>
              </a:rPr>
              <a:t>Model</a:t>
            </a:r>
          </a:p>
        </p:txBody>
      </p:sp>
      <p:sp>
        <p:nvSpPr>
          <p:cNvPr id="29" name="TextBox 29"/>
          <p:cNvSpPr txBox="1"/>
          <p:nvPr/>
        </p:nvSpPr>
        <p:spPr>
          <a:xfrm>
            <a:off x="8530328" y="7436579"/>
            <a:ext cx="857570" cy="488481"/>
          </a:xfrm>
          <a:prstGeom prst="rect">
            <a:avLst/>
          </a:prstGeom>
        </p:spPr>
        <p:txBody>
          <a:bodyPr lIns="0" tIns="0" rIns="0" bIns="0" rtlCol="0" anchor="t">
            <a:spAutoFit/>
          </a:bodyPr>
          <a:lstStyle/>
          <a:p>
            <a:pPr algn="ctr">
              <a:lnSpc>
                <a:spcPts val="4014"/>
              </a:lnSpc>
            </a:pPr>
            <a:r>
              <a:rPr lang="en-US" sz="2909">
                <a:solidFill>
                  <a:srgbClr val="FFFFFF"/>
                </a:solidFill>
                <a:latin typeface="DM Sans Bold"/>
              </a:rPr>
              <a:t>05</a:t>
            </a:r>
          </a:p>
        </p:txBody>
      </p:sp>
      <p:sp>
        <p:nvSpPr>
          <p:cNvPr id="30" name="TextBox 30"/>
          <p:cNvSpPr txBox="1"/>
          <p:nvPr/>
        </p:nvSpPr>
        <p:spPr>
          <a:xfrm>
            <a:off x="11617829" y="3465120"/>
            <a:ext cx="2465764" cy="1013418"/>
          </a:xfrm>
          <a:prstGeom prst="rect">
            <a:avLst/>
          </a:prstGeom>
        </p:spPr>
        <p:txBody>
          <a:bodyPr lIns="0" tIns="0" rIns="0" bIns="0" rtlCol="0" anchor="t">
            <a:spAutoFit/>
          </a:bodyPr>
          <a:lstStyle/>
          <a:p>
            <a:pPr algn="ctr">
              <a:lnSpc>
                <a:spcPts val="4120"/>
              </a:lnSpc>
            </a:pPr>
            <a:r>
              <a:rPr lang="en-US" sz="2986">
                <a:solidFill>
                  <a:srgbClr val="FFFFFF"/>
                </a:solidFill>
                <a:latin typeface="DM Sans"/>
              </a:rPr>
              <a:t>Data </a:t>
            </a:r>
          </a:p>
          <a:p>
            <a:pPr algn="ctr">
              <a:lnSpc>
                <a:spcPts val="4120"/>
              </a:lnSpc>
            </a:pPr>
            <a:r>
              <a:rPr lang="en-US" sz="2986">
                <a:solidFill>
                  <a:srgbClr val="FFFFFF"/>
                </a:solidFill>
                <a:latin typeface="DM Sans"/>
              </a:rPr>
              <a:t>Overview</a:t>
            </a:r>
          </a:p>
        </p:txBody>
      </p:sp>
      <p:sp>
        <p:nvSpPr>
          <p:cNvPr id="31" name="TextBox 31"/>
          <p:cNvSpPr txBox="1"/>
          <p:nvPr/>
        </p:nvSpPr>
        <p:spPr>
          <a:xfrm>
            <a:off x="12510873" y="4660239"/>
            <a:ext cx="843367" cy="511229"/>
          </a:xfrm>
          <a:prstGeom prst="rect">
            <a:avLst/>
          </a:prstGeom>
        </p:spPr>
        <p:txBody>
          <a:bodyPr lIns="0" tIns="0" rIns="0" bIns="0" rtlCol="0" anchor="t">
            <a:spAutoFit/>
          </a:bodyPr>
          <a:lstStyle/>
          <a:p>
            <a:pPr algn="ctr">
              <a:lnSpc>
                <a:spcPts val="4135"/>
              </a:lnSpc>
            </a:pPr>
            <a:r>
              <a:rPr lang="en-US" sz="2996">
                <a:solidFill>
                  <a:srgbClr val="FFFFFF"/>
                </a:solidFill>
                <a:latin typeface="DM Sans Bold"/>
              </a:rPr>
              <a:t>03</a:t>
            </a:r>
          </a:p>
        </p:txBody>
      </p:sp>
      <p:sp>
        <p:nvSpPr>
          <p:cNvPr id="32" name="TextBox 32"/>
          <p:cNvSpPr txBox="1"/>
          <p:nvPr/>
        </p:nvSpPr>
        <p:spPr>
          <a:xfrm>
            <a:off x="11786973" y="6128848"/>
            <a:ext cx="2180419" cy="1114022"/>
          </a:xfrm>
          <a:prstGeom prst="rect">
            <a:avLst/>
          </a:prstGeom>
        </p:spPr>
        <p:txBody>
          <a:bodyPr lIns="0" tIns="0" rIns="0" bIns="0" rtlCol="0" anchor="t">
            <a:spAutoFit/>
          </a:bodyPr>
          <a:lstStyle/>
          <a:p>
            <a:pPr algn="ctr">
              <a:lnSpc>
                <a:spcPts val="4554"/>
              </a:lnSpc>
            </a:pPr>
            <a:r>
              <a:rPr lang="en-US" sz="3300">
                <a:solidFill>
                  <a:srgbClr val="FFFFFF"/>
                </a:solidFill>
                <a:latin typeface="DM Sans"/>
              </a:rPr>
              <a:t>Business Insights</a:t>
            </a:r>
          </a:p>
        </p:txBody>
      </p:sp>
      <p:sp>
        <p:nvSpPr>
          <p:cNvPr id="33" name="TextBox 33"/>
          <p:cNvSpPr txBox="1"/>
          <p:nvPr/>
        </p:nvSpPr>
        <p:spPr>
          <a:xfrm>
            <a:off x="12421926" y="7436579"/>
            <a:ext cx="857570" cy="488481"/>
          </a:xfrm>
          <a:prstGeom prst="rect">
            <a:avLst/>
          </a:prstGeom>
        </p:spPr>
        <p:txBody>
          <a:bodyPr lIns="0" tIns="0" rIns="0" bIns="0" rtlCol="0" anchor="t">
            <a:spAutoFit/>
          </a:bodyPr>
          <a:lstStyle/>
          <a:p>
            <a:pPr algn="ctr">
              <a:lnSpc>
                <a:spcPts val="4014"/>
              </a:lnSpc>
            </a:pPr>
            <a:r>
              <a:rPr lang="en-US" sz="2909">
                <a:solidFill>
                  <a:srgbClr val="FFFFFF"/>
                </a:solidFill>
                <a:latin typeface="DM Sans Bold"/>
              </a:rPr>
              <a:t>06</a:t>
            </a:r>
          </a:p>
        </p:txBody>
      </p:sp>
      <p:grpSp>
        <p:nvGrpSpPr>
          <p:cNvPr id="34" name="Group 34"/>
          <p:cNvGrpSpPr/>
          <p:nvPr/>
        </p:nvGrpSpPr>
        <p:grpSpPr>
          <a:xfrm>
            <a:off x="3508785" y="3084143"/>
            <a:ext cx="3179218" cy="2273181"/>
            <a:chOff x="0" y="0"/>
            <a:chExt cx="1206776" cy="862860"/>
          </a:xfrm>
        </p:grpSpPr>
        <p:sp>
          <p:nvSpPr>
            <p:cNvPr id="35" name="Freeform 35"/>
            <p:cNvSpPr/>
            <p:nvPr/>
          </p:nvSpPr>
          <p:spPr>
            <a:xfrm>
              <a:off x="0" y="0"/>
              <a:ext cx="1206776" cy="862860"/>
            </a:xfrm>
            <a:custGeom>
              <a:avLst/>
              <a:gdLst/>
              <a:ahLst/>
              <a:cxnLst/>
              <a:rect l="l" t="t" r="r" b="b"/>
              <a:pathLst>
                <a:path w="1206776" h="862860">
                  <a:moveTo>
                    <a:pt x="0" y="0"/>
                  </a:moveTo>
                  <a:lnTo>
                    <a:pt x="1206776" y="0"/>
                  </a:lnTo>
                  <a:lnTo>
                    <a:pt x="1206776" y="862860"/>
                  </a:lnTo>
                  <a:lnTo>
                    <a:pt x="0" y="862860"/>
                  </a:lnTo>
                  <a:close/>
                </a:path>
              </a:pathLst>
            </a:custGeom>
            <a:solidFill>
              <a:srgbClr val="145DA0"/>
            </a:solidFill>
            <a:ln w="9525" cap="sq">
              <a:solidFill>
                <a:srgbClr val="FFFFFF"/>
              </a:solidFill>
              <a:prstDash val="solid"/>
              <a:miter/>
            </a:ln>
          </p:spPr>
        </p:sp>
        <p:sp>
          <p:nvSpPr>
            <p:cNvPr id="36" name="TextBox 36"/>
            <p:cNvSpPr txBox="1"/>
            <p:nvPr/>
          </p:nvSpPr>
          <p:spPr>
            <a:xfrm>
              <a:off x="0" y="-38100"/>
              <a:ext cx="1206776" cy="900960"/>
            </a:xfrm>
            <a:prstGeom prst="rect">
              <a:avLst/>
            </a:prstGeom>
          </p:spPr>
          <p:txBody>
            <a:bodyPr lIns="50800" tIns="50800" rIns="50800" bIns="50800" rtlCol="0" anchor="ctr"/>
            <a:lstStyle/>
            <a:p>
              <a:pPr algn="ctr">
                <a:lnSpc>
                  <a:spcPts val="3483"/>
                </a:lnSpc>
              </a:pPr>
              <a:endParaRPr/>
            </a:p>
          </p:txBody>
        </p:sp>
      </p:grpSp>
      <p:sp>
        <p:nvSpPr>
          <p:cNvPr id="37" name="TextBox 37"/>
          <p:cNvSpPr txBox="1"/>
          <p:nvPr/>
        </p:nvSpPr>
        <p:spPr>
          <a:xfrm>
            <a:off x="4552602" y="4682805"/>
            <a:ext cx="845228" cy="482136"/>
          </a:xfrm>
          <a:prstGeom prst="rect">
            <a:avLst/>
          </a:prstGeom>
        </p:spPr>
        <p:txBody>
          <a:bodyPr lIns="0" tIns="0" rIns="0" bIns="0" rtlCol="0" anchor="t">
            <a:spAutoFit/>
          </a:bodyPr>
          <a:lstStyle/>
          <a:p>
            <a:pPr algn="ctr">
              <a:lnSpc>
                <a:spcPts val="3957"/>
              </a:lnSpc>
            </a:pPr>
            <a:r>
              <a:rPr lang="en-US" sz="2867">
                <a:solidFill>
                  <a:srgbClr val="FFFFFF"/>
                </a:solidFill>
                <a:latin typeface="DM Sans Bold"/>
              </a:rPr>
              <a:t>01</a:t>
            </a:r>
          </a:p>
        </p:txBody>
      </p:sp>
      <p:sp>
        <p:nvSpPr>
          <p:cNvPr id="38" name="AutoShape 38"/>
          <p:cNvSpPr/>
          <p:nvPr/>
        </p:nvSpPr>
        <p:spPr>
          <a:xfrm flipV="1">
            <a:off x="3996831" y="4602363"/>
            <a:ext cx="2203125" cy="0"/>
          </a:xfrm>
          <a:prstGeom prst="line">
            <a:avLst/>
          </a:prstGeom>
          <a:ln w="38100" cap="flat">
            <a:solidFill>
              <a:srgbClr val="FFFFFF"/>
            </a:solidFill>
            <a:prstDash val="solid"/>
            <a:headEnd type="none" w="sm" len="sm"/>
            <a:tailEnd type="none" w="sm" len="sm"/>
          </a:ln>
        </p:spPr>
      </p:sp>
      <p:sp>
        <p:nvSpPr>
          <p:cNvPr id="39" name="TextBox 39"/>
          <p:cNvSpPr txBox="1"/>
          <p:nvPr/>
        </p:nvSpPr>
        <p:spPr>
          <a:xfrm>
            <a:off x="3994805" y="3434015"/>
            <a:ext cx="2203125" cy="1075627"/>
          </a:xfrm>
          <a:prstGeom prst="rect">
            <a:avLst/>
          </a:prstGeom>
        </p:spPr>
        <p:txBody>
          <a:bodyPr lIns="0" tIns="0" rIns="0" bIns="0" rtlCol="0" anchor="t">
            <a:spAutoFit/>
          </a:bodyPr>
          <a:lstStyle/>
          <a:p>
            <a:pPr algn="ctr">
              <a:lnSpc>
                <a:spcPts val="4388"/>
              </a:lnSpc>
            </a:pPr>
            <a:r>
              <a:rPr lang="en-US" sz="3180">
                <a:solidFill>
                  <a:srgbClr val="FFFFFF"/>
                </a:solidFill>
                <a:latin typeface="DM Sans"/>
              </a:rPr>
              <a:t>Business </a:t>
            </a:r>
          </a:p>
          <a:p>
            <a:pPr algn="ctr">
              <a:lnSpc>
                <a:spcPts val="4388"/>
              </a:lnSpc>
            </a:pPr>
            <a:r>
              <a:rPr lang="en-US" sz="3180">
                <a:solidFill>
                  <a:srgbClr val="FFFFFF"/>
                </a:solidFill>
                <a:latin typeface="DM Sans"/>
              </a:rPr>
              <a:t>Problem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TextBox 2"/>
          <p:cNvSpPr txBox="1"/>
          <p:nvPr/>
        </p:nvSpPr>
        <p:spPr>
          <a:xfrm>
            <a:off x="160110" y="913887"/>
            <a:ext cx="14061071" cy="654050"/>
          </a:xfrm>
          <a:prstGeom prst="rect">
            <a:avLst/>
          </a:prstGeom>
        </p:spPr>
        <p:txBody>
          <a:bodyPr lIns="0" tIns="0" rIns="0" bIns="0" rtlCol="0" anchor="t">
            <a:spAutoFit/>
          </a:bodyPr>
          <a:lstStyle/>
          <a:p>
            <a:pPr marL="0" lvl="0" indent="0" algn="ctr">
              <a:lnSpc>
                <a:spcPts val="5040"/>
              </a:lnSpc>
              <a:spcBef>
                <a:spcPct val="0"/>
              </a:spcBef>
            </a:pPr>
            <a:r>
              <a:rPr lang="en-US" sz="4200" dirty="0">
                <a:solidFill>
                  <a:srgbClr val="FFFFFF"/>
                </a:solidFill>
                <a:latin typeface="Now Bold"/>
              </a:rPr>
              <a:t>BUSINESS PROBLEM STATEMENT</a:t>
            </a:r>
          </a:p>
        </p:txBody>
      </p:sp>
      <p:sp>
        <p:nvSpPr>
          <p:cNvPr id="3" name="TextBox 3"/>
          <p:cNvSpPr txBox="1"/>
          <p:nvPr/>
        </p:nvSpPr>
        <p:spPr>
          <a:xfrm>
            <a:off x="1028700" y="2581729"/>
            <a:ext cx="16988490" cy="4888169"/>
          </a:xfrm>
          <a:prstGeom prst="rect">
            <a:avLst/>
          </a:prstGeom>
        </p:spPr>
        <p:txBody>
          <a:bodyPr lIns="0" tIns="0" rIns="0" bIns="0" rtlCol="0" anchor="t">
            <a:spAutoFit/>
          </a:bodyPr>
          <a:lstStyle/>
          <a:p>
            <a:pPr marL="735062" lvl="1" indent="-367531" algn="just">
              <a:lnSpc>
                <a:spcPts val="6230"/>
              </a:lnSpc>
              <a:buFont typeface="Arial"/>
              <a:buChar char="•"/>
            </a:pPr>
            <a:r>
              <a:rPr lang="en-US" sz="3404" spc="74" dirty="0">
                <a:solidFill>
                  <a:srgbClr val="F5FFF5"/>
                </a:solidFill>
                <a:latin typeface="DM Sans"/>
              </a:rPr>
              <a:t>Loan services to people with little or no credit history.</a:t>
            </a:r>
          </a:p>
          <a:p>
            <a:pPr marL="735062" lvl="1" indent="-367531" algn="just">
              <a:lnSpc>
                <a:spcPts val="8511"/>
              </a:lnSpc>
              <a:buFont typeface="Arial"/>
              <a:buChar char="•"/>
            </a:pPr>
            <a:r>
              <a:rPr lang="en-US" sz="3404" spc="74" dirty="0">
                <a:solidFill>
                  <a:srgbClr val="F5FFF5"/>
                </a:solidFill>
                <a:latin typeface="DM Sans"/>
              </a:rPr>
              <a:t>Maximize the Loan approval process.</a:t>
            </a:r>
          </a:p>
          <a:p>
            <a:pPr marL="735062" lvl="1" indent="-367531" algn="just">
              <a:lnSpc>
                <a:spcPts val="8511"/>
              </a:lnSpc>
              <a:buFont typeface="Arial"/>
              <a:buChar char="•"/>
            </a:pPr>
            <a:r>
              <a:rPr lang="en-US" sz="3404" spc="74" dirty="0">
                <a:solidFill>
                  <a:srgbClr val="F5FFF5"/>
                </a:solidFill>
                <a:latin typeface="DM Sans"/>
              </a:rPr>
              <a:t>Identify customers with high repayment ability.</a:t>
            </a:r>
          </a:p>
          <a:p>
            <a:pPr marL="735062" lvl="1" indent="-367531" algn="just">
              <a:lnSpc>
                <a:spcPts val="8511"/>
              </a:lnSpc>
              <a:buFont typeface="Arial"/>
              <a:buChar char="•"/>
            </a:pPr>
            <a:r>
              <a:rPr lang="en-US" sz="3404" spc="74" dirty="0">
                <a:solidFill>
                  <a:srgbClr val="F5FFF5"/>
                </a:solidFill>
                <a:latin typeface="DM Sans"/>
              </a:rPr>
              <a:t>Predicting customers with high-risk.</a:t>
            </a:r>
          </a:p>
          <a:p>
            <a:pPr marL="735062" lvl="1" indent="-367531" algn="just">
              <a:lnSpc>
                <a:spcPts val="8511"/>
              </a:lnSpc>
              <a:buFont typeface="Arial"/>
              <a:buChar char="•"/>
            </a:pPr>
            <a:r>
              <a:rPr lang="en-US" sz="3404" spc="74" dirty="0">
                <a:solidFill>
                  <a:srgbClr val="F5FFF5"/>
                </a:solidFill>
                <a:latin typeface="DM Sans"/>
              </a:rPr>
              <a:t>Finding Predictive model to address the financial service gap.</a:t>
            </a:r>
          </a:p>
        </p:txBody>
      </p:sp>
      <p:sp>
        <p:nvSpPr>
          <p:cNvPr id="4" name="Freeform 4"/>
          <p:cNvSpPr/>
          <p:nvPr/>
        </p:nvSpPr>
        <p:spPr>
          <a:xfrm>
            <a:off x="-2762435" y="8700226"/>
            <a:ext cx="6452848" cy="5596379"/>
          </a:xfrm>
          <a:custGeom>
            <a:avLst/>
            <a:gdLst/>
            <a:ahLst/>
            <a:cxnLst/>
            <a:rect l="l" t="t" r="r" b="b"/>
            <a:pathLst>
              <a:path w="6452848" h="5596379">
                <a:moveTo>
                  <a:pt x="0" y="0"/>
                </a:moveTo>
                <a:lnTo>
                  <a:pt x="6452848" y="0"/>
                </a:lnTo>
                <a:lnTo>
                  <a:pt x="6452848" y="5596379"/>
                </a:lnTo>
                <a:lnTo>
                  <a:pt x="0" y="559637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10800000">
            <a:off x="13467469" y="-3818892"/>
            <a:ext cx="6452848" cy="5596379"/>
          </a:xfrm>
          <a:custGeom>
            <a:avLst/>
            <a:gdLst/>
            <a:ahLst/>
            <a:cxnLst/>
            <a:rect l="l" t="t" r="r" b="b"/>
            <a:pathLst>
              <a:path w="6452848" h="5596379">
                <a:moveTo>
                  <a:pt x="0" y="0"/>
                </a:moveTo>
                <a:lnTo>
                  <a:pt x="6452849" y="0"/>
                </a:lnTo>
                <a:lnTo>
                  <a:pt x="6452849" y="5596379"/>
                </a:lnTo>
                <a:lnTo>
                  <a:pt x="0" y="559637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p:cNvGrpSpPr/>
        <p:nvPr/>
      </p:nvGrpSpPr>
      <p:grpSpPr>
        <a:xfrm>
          <a:off x="0" y="0"/>
          <a:ext cx="0" cy="0"/>
          <a:chOff x="0" y="0"/>
          <a:chExt cx="0" cy="0"/>
        </a:xfrm>
      </p:grpSpPr>
      <p:grpSp>
        <p:nvGrpSpPr>
          <p:cNvPr id="2" name="Group 2"/>
          <p:cNvGrpSpPr/>
          <p:nvPr/>
        </p:nvGrpSpPr>
        <p:grpSpPr>
          <a:xfrm>
            <a:off x="2565024" y="0"/>
            <a:ext cx="13099200" cy="10287000"/>
            <a:chOff x="0" y="0"/>
            <a:chExt cx="3449995" cy="2709333"/>
          </a:xfrm>
        </p:grpSpPr>
        <p:sp>
          <p:nvSpPr>
            <p:cNvPr id="3" name="Freeform 3"/>
            <p:cNvSpPr/>
            <p:nvPr/>
          </p:nvSpPr>
          <p:spPr>
            <a:xfrm>
              <a:off x="0" y="0"/>
              <a:ext cx="3449995" cy="2709333"/>
            </a:xfrm>
            <a:custGeom>
              <a:avLst/>
              <a:gdLst/>
              <a:ahLst/>
              <a:cxnLst/>
              <a:rect l="l" t="t" r="r" b="b"/>
              <a:pathLst>
                <a:path w="3449995" h="2709333">
                  <a:moveTo>
                    <a:pt x="0" y="0"/>
                  </a:moveTo>
                  <a:lnTo>
                    <a:pt x="3449995" y="0"/>
                  </a:lnTo>
                  <a:lnTo>
                    <a:pt x="3449995" y="2709333"/>
                  </a:lnTo>
                  <a:lnTo>
                    <a:pt x="0" y="2709333"/>
                  </a:lnTo>
                  <a:close/>
                </a:path>
              </a:pathLst>
            </a:custGeom>
            <a:solidFill>
              <a:srgbClr val="051D40">
                <a:alpha val="74902"/>
              </a:srgbClr>
            </a:solidFill>
          </p:spPr>
        </p:sp>
        <p:sp>
          <p:nvSpPr>
            <p:cNvPr id="4" name="TextBox 4"/>
            <p:cNvSpPr txBox="1"/>
            <p:nvPr/>
          </p:nvSpPr>
          <p:spPr>
            <a:xfrm>
              <a:off x="0" y="-38100"/>
              <a:ext cx="3449995" cy="2747433"/>
            </a:xfrm>
            <a:prstGeom prst="rect">
              <a:avLst/>
            </a:prstGeom>
          </p:spPr>
          <p:txBody>
            <a:bodyPr lIns="50800" tIns="50800" rIns="50800" bIns="50800" rtlCol="0" anchor="ctr"/>
            <a:lstStyle/>
            <a:p>
              <a:pPr algn="ctr">
                <a:lnSpc>
                  <a:spcPts val="2605"/>
                </a:lnSpc>
              </a:pPr>
              <a:endParaRPr/>
            </a:p>
          </p:txBody>
        </p:sp>
      </p:grpSp>
      <p:sp>
        <p:nvSpPr>
          <p:cNvPr id="5" name="TextBox 5"/>
          <p:cNvSpPr txBox="1"/>
          <p:nvPr/>
        </p:nvSpPr>
        <p:spPr>
          <a:xfrm>
            <a:off x="5444294" y="739587"/>
            <a:ext cx="6731486" cy="611706"/>
          </a:xfrm>
          <a:prstGeom prst="rect">
            <a:avLst/>
          </a:prstGeom>
        </p:spPr>
        <p:txBody>
          <a:bodyPr lIns="0" tIns="0" rIns="0" bIns="0" rtlCol="0" anchor="t">
            <a:spAutoFit/>
          </a:bodyPr>
          <a:lstStyle/>
          <a:p>
            <a:pPr marL="0" lvl="0" indent="0" algn="ctr">
              <a:lnSpc>
                <a:spcPts val="4562"/>
              </a:lnSpc>
              <a:spcBef>
                <a:spcPct val="0"/>
              </a:spcBef>
            </a:pPr>
            <a:r>
              <a:rPr lang="en-US" sz="4200" dirty="0">
                <a:solidFill>
                  <a:srgbClr val="FFFFFF"/>
                </a:solidFill>
                <a:latin typeface="Now Bold"/>
              </a:rPr>
              <a:t>PROJECT OBJECTIVE</a:t>
            </a:r>
          </a:p>
        </p:txBody>
      </p:sp>
      <p:sp>
        <p:nvSpPr>
          <p:cNvPr id="6" name="TextBox 6"/>
          <p:cNvSpPr txBox="1"/>
          <p:nvPr/>
        </p:nvSpPr>
        <p:spPr>
          <a:xfrm>
            <a:off x="3150968" y="2586004"/>
            <a:ext cx="11986063" cy="1253998"/>
          </a:xfrm>
          <a:prstGeom prst="rect">
            <a:avLst/>
          </a:prstGeom>
        </p:spPr>
        <p:txBody>
          <a:bodyPr lIns="0" tIns="0" rIns="0" bIns="0" rtlCol="0" anchor="t">
            <a:spAutoFit/>
          </a:bodyPr>
          <a:lstStyle/>
          <a:p>
            <a:pPr marL="0" lvl="0" indent="0" algn="just">
              <a:lnSpc>
                <a:spcPts val="4967"/>
              </a:lnSpc>
              <a:spcBef>
                <a:spcPct val="0"/>
              </a:spcBef>
            </a:pPr>
            <a:r>
              <a:rPr lang="en-US" sz="3600" dirty="0">
                <a:solidFill>
                  <a:schemeClr val="bg1"/>
                </a:solidFill>
                <a:latin typeface="DM Sans Bold"/>
              </a:rPr>
              <a:t>Creating a Classification Predictive model to predict the customers risk to default.</a:t>
            </a:r>
          </a:p>
        </p:txBody>
      </p:sp>
      <p:sp>
        <p:nvSpPr>
          <p:cNvPr id="7" name="AutoShape 7"/>
          <p:cNvSpPr/>
          <p:nvPr/>
        </p:nvSpPr>
        <p:spPr>
          <a:xfrm>
            <a:off x="4727863" y="5167312"/>
            <a:ext cx="8735422" cy="0"/>
          </a:xfrm>
          <a:prstGeom prst="line">
            <a:avLst/>
          </a:prstGeom>
          <a:ln w="47625" cap="flat">
            <a:solidFill>
              <a:srgbClr val="145DA0"/>
            </a:solidFill>
            <a:prstDash val="solid"/>
            <a:headEnd type="none" w="sm" len="sm"/>
            <a:tailEnd type="none" w="sm" len="sm"/>
          </a:ln>
        </p:spPr>
      </p:sp>
      <p:sp>
        <p:nvSpPr>
          <p:cNvPr id="8" name="TextBox 8"/>
          <p:cNvSpPr txBox="1"/>
          <p:nvPr/>
        </p:nvSpPr>
        <p:spPr>
          <a:xfrm>
            <a:off x="3291065" y="6282019"/>
            <a:ext cx="11986063" cy="1253998"/>
          </a:xfrm>
          <a:prstGeom prst="rect">
            <a:avLst/>
          </a:prstGeom>
        </p:spPr>
        <p:txBody>
          <a:bodyPr lIns="0" tIns="0" rIns="0" bIns="0" rtlCol="0" anchor="t">
            <a:spAutoFit/>
          </a:bodyPr>
          <a:lstStyle/>
          <a:p>
            <a:pPr marL="0" lvl="0" indent="0" algn="just">
              <a:lnSpc>
                <a:spcPts val="4967"/>
              </a:lnSpc>
              <a:spcBef>
                <a:spcPct val="0"/>
              </a:spcBef>
            </a:pPr>
            <a:r>
              <a:rPr lang="en-US" sz="3600" dirty="0">
                <a:solidFill>
                  <a:schemeClr val="bg1"/>
                </a:solidFill>
                <a:latin typeface="DM Sans Bold"/>
              </a:rPr>
              <a:t>Expanding loan approvals to a broad customer base with strong repayment capabilities.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TextBox 2"/>
          <p:cNvSpPr txBox="1"/>
          <p:nvPr/>
        </p:nvSpPr>
        <p:spPr>
          <a:xfrm>
            <a:off x="4504653" y="526384"/>
            <a:ext cx="4639347" cy="654050"/>
          </a:xfrm>
          <a:prstGeom prst="rect">
            <a:avLst/>
          </a:prstGeom>
        </p:spPr>
        <p:txBody>
          <a:bodyPr lIns="0" tIns="0" rIns="0" bIns="0" rtlCol="0" anchor="t">
            <a:spAutoFit/>
          </a:bodyPr>
          <a:lstStyle/>
          <a:p>
            <a:pPr marL="0" lvl="0" indent="0" algn="ctr">
              <a:lnSpc>
                <a:spcPts val="5040"/>
              </a:lnSpc>
              <a:spcBef>
                <a:spcPct val="0"/>
              </a:spcBef>
            </a:pPr>
            <a:r>
              <a:rPr lang="en-US" sz="4200" dirty="0">
                <a:solidFill>
                  <a:srgbClr val="FFFFFF"/>
                </a:solidFill>
                <a:latin typeface="Now Bold"/>
              </a:rPr>
              <a:t>DATA OVERVIEW</a:t>
            </a:r>
          </a:p>
        </p:txBody>
      </p:sp>
      <p:sp>
        <p:nvSpPr>
          <p:cNvPr id="3" name="Freeform 3"/>
          <p:cNvSpPr/>
          <p:nvPr/>
        </p:nvSpPr>
        <p:spPr>
          <a:xfrm>
            <a:off x="-2197724" y="7959716"/>
            <a:ext cx="6452848" cy="5596379"/>
          </a:xfrm>
          <a:custGeom>
            <a:avLst/>
            <a:gdLst/>
            <a:ahLst/>
            <a:cxnLst/>
            <a:rect l="l" t="t" r="r" b="b"/>
            <a:pathLst>
              <a:path w="6452848" h="5596379">
                <a:moveTo>
                  <a:pt x="0" y="0"/>
                </a:moveTo>
                <a:lnTo>
                  <a:pt x="6452848" y="0"/>
                </a:lnTo>
                <a:lnTo>
                  <a:pt x="6452848" y="5596380"/>
                </a:lnTo>
                <a:lnTo>
                  <a:pt x="0" y="55963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10800000">
            <a:off x="13787690" y="-2798190"/>
            <a:ext cx="6452848" cy="5596379"/>
          </a:xfrm>
          <a:custGeom>
            <a:avLst/>
            <a:gdLst/>
            <a:ahLst/>
            <a:cxnLst/>
            <a:rect l="l" t="t" r="r" b="b"/>
            <a:pathLst>
              <a:path w="6452848" h="5596379">
                <a:moveTo>
                  <a:pt x="0" y="0"/>
                </a:moveTo>
                <a:lnTo>
                  <a:pt x="6452848" y="0"/>
                </a:lnTo>
                <a:lnTo>
                  <a:pt x="6452848" y="5596380"/>
                </a:lnTo>
                <a:lnTo>
                  <a:pt x="0" y="55963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9680794" y="375850"/>
            <a:ext cx="666481" cy="964644"/>
          </a:xfrm>
          <a:custGeom>
            <a:avLst/>
            <a:gdLst/>
            <a:ahLst/>
            <a:cxnLst/>
            <a:rect l="l" t="t" r="r" b="b"/>
            <a:pathLst>
              <a:path w="666481" h="964644">
                <a:moveTo>
                  <a:pt x="0" y="0"/>
                </a:moveTo>
                <a:lnTo>
                  <a:pt x="666481" y="0"/>
                </a:lnTo>
                <a:lnTo>
                  <a:pt x="666481" y="964644"/>
                </a:lnTo>
                <a:lnTo>
                  <a:pt x="0" y="96464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3025752" y="2579115"/>
            <a:ext cx="11039343" cy="5950796"/>
          </a:xfrm>
          <a:prstGeom prst="rect">
            <a:avLst/>
          </a:prstGeom>
        </p:spPr>
        <p:txBody>
          <a:bodyPr lIns="0" tIns="0" rIns="0" bIns="0" rtlCol="0" anchor="t">
            <a:spAutoFit/>
          </a:bodyPr>
          <a:lstStyle/>
          <a:p>
            <a:pPr algn="just">
              <a:lnSpc>
                <a:spcPts val="6660"/>
              </a:lnSpc>
            </a:pPr>
            <a:r>
              <a:rPr lang="en-US" sz="3600" dirty="0">
                <a:solidFill>
                  <a:schemeClr val="bg1"/>
                </a:solidFill>
                <a:latin typeface="DM Sans Bold"/>
              </a:rPr>
              <a:t>Five Different datasets are available:</a:t>
            </a:r>
          </a:p>
          <a:p>
            <a:pPr marL="777240" lvl="1" indent="-388620" algn="just">
              <a:lnSpc>
                <a:spcPts val="6660"/>
              </a:lnSpc>
              <a:buFont typeface="Arial"/>
              <a:buChar char="•"/>
            </a:pPr>
            <a:r>
              <a:rPr lang="en-US" sz="3600" dirty="0">
                <a:solidFill>
                  <a:schemeClr val="bg1"/>
                </a:solidFill>
                <a:latin typeface="DM Sans Bold"/>
              </a:rPr>
              <a:t>Application data(Train and Test) </a:t>
            </a:r>
          </a:p>
          <a:p>
            <a:pPr marL="777240" lvl="1" indent="-388620" algn="just">
              <a:lnSpc>
                <a:spcPts val="6660"/>
              </a:lnSpc>
              <a:buFont typeface="Arial"/>
              <a:buChar char="•"/>
            </a:pPr>
            <a:r>
              <a:rPr lang="en-US" sz="3600" dirty="0">
                <a:solidFill>
                  <a:schemeClr val="bg1"/>
                </a:solidFill>
                <a:latin typeface="DM Sans Bold"/>
              </a:rPr>
              <a:t>Bureau Data </a:t>
            </a:r>
          </a:p>
          <a:p>
            <a:pPr marL="777240" lvl="1" indent="-388620" algn="just">
              <a:lnSpc>
                <a:spcPts val="6660"/>
              </a:lnSpc>
              <a:buFont typeface="Arial"/>
              <a:buChar char="•"/>
            </a:pPr>
            <a:r>
              <a:rPr lang="en-US" sz="3600" dirty="0">
                <a:solidFill>
                  <a:schemeClr val="bg1"/>
                </a:solidFill>
                <a:latin typeface="DM Sans Bold"/>
              </a:rPr>
              <a:t>Bureau Balance </a:t>
            </a:r>
          </a:p>
          <a:p>
            <a:pPr marL="777240" lvl="1" indent="-388620" algn="just">
              <a:lnSpc>
                <a:spcPts val="6660"/>
              </a:lnSpc>
              <a:buFont typeface="Arial"/>
              <a:buChar char="•"/>
            </a:pPr>
            <a:r>
              <a:rPr lang="en-US" sz="3600" dirty="0">
                <a:solidFill>
                  <a:schemeClr val="bg1"/>
                </a:solidFill>
                <a:latin typeface="DM Sans Bold"/>
              </a:rPr>
              <a:t>Previous Application Data </a:t>
            </a:r>
          </a:p>
          <a:p>
            <a:pPr marL="777240" lvl="1" indent="-388620" algn="just">
              <a:lnSpc>
                <a:spcPts val="6660"/>
              </a:lnSpc>
              <a:buFont typeface="Arial"/>
              <a:buChar char="•"/>
            </a:pPr>
            <a:r>
              <a:rPr lang="en-US" sz="3600" dirty="0">
                <a:solidFill>
                  <a:schemeClr val="bg1"/>
                </a:solidFill>
                <a:latin typeface="DM Sans Bold"/>
              </a:rPr>
              <a:t>Credit Card Balance </a:t>
            </a:r>
          </a:p>
          <a:p>
            <a:pPr marL="0" lvl="0" indent="0" algn="just">
              <a:lnSpc>
                <a:spcPts val="6924"/>
              </a:lnSpc>
            </a:pPr>
            <a:endParaRPr lang="en-US" sz="3600" dirty="0">
              <a:solidFill>
                <a:srgbClr val="4BD1FB"/>
              </a:solidFill>
              <a:latin typeface="DM Sans 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Freeform 2"/>
          <p:cNvSpPr/>
          <p:nvPr/>
        </p:nvSpPr>
        <p:spPr>
          <a:xfrm>
            <a:off x="3597299" y="1696340"/>
            <a:ext cx="11087036" cy="6349989"/>
          </a:xfrm>
          <a:custGeom>
            <a:avLst/>
            <a:gdLst/>
            <a:ahLst/>
            <a:cxnLst/>
            <a:rect l="l" t="t" r="r" b="b"/>
            <a:pathLst>
              <a:path w="11087036" h="6349989">
                <a:moveTo>
                  <a:pt x="0" y="0"/>
                </a:moveTo>
                <a:lnTo>
                  <a:pt x="11087036" y="0"/>
                </a:lnTo>
                <a:lnTo>
                  <a:pt x="11087036" y="6349989"/>
                </a:lnTo>
                <a:lnTo>
                  <a:pt x="0" y="6349989"/>
                </a:lnTo>
                <a:lnTo>
                  <a:pt x="0" y="0"/>
                </a:lnTo>
                <a:close/>
              </a:path>
            </a:pathLst>
          </a:custGeom>
          <a:blipFill>
            <a:blip r:embed="rId2"/>
            <a:stretch>
              <a:fillRect t="-478" b="-478"/>
            </a:stretch>
          </a:blipFill>
        </p:spPr>
      </p:sp>
      <p:sp>
        <p:nvSpPr>
          <p:cNvPr id="3" name="TextBox 3"/>
          <p:cNvSpPr txBox="1"/>
          <p:nvPr/>
        </p:nvSpPr>
        <p:spPr>
          <a:xfrm>
            <a:off x="4724400" y="506829"/>
            <a:ext cx="11544782" cy="730250"/>
          </a:xfrm>
          <a:prstGeom prst="rect">
            <a:avLst/>
          </a:prstGeom>
        </p:spPr>
        <p:txBody>
          <a:bodyPr lIns="0" tIns="0" rIns="0" bIns="0" rtlCol="0" anchor="t">
            <a:spAutoFit/>
          </a:bodyPr>
          <a:lstStyle/>
          <a:p>
            <a:pPr marL="0" lvl="0" indent="0">
              <a:lnSpc>
                <a:spcPts val="5759"/>
              </a:lnSpc>
              <a:spcBef>
                <a:spcPct val="0"/>
              </a:spcBef>
            </a:pPr>
            <a:r>
              <a:rPr lang="en-US" sz="4200" dirty="0">
                <a:solidFill>
                  <a:srgbClr val="FFFFFF"/>
                </a:solidFill>
                <a:latin typeface="Now Bold"/>
              </a:rPr>
              <a:t>TARGET VARIABLE DISTRIBUTION</a:t>
            </a:r>
          </a:p>
        </p:txBody>
      </p:sp>
      <p:sp>
        <p:nvSpPr>
          <p:cNvPr id="4" name="Freeform 4"/>
          <p:cNvSpPr/>
          <p:nvPr/>
        </p:nvSpPr>
        <p:spPr>
          <a:xfrm>
            <a:off x="-872453" y="8896439"/>
            <a:ext cx="4337366" cy="4337366"/>
          </a:xfrm>
          <a:custGeom>
            <a:avLst/>
            <a:gdLst/>
            <a:ahLst/>
            <a:cxnLst/>
            <a:rect l="l" t="t" r="r" b="b"/>
            <a:pathLst>
              <a:path w="4337366" h="4337366">
                <a:moveTo>
                  <a:pt x="0" y="0"/>
                </a:moveTo>
                <a:lnTo>
                  <a:pt x="4337366" y="0"/>
                </a:lnTo>
                <a:lnTo>
                  <a:pt x="4337366" y="4337366"/>
                </a:lnTo>
                <a:lnTo>
                  <a:pt x="0" y="4337366"/>
                </a:lnTo>
                <a:lnTo>
                  <a:pt x="0" y="0"/>
                </a:lnTo>
                <a:close/>
              </a:path>
            </a:pathLst>
          </a:custGeom>
          <a:blipFill>
            <a:blip r:embed="rId3">
              <a:alphaModFix amt="29000"/>
              <a:extLst>
                <a:ext uri="{96DAC541-7B7A-43D3-8B79-37D633B846F1}">
                  <asvg:svgBlip xmlns:asvg="http://schemas.microsoft.com/office/drawing/2016/SVG/main" r:embed="rId4"/>
                </a:ext>
              </a:extLst>
            </a:blip>
            <a:stretch>
              <a:fillRect/>
            </a:stretch>
          </a:blipFill>
        </p:spPr>
      </p:sp>
      <p:sp>
        <p:nvSpPr>
          <p:cNvPr id="5" name="Freeform 5"/>
          <p:cNvSpPr/>
          <p:nvPr/>
        </p:nvSpPr>
        <p:spPr>
          <a:xfrm>
            <a:off x="14843101" y="-2168683"/>
            <a:ext cx="4337366" cy="4337366"/>
          </a:xfrm>
          <a:custGeom>
            <a:avLst/>
            <a:gdLst/>
            <a:ahLst/>
            <a:cxnLst/>
            <a:rect l="l" t="t" r="r" b="b"/>
            <a:pathLst>
              <a:path w="4337366" h="4337366">
                <a:moveTo>
                  <a:pt x="0" y="0"/>
                </a:moveTo>
                <a:lnTo>
                  <a:pt x="4337366" y="0"/>
                </a:lnTo>
                <a:lnTo>
                  <a:pt x="4337366" y="4337366"/>
                </a:lnTo>
                <a:lnTo>
                  <a:pt x="0" y="4337366"/>
                </a:lnTo>
                <a:lnTo>
                  <a:pt x="0" y="0"/>
                </a:lnTo>
                <a:close/>
              </a:path>
            </a:pathLst>
          </a:custGeom>
          <a:blipFill>
            <a:blip r:embed="rId3">
              <a:alphaModFix amt="29000"/>
              <a:extLst>
                <a:ext uri="{96DAC541-7B7A-43D3-8B79-37D633B846F1}">
                  <asvg:svgBlip xmlns:asvg="http://schemas.microsoft.com/office/drawing/2016/SVG/main" r:embed="rId4"/>
                </a:ext>
              </a:extLst>
            </a:blip>
            <a:stretch>
              <a:fillRect/>
            </a:stretch>
          </a:blipFill>
        </p:spPr>
      </p:sp>
      <p:sp>
        <p:nvSpPr>
          <p:cNvPr id="6" name="TextBox 6"/>
          <p:cNvSpPr txBox="1"/>
          <p:nvPr/>
        </p:nvSpPr>
        <p:spPr>
          <a:xfrm>
            <a:off x="852252" y="8358782"/>
            <a:ext cx="16583497" cy="1056264"/>
          </a:xfrm>
          <a:prstGeom prst="rect">
            <a:avLst/>
          </a:prstGeom>
        </p:spPr>
        <p:txBody>
          <a:bodyPr lIns="0" tIns="0" rIns="0" bIns="0" rtlCol="0" anchor="t">
            <a:spAutoFit/>
          </a:bodyPr>
          <a:lstStyle/>
          <a:p>
            <a:pPr algn="ctr">
              <a:lnSpc>
                <a:spcPts val="4217"/>
              </a:lnSpc>
              <a:spcBef>
                <a:spcPct val="0"/>
              </a:spcBef>
            </a:pPr>
            <a:r>
              <a:rPr lang="en-US" sz="3347">
                <a:solidFill>
                  <a:srgbClr val="FFFFFF"/>
                </a:solidFill>
                <a:latin typeface="DM Sans"/>
              </a:rPr>
              <a:t>The Target variable is imbalanced, with Class 0 having 282,686 samples and </a:t>
            </a:r>
          </a:p>
          <a:p>
            <a:pPr algn="ctr">
              <a:lnSpc>
                <a:spcPts val="4217"/>
              </a:lnSpc>
              <a:spcBef>
                <a:spcPct val="0"/>
              </a:spcBef>
            </a:pPr>
            <a:r>
              <a:rPr lang="en-US" sz="3347">
                <a:solidFill>
                  <a:srgbClr val="FFFFFF"/>
                </a:solidFill>
                <a:latin typeface="DM Sans"/>
              </a:rPr>
              <a:t>Class 1 having only 24,825 samples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grpSp>
        <p:nvGrpSpPr>
          <p:cNvPr id="2" name="Group 2"/>
          <p:cNvGrpSpPr/>
          <p:nvPr/>
        </p:nvGrpSpPr>
        <p:grpSpPr>
          <a:xfrm>
            <a:off x="-1543050" y="-54747"/>
            <a:ext cx="2760734" cy="10341747"/>
            <a:chOff x="0" y="0"/>
            <a:chExt cx="727107" cy="2723752"/>
          </a:xfrm>
        </p:grpSpPr>
        <p:sp>
          <p:nvSpPr>
            <p:cNvPr id="3" name="Freeform 3"/>
            <p:cNvSpPr/>
            <p:nvPr/>
          </p:nvSpPr>
          <p:spPr>
            <a:xfrm>
              <a:off x="0" y="0"/>
              <a:ext cx="727107" cy="2723752"/>
            </a:xfrm>
            <a:custGeom>
              <a:avLst/>
              <a:gdLst/>
              <a:ahLst/>
              <a:cxnLst/>
              <a:rect l="l" t="t" r="r" b="b"/>
              <a:pathLst>
                <a:path w="727107" h="2723752">
                  <a:moveTo>
                    <a:pt x="0" y="0"/>
                  </a:moveTo>
                  <a:lnTo>
                    <a:pt x="727107" y="0"/>
                  </a:lnTo>
                  <a:lnTo>
                    <a:pt x="727107" y="2723752"/>
                  </a:lnTo>
                  <a:lnTo>
                    <a:pt x="0" y="2723752"/>
                  </a:lnTo>
                  <a:close/>
                </a:path>
              </a:pathLst>
            </a:custGeom>
            <a:solidFill>
              <a:srgbClr val="145DA0"/>
            </a:solidFill>
          </p:spPr>
        </p:sp>
        <p:sp>
          <p:nvSpPr>
            <p:cNvPr id="4" name="TextBox 4"/>
            <p:cNvSpPr txBox="1"/>
            <p:nvPr/>
          </p:nvSpPr>
          <p:spPr>
            <a:xfrm>
              <a:off x="0" y="-38100"/>
              <a:ext cx="727107" cy="2761852"/>
            </a:xfrm>
            <a:prstGeom prst="rect">
              <a:avLst/>
            </a:prstGeom>
          </p:spPr>
          <p:txBody>
            <a:bodyPr lIns="50800" tIns="50800" rIns="50800" bIns="50800" rtlCol="0" anchor="ctr"/>
            <a:lstStyle/>
            <a:p>
              <a:pPr algn="ctr">
                <a:lnSpc>
                  <a:spcPts val="2605"/>
                </a:lnSpc>
              </a:pPr>
              <a:endParaRPr/>
            </a:p>
          </p:txBody>
        </p:sp>
      </p:grpSp>
      <p:sp>
        <p:nvSpPr>
          <p:cNvPr id="5" name="Freeform 5"/>
          <p:cNvSpPr/>
          <p:nvPr/>
        </p:nvSpPr>
        <p:spPr>
          <a:xfrm>
            <a:off x="3053577" y="2364058"/>
            <a:ext cx="13345131" cy="7091529"/>
          </a:xfrm>
          <a:custGeom>
            <a:avLst/>
            <a:gdLst/>
            <a:ahLst/>
            <a:cxnLst/>
            <a:rect l="l" t="t" r="r" b="b"/>
            <a:pathLst>
              <a:path w="13345131" h="7091529">
                <a:moveTo>
                  <a:pt x="0" y="0"/>
                </a:moveTo>
                <a:lnTo>
                  <a:pt x="13345131" y="0"/>
                </a:lnTo>
                <a:lnTo>
                  <a:pt x="13345131" y="7091529"/>
                </a:lnTo>
                <a:lnTo>
                  <a:pt x="0" y="7091529"/>
                </a:lnTo>
                <a:lnTo>
                  <a:pt x="0" y="0"/>
                </a:lnTo>
                <a:close/>
              </a:path>
            </a:pathLst>
          </a:custGeom>
          <a:blipFill>
            <a:blip r:embed="rId2"/>
            <a:stretch>
              <a:fillRect l="-3718" r="-10950"/>
            </a:stretch>
          </a:blipFill>
        </p:spPr>
      </p:sp>
      <p:sp>
        <p:nvSpPr>
          <p:cNvPr id="6" name="TextBox 6"/>
          <p:cNvSpPr txBox="1"/>
          <p:nvPr/>
        </p:nvSpPr>
        <p:spPr>
          <a:xfrm>
            <a:off x="5242269" y="265521"/>
            <a:ext cx="8043628" cy="604012"/>
          </a:xfrm>
          <a:prstGeom prst="rect">
            <a:avLst/>
          </a:prstGeom>
        </p:spPr>
        <p:txBody>
          <a:bodyPr lIns="0" tIns="0" rIns="0" bIns="0" rtlCol="0" anchor="t">
            <a:spAutoFit/>
          </a:bodyPr>
          <a:lstStyle/>
          <a:p>
            <a:pPr marL="0" lvl="0" indent="0" algn="ctr">
              <a:lnSpc>
                <a:spcPts val="4551"/>
              </a:lnSpc>
              <a:spcBef>
                <a:spcPct val="0"/>
              </a:spcBef>
            </a:pPr>
            <a:r>
              <a:rPr lang="en-US" sz="4200" dirty="0">
                <a:solidFill>
                  <a:srgbClr val="FFFFFF"/>
                </a:solidFill>
                <a:latin typeface="Now Bold"/>
              </a:rPr>
              <a:t>DATA PREPARATION</a:t>
            </a:r>
          </a:p>
        </p:txBody>
      </p:sp>
      <p:sp>
        <p:nvSpPr>
          <p:cNvPr id="7" name="TextBox 7"/>
          <p:cNvSpPr txBox="1"/>
          <p:nvPr/>
        </p:nvSpPr>
        <p:spPr>
          <a:xfrm>
            <a:off x="7850088" y="1386944"/>
            <a:ext cx="2587823" cy="563118"/>
          </a:xfrm>
          <a:prstGeom prst="rect">
            <a:avLst/>
          </a:prstGeom>
        </p:spPr>
        <p:txBody>
          <a:bodyPr lIns="0" tIns="0" rIns="0" bIns="0" rtlCol="0" anchor="t">
            <a:spAutoFit/>
          </a:bodyPr>
          <a:lstStyle/>
          <a:p>
            <a:pPr algn="ctr">
              <a:lnSpc>
                <a:spcPts val="4536"/>
              </a:lnSpc>
              <a:spcBef>
                <a:spcPct val="0"/>
              </a:spcBef>
            </a:pPr>
            <a:r>
              <a:rPr lang="en-US" sz="3600">
                <a:solidFill>
                  <a:srgbClr val="FFFFFF"/>
                </a:solidFill>
                <a:latin typeface="DM Sans"/>
              </a:rPr>
              <a:t>Correlations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Freeform 2"/>
          <p:cNvSpPr/>
          <p:nvPr/>
        </p:nvSpPr>
        <p:spPr>
          <a:xfrm>
            <a:off x="17259300" y="9069252"/>
            <a:ext cx="1802889" cy="1802889"/>
          </a:xfrm>
          <a:custGeom>
            <a:avLst/>
            <a:gdLst/>
            <a:ahLst/>
            <a:cxnLst/>
            <a:rect l="l" t="t" r="r" b="b"/>
            <a:pathLst>
              <a:path w="1802889" h="1802889">
                <a:moveTo>
                  <a:pt x="0" y="0"/>
                </a:moveTo>
                <a:lnTo>
                  <a:pt x="1802889" y="0"/>
                </a:lnTo>
                <a:lnTo>
                  <a:pt x="1802889" y="1802889"/>
                </a:lnTo>
                <a:lnTo>
                  <a:pt x="0" y="180288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6830388" y="-983437"/>
            <a:ext cx="2293320" cy="2293320"/>
          </a:xfrm>
          <a:custGeom>
            <a:avLst/>
            <a:gdLst/>
            <a:ahLst/>
            <a:cxnLst/>
            <a:rect l="l" t="t" r="r" b="b"/>
            <a:pathLst>
              <a:path w="2293320" h="2293320">
                <a:moveTo>
                  <a:pt x="0" y="0"/>
                </a:moveTo>
                <a:lnTo>
                  <a:pt x="2293320" y="0"/>
                </a:lnTo>
                <a:lnTo>
                  <a:pt x="2293320" y="2293320"/>
                </a:lnTo>
                <a:lnTo>
                  <a:pt x="0" y="22933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4" name="Picture 4"/>
          <p:cNvPicPr>
            <a:picLocks noChangeAspect="1"/>
          </p:cNvPicPr>
          <p:nvPr/>
        </p:nvPicPr>
        <p:blipFill>
          <a:blip r:embed="rId4"/>
          <a:stretch>
            <a:fillRect/>
          </a:stretch>
        </p:blipFill>
        <p:spPr>
          <a:xfrm>
            <a:off x="1858766" y="4843479"/>
            <a:ext cx="1298924" cy="400634"/>
          </a:xfrm>
          <a:prstGeom prst="rect">
            <a:avLst/>
          </a:prstGeom>
        </p:spPr>
      </p:pic>
      <p:grpSp>
        <p:nvGrpSpPr>
          <p:cNvPr id="5" name="Group 5"/>
          <p:cNvGrpSpPr/>
          <p:nvPr/>
        </p:nvGrpSpPr>
        <p:grpSpPr>
          <a:xfrm>
            <a:off x="-1533525" y="-54747"/>
            <a:ext cx="2760734" cy="10341747"/>
            <a:chOff x="0" y="0"/>
            <a:chExt cx="727107" cy="2723752"/>
          </a:xfrm>
        </p:grpSpPr>
        <p:sp>
          <p:nvSpPr>
            <p:cNvPr id="6" name="Freeform 6"/>
            <p:cNvSpPr/>
            <p:nvPr/>
          </p:nvSpPr>
          <p:spPr>
            <a:xfrm>
              <a:off x="0" y="0"/>
              <a:ext cx="727107" cy="2723752"/>
            </a:xfrm>
            <a:custGeom>
              <a:avLst/>
              <a:gdLst/>
              <a:ahLst/>
              <a:cxnLst/>
              <a:rect l="l" t="t" r="r" b="b"/>
              <a:pathLst>
                <a:path w="727107" h="2723752">
                  <a:moveTo>
                    <a:pt x="0" y="0"/>
                  </a:moveTo>
                  <a:lnTo>
                    <a:pt x="727107" y="0"/>
                  </a:lnTo>
                  <a:lnTo>
                    <a:pt x="727107" y="2723752"/>
                  </a:lnTo>
                  <a:lnTo>
                    <a:pt x="0" y="2723752"/>
                  </a:lnTo>
                  <a:close/>
                </a:path>
              </a:pathLst>
            </a:custGeom>
            <a:solidFill>
              <a:srgbClr val="145DA0"/>
            </a:solidFill>
          </p:spPr>
        </p:sp>
        <p:sp>
          <p:nvSpPr>
            <p:cNvPr id="7" name="TextBox 7"/>
            <p:cNvSpPr txBox="1"/>
            <p:nvPr/>
          </p:nvSpPr>
          <p:spPr>
            <a:xfrm>
              <a:off x="0" y="-38100"/>
              <a:ext cx="727107" cy="2761852"/>
            </a:xfrm>
            <a:prstGeom prst="rect">
              <a:avLst/>
            </a:prstGeom>
          </p:spPr>
          <p:txBody>
            <a:bodyPr lIns="50800" tIns="50800" rIns="50800" bIns="50800" rtlCol="0" anchor="ctr"/>
            <a:lstStyle/>
            <a:p>
              <a:pPr algn="ctr">
                <a:lnSpc>
                  <a:spcPts val="2605"/>
                </a:lnSpc>
              </a:pPr>
              <a:endParaRPr/>
            </a:p>
          </p:txBody>
        </p:sp>
      </p:grpSp>
      <p:sp>
        <p:nvSpPr>
          <p:cNvPr id="8" name="Freeform 8"/>
          <p:cNvSpPr/>
          <p:nvPr/>
        </p:nvSpPr>
        <p:spPr>
          <a:xfrm>
            <a:off x="2022071" y="2289806"/>
            <a:ext cx="1094370" cy="1144500"/>
          </a:xfrm>
          <a:custGeom>
            <a:avLst/>
            <a:gdLst/>
            <a:ahLst/>
            <a:cxnLst/>
            <a:rect l="l" t="t" r="r" b="b"/>
            <a:pathLst>
              <a:path w="1094370" h="1144500">
                <a:moveTo>
                  <a:pt x="0" y="0"/>
                </a:moveTo>
                <a:lnTo>
                  <a:pt x="1094370" y="0"/>
                </a:lnTo>
                <a:lnTo>
                  <a:pt x="1094370" y="1144500"/>
                </a:lnTo>
                <a:lnTo>
                  <a:pt x="0" y="1144500"/>
                </a:lnTo>
                <a:lnTo>
                  <a:pt x="0" y="0"/>
                </a:lnTo>
                <a:close/>
              </a:path>
            </a:pathLst>
          </a:custGeom>
          <a:blipFill>
            <a:blip r:embed="rId5"/>
            <a:stretch>
              <a:fillRect t="-2512" b="-53525"/>
            </a:stretch>
          </a:blipFill>
        </p:spPr>
      </p:sp>
      <p:sp>
        <p:nvSpPr>
          <p:cNvPr id="9" name="TextBox 9"/>
          <p:cNvSpPr txBox="1"/>
          <p:nvPr/>
        </p:nvSpPr>
        <p:spPr>
          <a:xfrm>
            <a:off x="1961043" y="4477310"/>
            <a:ext cx="1150381" cy="584708"/>
          </a:xfrm>
          <a:prstGeom prst="rect">
            <a:avLst/>
          </a:prstGeom>
        </p:spPr>
        <p:txBody>
          <a:bodyPr lIns="0" tIns="0" rIns="0" bIns="0" rtlCol="0" anchor="t">
            <a:spAutoFit/>
          </a:bodyPr>
          <a:lstStyle/>
          <a:p>
            <a:pPr marL="0" lvl="0" indent="0" algn="ctr">
              <a:lnSpc>
                <a:spcPts val="4576"/>
              </a:lnSpc>
              <a:spcBef>
                <a:spcPct val="0"/>
              </a:spcBef>
            </a:pPr>
            <a:r>
              <a:rPr lang="en-US" sz="3813" dirty="0">
                <a:solidFill>
                  <a:srgbClr val="FFFFFF"/>
                </a:solidFill>
                <a:latin typeface="Now Bold"/>
              </a:rPr>
              <a:t>5</a:t>
            </a:r>
            <a:r>
              <a:rPr lang="en-US" sz="3813" u="none" strike="noStrike" dirty="0">
                <a:solidFill>
                  <a:srgbClr val="FFFFFF"/>
                </a:solidFill>
                <a:latin typeface="Now Bold"/>
              </a:rPr>
              <a:t>0%</a:t>
            </a:r>
          </a:p>
        </p:txBody>
      </p:sp>
      <p:sp>
        <p:nvSpPr>
          <p:cNvPr id="10" name="TextBox 10"/>
          <p:cNvSpPr txBox="1"/>
          <p:nvPr/>
        </p:nvSpPr>
        <p:spPr>
          <a:xfrm>
            <a:off x="6100043" y="686651"/>
            <a:ext cx="5824381" cy="592470"/>
          </a:xfrm>
          <a:prstGeom prst="rect">
            <a:avLst/>
          </a:prstGeom>
        </p:spPr>
        <p:txBody>
          <a:bodyPr lIns="0" tIns="0" rIns="0" bIns="0" rtlCol="0" anchor="t">
            <a:spAutoFit/>
          </a:bodyPr>
          <a:lstStyle/>
          <a:p>
            <a:pPr marL="0" lvl="0" indent="0" algn="ctr">
              <a:lnSpc>
                <a:spcPts val="4443"/>
              </a:lnSpc>
              <a:spcBef>
                <a:spcPct val="0"/>
              </a:spcBef>
            </a:pPr>
            <a:r>
              <a:rPr lang="en-US" sz="4200" dirty="0">
                <a:solidFill>
                  <a:srgbClr val="FFFFFF"/>
                </a:solidFill>
                <a:latin typeface="Now Bold"/>
              </a:rPr>
              <a:t>DATA PREPARATION</a:t>
            </a:r>
          </a:p>
        </p:txBody>
      </p:sp>
      <p:sp>
        <p:nvSpPr>
          <p:cNvPr id="11" name="TextBox 11"/>
          <p:cNvSpPr txBox="1"/>
          <p:nvPr/>
        </p:nvSpPr>
        <p:spPr>
          <a:xfrm>
            <a:off x="3495868" y="4581114"/>
            <a:ext cx="11185456" cy="545973"/>
          </a:xfrm>
          <a:prstGeom prst="rect">
            <a:avLst/>
          </a:prstGeom>
        </p:spPr>
        <p:txBody>
          <a:bodyPr lIns="0" tIns="0" rIns="0" bIns="0" rtlCol="0" anchor="t">
            <a:spAutoFit/>
          </a:bodyPr>
          <a:lstStyle/>
          <a:p>
            <a:pPr marL="0" lvl="0" indent="0">
              <a:lnSpc>
                <a:spcPts val="4416"/>
              </a:lnSpc>
              <a:spcBef>
                <a:spcPct val="0"/>
              </a:spcBef>
            </a:pPr>
            <a:r>
              <a:rPr lang="en-US" sz="3200" dirty="0">
                <a:solidFill>
                  <a:srgbClr val="FFFFFF"/>
                </a:solidFill>
                <a:latin typeface="DM Sans"/>
              </a:rPr>
              <a:t>Columns with missing values more than 50% are removed.</a:t>
            </a:r>
          </a:p>
        </p:txBody>
      </p:sp>
      <p:sp>
        <p:nvSpPr>
          <p:cNvPr id="12" name="TextBox 12"/>
          <p:cNvSpPr txBox="1"/>
          <p:nvPr/>
        </p:nvSpPr>
        <p:spPr>
          <a:xfrm>
            <a:off x="5321014" y="3376595"/>
            <a:ext cx="6805693" cy="444646"/>
          </a:xfrm>
          <a:prstGeom prst="rect">
            <a:avLst/>
          </a:prstGeom>
        </p:spPr>
        <p:txBody>
          <a:bodyPr lIns="0" tIns="0" rIns="0" bIns="0" rtlCol="0" anchor="t">
            <a:spAutoFit/>
          </a:bodyPr>
          <a:lstStyle/>
          <a:p>
            <a:pPr marL="0" lvl="0" indent="0">
              <a:lnSpc>
                <a:spcPts val="3603"/>
              </a:lnSpc>
              <a:spcBef>
                <a:spcPct val="0"/>
              </a:spcBef>
            </a:pPr>
            <a:endParaRPr/>
          </a:p>
        </p:txBody>
      </p:sp>
      <p:sp>
        <p:nvSpPr>
          <p:cNvPr id="13" name="TextBox 13"/>
          <p:cNvSpPr txBox="1"/>
          <p:nvPr/>
        </p:nvSpPr>
        <p:spPr>
          <a:xfrm>
            <a:off x="3414225" y="2532159"/>
            <a:ext cx="14481180" cy="545973"/>
          </a:xfrm>
          <a:prstGeom prst="rect">
            <a:avLst/>
          </a:prstGeom>
        </p:spPr>
        <p:txBody>
          <a:bodyPr lIns="0" tIns="0" rIns="0" bIns="0" rtlCol="0" anchor="t">
            <a:spAutoFit/>
          </a:bodyPr>
          <a:lstStyle/>
          <a:p>
            <a:pPr marL="0" lvl="0" indent="0">
              <a:lnSpc>
                <a:spcPts val="4416"/>
              </a:lnSpc>
              <a:spcBef>
                <a:spcPct val="0"/>
              </a:spcBef>
            </a:pPr>
            <a:r>
              <a:rPr lang="en-US" sz="3200" dirty="0">
                <a:solidFill>
                  <a:srgbClr val="FFFFFF"/>
                </a:solidFill>
                <a:latin typeface="DM Sans Bold"/>
              </a:rPr>
              <a:t>Mistaken values : </a:t>
            </a:r>
            <a:r>
              <a:rPr lang="en-US" sz="3200" dirty="0">
                <a:solidFill>
                  <a:srgbClr val="FFFFFF"/>
                </a:solidFill>
                <a:latin typeface="DM Sans"/>
              </a:rPr>
              <a:t>Absolute function is used to handle mistaken values.</a:t>
            </a:r>
          </a:p>
        </p:txBody>
      </p:sp>
      <p:sp>
        <p:nvSpPr>
          <p:cNvPr id="14" name="TextBox 14"/>
          <p:cNvSpPr txBox="1"/>
          <p:nvPr/>
        </p:nvSpPr>
        <p:spPr>
          <a:xfrm>
            <a:off x="3495868" y="6456458"/>
            <a:ext cx="14317895" cy="991218"/>
          </a:xfrm>
          <a:prstGeom prst="rect">
            <a:avLst/>
          </a:prstGeom>
        </p:spPr>
        <p:txBody>
          <a:bodyPr lIns="0" tIns="0" rIns="0" bIns="0" rtlCol="0" anchor="t">
            <a:spAutoFit/>
          </a:bodyPr>
          <a:lstStyle/>
          <a:p>
            <a:pPr>
              <a:lnSpc>
                <a:spcPts val="3987"/>
              </a:lnSpc>
            </a:pPr>
            <a:r>
              <a:rPr lang="en-US" sz="2889">
                <a:solidFill>
                  <a:srgbClr val="FFFFFF"/>
                </a:solidFill>
                <a:latin typeface="DM Sans Bold"/>
              </a:rPr>
              <a:t>Categorical columns:</a:t>
            </a:r>
            <a:r>
              <a:rPr lang="en-US" sz="2889">
                <a:solidFill>
                  <a:srgbClr val="FFFFFF"/>
                </a:solidFill>
                <a:latin typeface="DM Sans"/>
              </a:rPr>
              <a:t> Imputing missing values with the most frequent value mode.</a:t>
            </a:r>
          </a:p>
          <a:p>
            <a:pPr marL="0" lvl="0" indent="0">
              <a:lnSpc>
                <a:spcPts val="3987"/>
              </a:lnSpc>
              <a:spcBef>
                <a:spcPct val="0"/>
              </a:spcBef>
            </a:pPr>
            <a:r>
              <a:rPr lang="en-US" sz="2889">
                <a:solidFill>
                  <a:srgbClr val="FFFFFF"/>
                </a:solidFill>
                <a:latin typeface="DM Sans Bold"/>
              </a:rPr>
              <a:t>Numerical columns:</a:t>
            </a:r>
            <a:r>
              <a:rPr lang="en-US" sz="2889">
                <a:solidFill>
                  <a:srgbClr val="FFFFFF"/>
                </a:solidFill>
                <a:latin typeface="DM Sans"/>
              </a:rPr>
              <a:t> Imputing missing values with median value.</a:t>
            </a:r>
          </a:p>
        </p:txBody>
      </p:sp>
      <p:sp>
        <p:nvSpPr>
          <p:cNvPr id="15" name="Freeform 15"/>
          <p:cNvSpPr/>
          <p:nvPr/>
        </p:nvSpPr>
        <p:spPr>
          <a:xfrm>
            <a:off x="1961043" y="6368945"/>
            <a:ext cx="1094370" cy="1078731"/>
          </a:xfrm>
          <a:custGeom>
            <a:avLst/>
            <a:gdLst/>
            <a:ahLst/>
            <a:cxnLst/>
            <a:rect l="l" t="t" r="r" b="b"/>
            <a:pathLst>
              <a:path w="1094370" h="1078731">
                <a:moveTo>
                  <a:pt x="0" y="0"/>
                </a:moveTo>
                <a:lnTo>
                  <a:pt x="1094370" y="0"/>
                </a:lnTo>
                <a:lnTo>
                  <a:pt x="1094370" y="1078731"/>
                </a:lnTo>
                <a:lnTo>
                  <a:pt x="0" y="1078731"/>
                </a:lnTo>
                <a:lnTo>
                  <a:pt x="0" y="0"/>
                </a:lnTo>
                <a:close/>
              </a:path>
            </a:pathLst>
          </a:custGeom>
          <a:blipFill>
            <a:blip r:embed="rId6"/>
            <a:stretch>
              <a:fillRect l="-11451" t="-835" r="-11965" b="-835"/>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Freeform 2"/>
          <p:cNvSpPr/>
          <p:nvPr/>
        </p:nvSpPr>
        <p:spPr>
          <a:xfrm>
            <a:off x="17259300" y="9069252"/>
            <a:ext cx="1802889" cy="1802889"/>
          </a:xfrm>
          <a:custGeom>
            <a:avLst/>
            <a:gdLst/>
            <a:ahLst/>
            <a:cxnLst/>
            <a:rect l="l" t="t" r="r" b="b"/>
            <a:pathLst>
              <a:path w="1802889" h="1802889">
                <a:moveTo>
                  <a:pt x="0" y="0"/>
                </a:moveTo>
                <a:lnTo>
                  <a:pt x="1802889" y="0"/>
                </a:lnTo>
                <a:lnTo>
                  <a:pt x="1802889" y="1802889"/>
                </a:lnTo>
                <a:lnTo>
                  <a:pt x="0" y="180288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6830388" y="-983437"/>
            <a:ext cx="2293320" cy="2293320"/>
          </a:xfrm>
          <a:custGeom>
            <a:avLst/>
            <a:gdLst/>
            <a:ahLst/>
            <a:cxnLst/>
            <a:rect l="l" t="t" r="r" b="b"/>
            <a:pathLst>
              <a:path w="2293320" h="2293320">
                <a:moveTo>
                  <a:pt x="0" y="0"/>
                </a:moveTo>
                <a:lnTo>
                  <a:pt x="2293320" y="0"/>
                </a:lnTo>
                <a:lnTo>
                  <a:pt x="2293320" y="2293320"/>
                </a:lnTo>
                <a:lnTo>
                  <a:pt x="0" y="22933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1533525" y="-54747"/>
            <a:ext cx="2760734" cy="10341747"/>
            <a:chOff x="0" y="0"/>
            <a:chExt cx="727107" cy="2723752"/>
          </a:xfrm>
        </p:grpSpPr>
        <p:sp>
          <p:nvSpPr>
            <p:cNvPr id="5" name="Freeform 5"/>
            <p:cNvSpPr/>
            <p:nvPr/>
          </p:nvSpPr>
          <p:spPr>
            <a:xfrm>
              <a:off x="0" y="0"/>
              <a:ext cx="727107" cy="2723752"/>
            </a:xfrm>
            <a:custGeom>
              <a:avLst/>
              <a:gdLst/>
              <a:ahLst/>
              <a:cxnLst/>
              <a:rect l="l" t="t" r="r" b="b"/>
              <a:pathLst>
                <a:path w="727107" h="2723752">
                  <a:moveTo>
                    <a:pt x="0" y="0"/>
                  </a:moveTo>
                  <a:lnTo>
                    <a:pt x="727107" y="0"/>
                  </a:lnTo>
                  <a:lnTo>
                    <a:pt x="727107" y="2723752"/>
                  </a:lnTo>
                  <a:lnTo>
                    <a:pt x="0" y="2723752"/>
                  </a:lnTo>
                  <a:close/>
                </a:path>
              </a:pathLst>
            </a:custGeom>
            <a:solidFill>
              <a:srgbClr val="145DA0"/>
            </a:solidFill>
          </p:spPr>
        </p:sp>
        <p:sp>
          <p:nvSpPr>
            <p:cNvPr id="6" name="TextBox 6"/>
            <p:cNvSpPr txBox="1"/>
            <p:nvPr/>
          </p:nvSpPr>
          <p:spPr>
            <a:xfrm>
              <a:off x="0" y="-38100"/>
              <a:ext cx="727107" cy="2761852"/>
            </a:xfrm>
            <a:prstGeom prst="rect">
              <a:avLst/>
            </a:prstGeom>
          </p:spPr>
          <p:txBody>
            <a:bodyPr lIns="50800" tIns="50800" rIns="50800" bIns="50800" rtlCol="0" anchor="ctr"/>
            <a:lstStyle/>
            <a:p>
              <a:pPr algn="ctr">
                <a:lnSpc>
                  <a:spcPts val="2605"/>
                </a:lnSpc>
              </a:pPr>
              <a:endParaRPr/>
            </a:p>
          </p:txBody>
        </p:sp>
      </p:grpSp>
      <p:sp>
        <p:nvSpPr>
          <p:cNvPr id="7" name="Freeform 7"/>
          <p:cNvSpPr/>
          <p:nvPr/>
        </p:nvSpPr>
        <p:spPr>
          <a:xfrm>
            <a:off x="1754549" y="4480873"/>
            <a:ext cx="1266133" cy="1078033"/>
          </a:xfrm>
          <a:custGeom>
            <a:avLst/>
            <a:gdLst/>
            <a:ahLst/>
            <a:cxnLst/>
            <a:rect l="l" t="t" r="r" b="b"/>
            <a:pathLst>
              <a:path w="1266133" h="1078033">
                <a:moveTo>
                  <a:pt x="0" y="0"/>
                </a:moveTo>
                <a:lnTo>
                  <a:pt x="1266134" y="0"/>
                </a:lnTo>
                <a:lnTo>
                  <a:pt x="1266134" y="1078034"/>
                </a:lnTo>
                <a:lnTo>
                  <a:pt x="0" y="1078034"/>
                </a:lnTo>
                <a:lnTo>
                  <a:pt x="0" y="0"/>
                </a:lnTo>
                <a:close/>
              </a:path>
            </a:pathLst>
          </a:custGeom>
          <a:blipFill>
            <a:blip r:embed="rId4"/>
            <a:stretch>
              <a:fillRect l="-908" r="-25901"/>
            </a:stretch>
          </a:blipFill>
        </p:spPr>
      </p:sp>
      <p:sp>
        <p:nvSpPr>
          <p:cNvPr id="8" name="Freeform 8"/>
          <p:cNvSpPr/>
          <p:nvPr/>
        </p:nvSpPr>
        <p:spPr>
          <a:xfrm>
            <a:off x="1718465" y="2163672"/>
            <a:ext cx="1266133" cy="1059901"/>
          </a:xfrm>
          <a:custGeom>
            <a:avLst/>
            <a:gdLst/>
            <a:ahLst/>
            <a:cxnLst/>
            <a:rect l="l" t="t" r="r" b="b"/>
            <a:pathLst>
              <a:path w="1266133" h="1059901">
                <a:moveTo>
                  <a:pt x="0" y="0"/>
                </a:moveTo>
                <a:lnTo>
                  <a:pt x="1266133" y="0"/>
                </a:lnTo>
                <a:lnTo>
                  <a:pt x="1266133" y="1059901"/>
                </a:lnTo>
                <a:lnTo>
                  <a:pt x="0" y="1059901"/>
                </a:lnTo>
                <a:lnTo>
                  <a:pt x="0" y="0"/>
                </a:lnTo>
                <a:close/>
              </a:path>
            </a:pathLst>
          </a:custGeom>
          <a:blipFill>
            <a:blip r:embed="rId5"/>
            <a:stretch>
              <a:fillRect t="-7017" r="-8655" b="-7017"/>
            </a:stretch>
          </a:blipFill>
        </p:spPr>
      </p:sp>
      <p:sp>
        <p:nvSpPr>
          <p:cNvPr id="9" name="Freeform 9"/>
          <p:cNvSpPr/>
          <p:nvPr/>
        </p:nvSpPr>
        <p:spPr>
          <a:xfrm>
            <a:off x="1718465" y="7003967"/>
            <a:ext cx="1338303" cy="1082488"/>
          </a:xfrm>
          <a:custGeom>
            <a:avLst/>
            <a:gdLst/>
            <a:ahLst/>
            <a:cxnLst/>
            <a:rect l="l" t="t" r="r" b="b"/>
            <a:pathLst>
              <a:path w="1338303" h="1082488">
                <a:moveTo>
                  <a:pt x="0" y="0"/>
                </a:moveTo>
                <a:lnTo>
                  <a:pt x="1338303" y="0"/>
                </a:lnTo>
                <a:lnTo>
                  <a:pt x="1338303" y="1082488"/>
                </a:lnTo>
                <a:lnTo>
                  <a:pt x="0" y="1082488"/>
                </a:lnTo>
                <a:lnTo>
                  <a:pt x="0" y="0"/>
                </a:lnTo>
                <a:close/>
              </a:path>
            </a:pathLst>
          </a:custGeom>
          <a:blipFill>
            <a:blip r:embed="rId6"/>
            <a:stretch>
              <a:fillRect l="-9312" r="-32807"/>
            </a:stretch>
          </a:blipFill>
        </p:spPr>
      </p:sp>
      <p:sp>
        <p:nvSpPr>
          <p:cNvPr id="10" name="TextBox 10"/>
          <p:cNvSpPr txBox="1"/>
          <p:nvPr/>
        </p:nvSpPr>
        <p:spPr>
          <a:xfrm>
            <a:off x="6231809" y="652051"/>
            <a:ext cx="5824381" cy="584775"/>
          </a:xfrm>
          <a:prstGeom prst="rect">
            <a:avLst/>
          </a:prstGeom>
        </p:spPr>
        <p:txBody>
          <a:bodyPr lIns="0" tIns="0" rIns="0" bIns="0" rtlCol="0" anchor="t">
            <a:spAutoFit/>
          </a:bodyPr>
          <a:lstStyle/>
          <a:p>
            <a:pPr marL="0" lvl="0" indent="0">
              <a:lnSpc>
                <a:spcPts val="4443"/>
              </a:lnSpc>
              <a:spcBef>
                <a:spcPct val="0"/>
              </a:spcBef>
            </a:pPr>
            <a:r>
              <a:rPr lang="en-US" sz="4200" dirty="0">
                <a:solidFill>
                  <a:srgbClr val="FFFFFF"/>
                </a:solidFill>
                <a:latin typeface="Now Bold"/>
              </a:rPr>
              <a:t>DATA PREPARATION</a:t>
            </a:r>
          </a:p>
        </p:txBody>
      </p:sp>
      <p:sp>
        <p:nvSpPr>
          <p:cNvPr id="11" name="TextBox 11"/>
          <p:cNvSpPr txBox="1"/>
          <p:nvPr/>
        </p:nvSpPr>
        <p:spPr>
          <a:xfrm>
            <a:off x="5321014" y="3376595"/>
            <a:ext cx="6805693" cy="444646"/>
          </a:xfrm>
          <a:prstGeom prst="rect">
            <a:avLst/>
          </a:prstGeom>
        </p:spPr>
        <p:txBody>
          <a:bodyPr lIns="0" tIns="0" rIns="0" bIns="0" rtlCol="0" anchor="t">
            <a:spAutoFit/>
          </a:bodyPr>
          <a:lstStyle/>
          <a:p>
            <a:pPr marL="0" lvl="0" indent="0">
              <a:lnSpc>
                <a:spcPts val="3603"/>
              </a:lnSpc>
              <a:spcBef>
                <a:spcPct val="0"/>
              </a:spcBef>
            </a:pPr>
            <a:endParaRPr/>
          </a:p>
        </p:txBody>
      </p:sp>
      <p:sp>
        <p:nvSpPr>
          <p:cNvPr id="12" name="TextBox 12"/>
          <p:cNvSpPr txBox="1"/>
          <p:nvPr/>
        </p:nvSpPr>
        <p:spPr>
          <a:xfrm>
            <a:off x="3056768" y="3837115"/>
            <a:ext cx="14720458" cy="2000860"/>
          </a:xfrm>
          <a:prstGeom prst="rect">
            <a:avLst/>
          </a:prstGeom>
        </p:spPr>
        <p:txBody>
          <a:bodyPr lIns="0" tIns="0" rIns="0" bIns="0" rtlCol="0" anchor="t">
            <a:spAutoFit/>
          </a:bodyPr>
          <a:lstStyle/>
          <a:p>
            <a:pPr>
              <a:lnSpc>
                <a:spcPts val="3988"/>
              </a:lnSpc>
            </a:pPr>
            <a:endParaRPr/>
          </a:p>
          <a:p>
            <a:pPr marL="623950" lvl="1" indent="-311975">
              <a:lnSpc>
                <a:spcPts val="3988"/>
              </a:lnSpc>
              <a:buFont typeface="Arial"/>
              <a:buChar char="•"/>
            </a:pPr>
            <a:r>
              <a:rPr lang="en-US" sz="2889">
                <a:solidFill>
                  <a:srgbClr val="FFFFFF"/>
                </a:solidFill>
                <a:latin typeface="DM Sans Bold"/>
              </a:rPr>
              <a:t>Outliers Handling:</a:t>
            </a:r>
            <a:r>
              <a:rPr lang="en-US" sz="2889">
                <a:solidFill>
                  <a:srgbClr val="FFFFFF"/>
                </a:solidFill>
                <a:latin typeface="DM Sans"/>
              </a:rPr>
              <a:t> Winsorization</a:t>
            </a:r>
          </a:p>
          <a:p>
            <a:pPr marL="623950" lvl="1" indent="-311975">
              <a:lnSpc>
                <a:spcPts val="3988"/>
              </a:lnSpc>
              <a:buFont typeface="Arial"/>
              <a:buChar char="•"/>
            </a:pPr>
            <a:r>
              <a:rPr lang="en-US" sz="2889">
                <a:solidFill>
                  <a:srgbClr val="FFFFFF"/>
                </a:solidFill>
                <a:latin typeface="DM Sans"/>
              </a:rPr>
              <a:t>90% winsorization - For all observations &gt;95th percentile is set to 95th percentile</a:t>
            </a:r>
          </a:p>
          <a:p>
            <a:pPr marL="0" lvl="0" indent="0">
              <a:lnSpc>
                <a:spcPts val="3988"/>
              </a:lnSpc>
              <a:spcBef>
                <a:spcPct val="0"/>
              </a:spcBef>
            </a:pPr>
            <a:r>
              <a:rPr lang="en-US" sz="2889">
                <a:solidFill>
                  <a:srgbClr val="FFFFFF"/>
                </a:solidFill>
                <a:latin typeface="DM Sans"/>
              </a:rPr>
              <a:t>                                          For all observations &lt; 5th percentile is set to 5th percentile</a:t>
            </a:r>
          </a:p>
        </p:txBody>
      </p:sp>
      <p:sp>
        <p:nvSpPr>
          <p:cNvPr id="13" name="TextBox 13"/>
          <p:cNvSpPr txBox="1"/>
          <p:nvPr/>
        </p:nvSpPr>
        <p:spPr>
          <a:xfrm>
            <a:off x="3479741" y="2232356"/>
            <a:ext cx="13579543" cy="991218"/>
          </a:xfrm>
          <a:prstGeom prst="rect">
            <a:avLst/>
          </a:prstGeom>
        </p:spPr>
        <p:txBody>
          <a:bodyPr lIns="0" tIns="0" rIns="0" bIns="0" rtlCol="0" anchor="t">
            <a:spAutoFit/>
          </a:bodyPr>
          <a:lstStyle/>
          <a:p>
            <a:pPr>
              <a:lnSpc>
                <a:spcPts val="3987"/>
              </a:lnSpc>
            </a:pPr>
            <a:r>
              <a:rPr lang="en-US" sz="2889">
                <a:solidFill>
                  <a:srgbClr val="FFFFFF"/>
                </a:solidFill>
                <a:latin typeface="DM Sans Bold"/>
              </a:rPr>
              <a:t>Label Encoding: </a:t>
            </a:r>
            <a:r>
              <a:rPr lang="en-US" sz="2889">
                <a:solidFill>
                  <a:srgbClr val="FFFFFF"/>
                </a:solidFill>
                <a:latin typeface="DM Sans"/>
              </a:rPr>
              <a:t>Columns that had only two unique categories.</a:t>
            </a:r>
          </a:p>
          <a:p>
            <a:pPr marL="0" lvl="0" indent="0">
              <a:lnSpc>
                <a:spcPts val="3987"/>
              </a:lnSpc>
              <a:spcBef>
                <a:spcPct val="0"/>
              </a:spcBef>
            </a:pPr>
            <a:r>
              <a:rPr lang="en-US" sz="2889">
                <a:solidFill>
                  <a:srgbClr val="FFFFFF"/>
                </a:solidFill>
                <a:latin typeface="DM Sans Bold"/>
              </a:rPr>
              <a:t>One hot Encoding:</a:t>
            </a:r>
            <a:r>
              <a:rPr lang="en-US" sz="2889">
                <a:solidFill>
                  <a:srgbClr val="FFFFFF"/>
                </a:solidFill>
                <a:latin typeface="DM Sans"/>
              </a:rPr>
              <a:t> Columns with more than two categories.</a:t>
            </a:r>
          </a:p>
        </p:txBody>
      </p:sp>
      <p:sp>
        <p:nvSpPr>
          <p:cNvPr id="14" name="TextBox 14"/>
          <p:cNvSpPr txBox="1"/>
          <p:nvPr/>
        </p:nvSpPr>
        <p:spPr>
          <a:xfrm>
            <a:off x="3552068" y="7095237"/>
            <a:ext cx="14976480" cy="991218"/>
          </a:xfrm>
          <a:prstGeom prst="rect">
            <a:avLst/>
          </a:prstGeom>
        </p:spPr>
        <p:txBody>
          <a:bodyPr lIns="0" tIns="0" rIns="0" bIns="0" rtlCol="0" anchor="t">
            <a:spAutoFit/>
          </a:bodyPr>
          <a:lstStyle/>
          <a:p>
            <a:pPr>
              <a:lnSpc>
                <a:spcPts val="3987"/>
              </a:lnSpc>
            </a:pPr>
            <a:r>
              <a:rPr lang="en-US" sz="2889">
                <a:solidFill>
                  <a:srgbClr val="FFFFFF"/>
                </a:solidFill>
                <a:latin typeface="DM Sans Bold"/>
              </a:rPr>
              <a:t>SMOTE Sampling - Creates synthetic examples for the minority class by interpolating between existing  minority class and their nearest neighbors.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679</Words>
  <Application>Microsoft Office PowerPoint</Application>
  <PresentationFormat>Custom</PresentationFormat>
  <Paragraphs>149</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Calibri</vt:lpstr>
      <vt:lpstr>DM Sans</vt:lpstr>
      <vt:lpstr>Gotham Bold</vt:lpstr>
      <vt:lpstr>Arial</vt:lpstr>
      <vt:lpstr>Now Bold</vt:lpstr>
      <vt:lpstr>DM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 and White Brand Guidelines Presentation</dc:title>
  <cp:lastModifiedBy>Saianogna Chittudi</cp:lastModifiedBy>
  <cp:revision>4</cp:revision>
  <dcterms:created xsi:type="dcterms:W3CDTF">2006-08-16T00:00:00Z</dcterms:created>
  <dcterms:modified xsi:type="dcterms:W3CDTF">2023-11-28T22:28:13Z</dcterms:modified>
  <dc:identifier>DAF1C8qGIQo</dc:identifier>
</cp:coreProperties>
</file>