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9" r:id="rId34"/>
  </p:sldIdLst>
  <p:sldSz cx="9144000" cy="5143500" type="screen16x9"/>
  <p:notesSz cx="6858000" cy="9144000"/>
  <p:embeddedFontLst>
    <p:embeddedFont>
      <p:font typeface="Roboto" panose="02000000000000000000" pitchFamily="2" charset="0"/>
      <p:regular r:id="rId36"/>
      <p:bold r:id="rId37"/>
      <p:italic r:id="rId38"/>
      <p:boldItalic r:id="rId39"/>
    </p:embeddedFont>
    <p:embeddedFont>
      <p:font typeface="Titillium Web" panose="00000500000000000000" pitchFamily="2" charset="0"/>
      <p:regular r:id="rId40"/>
      <p:bold r:id="rId41"/>
      <p:italic r:id="rId42"/>
      <p:boldItalic r:id="rId43"/>
    </p:embeddedFont>
    <p:embeddedFont>
      <p:font typeface="Titillium Web ExtraLight" panose="00000300000000000000"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0" autoAdjust="0"/>
    <p:restoredTop sz="93447" autoAdjust="0"/>
  </p:normalViewPr>
  <p:slideViewPr>
    <p:cSldViewPr snapToGrid="0">
      <p:cViewPr varScale="1">
        <p:scale>
          <a:sx n="84" d="100"/>
          <a:sy n="84" d="100"/>
        </p:scale>
        <p:origin x="112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35f391192_07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g35ed75ccf_04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1" name="Google Shape;871;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g262c5b4fb16_0_1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6" name="Google Shape;886;g262c5b4fb16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Google Shape;891;g262c5b4fb16_1_1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2" name="Google Shape;892;g262c5b4fb16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t>Dataset Preparation:</a:t>
            </a:r>
            <a:endParaRPr/>
          </a:p>
          <a:p>
            <a:pPr marL="0" lvl="0" indent="0" algn="l" rtl="0">
              <a:lnSpc>
                <a:spcPct val="115000"/>
              </a:lnSpc>
              <a:spcBef>
                <a:spcPts val="1200"/>
              </a:spcBef>
              <a:spcAft>
                <a:spcPts val="0"/>
              </a:spcAft>
              <a:buClr>
                <a:schemeClr val="dk1"/>
              </a:buClr>
              <a:buSzPts val="1100"/>
              <a:buFont typeface="Arial"/>
              <a:buNone/>
            </a:pPr>
            <a:r>
              <a:rPr lang="en"/>
              <a:t>We started by thoroughly examining the Brooklyn housing dataset from 2016 to 2020. This involved meticulous preprocessing to ensure the dataset's coherence and reliability.</a:t>
            </a:r>
            <a:endParaRPr/>
          </a:p>
          <a:p>
            <a:pPr marL="0" lvl="0" indent="0" algn="l" rtl="0">
              <a:lnSpc>
                <a:spcPct val="115000"/>
              </a:lnSpc>
              <a:spcBef>
                <a:spcPts val="1200"/>
              </a:spcBef>
              <a:spcAft>
                <a:spcPts val="0"/>
              </a:spcAft>
              <a:buClr>
                <a:schemeClr val="dk1"/>
              </a:buClr>
              <a:buSzPts val="1100"/>
              <a:buFont typeface="Arial"/>
              <a:buNone/>
            </a:pPr>
            <a:r>
              <a:rPr lang="en"/>
              <a:t>Data Refinement:</a:t>
            </a:r>
            <a:endParaRPr/>
          </a:p>
          <a:p>
            <a:pPr marL="0" lvl="0" indent="0" algn="l" rtl="0">
              <a:lnSpc>
                <a:spcPct val="115000"/>
              </a:lnSpc>
              <a:spcBef>
                <a:spcPts val="1200"/>
              </a:spcBef>
              <a:spcAft>
                <a:spcPts val="0"/>
              </a:spcAft>
              <a:buClr>
                <a:schemeClr val="dk1"/>
              </a:buClr>
              <a:buSzPts val="1100"/>
              <a:buFont typeface="Arial"/>
              <a:buNone/>
            </a:pPr>
            <a:r>
              <a:rPr lang="en"/>
              <a:t>The initial steps included removing redundant columns and revising column names to align with our project objectives. We also focused on data quality by eliminating null values and optimizing data types. This involved converting string values to numeric types and ensuring numerical consistency by removing commas.</a:t>
            </a:r>
            <a:endParaRPr/>
          </a:p>
          <a:p>
            <a:pPr marL="0" lvl="0" indent="0" algn="l" rtl="0">
              <a:lnSpc>
                <a:spcPct val="115000"/>
              </a:lnSpc>
              <a:spcBef>
                <a:spcPts val="1200"/>
              </a:spcBef>
              <a:spcAft>
                <a:spcPts val="0"/>
              </a:spcAft>
              <a:buClr>
                <a:schemeClr val="dk1"/>
              </a:buClr>
              <a:buSzPts val="1100"/>
              <a:buFont typeface="Arial"/>
              <a:buNone/>
            </a:pPr>
            <a:endParaRPr/>
          </a:p>
          <a:p>
            <a:pPr marL="0" lvl="0" indent="0" algn="l" rtl="0">
              <a:spcBef>
                <a:spcPts val="120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g2a1c0f3fef6_2_3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8" name="Google Shape;898;g2a1c0f3fef6_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a:t>
            </a:r>
            <a:endParaRPr/>
          </a:p>
          <a:p>
            <a:pPr marL="0" lvl="0" indent="0" algn="l" rtl="0">
              <a:spcBef>
                <a:spcPts val="0"/>
              </a:spcBef>
              <a:spcAft>
                <a:spcPts val="0"/>
              </a:spcAft>
              <a:buNone/>
            </a:pPr>
            <a:r>
              <a:rPr lang="en"/>
              <a:t>df1 is the dataframe of the year 2016 with 25523 observations and 21 features</a:t>
            </a:r>
            <a:endParaRPr/>
          </a:p>
          <a:p>
            <a:pPr marL="0" lvl="0" indent="0" algn="l" rtl="0">
              <a:spcBef>
                <a:spcPts val="0"/>
              </a:spcBef>
              <a:spcAft>
                <a:spcPts val="0"/>
              </a:spcAft>
              <a:buClr>
                <a:schemeClr val="dk1"/>
              </a:buClr>
              <a:buSzPts val="1100"/>
              <a:buFont typeface="Arial"/>
              <a:buNone/>
            </a:pPr>
            <a:r>
              <a:rPr lang="en">
                <a:solidFill>
                  <a:schemeClr val="dk1"/>
                </a:solidFill>
              </a:rPr>
              <a:t>df2 is the dataframe of the year 2017 with 24796 observations and 21 features</a:t>
            </a:r>
            <a:endParaRPr/>
          </a:p>
          <a:p>
            <a:pPr marL="0" lvl="0" indent="0" algn="l" rtl="0">
              <a:spcBef>
                <a:spcPts val="0"/>
              </a:spcBef>
              <a:spcAft>
                <a:spcPts val="0"/>
              </a:spcAft>
              <a:buNone/>
            </a:pPr>
            <a:r>
              <a:rPr lang="en">
                <a:solidFill>
                  <a:schemeClr val="dk1"/>
                </a:solidFill>
              </a:rPr>
              <a:t>df3 is the dataframe of the year 2018 with 23669 observations and 21 features</a:t>
            </a:r>
            <a:endParaRPr>
              <a:solidFill>
                <a:schemeClr val="dk1"/>
              </a:solidFill>
            </a:endParaRPr>
          </a:p>
          <a:p>
            <a:pPr marL="0" lvl="0" indent="0" algn="l" rtl="0">
              <a:spcBef>
                <a:spcPts val="0"/>
              </a:spcBef>
              <a:spcAft>
                <a:spcPts val="0"/>
              </a:spcAft>
              <a:buNone/>
            </a:pPr>
            <a:r>
              <a:rPr lang="en">
                <a:solidFill>
                  <a:schemeClr val="dk1"/>
                </a:solidFill>
              </a:rPr>
              <a:t>df4 is the dataframe of the year 2019 with 25523 observations and 21 features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df5 is the dataframe of the year 2020 with 21717 observations and 21 features</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Google Shape;903;g262c5b4fb16_1_3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4" name="Google Shape;904;g262c5b4fb16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solidFill>
                  <a:schemeClr val="dk1"/>
                </a:solidFill>
              </a:rPr>
              <a:t>Temporal Analysis: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A key aspect of our analysis was the enrichment of the temporal dimension. We used the date class to restructure dates, and to gain a more detailed understanding, we segmented the dates into quarters. This nuanced approach allows us to explore trends with a heightened level of sophistication, focusing on subtleties like seasonality patterns and year-over-year variations.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Consolidation and Outcome:</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We then integrated the individual data frames into a consolidated dataset. This new dataset forms the bedrock of our analysis, providing a comprehensive view of housing trends over the designated five-year period. The outcome is a valuable insight into the dynamic landscape of property acquisition and nuanced fluctuations in property values, significantly enhancing our understanding of the housing sector in Brooklyn.</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262c5b4fb16_0_2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262c5b4fb16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2a1c0f3fef6_2_1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2a1c0f3fef6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2a1c0f3fef6_2_1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2a1c0f3fef6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2a1c0f3fef6_2_2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2a1c0f3fef6_2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35f391192_0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8"/>
        <p:cNvGrpSpPr/>
        <p:nvPr/>
      </p:nvGrpSpPr>
      <p:grpSpPr>
        <a:xfrm>
          <a:off x="0" y="0"/>
          <a:ext cx="0" cy="0"/>
          <a:chOff x="0" y="0"/>
          <a:chExt cx="0" cy="0"/>
        </a:xfrm>
      </p:grpSpPr>
      <p:sp>
        <p:nvSpPr>
          <p:cNvPr id="939" name="Google Shape;939;g35ed75ccf_02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0" name="Google Shape;940;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35ed75ccf_03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262c5b4fb16_0_2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262c5b4fb1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2a1c0f3fef6_0_4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5" name="Google Shape;965;g2a1c0f3fef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Google Shape;970;g2a1e3ac51f4_0_1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1" name="Google Shape;971;g2a1e3ac51f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Google Shape;977;g2a1c0f3fef6_0_4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8" name="Google Shape;978;g2a1c0f3fef6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g262c5b4fb16_0_3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4" name="Google Shape;984;g262c5b4fb16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2a1e3ac51f4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2a1e3ac51f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2a1e3ac51f4_0_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2a1e3ac51f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g262c5b4fb16_0_7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 name="Google Shape;1003;g262c5b4fb16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g35f391192_0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Starting the presentation off on a nice, light and hearty note.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262c5b4fb16_0_4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262c5b4fb16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2a1c0f3fef6_0_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2a1c0f3fe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g2a1e3ac51f4_0_1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3" name="Google Shape;1023;g2a1e3ac51f4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262c5b4fb16_0_6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262c5b4fb16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262c5b4fb16_0_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262c5b4fb16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262c5b4fb16_0_5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262c5b4fb16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Goal: </a:t>
            </a:r>
            <a:r>
              <a:rPr lang="en" sz="1200">
                <a:solidFill>
                  <a:schemeClr val="dk1"/>
                </a:solidFill>
                <a:latin typeface="Times New Roman"/>
                <a:ea typeface="Times New Roman"/>
                <a:cs typeface="Times New Roman"/>
                <a:sym typeface="Times New Roman"/>
              </a:rPr>
              <a:t>The ultimate goal of this research is to get a better understanding of how a major borough’s residential market ties in with the larger metropolitan statistical area’s story. Being able to apply a model on an existing set of real-time data and understanding how each variable affects the fluctuations in the market will help us delve deeper into getting a better understanding of how to predict future prices and ultimately understand why Brooklyn is the way it is and how that affects New York City’s housing market as a whole. Now, as the project continues; and based on further findings, the goal may deviate from the initial path in order to accommodate any supplemental information.</a:t>
            </a:r>
            <a:r>
              <a:rPr lang="en"/>
              <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g262c5b4fb16_0_5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7" name="Google Shape;817;g262c5b4fb16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g262c5b4fb16_1_4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4" name="Google Shape;824;g262c5b4fb16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80000"/>
              </a:lnSpc>
              <a:spcBef>
                <a:spcPts val="1200"/>
              </a:spcBef>
              <a:spcAft>
                <a:spcPts val="0"/>
              </a:spcAft>
              <a:buClr>
                <a:schemeClr val="dk1"/>
              </a:buClr>
              <a:buSzPts val="1100"/>
              <a:buFont typeface="Arial"/>
              <a:buNone/>
            </a:pPr>
            <a:r>
              <a:rPr lang="en"/>
              <a:t>Objective:</a:t>
            </a:r>
            <a:endParaRPr/>
          </a:p>
          <a:p>
            <a:pPr marL="0" lvl="0" indent="0" algn="l" rtl="0">
              <a:lnSpc>
                <a:spcPct val="80000"/>
              </a:lnSpc>
              <a:spcBef>
                <a:spcPts val="1200"/>
              </a:spcBef>
              <a:spcAft>
                <a:spcPts val="0"/>
              </a:spcAft>
              <a:buNone/>
            </a:pPr>
            <a:r>
              <a:rPr lang="en"/>
              <a:t>We aim to understand the housing market dynamics from 2016-2020 using linear regression.</a:t>
            </a:r>
            <a:endParaRPr/>
          </a:p>
          <a:p>
            <a:pPr marL="0" lvl="0" indent="0" algn="l" rtl="0">
              <a:lnSpc>
                <a:spcPct val="80000"/>
              </a:lnSpc>
              <a:spcBef>
                <a:spcPts val="1200"/>
              </a:spcBef>
              <a:spcAft>
                <a:spcPts val="0"/>
              </a:spcAft>
              <a:buClr>
                <a:schemeClr val="dk1"/>
              </a:buClr>
              <a:buSzPts val="1100"/>
              <a:buFont typeface="Arial"/>
              <a:buNone/>
            </a:pPr>
            <a:r>
              <a:rPr lang="en"/>
              <a:t>The goal is to pinpoint influential variables and track their changes over this pre-Covid period.</a:t>
            </a:r>
            <a:endParaRPr/>
          </a:p>
          <a:p>
            <a:pPr marL="0" lvl="0" indent="0" algn="l" rtl="0">
              <a:lnSpc>
                <a:spcPct val="80000"/>
              </a:lnSpc>
              <a:spcBef>
                <a:spcPts val="1200"/>
              </a:spcBef>
              <a:spcAft>
                <a:spcPts val="0"/>
              </a:spcAft>
              <a:buClr>
                <a:schemeClr val="dk1"/>
              </a:buClr>
              <a:buSzPts val="1100"/>
              <a:buFont typeface="Arial"/>
              <a:buNone/>
            </a:pPr>
            <a:r>
              <a:rPr lang="en"/>
              <a:t>Data Segmentation:</a:t>
            </a:r>
            <a:endParaRPr/>
          </a:p>
          <a:p>
            <a:pPr marL="0" lvl="0" indent="0" algn="l" rtl="0">
              <a:lnSpc>
                <a:spcPct val="80000"/>
              </a:lnSpc>
              <a:spcBef>
                <a:spcPts val="1200"/>
              </a:spcBef>
              <a:spcAft>
                <a:spcPts val="0"/>
              </a:spcAft>
              <a:buClr>
                <a:schemeClr val="dk1"/>
              </a:buClr>
              <a:buSzPts val="1100"/>
              <a:buFont typeface="Arial"/>
              <a:buNone/>
            </a:pPr>
            <a:r>
              <a:rPr lang="en"/>
              <a:t>Breaking down each year into quarters (Q1-Q4) allows us to delve into specific quarterly trends.</a:t>
            </a:r>
            <a:endParaRPr/>
          </a:p>
          <a:p>
            <a:pPr marL="0" lvl="0" indent="0" algn="l" rtl="0">
              <a:lnSpc>
                <a:spcPct val="80000"/>
              </a:lnSpc>
              <a:spcBef>
                <a:spcPts val="1200"/>
              </a:spcBef>
              <a:spcAft>
                <a:spcPts val="0"/>
              </a:spcAft>
              <a:buClr>
                <a:schemeClr val="dk1"/>
              </a:buClr>
              <a:buSzPts val="1100"/>
              <a:buFont typeface="Arial"/>
              <a:buNone/>
            </a:pPr>
            <a:r>
              <a:rPr lang="en"/>
              <a:t>This segmentation aids in discerning if changes are correlated with socio-economic developments.</a:t>
            </a:r>
            <a:endParaRPr/>
          </a:p>
          <a:p>
            <a:pPr marL="0" lvl="0" indent="0" algn="l" rtl="0">
              <a:lnSpc>
                <a:spcPct val="80000"/>
              </a:lnSpc>
              <a:spcBef>
                <a:spcPts val="1200"/>
              </a:spcBef>
              <a:spcAft>
                <a:spcPts val="0"/>
              </a:spcAft>
              <a:buClr>
                <a:schemeClr val="dk1"/>
              </a:buClr>
              <a:buSzPts val="1100"/>
              <a:buFont typeface="Arial"/>
              <a:buNone/>
            </a:pPr>
            <a:r>
              <a:rPr lang="en"/>
              <a:t>Data Handling:</a:t>
            </a:r>
            <a:endParaRPr/>
          </a:p>
          <a:p>
            <a:pPr marL="0" lvl="0" indent="0" algn="l" rtl="0">
              <a:lnSpc>
                <a:spcPct val="80000"/>
              </a:lnSpc>
              <a:spcBef>
                <a:spcPts val="1200"/>
              </a:spcBef>
              <a:spcAft>
                <a:spcPts val="0"/>
              </a:spcAft>
              <a:buClr>
                <a:schemeClr val="dk1"/>
              </a:buClr>
              <a:buSzPts val="1100"/>
              <a:buFont typeface="Arial"/>
              <a:buNone/>
            </a:pPr>
            <a:r>
              <a:rPr lang="en"/>
              <a:t>The dataset will be split for training the linear regression model and validating its predictions.</a:t>
            </a:r>
            <a:endParaRPr/>
          </a:p>
          <a:p>
            <a:pPr marL="0" lvl="0" indent="0" algn="l" rtl="0">
              <a:lnSpc>
                <a:spcPct val="80000"/>
              </a:lnSpc>
              <a:spcBef>
                <a:spcPts val="1200"/>
              </a:spcBef>
              <a:spcAft>
                <a:spcPts val="0"/>
              </a:spcAft>
              <a:buClr>
                <a:schemeClr val="dk1"/>
              </a:buClr>
              <a:buSzPts val="1100"/>
              <a:buFont typeface="Arial"/>
              <a:buNone/>
            </a:pPr>
            <a:r>
              <a:rPr lang="en"/>
              <a:t>A substantial portion is allocated for model training, ensuring robust analysis and prediction capabilities.</a:t>
            </a:r>
            <a:endParaRPr/>
          </a:p>
          <a:p>
            <a:pPr marL="0" lvl="0" indent="0" algn="l" rtl="0">
              <a:lnSpc>
                <a:spcPct val="80000"/>
              </a:lnSpc>
              <a:spcBef>
                <a:spcPts val="1200"/>
              </a:spcBef>
              <a:spcAft>
                <a:spcPts val="0"/>
              </a:spcAft>
              <a:buClr>
                <a:schemeClr val="dk1"/>
              </a:buClr>
              <a:buSzPts val="1100"/>
              <a:buFont typeface="Arial"/>
              <a:buNone/>
            </a:pPr>
            <a:r>
              <a:rPr lang="en"/>
              <a:t> </a:t>
            </a:r>
            <a:endParaRPr/>
          </a:p>
          <a:p>
            <a:pPr marL="0" lvl="0" indent="0" algn="l" rtl="0">
              <a:lnSpc>
                <a:spcPct val="80000"/>
              </a:lnSpc>
              <a:spcBef>
                <a:spcPts val="1200"/>
              </a:spcBef>
              <a:spcAft>
                <a:spcPts val="120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262c5b4fb16_1_4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262c5b4fb16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80000"/>
              </a:lnSpc>
              <a:spcBef>
                <a:spcPts val="1200"/>
              </a:spcBef>
              <a:spcAft>
                <a:spcPts val="0"/>
              </a:spcAft>
              <a:buClr>
                <a:schemeClr val="dk1"/>
              </a:buClr>
              <a:buSzPts val="1100"/>
              <a:buFont typeface="Arial"/>
              <a:buNone/>
            </a:pPr>
            <a:r>
              <a:rPr lang="en"/>
              <a:t>Data Processing:</a:t>
            </a:r>
            <a:endParaRPr/>
          </a:p>
          <a:p>
            <a:pPr marL="0" lvl="0" indent="0" algn="l" rtl="0">
              <a:lnSpc>
                <a:spcPct val="80000"/>
              </a:lnSpc>
              <a:spcBef>
                <a:spcPts val="1200"/>
              </a:spcBef>
              <a:spcAft>
                <a:spcPts val="0"/>
              </a:spcAft>
              <a:buClr>
                <a:schemeClr val="dk1"/>
              </a:buClr>
              <a:buSzPts val="1100"/>
              <a:buFont typeface="Arial"/>
              <a:buNone/>
            </a:pPr>
            <a:r>
              <a:rPr lang="en"/>
              <a:t>We'll employ effective data cleaning techniques to enhance the quality of our dataset.</a:t>
            </a:r>
            <a:endParaRPr/>
          </a:p>
          <a:p>
            <a:pPr marL="0" lvl="0" indent="0" algn="l" rtl="0">
              <a:lnSpc>
                <a:spcPct val="80000"/>
              </a:lnSpc>
              <a:spcBef>
                <a:spcPts val="1200"/>
              </a:spcBef>
              <a:spcAft>
                <a:spcPts val="0"/>
              </a:spcAft>
              <a:buClr>
                <a:schemeClr val="dk1"/>
              </a:buClr>
              <a:buSzPts val="1100"/>
              <a:buFont typeface="Arial"/>
              <a:buNone/>
            </a:pPr>
            <a:r>
              <a:rPr lang="en"/>
              <a:t>Columns deemed unnecessary will be excluded after ensuring data consistency and accuracy.</a:t>
            </a:r>
            <a:endParaRPr/>
          </a:p>
          <a:p>
            <a:pPr marL="0" lvl="0" indent="0" algn="l" rtl="0">
              <a:lnSpc>
                <a:spcPct val="80000"/>
              </a:lnSpc>
              <a:spcBef>
                <a:spcPts val="1200"/>
              </a:spcBef>
              <a:spcAft>
                <a:spcPts val="0"/>
              </a:spcAft>
              <a:buClr>
                <a:schemeClr val="dk1"/>
              </a:buClr>
              <a:buSzPts val="1100"/>
              <a:buFont typeface="Arial"/>
              <a:buNone/>
            </a:pPr>
            <a:r>
              <a:rPr lang="en"/>
              <a:t>Feature Engineering:</a:t>
            </a:r>
            <a:endParaRPr/>
          </a:p>
          <a:p>
            <a:pPr marL="0" lvl="0" indent="0" algn="l" rtl="0">
              <a:lnSpc>
                <a:spcPct val="80000"/>
              </a:lnSpc>
              <a:spcBef>
                <a:spcPts val="1200"/>
              </a:spcBef>
              <a:spcAft>
                <a:spcPts val="0"/>
              </a:spcAft>
              <a:buClr>
                <a:schemeClr val="dk1"/>
              </a:buClr>
              <a:buSzPts val="1100"/>
              <a:buFont typeface="Arial"/>
              <a:buNone/>
            </a:pPr>
            <a:r>
              <a:rPr lang="en"/>
              <a:t>Feature engineering using linear regression improves the model's ability to predict housing market trends.</a:t>
            </a:r>
            <a:endParaRPr/>
          </a:p>
          <a:p>
            <a:pPr marL="0" lvl="0" indent="0" algn="l" rtl="0">
              <a:lnSpc>
                <a:spcPct val="80000"/>
              </a:lnSpc>
              <a:spcBef>
                <a:spcPts val="1200"/>
              </a:spcBef>
              <a:spcAft>
                <a:spcPts val="0"/>
              </a:spcAft>
              <a:buClr>
                <a:schemeClr val="dk1"/>
              </a:buClr>
              <a:buSzPts val="1100"/>
              <a:buFont typeface="Arial"/>
              <a:buNone/>
            </a:pPr>
            <a:r>
              <a:rPr lang="en"/>
              <a:t>This step enhances the model's predictive power, contributing to a more nuanced analysis.</a:t>
            </a:r>
            <a:endParaRPr/>
          </a:p>
          <a:p>
            <a:pPr marL="0" lvl="0" indent="0" algn="l" rtl="0">
              <a:lnSpc>
                <a:spcPct val="80000"/>
              </a:lnSpc>
              <a:spcBef>
                <a:spcPts val="1200"/>
              </a:spcBef>
              <a:spcAft>
                <a:spcPts val="0"/>
              </a:spcAft>
              <a:buClr>
                <a:schemeClr val="dk1"/>
              </a:buClr>
              <a:buSzPts val="1100"/>
              <a:buFont typeface="Arial"/>
              <a:buNone/>
            </a:pPr>
            <a:r>
              <a:rPr lang="en"/>
              <a:t>Visualization:</a:t>
            </a:r>
            <a:endParaRPr/>
          </a:p>
          <a:p>
            <a:pPr marL="0" lvl="0" indent="0" algn="l" rtl="0">
              <a:lnSpc>
                <a:spcPct val="80000"/>
              </a:lnSpc>
              <a:spcBef>
                <a:spcPts val="1200"/>
              </a:spcBef>
              <a:spcAft>
                <a:spcPts val="0"/>
              </a:spcAft>
              <a:buClr>
                <a:schemeClr val="dk1"/>
              </a:buClr>
              <a:buSzPts val="1100"/>
              <a:buFont typeface="Arial"/>
              <a:buNone/>
            </a:pPr>
            <a:r>
              <a:rPr lang="en"/>
              <a:t>Graphical tools like graphs, boxplots, and histograms will visually represent complex patterns.</a:t>
            </a:r>
            <a:endParaRPr/>
          </a:p>
          <a:p>
            <a:pPr marL="0" lvl="0" indent="0" algn="l" rtl="0">
              <a:lnSpc>
                <a:spcPct val="80000"/>
              </a:lnSpc>
              <a:spcBef>
                <a:spcPts val="1200"/>
              </a:spcBef>
              <a:spcAft>
                <a:spcPts val="0"/>
              </a:spcAft>
              <a:buClr>
                <a:schemeClr val="dk1"/>
              </a:buClr>
              <a:buSzPts val="1100"/>
              <a:buFont typeface="Arial"/>
              <a:buNone/>
            </a:pPr>
            <a:r>
              <a:rPr lang="en"/>
              <a:t>These visual aids offer a clearer understanding of the trends and variations in the data. </a:t>
            </a:r>
            <a:endParaRPr/>
          </a:p>
          <a:p>
            <a:pPr marL="0" lvl="0" indent="0" algn="l" rtl="0">
              <a:lnSpc>
                <a:spcPct val="80000"/>
              </a:lnSpc>
              <a:spcBef>
                <a:spcPts val="1200"/>
              </a:spcBef>
              <a:spcAft>
                <a:spcPts val="0"/>
              </a:spcAft>
              <a:buClr>
                <a:schemeClr val="dk1"/>
              </a:buClr>
              <a:buSzPts val="1100"/>
              <a:buFont typeface="Arial"/>
              <a:buNone/>
            </a:pPr>
            <a:r>
              <a:rPr lang="en"/>
              <a:t> </a:t>
            </a:r>
            <a:endParaRPr/>
          </a:p>
          <a:p>
            <a:pPr marL="0" lvl="0" indent="0" algn="l" rtl="0">
              <a:lnSpc>
                <a:spcPct val="80000"/>
              </a:lnSpc>
              <a:spcBef>
                <a:spcPts val="1200"/>
              </a:spcBef>
              <a:spcAft>
                <a:spcPts val="120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696525" y="817291"/>
            <a:ext cx="7729200" cy="2081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a:endParaRPr/>
          </a:p>
        </p:txBody>
      </p:sp>
      <p:grpSp>
        <p:nvGrpSpPr>
          <p:cNvPr id="12" name="Google Shape;12;p2"/>
          <p:cNvGrpSpPr/>
          <p:nvPr/>
        </p:nvGrpSpPr>
        <p:grpSpPr>
          <a:xfrm>
            <a:off x="28550" y="2196764"/>
            <a:ext cx="9094048" cy="2946825"/>
            <a:chOff x="28544" y="3514688"/>
            <a:chExt cx="9094048" cy="1628800"/>
          </a:xfrm>
        </p:grpSpPr>
        <p:sp>
          <p:nvSpPr>
            <p:cNvPr id="13" name="Google Shape;13;p2"/>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28550" y="3359978"/>
            <a:ext cx="9094048" cy="1783611"/>
            <a:chOff x="28544" y="4157632"/>
            <a:chExt cx="9094048" cy="985856"/>
          </a:xfrm>
        </p:grpSpPr>
        <p:sp>
          <p:nvSpPr>
            <p:cNvPr id="47" name="Google Shape;47;p2"/>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2"/>
          <p:cNvSpPr/>
          <p:nvPr/>
        </p:nvSpPr>
        <p:spPr>
          <a:xfrm>
            <a:off x="0" y="222998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2"/>
        <p:cNvGrpSpPr/>
        <p:nvPr/>
      </p:nvGrpSpPr>
      <p:grpSpPr>
        <a:xfrm>
          <a:off x="0" y="0"/>
          <a:ext cx="0" cy="0"/>
          <a:chOff x="0" y="0"/>
          <a:chExt cx="0" cy="0"/>
        </a:xfrm>
      </p:grpSpPr>
      <p:sp>
        <p:nvSpPr>
          <p:cNvPr id="663" name="Google Shape;663;p11"/>
          <p:cNvSpPr/>
          <p:nvPr/>
        </p:nvSpPr>
        <p:spPr>
          <a:xfrm>
            <a:off x="-25" y="4329000"/>
            <a:ext cx="9144000" cy="8145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1"/>
          <p:cNvSpPr txBox="1">
            <a:spLocks noGrp="1"/>
          </p:cNvSpPr>
          <p:nvPr>
            <p:ph type="body" idx="1"/>
          </p:nvPr>
        </p:nvSpPr>
        <p:spPr>
          <a:xfrm>
            <a:off x="553650" y="4496202"/>
            <a:ext cx="80367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400"/>
              <a:buNone/>
              <a:defRPr sz="1400"/>
            </a:lvl1pPr>
          </a:lstStyle>
          <a:p>
            <a:endParaRPr/>
          </a:p>
        </p:txBody>
      </p:sp>
      <p:sp>
        <p:nvSpPr>
          <p:cNvPr id="665" name="Google Shape;665;p1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6"/>
        <p:cNvGrpSpPr/>
        <p:nvPr/>
      </p:nvGrpSpPr>
      <p:grpSpPr>
        <a:xfrm>
          <a:off x="0" y="0"/>
          <a:ext cx="0" cy="0"/>
          <a:chOff x="0" y="0"/>
          <a:chExt cx="0" cy="0"/>
        </a:xfrm>
      </p:grpSpPr>
      <p:sp>
        <p:nvSpPr>
          <p:cNvPr id="667" name="Google Shape;667;p1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with graphs">
  <p:cSld name="BLANK_2">
    <p:spTree>
      <p:nvGrpSpPr>
        <p:cNvPr id="1" name="Shape 668"/>
        <p:cNvGrpSpPr/>
        <p:nvPr/>
      </p:nvGrpSpPr>
      <p:grpSpPr>
        <a:xfrm>
          <a:off x="0" y="0"/>
          <a:ext cx="0" cy="0"/>
          <a:chOff x="0" y="0"/>
          <a:chExt cx="0" cy="0"/>
        </a:xfrm>
      </p:grpSpPr>
      <p:sp>
        <p:nvSpPr>
          <p:cNvPr id="669" name="Google Shape;669;p1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670" name="Google Shape;670;p13"/>
          <p:cNvGrpSpPr/>
          <p:nvPr/>
        </p:nvGrpSpPr>
        <p:grpSpPr>
          <a:xfrm>
            <a:off x="28550" y="3850565"/>
            <a:ext cx="9094048" cy="1293104"/>
            <a:chOff x="28544" y="3514688"/>
            <a:chExt cx="9094048" cy="1628800"/>
          </a:xfrm>
        </p:grpSpPr>
        <p:sp>
          <p:nvSpPr>
            <p:cNvPr id="671" name="Google Shape;671;p1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4" name="Google Shape;704;p13"/>
          <p:cNvGrpSpPr/>
          <p:nvPr/>
        </p:nvGrpSpPr>
        <p:grpSpPr>
          <a:xfrm>
            <a:off x="28550" y="4360998"/>
            <a:ext cx="9094048" cy="782671"/>
            <a:chOff x="28544" y="4157632"/>
            <a:chExt cx="9094048" cy="985856"/>
          </a:xfrm>
        </p:grpSpPr>
        <p:sp>
          <p:nvSpPr>
            <p:cNvPr id="705" name="Google Shape;705;p1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1" name="Google Shape;771;p13"/>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with frame">
  <p:cSld name="BLANK_1">
    <p:spTree>
      <p:nvGrpSpPr>
        <p:cNvPr id="1" name="Shape 772"/>
        <p:cNvGrpSpPr/>
        <p:nvPr/>
      </p:nvGrpSpPr>
      <p:grpSpPr>
        <a:xfrm>
          <a:off x="0" y="0"/>
          <a:ext cx="0" cy="0"/>
          <a:chOff x="0" y="0"/>
          <a:chExt cx="0" cy="0"/>
        </a:xfrm>
      </p:grpSpPr>
      <p:sp>
        <p:nvSpPr>
          <p:cNvPr id="773" name="Google Shape;773;p14"/>
          <p:cNvSpPr/>
          <p:nvPr/>
        </p:nvSpPr>
        <p:spPr>
          <a:xfrm>
            <a:off x="-175" y="0"/>
            <a:ext cx="9144000" cy="5143500"/>
          </a:xfrm>
          <a:prstGeom prst="frame">
            <a:avLst>
              <a:gd name="adj1" fmla="val 5397"/>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465573"/>
        </a:solidFill>
        <a:effectLst/>
      </p:bgPr>
    </p:bg>
    <p:spTree>
      <p:nvGrpSpPr>
        <p:cNvPr id="1" name="Shape 114"/>
        <p:cNvGrpSpPr/>
        <p:nvPr/>
      </p:nvGrpSpPr>
      <p:grpSpPr>
        <a:xfrm>
          <a:off x="0" y="0"/>
          <a:ext cx="0" cy="0"/>
          <a:chOff x="0" y="0"/>
          <a:chExt cx="0" cy="0"/>
        </a:xfrm>
      </p:grpSpPr>
      <p:sp>
        <p:nvSpPr>
          <p:cNvPr id="115" name="Google Shape;115;p3"/>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16" name="Google Shape;116;p3"/>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6E86B6"/>
              </a:buClr>
              <a:buSzPts val="1800"/>
              <a:buNone/>
              <a:defRPr sz="1800">
                <a:solidFill>
                  <a:srgbClr val="6E86B6"/>
                </a:solidFill>
              </a:defRPr>
            </a:lvl1pPr>
            <a:lvl2pPr lvl="1" rtl="0">
              <a:spcBef>
                <a:spcPts val="0"/>
              </a:spcBef>
              <a:spcAft>
                <a:spcPts val="0"/>
              </a:spcAft>
              <a:buClr>
                <a:srgbClr val="6E86B6"/>
              </a:buClr>
              <a:buSzPts val="1800"/>
              <a:buNone/>
              <a:defRPr sz="1800">
                <a:solidFill>
                  <a:srgbClr val="6E86B6"/>
                </a:solidFill>
              </a:defRPr>
            </a:lvl2pPr>
            <a:lvl3pPr lvl="2" rtl="0">
              <a:spcBef>
                <a:spcPts val="0"/>
              </a:spcBef>
              <a:spcAft>
                <a:spcPts val="0"/>
              </a:spcAft>
              <a:buClr>
                <a:srgbClr val="6E86B6"/>
              </a:buClr>
              <a:buSzPts val="1800"/>
              <a:buNone/>
              <a:defRPr sz="1800">
                <a:solidFill>
                  <a:srgbClr val="6E86B6"/>
                </a:solidFill>
              </a:defRPr>
            </a:lvl3pPr>
            <a:lvl4pPr lvl="3" rtl="0">
              <a:spcBef>
                <a:spcPts val="0"/>
              </a:spcBef>
              <a:spcAft>
                <a:spcPts val="0"/>
              </a:spcAft>
              <a:buClr>
                <a:srgbClr val="6E86B6"/>
              </a:buClr>
              <a:buSzPts val="1800"/>
              <a:buNone/>
              <a:defRPr sz="1800">
                <a:solidFill>
                  <a:srgbClr val="6E86B6"/>
                </a:solidFill>
              </a:defRPr>
            </a:lvl4pPr>
            <a:lvl5pPr lvl="4" rtl="0">
              <a:spcBef>
                <a:spcPts val="0"/>
              </a:spcBef>
              <a:spcAft>
                <a:spcPts val="0"/>
              </a:spcAft>
              <a:buClr>
                <a:srgbClr val="6E86B6"/>
              </a:buClr>
              <a:buSzPts val="1800"/>
              <a:buNone/>
              <a:defRPr sz="1800">
                <a:solidFill>
                  <a:srgbClr val="6E86B6"/>
                </a:solidFill>
              </a:defRPr>
            </a:lvl5pPr>
            <a:lvl6pPr lvl="5" rtl="0">
              <a:spcBef>
                <a:spcPts val="0"/>
              </a:spcBef>
              <a:spcAft>
                <a:spcPts val="0"/>
              </a:spcAft>
              <a:buClr>
                <a:srgbClr val="6E86B6"/>
              </a:buClr>
              <a:buSzPts val="1800"/>
              <a:buNone/>
              <a:defRPr sz="1800">
                <a:solidFill>
                  <a:srgbClr val="6E86B6"/>
                </a:solidFill>
              </a:defRPr>
            </a:lvl6pPr>
            <a:lvl7pPr lvl="6" rtl="0">
              <a:spcBef>
                <a:spcPts val="0"/>
              </a:spcBef>
              <a:spcAft>
                <a:spcPts val="0"/>
              </a:spcAft>
              <a:buClr>
                <a:srgbClr val="6E86B6"/>
              </a:buClr>
              <a:buSzPts val="1800"/>
              <a:buNone/>
              <a:defRPr sz="1800">
                <a:solidFill>
                  <a:srgbClr val="6E86B6"/>
                </a:solidFill>
              </a:defRPr>
            </a:lvl7pPr>
            <a:lvl8pPr lvl="7" rtl="0">
              <a:spcBef>
                <a:spcPts val="0"/>
              </a:spcBef>
              <a:spcAft>
                <a:spcPts val="0"/>
              </a:spcAft>
              <a:buClr>
                <a:srgbClr val="6E86B6"/>
              </a:buClr>
              <a:buSzPts val="1800"/>
              <a:buNone/>
              <a:defRPr sz="1800">
                <a:solidFill>
                  <a:srgbClr val="6E86B6"/>
                </a:solidFill>
              </a:defRPr>
            </a:lvl8pPr>
            <a:lvl9pPr lvl="8" rtl="0">
              <a:spcBef>
                <a:spcPts val="0"/>
              </a:spcBef>
              <a:spcAft>
                <a:spcPts val="0"/>
              </a:spcAft>
              <a:buClr>
                <a:srgbClr val="6E86B6"/>
              </a:buClr>
              <a:buSzPts val="1800"/>
              <a:buNone/>
              <a:defRPr sz="1800">
                <a:solidFill>
                  <a:srgbClr val="6E86B6"/>
                </a:solidFill>
              </a:defRPr>
            </a:lvl9pPr>
          </a:lstStyle>
          <a:p>
            <a:endParaRPr/>
          </a:p>
        </p:txBody>
      </p:sp>
      <p:grpSp>
        <p:nvGrpSpPr>
          <p:cNvPr id="117" name="Google Shape;117;p3"/>
          <p:cNvGrpSpPr/>
          <p:nvPr/>
        </p:nvGrpSpPr>
        <p:grpSpPr>
          <a:xfrm>
            <a:off x="28550" y="2196764"/>
            <a:ext cx="9094048" cy="2946825"/>
            <a:chOff x="28544" y="3514688"/>
            <a:chExt cx="9094048" cy="1628800"/>
          </a:xfrm>
        </p:grpSpPr>
        <p:sp>
          <p:nvSpPr>
            <p:cNvPr id="118" name="Google Shape;118;p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3"/>
          <p:cNvGrpSpPr/>
          <p:nvPr/>
        </p:nvGrpSpPr>
        <p:grpSpPr>
          <a:xfrm>
            <a:off x="28550" y="3359978"/>
            <a:ext cx="9094048" cy="1783611"/>
            <a:chOff x="28544" y="4157632"/>
            <a:chExt cx="9094048" cy="985856"/>
          </a:xfrm>
        </p:grpSpPr>
        <p:sp>
          <p:nvSpPr>
            <p:cNvPr id="152" name="Google Shape;152;p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8"/>
        <p:cNvGrpSpPr/>
        <p:nvPr/>
      </p:nvGrpSpPr>
      <p:grpSpPr>
        <a:xfrm>
          <a:off x="0" y="0"/>
          <a:ext cx="0" cy="0"/>
          <a:chOff x="0" y="0"/>
          <a:chExt cx="0" cy="0"/>
        </a:xfrm>
      </p:grpSpPr>
      <p:sp>
        <p:nvSpPr>
          <p:cNvPr id="219" name="Google Shape;219;p4"/>
          <p:cNvSpPr/>
          <p:nvPr/>
        </p:nvSpPr>
        <p:spPr>
          <a:xfrm rot="10800000" flipH="1">
            <a:off x="-25" y="1079400"/>
            <a:ext cx="9144000" cy="40641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txBox="1">
            <a:spLocks noGrp="1"/>
          </p:cNvSpPr>
          <p:nvPr>
            <p:ph type="body" idx="1"/>
          </p:nvPr>
        </p:nvSpPr>
        <p:spPr>
          <a:xfrm>
            <a:off x="1669850" y="1857000"/>
            <a:ext cx="5804400" cy="27417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marL="914400" lvl="1"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marL="1371600" lvl="2"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marL="1828800" lvl="3"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marL="2286000" lvl="4"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marL="2743200" lvl="5"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marL="3200400" lvl="6"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marL="3657600" lvl="7"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marL="4114800" lvl="8" indent="-41910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a:endParaRPr/>
          </a:p>
        </p:txBody>
      </p:sp>
      <p:sp>
        <p:nvSpPr>
          <p:cNvPr id="221" name="Google Shape;221;p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222" name="Google Shape;222;p4"/>
          <p:cNvSpPr/>
          <p:nvPr/>
        </p:nvSpPr>
        <p:spPr>
          <a:xfrm>
            <a:off x="0" y="40118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3"/>
        <p:cNvGrpSpPr/>
        <p:nvPr/>
      </p:nvGrpSpPr>
      <p:grpSpPr>
        <a:xfrm>
          <a:off x="0" y="0"/>
          <a:ext cx="0" cy="0"/>
          <a:chOff x="0" y="0"/>
          <a:chExt cx="0" cy="0"/>
        </a:xfrm>
      </p:grpSpPr>
      <p:sp>
        <p:nvSpPr>
          <p:cNvPr id="224" name="Google Shape;224;p5"/>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226" name="Google Shape;226;p5"/>
          <p:cNvGrpSpPr/>
          <p:nvPr/>
        </p:nvGrpSpPr>
        <p:grpSpPr>
          <a:xfrm>
            <a:off x="28550" y="3850565"/>
            <a:ext cx="9094048" cy="1293104"/>
            <a:chOff x="28544" y="3514688"/>
            <a:chExt cx="9094048" cy="1628800"/>
          </a:xfrm>
        </p:grpSpPr>
        <p:sp>
          <p:nvSpPr>
            <p:cNvPr id="227" name="Google Shape;227;p5"/>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5"/>
          <p:cNvGrpSpPr/>
          <p:nvPr/>
        </p:nvGrpSpPr>
        <p:grpSpPr>
          <a:xfrm>
            <a:off x="28550" y="4360998"/>
            <a:ext cx="9094048" cy="782671"/>
            <a:chOff x="28544" y="4157632"/>
            <a:chExt cx="9094048" cy="985856"/>
          </a:xfrm>
        </p:grpSpPr>
        <p:sp>
          <p:nvSpPr>
            <p:cNvPr id="261" name="Google Shape;261;p5"/>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5"/>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a:endParaRPr/>
          </a:p>
        </p:txBody>
      </p:sp>
      <p:sp>
        <p:nvSpPr>
          <p:cNvPr id="329" name="Google Shape;329;p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solidFill>
                  <a:schemeClr val="lt1"/>
                </a:solidFill>
              </a:defRPr>
            </a:lvl1pPr>
            <a:lvl2pPr marL="914400" lvl="1" indent="-381000">
              <a:spcBef>
                <a:spcPts val="0"/>
              </a:spcBef>
              <a:spcAft>
                <a:spcPts val="0"/>
              </a:spcAft>
              <a:buSzPts val="2400"/>
              <a:buChar char="-"/>
              <a:defRPr>
                <a:solidFill>
                  <a:schemeClr val="lt1"/>
                </a:solidFill>
              </a:defRPr>
            </a:lvl2pPr>
            <a:lvl3pPr marL="1371600" lvl="2" indent="-381000">
              <a:spcBef>
                <a:spcPts val="0"/>
              </a:spcBef>
              <a:spcAft>
                <a:spcPts val="0"/>
              </a:spcAft>
              <a:buSzPts val="2400"/>
              <a:buChar char="-"/>
              <a:defRPr>
                <a:solidFill>
                  <a:schemeClr val="lt1"/>
                </a:solidFill>
              </a:defRPr>
            </a:lvl3pPr>
            <a:lvl4pPr marL="1828800" lvl="3" indent="-381000">
              <a:spcBef>
                <a:spcPts val="0"/>
              </a:spcBef>
              <a:spcAft>
                <a:spcPts val="0"/>
              </a:spcAft>
              <a:buSzPts val="2400"/>
              <a:buChar char="-"/>
              <a:defRPr>
                <a:solidFill>
                  <a:schemeClr val="lt1"/>
                </a:solidFill>
              </a:defRPr>
            </a:lvl4pPr>
            <a:lvl5pPr marL="2286000" lvl="4" indent="-381000">
              <a:spcBef>
                <a:spcPts val="0"/>
              </a:spcBef>
              <a:spcAft>
                <a:spcPts val="0"/>
              </a:spcAft>
              <a:buSzPts val="2400"/>
              <a:buChar char="-"/>
              <a:defRPr>
                <a:solidFill>
                  <a:schemeClr val="lt1"/>
                </a:solidFill>
              </a:defRPr>
            </a:lvl5pPr>
            <a:lvl6pPr marL="2743200" lvl="5" indent="-381000">
              <a:spcBef>
                <a:spcPts val="0"/>
              </a:spcBef>
              <a:spcAft>
                <a:spcPts val="0"/>
              </a:spcAft>
              <a:buSzPts val="2400"/>
              <a:buChar char="-"/>
              <a:defRPr>
                <a:solidFill>
                  <a:schemeClr val="lt1"/>
                </a:solidFill>
              </a:defRPr>
            </a:lvl6pPr>
            <a:lvl7pPr marL="3200400" lvl="6" indent="-381000">
              <a:spcBef>
                <a:spcPts val="0"/>
              </a:spcBef>
              <a:spcAft>
                <a:spcPts val="0"/>
              </a:spcAft>
              <a:buSzPts val="2400"/>
              <a:buChar char="●"/>
              <a:defRPr>
                <a:solidFill>
                  <a:schemeClr val="lt1"/>
                </a:solidFill>
              </a:defRPr>
            </a:lvl7pPr>
            <a:lvl8pPr marL="3657600" lvl="7" indent="-381000">
              <a:spcBef>
                <a:spcPts val="0"/>
              </a:spcBef>
              <a:spcAft>
                <a:spcPts val="0"/>
              </a:spcAft>
              <a:buSzPts val="2400"/>
              <a:buChar char="○"/>
              <a:defRPr>
                <a:solidFill>
                  <a:schemeClr val="lt1"/>
                </a:solidFill>
              </a:defRPr>
            </a:lvl8pPr>
            <a:lvl9pPr marL="4114800" lvl="8" indent="-38100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330"/>
        <p:cNvGrpSpPr/>
        <p:nvPr/>
      </p:nvGrpSpPr>
      <p:grpSpPr>
        <a:xfrm>
          <a:off x="0" y="0"/>
          <a:ext cx="0" cy="0"/>
          <a:chOff x="0" y="0"/>
          <a:chExt cx="0" cy="0"/>
        </a:xfrm>
      </p:grpSpPr>
      <p:sp>
        <p:nvSpPr>
          <p:cNvPr id="331" name="Google Shape;331;p6"/>
          <p:cNvSpPr/>
          <p:nvPr/>
        </p:nvSpPr>
        <p:spPr>
          <a:xfrm>
            <a:off x="4985150" y="150"/>
            <a:ext cx="4158900" cy="51435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333" name="Google Shape;333;p6"/>
          <p:cNvSpPr txBox="1">
            <a:spLocks noGrp="1"/>
          </p:cNvSpPr>
          <p:nvPr>
            <p:ph type="title"/>
          </p:nvPr>
        </p:nvSpPr>
        <p:spPr>
          <a:xfrm>
            <a:off x="452724" y="620920"/>
            <a:ext cx="3985200" cy="857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
        <p:nvSpPr>
          <p:cNvPr id="334" name="Google Shape;334;p6"/>
          <p:cNvSpPr txBox="1">
            <a:spLocks noGrp="1"/>
          </p:cNvSpPr>
          <p:nvPr>
            <p:ph type="body" idx="1"/>
          </p:nvPr>
        </p:nvSpPr>
        <p:spPr>
          <a:xfrm>
            <a:off x="452727" y="1412678"/>
            <a:ext cx="3985200" cy="30984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SzPts val="2400"/>
              <a:buChar char="▫"/>
              <a:defRPr>
                <a:solidFill>
                  <a:schemeClr val="lt1"/>
                </a:solidFill>
              </a:defRPr>
            </a:lvl1pPr>
            <a:lvl2pPr marL="914400" lvl="1" indent="-381000" rtl="0">
              <a:spcBef>
                <a:spcPts val="0"/>
              </a:spcBef>
              <a:spcAft>
                <a:spcPts val="0"/>
              </a:spcAft>
              <a:buSzPts val="2400"/>
              <a:buChar char="-"/>
              <a:defRPr>
                <a:solidFill>
                  <a:schemeClr val="lt1"/>
                </a:solidFill>
              </a:defRPr>
            </a:lvl2pPr>
            <a:lvl3pPr marL="1371600" lvl="2" indent="-381000" rtl="0">
              <a:spcBef>
                <a:spcPts val="0"/>
              </a:spcBef>
              <a:spcAft>
                <a:spcPts val="0"/>
              </a:spcAft>
              <a:buSzPts val="2400"/>
              <a:buChar char="-"/>
              <a:defRPr>
                <a:solidFill>
                  <a:schemeClr val="lt1"/>
                </a:solidFill>
              </a:defRPr>
            </a:lvl3pPr>
            <a:lvl4pPr marL="1828800" lvl="3" indent="-381000" rtl="0">
              <a:spcBef>
                <a:spcPts val="0"/>
              </a:spcBef>
              <a:spcAft>
                <a:spcPts val="0"/>
              </a:spcAft>
              <a:buSzPts val="2400"/>
              <a:buChar char="-"/>
              <a:defRPr>
                <a:solidFill>
                  <a:schemeClr val="lt1"/>
                </a:solidFill>
              </a:defRPr>
            </a:lvl4pPr>
            <a:lvl5pPr marL="2286000" lvl="4" indent="-381000" rtl="0">
              <a:spcBef>
                <a:spcPts val="0"/>
              </a:spcBef>
              <a:spcAft>
                <a:spcPts val="0"/>
              </a:spcAft>
              <a:buSzPts val="2400"/>
              <a:buChar char="-"/>
              <a:defRPr>
                <a:solidFill>
                  <a:schemeClr val="lt1"/>
                </a:solidFill>
              </a:defRPr>
            </a:lvl5pPr>
            <a:lvl6pPr marL="2743200" lvl="5" indent="-381000" rtl="0">
              <a:spcBef>
                <a:spcPts val="0"/>
              </a:spcBef>
              <a:spcAft>
                <a:spcPts val="0"/>
              </a:spcAft>
              <a:buSzPts val="2400"/>
              <a:buChar char="-"/>
              <a:defRPr>
                <a:solidFill>
                  <a:schemeClr val="lt1"/>
                </a:solidFill>
              </a:defRPr>
            </a:lvl6pPr>
            <a:lvl7pPr marL="3200400" lvl="6" indent="-381000" rtl="0">
              <a:spcBef>
                <a:spcPts val="0"/>
              </a:spcBef>
              <a:spcAft>
                <a:spcPts val="0"/>
              </a:spcAft>
              <a:buSzPts val="2400"/>
              <a:buChar char="●"/>
              <a:defRPr>
                <a:solidFill>
                  <a:schemeClr val="lt1"/>
                </a:solidFill>
              </a:defRPr>
            </a:lvl7pPr>
            <a:lvl8pPr marL="3657600" lvl="7" indent="-381000" rtl="0">
              <a:spcBef>
                <a:spcPts val="0"/>
              </a:spcBef>
              <a:spcAft>
                <a:spcPts val="0"/>
              </a:spcAft>
              <a:buSzPts val="2400"/>
              <a:buChar char="○"/>
              <a:defRPr>
                <a:solidFill>
                  <a:schemeClr val="lt1"/>
                </a:solidFill>
              </a:defRPr>
            </a:lvl8pPr>
            <a:lvl9pPr marL="4114800" lvl="8" indent="-381000" rtl="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5"/>
        <p:cNvGrpSpPr/>
        <p:nvPr/>
      </p:nvGrpSpPr>
      <p:grpSpPr>
        <a:xfrm>
          <a:off x="0" y="0"/>
          <a:ext cx="0" cy="0"/>
          <a:chOff x="0" y="0"/>
          <a:chExt cx="0" cy="0"/>
        </a:xfrm>
      </p:grpSpPr>
      <p:sp>
        <p:nvSpPr>
          <p:cNvPr id="336" name="Google Shape;336;p7"/>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7"/>
          <p:cNvGrpSpPr/>
          <p:nvPr/>
        </p:nvGrpSpPr>
        <p:grpSpPr>
          <a:xfrm>
            <a:off x="28550" y="3850565"/>
            <a:ext cx="9094048" cy="1293104"/>
            <a:chOff x="28544" y="3514688"/>
            <a:chExt cx="9094048" cy="1628800"/>
          </a:xfrm>
        </p:grpSpPr>
        <p:sp>
          <p:nvSpPr>
            <p:cNvPr id="338" name="Google Shape;338;p7"/>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7"/>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7"/>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7"/>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7"/>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7"/>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7"/>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7"/>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7"/>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7"/>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7"/>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 name="Google Shape;371;p7"/>
          <p:cNvGrpSpPr/>
          <p:nvPr/>
        </p:nvGrpSpPr>
        <p:grpSpPr>
          <a:xfrm>
            <a:off x="28550" y="4360998"/>
            <a:ext cx="9094048" cy="782671"/>
            <a:chOff x="28544" y="4157632"/>
            <a:chExt cx="9094048" cy="985856"/>
          </a:xfrm>
        </p:grpSpPr>
        <p:sp>
          <p:nvSpPr>
            <p:cNvPr id="372" name="Google Shape;372;p7"/>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7"/>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7"/>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7"/>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7"/>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7"/>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7"/>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7"/>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7"/>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7"/>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7"/>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7"/>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7"/>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7"/>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7"/>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7"/>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7"/>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7"/>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7"/>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7"/>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7"/>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7"/>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7"/>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7"/>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7"/>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7"/>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7"/>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7"/>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7"/>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7"/>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7"/>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7"/>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7"/>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7"/>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7"/>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7"/>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7"/>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7"/>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7"/>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7"/>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7"/>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7"/>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7"/>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7"/>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7"/>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7"/>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7"/>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7"/>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7"/>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7"/>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7"/>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7"/>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7"/>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7"/>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7"/>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7"/>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7"/>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7"/>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7"/>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7"/>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7"/>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7"/>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7"/>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7"/>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7"/>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7"/>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7"/>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7"/>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40" name="Google Shape;440;p7"/>
          <p:cNvSpPr txBox="1">
            <a:spLocks noGrp="1"/>
          </p:cNvSpPr>
          <p:nvPr>
            <p:ph type="body" idx="1"/>
          </p:nvPr>
        </p:nvSpPr>
        <p:spPr>
          <a:xfrm>
            <a:off x="739675" y="1218009"/>
            <a:ext cx="3730800" cy="2853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1" name="Google Shape;441;p7"/>
          <p:cNvSpPr txBox="1">
            <a:spLocks noGrp="1"/>
          </p:cNvSpPr>
          <p:nvPr>
            <p:ph type="body" idx="2"/>
          </p:nvPr>
        </p:nvSpPr>
        <p:spPr>
          <a:xfrm>
            <a:off x="4694997" y="1218009"/>
            <a:ext cx="3730800" cy="2853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2" name="Google Shape;442;p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43"/>
        <p:cNvGrpSpPr/>
        <p:nvPr/>
      </p:nvGrpSpPr>
      <p:grpSpPr>
        <a:xfrm>
          <a:off x="0" y="0"/>
          <a:ext cx="0" cy="0"/>
          <a:chOff x="0" y="0"/>
          <a:chExt cx="0" cy="0"/>
        </a:xfrm>
      </p:grpSpPr>
      <p:sp>
        <p:nvSpPr>
          <p:cNvPr id="444" name="Google Shape;444;p8"/>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5" name="Google Shape;445;p8"/>
          <p:cNvGrpSpPr/>
          <p:nvPr/>
        </p:nvGrpSpPr>
        <p:grpSpPr>
          <a:xfrm>
            <a:off x="28550" y="3850565"/>
            <a:ext cx="9094048" cy="1293104"/>
            <a:chOff x="28544" y="3514688"/>
            <a:chExt cx="9094048" cy="1628800"/>
          </a:xfrm>
        </p:grpSpPr>
        <p:sp>
          <p:nvSpPr>
            <p:cNvPr id="446" name="Google Shape;446;p8"/>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8"/>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8"/>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8"/>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8"/>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8"/>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8"/>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8"/>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8"/>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8"/>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8"/>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8"/>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8"/>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8"/>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8"/>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8"/>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8"/>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8"/>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8"/>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8"/>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8"/>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8"/>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8"/>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8"/>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8"/>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8"/>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8"/>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8"/>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8"/>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8"/>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8"/>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8"/>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8"/>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8"/>
          <p:cNvGrpSpPr/>
          <p:nvPr/>
        </p:nvGrpSpPr>
        <p:grpSpPr>
          <a:xfrm>
            <a:off x="28550" y="4360998"/>
            <a:ext cx="9094048" cy="782671"/>
            <a:chOff x="28544" y="4157632"/>
            <a:chExt cx="9094048" cy="985856"/>
          </a:xfrm>
        </p:grpSpPr>
        <p:sp>
          <p:nvSpPr>
            <p:cNvPr id="480" name="Google Shape;480;p8"/>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8"/>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8"/>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8"/>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8"/>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8"/>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8"/>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8"/>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8"/>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8"/>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8"/>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8"/>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8"/>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8"/>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8"/>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8"/>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8"/>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8"/>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8"/>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8"/>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8"/>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8"/>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8"/>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8"/>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8"/>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8"/>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8"/>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8"/>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8"/>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8"/>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8"/>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8"/>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8"/>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8"/>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8"/>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8"/>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8"/>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8"/>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8"/>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8"/>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8"/>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8"/>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8"/>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8"/>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8"/>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8"/>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8"/>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8"/>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8"/>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8"/>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8"/>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8"/>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8"/>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8"/>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8"/>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8"/>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8"/>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8"/>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8"/>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8"/>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8"/>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8"/>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8"/>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8"/>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8"/>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8"/>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6" name="Google Shape;546;p8"/>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8"/>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48" name="Google Shape;548;p8"/>
          <p:cNvSpPr txBox="1">
            <a:spLocks noGrp="1"/>
          </p:cNvSpPr>
          <p:nvPr>
            <p:ph type="body" idx="1"/>
          </p:nvPr>
        </p:nvSpPr>
        <p:spPr>
          <a:xfrm>
            <a:off x="739675"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49" name="Google Shape;549;p8"/>
          <p:cNvSpPr txBox="1">
            <a:spLocks noGrp="1"/>
          </p:cNvSpPr>
          <p:nvPr>
            <p:ph type="body" idx="2"/>
          </p:nvPr>
        </p:nvSpPr>
        <p:spPr>
          <a:xfrm>
            <a:off x="3344038"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50" name="Google Shape;550;p8"/>
          <p:cNvSpPr txBox="1">
            <a:spLocks noGrp="1"/>
          </p:cNvSpPr>
          <p:nvPr>
            <p:ph type="body" idx="3"/>
          </p:nvPr>
        </p:nvSpPr>
        <p:spPr>
          <a:xfrm>
            <a:off x="5948402"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51" name="Google Shape;551;p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2"/>
        <p:cNvGrpSpPr/>
        <p:nvPr/>
      </p:nvGrpSpPr>
      <p:grpSpPr>
        <a:xfrm>
          <a:off x="0" y="0"/>
          <a:ext cx="0" cy="0"/>
          <a:chOff x="0" y="0"/>
          <a:chExt cx="0" cy="0"/>
        </a:xfrm>
      </p:grpSpPr>
      <p:sp>
        <p:nvSpPr>
          <p:cNvPr id="553" name="Google Shape;553;p9"/>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9"/>
          <p:cNvGrpSpPr/>
          <p:nvPr/>
        </p:nvGrpSpPr>
        <p:grpSpPr>
          <a:xfrm>
            <a:off x="28550" y="3850565"/>
            <a:ext cx="9094048" cy="1293104"/>
            <a:chOff x="28544" y="3514688"/>
            <a:chExt cx="9094048" cy="1628800"/>
          </a:xfrm>
        </p:grpSpPr>
        <p:sp>
          <p:nvSpPr>
            <p:cNvPr id="555" name="Google Shape;555;p9"/>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9"/>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9"/>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9"/>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9"/>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9"/>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9"/>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9"/>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9"/>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9"/>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9"/>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9"/>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 name="Google Shape;588;p9"/>
          <p:cNvGrpSpPr/>
          <p:nvPr/>
        </p:nvGrpSpPr>
        <p:grpSpPr>
          <a:xfrm>
            <a:off x="28550" y="4360998"/>
            <a:ext cx="9094048" cy="782671"/>
            <a:chOff x="28544" y="4157632"/>
            <a:chExt cx="9094048" cy="985856"/>
          </a:xfrm>
        </p:grpSpPr>
        <p:sp>
          <p:nvSpPr>
            <p:cNvPr id="589" name="Google Shape;589;p9"/>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9"/>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9"/>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9"/>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9"/>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9"/>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9"/>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9"/>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9"/>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9"/>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9"/>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9"/>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9"/>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9"/>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9"/>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9"/>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9"/>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9"/>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9"/>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9"/>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9"/>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9"/>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9"/>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9"/>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9"/>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9"/>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9"/>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9"/>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9"/>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9"/>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9"/>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9"/>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9"/>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9"/>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9"/>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9"/>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9"/>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9"/>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9"/>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9"/>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9"/>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9"/>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9"/>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9"/>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9"/>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9"/>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9"/>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9"/>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9"/>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9"/>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9"/>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9"/>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9"/>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9"/>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9"/>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9"/>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9"/>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9"/>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9"/>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9"/>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9"/>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9"/>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9"/>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9"/>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9"/>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9"/>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5" name="Google Shape;655;p9"/>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9"/>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57" name="Google Shape;657;p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no graph">
  <p:cSld name="TITLE_ONLY_1">
    <p:spTree>
      <p:nvGrpSpPr>
        <p:cNvPr id="1" name="Shape 658"/>
        <p:cNvGrpSpPr/>
        <p:nvPr/>
      </p:nvGrpSpPr>
      <p:grpSpPr>
        <a:xfrm>
          <a:off x="0" y="0"/>
          <a:ext cx="0" cy="0"/>
          <a:chOff x="0" y="0"/>
          <a:chExt cx="0" cy="0"/>
        </a:xfrm>
      </p:grpSpPr>
      <p:sp>
        <p:nvSpPr>
          <p:cNvPr id="659" name="Google Shape;659;p10"/>
          <p:cNvSpPr/>
          <p:nvPr/>
        </p:nvSpPr>
        <p:spPr>
          <a:xfrm>
            <a:off x="-25" y="-11875"/>
            <a:ext cx="9144000" cy="8232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0"/>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1" name="Google Shape;661;p1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465573"/>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9144000" cy="5143488"/>
          </a:xfrm>
          <a:custGeom>
            <a:avLst/>
            <a:gdLst/>
            <a:ahLst/>
            <a:cxnLst/>
            <a:rect l="l" t="t" r="r" b="b"/>
            <a:pathLst>
              <a:path w="285750" h="160734" extrusionOk="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a:spLocks noGrp="1"/>
          </p:cNvSpPr>
          <p:nvPr>
            <p:ph type="title"/>
          </p:nvPr>
        </p:nvSpPr>
        <p:spPr>
          <a:xfrm>
            <a:off x="739675" y="401250"/>
            <a:ext cx="76860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1pPr>
            <a:lvl2pPr lvl="1">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2pPr>
            <a:lvl3pPr lvl="2">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3pPr>
            <a:lvl4pPr lvl="3">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4pPr>
            <a:lvl5pPr lvl="4">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5pPr>
            <a:lvl6pPr lvl="5">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6pPr>
            <a:lvl7pPr lvl="6">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7pPr>
            <a:lvl8pPr lvl="7">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8pPr>
            <a:lvl9pPr lvl="8">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9pPr>
          </a:lstStyle>
          <a:p>
            <a:endParaRPr/>
          </a:p>
        </p:txBody>
      </p:sp>
      <p:sp>
        <p:nvSpPr>
          <p:cNvPr id="8" name="Google Shape;8;p1"/>
          <p:cNvSpPr txBox="1">
            <a:spLocks noGrp="1"/>
          </p:cNvSpPr>
          <p:nvPr>
            <p:ph type="body" idx="1"/>
          </p:nvPr>
        </p:nvSpPr>
        <p:spPr>
          <a:xfrm>
            <a:off x="739680" y="1152528"/>
            <a:ext cx="7686000" cy="30984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marL="914400" lvl="1"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marL="1371600" lvl="2"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marL="1828800" lvl="3"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marL="2286000" lvl="4"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marL="2743200" lvl="5"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marL="3200400" lvl="6"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marL="3657600" lvl="7"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marL="4114800" lvl="8"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a:endParaRPr/>
          </a:p>
        </p:txBody>
      </p:sp>
      <p:sp>
        <p:nvSpPr>
          <p:cNvPr id="9" name="Google Shape;9;p1"/>
          <p:cNvSpPr txBox="1">
            <a:spLocks noGrp="1"/>
          </p:cNvSpPr>
          <p:nvPr>
            <p:ph type="sldNum" idx="12"/>
          </p:nvPr>
        </p:nvSpPr>
        <p:spPr>
          <a:xfrm>
            <a:off x="8586575" y="-11875"/>
            <a:ext cx="557400" cy="547800"/>
          </a:xfrm>
          <a:prstGeom prst="rect">
            <a:avLst/>
          </a:prstGeom>
          <a:noFill/>
          <a:ln>
            <a:noFill/>
          </a:ln>
        </p:spPr>
        <p:txBody>
          <a:bodyPr spcFirstLastPara="1" wrap="square" lIns="91425" tIns="91425" rIns="91425" bIns="91425" anchor="ctr" anchorCtr="0">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mc:AlternateContent xmlns:mc="http://schemas.openxmlformats.org/markup-compatibility/2006" xmlns:p14="http://schemas.microsoft.com/office/powerpoint/2010/main">
    <mc:Choice Requires="p14">
      <p:transition spd="slow" p14:dur="23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15"/>
          <p:cNvSpPr txBox="1">
            <a:spLocks noGrp="1"/>
          </p:cNvSpPr>
          <p:nvPr>
            <p:ph type="ctrTitle"/>
          </p:nvPr>
        </p:nvSpPr>
        <p:spPr>
          <a:xfrm>
            <a:off x="696525" y="817291"/>
            <a:ext cx="7729200" cy="208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Brooklyn Housing Predictions</a:t>
            </a:r>
            <a:endParaRPr/>
          </a:p>
        </p:txBody>
      </p:sp>
      <p:sp>
        <p:nvSpPr>
          <p:cNvPr id="780" name="Google Shape;780;p15"/>
          <p:cNvSpPr txBox="1"/>
          <p:nvPr/>
        </p:nvSpPr>
        <p:spPr>
          <a:xfrm>
            <a:off x="4862750" y="3492650"/>
            <a:ext cx="4031700" cy="1291500"/>
          </a:xfrm>
          <a:prstGeom prst="rect">
            <a:avLst/>
          </a:prstGeom>
          <a:noFill/>
          <a:ln>
            <a:noFill/>
          </a:ln>
        </p:spPr>
        <p:txBody>
          <a:bodyPr spcFirstLastPara="1" wrap="square" lIns="91425" tIns="91425" rIns="91425" bIns="91425" anchor="t" anchorCtr="0">
            <a:noAutofit/>
          </a:bodyPr>
          <a:lstStyle/>
          <a:p>
            <a:pPr marL="1371600" lvl="0" indent="0" algn="l" rtl="0">
              <a:spcBef>
                <a:spcPts val="0"/>
              </a:spcBef>
              <a:spcAft>
                <a:spcPts val="0"/>
              </a:spcAft>
              <a:buNone/>
            </a:pPr>
            <a:r>
              <a:rPr lang="en" sz="1800" dirty="0">
                <a:solidFill>
                  <a:srgbClr val="FFFFFF"/>
                </a:solidFill>
                <a:latin typeface="Titillium Web"/>
                <a:ea typeface="Titillium Web"/>
                <a:cs typeface="Titillium Web"/>
                <a:sym typeface="Titillium Web"/>
              </a:rPr>
              <a:t>      </a:t>
            </a:r>
            <a:endParaRPr sz="1800" dirty="0">
              <a:solidFill>
                <a:srgbClr val="FFFFFF"/>
              </a:solidFill>
              <a:latin typeface="Titillium Web"/>
              <a:ea typeface="Titillium Web"/>
              <a:cs typeface="Titillium Web"/>
              <a:sym typeface="Titillium Web"/>
            </a:endParaRPr>
          </a:p>
          <a:p>
            <a:pPr marL="0" lvl="0" indent="0" algn="r" rtl="0">
              <a:spcBef>
                <a:spcPts val="0"/>
              </a:spcBef>
              <a:spcAft>
                <a:spcPts val="0"/>
              </a:spcAft>
              <a:buNone/>
            </a:pPr>
            <a:endParaRPr sz="1800" dirty="0">
              <a:solidFill>
                <a:srgbClr val="FFFFFF"/>
              </a:solidFill>
              <a:latin typeface="Titillium Web"/>
              <a:ea typeface="Titillium Web"/>
              <a:cs typeface="Titillium Web"/>
              <a:sym typeface="Titillium Web"/>
            </a:endParaRPr>
          </a:p>
          <a:p>
            <a:pPr marL="0" lvl="0" indent="0" algn="r" rtl="0">
              <a:spcBef>
                <a:spcPts val="0"/>
              </a:spcBef>
              <a:spcAft>
                <a:spcPts val="0"/>
              </a:spcAft>
              <a:buNone/>
            </a:pPr>
            <a:r>
              <a:rPr lang="en" sz="1800" dirty="0">
                <a:solidFill>
                  <a:srgbClr val="FFFFFF"/>
                </a:solidFill>
                <a:latin typeface="Titillium Web"/>
                <a:ea typeface="Titillium Web"/>
                <a:cs typeface="Titillium Web"/>
                <a:sym typeface="Titillium Web"/>
              </a:rPr>
              <a:t>Pavani Reddy Podduturi</a:t>
            </a:r>
            <a:endParaRPr sz="1800" dirty="0">
              <a:solidFill>
                <a:srgbClr val="FFFFFF"/>
              </a:solidFill>
              <a:latin typeface="Titillium Web"/>
              <a:ea typeface="Titillium Web"/>
              <a:cs typeface="Titillium Web"/>
              <a:sym typeface="Titillium Web"/>
            </a:endParaRPr>
          </a:p>
          <a:p>
            <a:pPr marL="0" lvl="0" indent="0" algn="r" rtl="0">
              <a:spcBef>
                <a:spcPts val="0"/>
              </a:spcBef>
              <a:spcAft>
                <a:spcPts val="0"/>
              </a:spcAft>
              <a:buClr>
                <a:schemeClr val="dk1"/>
              </a:buClr>
              <a:buSzPts val="1100"/>
              <a:buFont typeface="Arial"/>
              <a:buNone/>
            </a:pPr>
            <a:r>
              <a:rPr lang="en" sz="1800" dirty="0">
                <a:solidFill>
                  <a:schemeClr val="lt1"/>
                </a:solidFill>
                <a:latin typeface="Titillium Web"/>
                <a:ea typeface="Titillium Web"/>
                <a:cs typeface="Titillium Web"/>
                <a:sym typeface="Titillium Web"/>
              </a:rPr>
              <a:t>A20545675</a:t>
            </a:r>
            <a:endParaRPr sz="1800" dirty="0">
              <a:solidFill>
                <a:srgbClr val="FFFFFF"/>
              </a:solidFill>
              <a:latin typeface="Titillium Web"/>
              <a:ea typeface="Titillium Web"/>
              <a:cs typeface="Titillium Web"/>
              <a:sym typeface="Titillium Web"/>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24"/>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TIMELINE - YEARS IN FOCUS</a:t>
            </a:r>
            <a:endParaRPr/>
          </a:p>
        </p:txBody>
      </p:sp>
      <p:sp>
        <p:nvSpPr>
          <p:cNvPr id="839" name="Google Shape;839;p2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840" name="Google Shape;840;p24"/>
          <p:cNvSpPr/>
          <p:nvPr/>
        </p:nvSpPr>
        <p:spPr>
          <a:xfrm rot="-711057">
            <a:off x="6976677" y="2972399"/>
            <a:ext cx="1620031" cy="69019"/>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41" name="Google Shape;841;p24"/>
          <p:cNvSpPr/>
          <p:nvPr/>
        </p:nvSpPr>
        <p:spPr>
          <a:xfrm rot="711057" flipH="1">
            <a:off x="5435971" y="2972399"/>
            <a:ext cx="1620031" cy="69019"/>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842" name="Google Shape;842;p24"/>
          <p:cNvGrpSpPr/>
          <p:nvPr/>
        </p:nvGrpSpPr>
        <p:grpSpPr>
          <a:xfrm>
            <a:off x="5921968" y="3039612"/>
            <a:ext cx="2053870" cy="1475874"/>
            <a:chOff x="5921968" y="3039612"/>
            <a:chExt cx="2053870" cy="1475874"/>
          </a:xfrm>
        </p:grpSpPr>
        <p:sp>
          <p:nvSpPr>
            <p:cNvPr id="843" name="Google Shape;843;p24"/>
            <p:cNvSpPr/>
            <p:nvPr/>
          </p:nvSpPr>
          <p:spPr>
            <a:xfrm rot="-1789476">
              <a:off x="6852687" y="3074718"/>
              <a:ext cx="192413" cy="192413"/>
            </a:xfrm>
            <a:prstGeom prst="ellipse">
              <a:avLst/>
            </a:prstGeom>
            <a:solidFill>
              <a:srgbClr val="6E86B6"/>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44" name="Google Shape;844;p24"/>
            <p:cNvSpPr txBox="1"/>
            <p:nvPr/>
          </p:nvSpPr>
          <p:spPr>
            <a:xfrm>
              <a:off x="6521554" y="3272001"/>
              <a:ext cx="835722" cy="33097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2019-20</a:t>
              </a:r>
              <a:endParaRPr sz="1000">
                <a:solidFill>
                  <a:srgbClr val="FFFFFF"/>
                </a:solidFill>
                <a:latin typeface="Titillium Web"/>
                <a:ea typeface="Titillium Web"/>
                <a:cs typeface="Titillium Web"/>
                <a:sym typeface="Titillium Web"/>
              </a:endParaRPr>
            </a:p>
          </p:txBody>
        </p:sp>
        <p:sp>
          <p:nvSpPr>
            <p:cNvPr id="845" name="Google Shape;845;p24"/>
            <p:cNvSpPr/>
            <p:nvPr/>
          </p:nvSpPr>
          <p:spPr>
            <a:xfrm>
              <a:off x="5921968" y="3671848"/>
              <a:ext cx="2053870" cy="843637"/>
            </a:xfrm>
            <a:prstGeom prst="roundRect">
              <a:avLst>
                <a:gd name="adj" fmla="val 448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46" name="Google Shape;846;p24"/>
            <p:cNvSpPr txBox="1"/>
            <p:nvPr/>
          </p:nvSpPr>
          <p:spPr>
            <a:xfrm>
              <a:off x="5975032" y="3716458"/>
              <a:ext cx="1947741" cy="74902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Coronavirus happened. Didn’t need to add another point in the timeline for an extra year. At least the nets caught a break.</a:t>
              </a:r>
              <a:endParaRPr sz="1000">
                <a:solidFill>
                  <a:srgbClr val="6E86B6"/>
                </a:solidFill>
                <a:latin typeface="Titillium Web"/>
                <a:ea typeface="Titillium Web"/>
                <a:cs typeface="Titillium Web"/>
                <a:sym typeface="Titillium Web"/>
              </a:endParaRPr>
            </a:p>
          </p:txBody>
        </p:sp>
        <p:sp>
          <p:nvSpPr>
            <p:cNvPr id="847" name="Google Shape;847;p24"/>
            <p:cNvSpPr/>
            <p:nvPr/>
          </p:nvSpPr>
          <p:spPr>
            <a:xfrm>
              <a:off x="6894939" y="3594321"/>
              <a:ext cx="107928" cy="80946"/>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sp>
        <p:nvSpPr>
          <p:cNvPr id="848" name="Google Shape;848;p24"/>
          <p:cNvSpPr/>
          <p:nvPr/>
        </p:nvSpPr>
        <p:spPr>
          <a:xfrm rot="-711057">
            <a:off x="3899789" y="2972399"/>
            <a:ext cx="1620031" cy="69019"/>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849" name="Google Shape;849;p24"/>
          <p:cNvGrpSpPr/>
          <p:nvPr/>
        </p:nvGrpSpPr>
        <p:grpSpPr>
          <a:xfrm>
            <a:off x="4419278" y="1479246"/>
            <a:ext cx="2053870" cy="1495107"/>
            <a:chOff x="4419278" y="1479246"/>
            <a:chExt cx="2053870" cy="1495107"/>
          </a:xfrm>
        </p:grpSpPr>
        <p:sp>
          <p:nvSpPr>
            <p:cNvPr id="850" name="Google Shape;850;p24"/>
            <p:cNvSpPr/>
            <p:nvPr/>
          </p:nvSpPr>
          <p:spPr>
            <a:xfrm rot="-1789476">
              <a:off x="5349997" y="2746834"/>
              <a:ext cx="192413" cy="192413"/>
            </a:xfrm>
            <a:prstGeom prst="ellipse">
              <a:avLst/>
            </a:prstGeom>
            <a:solidFill>
              <a:srgbClr val="6E86B6"/>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51" name="Google Shape;851;p24"/>
            <p:cNvSpPr txBox="1"/>
            <p:nvPr/>
          </p:nvSpPr>
          <p:spPr>
            <a:xfrm>
              <a:off x="5033785" y="2397059"/>
              <a:ext cx="835722" cy="33097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2018</a:t>
              </a:r>
              <a:endParaRPr sz="1000">
                <a:solidFill>
                  <a:srgbClr val="FFFFFF"/>
                </a:solidFill>
                <a:latin typeface="Titillium Web"/>
                <a:ea typeface="Titillium Web"/>
                <a:cs typeface="Titillium Web"/>
                <a:sym typeface="Titillium Web"/>
              </a:endParaRPr>
            </a:p>
          </p:txBody>
        </p:sp>
        <p:sp>
          <p:nvSpPr>
            <p:cNvPr id="852" name="Google Shape;852;p24"/>
            <p:cNvSpPr/>
            <p:nvPr/>
          </p:nvSpPr>
          <p:spPr>
            <a:xfrm>
              <a:off x="4419278" y="1479246"/>
              <a:ext cx="2053870" cy="843637"/>
            </a:xfrm>
            <a:prstGeom prst="roundRect">
              <a:avLst>
                <a:gd name="adj" fmla="val 448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53" name="Google Shape;853;p24"/>
            <p:cNvSpPr/>
            <p:nvPr/>
          </p:nvSpPr>
          <p:spPr>
            <a:xfrm rot="10800000">
              <a:off x="5392219" y="2317599"/>
              <a:ext cx="107928" cy="80946"/>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54" name="Google Shape;854;p24"/>
            <p:cNvSpPr txBox="1"/>
            <p:nvPr/>
          </p:nvSpPr>
          <p:spPr>
            <a:xfrm>
              <a:off x="4472343" y="1523856"/>
              <a:ext cx="1947741" cy="74902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Nets, still terrible. Continued growth. Fresh influx of companies, students and money.</a:t>
              </a:r>
              <a:endParaRPr sz="1000">
                <a:solidFill>
                  <a:srgbClr val="6E86B6"/>
                </a:solidFill>
                <a:latin typeface="Titillium Web"/>
                <a:ea typeface="Titillium Web"/>
                <a:cs typeface="Titillium Web"/>
                <a:sym typeface="Titillium Web"/>
              </a:endParaRPr>
            </a:p>
          </p:txBody>
        </p:sp>
      </p:grpSp>
      <p:sp>
        <p:nvSpPr>
          <p:cNvPr id="855" name="Google Shape;855;p24"/>
          <p:cNvSpPr/>
          <p:nvPr/>
        </p:nvSpPr>
        <p:spPr>
          <a:xfrm rot="711057" flipH="1">
            <a:off x="2350760" y="2972399"/>
            <a:ext cx="1620031" cy="69019"/>
          </a:xfrm>
          <a:prstGeom prst="roundRect">
            <a:avLst>
              <a:gd name="adj" fmla="val 50000"/>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856" name="Google Shape;856;p24"/>
          <p:cNvGrpSpPr/>
          <p:nvPr/>
        </p:nvGrpSpPr>
        <p:grpSpPr>
          <a:xfrm>
            <a:off x="2912587" y="3039612"/>
            <a:ext cx="2053870" cy="1475874"/>
            <a:chOff x="2912587" y="3039612"/>
            <a:chExt cx="2053870" cy="1475874"/>
          </a:xfrm>
        </p:grpSpPr>
        <p:sp>
          <p:nvSpPr>
            <p:cNvPr id="857" name="Google Shape;857;p24"/>
            <p:cNvSpPr txBox="1"/>
            <p:nvPr/>
          </p:nvSpPr>
          <p:spPr>
            <a:xfrm>
              <a:off x="3521663" y="3272001"/>
              <a:ext cx="835722" cy="33097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2017</a:t>
              </a:r>
              <a:endParaRPr sz="1000">
                <a:solidFill>
                  <a:srgbClr val="6E86B6"/>
                </a:solidFill>
                <a:latin typeface="Titillium Web"/>
                <a:ea typeface="Titillium Web"/>
                <a:cs typeface="Titillium Web"/>
                <a:sym typeface="Titillium Web"/>
              </a:endParaRPr>
            </a:p>
          </p:txBody>
        </p:sp>
        <p:sp>
          <p:nvSpPr>
            <p:cNvPr id="858" name="Google Shape;858;p24"/>
            <p:cNvSpPr/>
            <p:nvPr/>
          </p:nvSpPr>
          <p:spPr>
            <a:xfrm rot="-1789476">
              <a:off x="3843305" y="3074718"/>
              <a:ext cx="192413" cy="192413"/>
            </a:xfrm>
            <a:prstGeom prst="ellipse">
              <a:avLst/>
            </a:prstGeom>
            <a:solidFill>
              <a:srgbClr val="FFFFFF"/>
            </a:solidFill>
            <a:ln w="38100" cap="flat" cmpd="sng">
              <a:solidFill>
                <a:srgbClr val="6E86B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59" name="Google Shape;859;p24"/>
            <p:cNvSpPr/>
            <p:nvPr/>
          </p:nvSpPr>
          <p:spPr>
            <a:xfrm>
              <a:off x="2912587" y="3671848"/>
              <a:ext cx="2053870" cy="843637"/>
            </a:xfrm>
            <a:prstGeom prst="roundRect">
              <a:avLst>
                <a:gd name="adj" fmla="val 4485"/>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60" name="Google Shape;860;p24"/>
            <p:cNvSpPr txBox="1"/>
            <p:nvPr/>
          </p:nvSpPr>
          <p:spPr>
            <a:xfrm>
              <a:off x="2965651" y="3716458"/>
              <a:ext cx="1947741" cy="74902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Continued economic growth, slow changes in the real estate sector, perhaps because the nets are terrible.</a:t>
              </a:r>
              <a:endParaRPr sz="1000">
                <a:solidFill>
                  <a:srgbClr val="FFFFFF"/>
                </a:solidFill>
                <a:latin typeface="Titillium Web"/>
                <a:ea typeface="Titillium Web"/>
                <a:cs typeface="Titillium Web"/>
                <a:sym typeface="Titillium Web"/>
              </a:endParaRPr>
            </a:p>
          </p:txBody>
        </p:sp>
        <p:sp>
          <p:nvSpPr>
            <p:cNvPr id="861" name="Google Shape;861;p24"/>
            <p:cNvSpPr/>
            <p:nvPr/>
          </p:nvSpPr>
          <p:spPr>
            <a:xfrm>
              <a:off x="3885558" y="3594321"/>
              <a:ext cx="107928" cy="80946"/>
            </a:xfrm>
            <a:prstGeom prst="triangle">
              <a:avLst>
                <a:gd name="adj" fmla="val 50000"/>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sp>
        <p:nvSpPr>
          <p:cNvPr id="862" name="Google Shape;862;p24"/>
          <p:cNvSpPr/>
          <p:nvPr/>
        </p:nvSpPr>
        <p:spPr>
          <a:xfrm rot="-711057">
            <a:off x="822911" y="2972399"/>
            <a:ext cx="1620031" cy="69019"/>
          </a:xfrm>
          <a:prstGeom prst="roundRect">
            <a:avLst>
              <a:gd name="adj" fmla="val 50000"/>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863" name="Google Shape;863;p24"/>
          <p:cNvGrpSpPr/>
          <p:nvPr/>
        </p:nvGrpSpPr>
        <p:grpSpPr>
          <a:xfrm>
            <a:off x="1369440" y="1479246"/>
            <a:ext cx="2053870" cy="1495107"/>
            <a:chOff x="1369440" y="1479246"/>
            <a:chExt cx="2053870" cy="1495107"/>
          </a:xfrm>
        </p:grpSpPr>
        <p:sp>
          <p:nvSpPr>
            <p:cNvPr id="864" name="Google Shape;864;p24"/>
            <p:cNvSpPr/>
            <p:nvPr/>
          </p:nvSpPr>
          <p:spPr>
            <a:xfrm>
              <a:off x="1369440" y="1479246"/>
              <a:ext cx="2053870" cy="843637"/>
            </a:xfrm>
            <a:prstGeom prst="roundRect">
              <a:avLst>
                <a:gd name="adj" fmla="val 4485"/>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65" name="Google Shape;865;p24"/>
            <p:cNvSpPr txBox="1"/>
            <p:nvPr/>
          </p:nvSpPr>
          <p:spPr>
            <a:xfrm>
              <a:off x="1977517" y="2397059"/>
              <a:ext cx="835722" cy="33097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2016</a:t>
              </a:r>
              <a:endParaRPr sz="1000">
                <a:solidFill>
                  <a:srgbClr val="6E86B6"/>
                </a:solidFill>
                <a:latin typeface="Titillium Web"/>
                <a:ea typeface="Titillium Web"/>
                <a:cs typeface="Titillium Web"/>
                <a:sym typeface="Titillium Web"/>
              </a:endParaRPr>
            </a:p>
          </p:txBody>
        </p:sp>
        <p:sp>
          <p:nvSpPr>
            <p:cNvPr id="866" name="Google Shape;866;p24"/>
            <p:cNvSpPr/>
            <p:nvPr/>
          </p:nvSpPr>
          <p:spPr>
            <a:xfrm rot="10800000">
              <a:off x="2342381" y="2317599"/>
              <a:ext cx="107928" cy="80946"/>
            </a:xfrm>
            <a:prstGeom prst="triangle">
              <a:avLst>
                <a:gd name="adj" fmla="val 50000"/>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67" name="Google Shape;867;p24"/>
            <p:cNvSpPr txBox="1"/>
            <p:nvPr/>
          </p:nvSpPr>
          <p:spPr>
            <a:xfrm>
              <a:off x="1422504" y="1523856"/>
              <a:ext cx="1947741" cy="74902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First year of focus for this project. A lot of economic growth about to kickstart in the area.</a:t>
              </a:r>
              <a:endParaRPr sz="1000">
                <a:solidFill>
                  <a:srgbClr val="FFFFFF"/>
                </a:solidFill>
                <a:latin typeface="Titillium Web"/>
                <a:ea typeface="Titillium Web"/>
                <a:cs typeface="Titillium Web"/>
                <a:sym typeface="Titillium Web"/>
              </a:endParaRPr>
            </a:p>
          </p:txBody>
        </p:sp>
        <p:sp>
          <p:nvSpPr>
            <p:cNvPr id="868" name="Google Shape;868;p24"/>
            <p:cNvSpPr/>
            <p:nvPr/>
          </p:nvSpPr>
          <p:spPr>
            <a:xfrm rot="-1789476">
              <a:off x="2296769" y="2746834"/>
              <a:ext cx="192413" cy="192413"/>
            </a:xfrm>
            <a:prstGeom prst="ellipse">
              <a:avLst/>
            </a:prstGeom>
            <a:solidFill>
              <a:srgbClr val="FFFFFF"/>
            </a:solidFill>
            <a:ln w="38100" cap="flat" cmpd="sng">
              <a:solidFill>
                <a:srgbClr val="6E86B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2"/>
        <p:cNvGrpSpPr/>
        <p:nvPr/>
      </p:nvGrpSpPr>
      <p:grpSpPr>
        <a:xfrm>
          <a:off x="0" y="0"/>
          <a:ext cx="0" cy="0"/>
          <a:chOff x="0" y="0"/>
          <a:chExt cx="0" cy="0"/>
        </a:xfrm>
      </p:grpSpPr>
      <p:sp>
        <p:nvSpPr>
          <p:cNvPr id="873" name="Google Shape;873;p25"/>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PROCESS IS EASY, LITERALLY</a:t>
            </a:r>
            <a:endParaRPr/>
          </a:p>
        </p:txBody>
      </p:sp>
      <p:sp>
        <p:nvSpPr>
          <p:cNvPr id="874" name="Google Shape;874;p2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grpSp>
        <p:nvGrpSpPr>
          <p:cNvPr id="875" name="Google Shape;875;p25"/>
          <p:cNvGrpSpPr/>
          <p:nvPr/>
        </p:nvGrpSpPr>
        <p:grpSpPr>
          <a:xfrm>
            <a:off x="5410967" y="1623691"/>
            <a:ext cx="3175786" cy="3346166"/>
            <a:chOff x="5632317" y="1189775"/>
            <a:chExt cx="3305700" cy="3483050"/>
          </a:xfrm>
        </p:grpSpPr>
        <p:sp>
          <p:nvSpPr>
            <p:cNvPr id="876" name="Google Shape;876;p25"/>
            <p:cNvSpPr/>
            <p:nvPr/>
          </p:nvSpPr>
          <p:spPr>
            <a:xfrm>
              <a:off x="5632317" y="1189775"/>
              <a:ext cx="3305700" cy="669000"/>
            </a:xfrm>
            <a:prstGeom prst="chevron">
              <a:avLst>
                <a:gd name="adj" fmla="val 50000"/>
              </a:avLst>
            </a:prstGeom>
            <a:solidFill>
              <a:srgbClr val="FFFFFF">
                <a:alpha val="534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rgbClr val="FFFFFF"/>
                  </a:solidFill>
                  <a:latin typeface="Titillium Web"/>
                  <a:ea typeface="Titillium Web"/>
                  <a:cs typeface="Titillium Web"/>
                  <a:sym typeface="Titillium Web"/>
                </a:rPr>
                <a:t>Visualize &amp; Conclude</a:t>
              </a:r>
              <a:endParaRPr>
                <a:solidFill>
                  <a:srgbClr val="FFFFFF"/>
                </a:solidFill>
                <a:latin typeface="Titillium Web"/>
                <a:ea typeface="Titillium Web"/>
                <a:cs typeface="Titillium Web"/>
                <a:sym typeface="Titillium Web"/>
              </a:endParaRPr>
            </a:p>
          </p:txBody>
        </p:sp>
        <p:sp>
          <p:nvSpPr>
            <p:cNvPr id="877" name="Google Shape;877;p25"/>
            <p:cNvSpPr txBox="1"/>
            <p:nvPr/>
          </p:nvSpPr>
          <p:spPr>
            <a:xfrm>
              <a:off x="6167063"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FFFFFF"/>
                  </a:solidFill>
                  <a:latin typeface="Titillium Web"/>
                  <a:ea typeface="Titillium Web"/>
                  <a:cs typeface="Titillium Web"/>
                  <a:sym typeface="Titillium Web"/>
                </a:rPr>
                <a:t>Visualize results using graphs, plots, etc just so it is easier for everybody to understand. </a:t>
              </a:r>
              <a:endParaRPr sz="1200">
                <a:solidFill>
                  <a:srgbClr val="FFFFFF"/>
                </a:solidFill>
                <a:latin typeface="Titillium Web"/>
                <a:ea typeface="Titillium Web"/>
                <a:cs typeface="Titillium Web"/>
                <a:sym typeface="Titillium Web"/>
              </a:endParaRPr>
            </a:p>
          </p:txBody>
        </p:sp>
      </p:grpSp>
      <p:grpSp>
        <p:nvGrpSpPr>
          <p:cNvPr id="878" name="Google Shape;878;p25"/>
          <p:cNvGrpSpPr/>
          <p:nvPr/>
        </p:nvGrpSpPr>
        <p:grpSpPr>
          <a:xfrm>
            <a:off x="0" y="1623897"/>
            <a:ext cx="3407507" cy="3345960"/>
            <a:chOff x="0" y="1189989"/>
            <a:chExt cx="3546900" cy="3482836"/>
          </a:xfrm>
        </p:grpSpPr>
        <p:sp>
          <p:nvSpPr>
            <p:cNvPr id="879" name="Google Shape;879;p25"/>
            <p:cNvSpPr/>
            <p:nvPr/>
          </p:nvSpPr>
          <p:spPr>
            <a:xfrm>
              <a:off x="0" y="1189989"/>
              <a:ext cx="3546900" cy="669000"/>
            </a:xfrm>
            <a:prstGeom prst="homePlate">
              <a:avLst>
                <a:gd name="adj" fmla="val 50000"/>
              </a:avLst>
            </a:prstGeom>
            <a:solidFill>
              <a:srgbClr val="FFFFFF">
                <a:alpha val="111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Titillium Web"/>
                  <a:ea typeface="Titillium Web"/>
                  <a:cs typeface="Titillium Web"/>
                  <a:sym typeface="Titillium Web"/>
                </a:rPr>
                <a:t>Analyse &amp; Process</a:t>
              </a:r>
              <a:endParaRPr>
                <a:solidFill>
                  <a:srgbClr val="FFFFFF"/>
                </a:solidFill>
                <a:latin typeface="Titillium Web"/>
                <a:ea typeface="Titillium Web"/>
                <a:cs typeface="Titillium Web"/>
                <a:sym typeface="Titillium Web"/>
              </a:endParaRPr>
            </a:p>
          </p:txBody>
        </p:sp>
        <p:sp>
          <p:nvSpPr>
            <p:cNvPr id="880" name="Google Shape;880;p25"/>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FFFFFF"/>
                  </a:solidFill>
                  <a:latin typeface="Titillium Web"/>
                  <a:ea typeface="Titillium Web"/>
                  <a:cs typeface="Titillium Web"/>
                  <a:sym typeface="Titillium Web"/>
                </a:rPr>
                <a:t>Simple. We go through the data and get a good sense of it. Then, we change it to our requirements.</a:t>
              </a:r>
              <a:endParaRPr sz="1200">
                <a:solidFill>
                  <a:srgbClr val="FFFFFF"/>
                </a:solidFill>
                <a:latin typeface="Titillium Web"/>
                <a:ea typeface="Titillium Web"/>
                <a:cs typeface="Titillium Web"/>
                <a:sym typeface="Titillium Web"/>
              </a:endParaRPr>
            </a:p>
          </p:txBody>
        </p:sp>
      </p:grpSp>
      <p:grpSp>
        <p:nvGrpSpPr>
          <p:cNvPr id="881" name="Google Shape;881;p25"/>
          <p:cNvGrpSpPr/>
          <p:nvPr/>
        </p:nvGrpSpPr>
        <p:grpSpPr>
          <a:xfrm>
            <a:off x="2828497" y="1623691"/>
            <a:ext cx="3175786" cy="3346166"/>
            <a:chOff x="2944204" y="1189775"/>
            <a:chExt cx="3305700" cy="3483050"/>
          </a:xfrm>
        </p:grpSpPr>
        <p:sp>
          <p:nvSpPr>
            <p:cNvPr id="882" name="Google Shape;882;p25"/>
            <p:cNvSpPr/>
            <p:nvPr/>
          </p:nvSpPr>
          <p:spPr>
            <a:xfrm>
              <a:off x="2944204" y="1189775"/>
              <a:ext cx="3305700" cy="669000"/>
            </a:xfrm>
            <a:prstGeom prst="chevron">
              <a:avLst>
                <a:gd name="adj" fmla="val 50000"/>
              </a:avLst>
            </a:prstGeom>
            <a:solidFill>
              <a:srgbClr val="FFFFFF">
                <a:alpha val="3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rgbClr val="FFFFFF"/>
                  </a:solidFill>
                  <a:latin typeface="Titillium Web"/>
                  <a:ea typeface="Titillium Web"/>
                  <a:cs typeface="Titillium Web"/>
                  <a:sym typeface="Titillium Web"/>
                </a:rPr>
                <a:t>Train &amp; Validate</a:t>
              </a:r>
              <a:endParaRPr>
                <a:solidFill>
                  <a:srgbClr val="FFFFFF"/>
                </a:solidFill>
                <a:latin typeface="Titillium Web"/>
                <a:ea typeface="Titillium Web"/>
                <a:cs typeface="Titillium Web"/>
                <a:sym typeface="Titillium Web"/>
              </a:endParaRPr>
            </a:p>
          </p:txBody>
        </p:sp>
        <p:sp>
          <p:nvSpPr>
            <p:cNvPr id="883" name="Google Shape;883;p25"/>
            <p:cNvSpPr txBox="1"/>
            <p:nvPr/>
          </p:nvSpPr>
          <p:spPr>
            <a:xfrm>
              <a:off x="3478949"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FFFFFF"/>
                  </a:solidFill>
                  <a:latin typeface="Titillium Web"/>
                  <a:ea typeface="Titillium Web"/>
                  <a:cs typeface="Titillium Web"/>
                  <a:sym typeface="Titillium Web"/>
                </a:rPr>
                <a:t>Apply multiple models to see which one best aids our progress in this project. Then, select that model.</a:t>
              </a:r>
              <a:endParaRPr sz="1200">
                <a:solidFill>
                  <a:srgbClr val="FFFFFF"/>
                </a:solidFill>
                <a:latin typeface="Titillium Web"/>
                <a:ea typeface="Titillium Web"/>
                <a:cs typeface="Titillium Web"/>
                <a:sym typeface="Titillium Web"/>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87"/>
        <p:cNvGrpSpPr/>
        <p:nvPr/>
      </p:nvGrpSpPr>
      <p:grpSpPr>
        <a:xfrm>
          <a:off x="0" y="0"/>
          <a:ext cx="0" cy="0"/>
          <a:chOff x="0" y="0"/>
          <a:chExt cx="0" cy="0"/>
        </a:xfrm>
      </p:grpSpPr>
      <p:sp>
        <p:nvSpPr>
          <p:cNvPr id="888" name="Google Shape;888;p26"/>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Analysis</a:t>
            </a:r>
            <a:endParaRPr/>
          </a:p>
        </p:txBody>
      </p:sp>
      <p:sp>
        <p:nvSpPr>
          <p:cNvPr id="889" name="Google Shape;889;p26"/>
          <p:cNvSpPr/>
          <p:nvPr/>
        </p:nvSpPr>
        <p:spPr>
          <a:xfrm>
            <a:off x="6898679" y="1890725"/>
            <a:ext cx="1968744" cy="2701375"/>
          </a:xfrm>
          <a:prstGeom prst="rect">
            <a:avLst/>
          </a:prstGeom>
        </p:spPr>
        <p:txBody>
          <a:bodyPr>
            <a:prstTxWarp prst="textPlain">
              <a:avLst/>
            </a:prstTxWarp>
          </a:bodyPr>
          <a:lstStyle/>
          <a:p>
            <a:pPr lvl="0" algn="ctr"/>
            <a:r>
              <a:rPr b="1" i="0">
                <a:ln>
                  <a:noFill/>
                </a:ln>
                <a:solidFill>
                  <a:srgbClr val="6E86B6"/>
                </a:solidFill>
                <a:latin typeface="Titillium Web"/>
              </a:rPr>
              <a:t>4</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3"/>
        <p:cNvGrpSpPr/>
        <p:nvPr/>
      </p:nvGrpSpPr>
      <p:grpSpPr>
        <a:xfrm>
          <a:off x="0" y="0"/>
          <a:ext cx="0" cy="0"/>
          <a:chOff x="0" y="0"/>
          <a:chExt cx="0" cy="0"/>
        </a:xfrm>
      </p:grpSpPr>
      <p:sp>
        <p:nvSpPr>
          <p:cNvPr id="894" name="Google Shape;894;p27"/>
          <p:cNvSpPr txBox="1">
            <a:spLocks noGrp="1"/>
          </p:cNvSpPr>
          <p:nvPr>
            <p:ph type="ctrTitle"/>
          </p:nvPr>
        </p:nvSpPr>
        <p:spPr>
          <a:xfrm>
            <a:off x="460525" y="313823"/>
            <a:ext cx="7772400" cy="92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a:t>Data Analysis</a:t>
            </a:r>
            <a:endParaRPr sz="4000"/>
          </a:p>
        </p:txBody>
      </p:sp>
      <p:sp>
        <p:nvSpPr>
          <p:cNvPr id="895" name="Google Shape;895;p27"/>
          <p:cNvSpPr txBox="1">
            <a:spLocks noGrp="1"/>
          </p:cNvSpPr>
          <p:nvPr>
            <p:ph type="subTitle" idx="1"/>
          </p:nvPr>
        </p:nvSpPr>
        <p:spPr>
          <a:xfrm>
            <a:off x="387575" y="1087025"/>
            <a:ext cx="8493300" cy="34926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rgbClr val="FFFFFF"/>
                </a:solidFill>
              </a:rPr>
              <a:t>Dataset Preparation (2016-2020):</a:t>
            </a:r>
            <a:endParaRPr b="1">
              <a:solidFill>
                <a:srgbClr val="FFFFFF"/>
              </a:solidFill>
            </a:endParaRPr>
          </a:p>
          <a:p>
            <a:pPr marL="457200" lvl="0" indent="-342900" algn="l" rtl="0">
              <a:lnSpc>
                <a:spcPct val="100000"/>
              </a:lnSpc>
              <a:spcBef>
                <a:spcPts val="1200"/>
              </a:spcBef>
              <a:spcAft>
                <a:spcPts val="0"/>
              </a:spcAft>
              <a:buClr>
                <a:srgbClr val="FFFFFF"/>
              </a:buClr>
              <a:buSzPts val="1800"/>
              <a:buChar char="❏"/>
            </a:pPr>
            <a:r>
              <a:rPr lang="en">
                <a:solidFill>
                  <a:srgbClr val="FFFFFF"/>
                </a:solidFill>
              </a:rPr>
              <a:t>Meticulous preprocessing of Brooklyn housing data.</a:t>
            </a:r>
            <a:endParaRPr>
              <a:solidFill>
                <a:srgbClr val="FFFFFF"/>
              </a:solidFill>
            </a:endParaRPr>
          </a:p>
          <a:p>
            <a:pPr marL="457200" lvl="0" indent="-342900" algn="l" rtl="0">
              <a:lnSpc>
                <a:spcPct val="100000"/>
              </a:lnSpc>
              <a:spcBef>
                <a:spcPts val="0"/>
              </a:spcBef>
              <a:spcAft>
                <a:spcPts val="0"/>
              </a:spcAft>
              <a:buClr>
                <a:srgbClr val="FFFFFF"/>
              </a:buClr>
              <a:buSzPts val="1800"/>
              <a:buChar char="❏"/>
            </a:pPr>
            <a:r>
              <a:rPr lang="en">
                <a:solidFill>
                  <a:srgbClr val="FFFFFF"/>
                </a:solidFill>
              </a:rPr>
              <a:t>Removal of redundancies and alignment with project objectives.</a:t>
            </a:r>
            <a:endParaRPr>
              <a:solidFill>
                <a:srgbClr val="FFFFFF"/>
              </a:solidFill>
            </a:endParaRPr>
          </a:p>
          <a:p>
            <a:pPr marL="457200" lvl="0" indent="-342900" algn="l" rtl="0">
              <a:lnSpc>
                <a:spcPct val="100000"/>
              </a:lnSpc>
              <a:spcBef>
                <a:spcPts val="0"/>
              </a:spcBef>
              <a:spcAft>
                <a:spcPts val="0"/>
              </a:spcAft>
              <a:buClr>
                <a:srgbClr val="FFFFFF"/>
              </a:buClr>
              <a:buSzPts val="1800"/>
              <a:buChar char="❏"/>
            </a:pPr>
            <a:r>
              <a:rPr lang="en">
                <a:solidFill>
                  <a:srgbClr val="FFFFFF"/>
                </a:solidFill>
              </a:rPr>
              <a:t>Enhanced interpretability through column name revisions.</a:t>
            </a:r>
            <a:endParaRPr>
              <a:solidFill>
                <a:srgbClr val="FFFFFF"/>
              </a:solidFill>
            </a:endParaRPr>
          </a:p>
          <a:p>
            <a:pPr marL="0" lvl="0" indent="0" algn="l" rtl="0">
              <a:lnSpc>
                <a:spcPct val="115000"/>
              </a:lnSpc>
              <a:spcBef>
                <a:spcPts val="1200"/>
              </a:spcBef>
              <a:spcAft>
                <a:spcPts val="0"/>
              </a:spcAft>
              <a:buClr>
                <a:schemeClr val="dk1"/>
              </a:buClr>
              <a:buSzPts val="1100"/>
              <a:buFont typeface="Arial"/>
              <a:buNone/>
            </a:pPr>
            <a:r>
              <a:rPr lang="en" b="1">
                <a:solidFill>
                  <a:srgbClr val="FFFFFF"/>
                </a:solidFill>
              </a:rPr>
              <a:t>Data Refinement:</a:t>
            </a:r>
            <a:endParaRPr b="1">
              <a:solidFill>
                <a:srgbClr val="FFFFFF"/>
              </a:solidFill>
            </a:endParaRPr>
          </a:p>
          <a:p>
            <a:pPr marL="457200" lvl="0" indent="-342900" algn="l" rtl="0">
              <a:lnSpc>
                <a:spcPct val="100000"/>
              </a:lnSpc>
              <a:spcBef>
                <a:spcPts val="1200"/>
              </a:spcBef>
              <a:spcAft>
                <a:spcPts val="0"/>
              </a:spcAft>
              <a:buClr>
                <a:srgbClr val="FFFFFF"/>
              </a:buClr>
              <a:buSzPts val="1800"/>
              <a:buChar char="❏"/>
            </a:pPr>
            <a:r>
              <a:rPr lang="en">
                <a:solidFill>
                  <a:srgbClr val="FFFFFF"/>
                </a:solidFill>
              </a:rPr>
              <a:t>Elimination of null values and optimization of data types.</a:t>
            </a:r>
            <a:endParaRPr>
              <a:solidFill>
                <a:srgbClr val="FFFFFF"/>
              </a:solidFill>
            </a:endParaRPr>
          </a:p>
          <a:p>
            <a:pPr marL="457200" lvl="0" indent="-342900" algn="l" rtl="0">
              <a:lnSpc>
                <a:spcPct val="100000"/>
              </a:lnSpc>
              <a:spcBef>
                <a:spcPts val="0"/>
              </a:spcBef>
              <a:spcAft>
                <a:spcPts val="0"/>
              </a:spcAft>
              <a:buClr>
                <a:srgbClr val="FFFFFF"/>
              </a:buClr>
              <a:buSzPts val="1800"/>
              <a:buChar char="❏"/>
            </a:pPr>
            <a:r>
              <a:rPr lang="en">
                <a:solidFill>
                  <a:srgbClr val="FFFFFF"/>
                </a:solidFill>
              </a:rPr>
              <a:t>Conversion of string values to numeric types.</a:t>
            </a:r>
            <a:endParaRPr>
              <a:solidFill>
                <a:srgbClr val="FFFFFF"/>
              </a:solidFill>
            </a:endParaRPr>
          </a:p>
          <a:p>
            <a:pPr marL="457200" lvl="0" indent="-342900" algn="l" rtl="0">
              <a:lnSpc>
                <a:spcPct val="100000"/>
              </a:lnSpc>
              <a:spcBef>
                <a:spcPts val="0"/>
              </a:spcBef>
              <a:spcAft>
                <a:spcPts val="0"/>
              </a:spcAft>
              <a:buClr>
                <a:srgbClr val="FFFFFF"/>
              </a:buClr>
              <a:buSzPts val="1800"/>
              <a:buChar char="❏"/>
            </a:pPr>
            <a:r>
              <a:rPr lang="en">
                <a:solidFill>
                  <a:srgbClr val="FFFFFF"/>
                </a:solidFill>
              </a:rPr>
              <a:t>Removal of commas for numerical consistency.</a:t>
            </a:r>
            <a:endParaRPr>
              <a:solidFill>
                <a:srgbClr val="FFFFFF"/>
              </a:solidFill>
            </a:endParaRPr>
          </a:p>
          <a:p>
            <a:pPr marL="0" lvl="0" indent="0" algn="l" rtl="0">
              <a:spcBef>
                <a:spcPts val="1200"/>
              </a:spcBef>
              <a:spcAft>
                <a:spcPts val="0"/>
              </a:spcAft>
              <a:buNone/>
            </a:pPr>
            <a:endParaRPr>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0" name="Google Shape;900;p28"/>
          <p:cNvSpPr txBox="1">
            <a:spLocks noGrp="1"/>
          </p:cNvSpPr>
          <p:nvPr>
            <p:ph type="ctrTitle"/>
          </p:nvPr>
        </p:nvSpPr>
        <p:spPr>
          <a:xfrm>
            <a:off x="620325" y="1198298"/>
            <a:ext cx="7729200" cy="7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a:t>Dataframes with observations and features</a:t>
            </a:r>
            <a:endParaRPr sz="3200"/>
          </a:p>
        </p:txBody>
      </p:sp>
      <p:pic>
        <p:nvPicPr>
          <p:cNvPr id="901" name="Google Shape;901;p28"/>
          <p:cNvPicPr preferRelativeResize="0"/>
          <p:nvPr/>
        </p:nvPicPr>
        <p:blipFill>
          <a:blip r:embed="rId3">
            <a:alphaModFix/>
          </a:blip>
          <a:stretch>
            <a:fillRect/>
          </a:stretch>
        </p:blipFill>
        <p:spPr>
          <a:xfrm>
            <a:off x="609600" y="2011800"/>
            <a:ext cx="7950225" cy="1779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5"/>
        <p:cNvGrpSpPr/>
        <p:nvPr/>
      </p:nvGrpSpPr>
      <p:grpSpPr>
        <a:xfrm>
          <a:off x="0" y="0"/>
          <a:ext cx="0" cy="0"/>
          <a:chOff x="0" y="0"/>
          <a:chExt cx="0" cy="0"/>
        </a:xfrm>
      </p:grpSpPr>
      <p:sp>
        <p:nvSpPr>
          <p:cNvPr id="906" name="Google Shape;906;p29"/>
          <p:cNvSpPr txBox="1">
            <a:spLocks noGrp="1"/>
          </p:cNvSpPr>
          <p:nvPr>
            <p:ph type="ctrTitle"/>
          </p:nvPr>
        </p:nvSpPr>
        <p:spPr>
          <a:xfrm>
            <a:off x="685795" y="3395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a:t>Data Analysis</a:t>
            </a:r>
            <a:endParaRPr sz="4000"/>
          </a:p>
        </p:txBody>
      </p:sp>
      <p:sp>
        <p:nvSpPr>
          <p:cNvPr id="907" name="Google Shape;907;p29"/>
          <p:cNvSpPr txBox="1">
            <a:spLocks noGrp="1"/>
          </p:cNvSpPr>
          <p:nvPr>
            <p:ph type="subTitle" idx="1"/>
          </p:nvPr>
        </p:nvSpPr>
        <p:spPr>
          <a:xfrm>
            <a:off x="325350" y="1217700"/>
            <a:ext cx="8493300" cy="3492600"/>
          </a:xfrm>
          <a:prstGeom prst="rect">
            <a:avLst/>
          </a:prstGeom>
        </p:spPr>
        <p:txBody>
          <a:bodyPr spcFirstLastPara="1" wrap="square" lIns="91425" tIns="91425" rIns="91425" bIns="91425" anchor="t" anchorCtr="0">
            <a:noAutofit/>
          </a:bodyPr>
          <a:lstStyle/>
          <a:p>
            <a:pPr marL="457200" lvl="0" indent="0" algn="l" rtl="0">
              <a:lnSpc>
                <a:spcPct val="115000"/>
              </a:lnSpc>
              <a:spcBef>
                <a:spcPts val="1200"/>
              </a:spcBef>
              <a:spcAft>
                <a:spcPts val="0"/>
              </a:spcAft>
              <a:buNone/>
            </a:pPr>
            <a:r>
              <a:rPr lang="en">
                <a:solidFill>
                  <a:srgbClr val="FFFFFF"/>
                </a:solidFill>
              </a:rPr>
              <a:t>Temporal Analysis:</a:t>
            </a:r>
            <a:endParaRPr>
              <a:solidFill>
                <a:srgbClr val="FFFFFF"/>
              </a:solidFill>
            </a:endParaRPr>
          </a:p>
          <a:p>
            <a:pPr marL="457200" lvl="0" indent="-342900" algn="l" rtl="0">
              <a:lnSpc>
                <a:spcPct val="115000"/>
              </a:lnSpc>
              <a:spcBef>
                <a:spcPts val="1200"/>
              </a:spcBef>
              <a:spcAft>
                <a:spcPts val="0"/>
              </a:spcAft>
              <a:buClr>
                <a:srgbClr val="FFFFFF"/>
              </a:buClr>
              <a:buSzPts val="1800"/>
              <a:buChar char="❏"/>
            </a:pPr>
            <a:r>
              <a:rPr lang="en">
                <a:solidFill>
                  <a:srgbClr val="FFFFFF"/>
                </a:solidFill>
              </a:rPr>
              <a:t>Restructuring dates using the date class.</a:t>
            </a:r>
            <a:endParaRPr>
              <a:solidFill>
                <a:srgbClr val="FFFFFF"/>
              </a:solidFill>
            </a:endParaRPr>
          </a:p>
          <a:p>
            <a:pPr marL="457200" lvl="0" indent="-342900" algn="l" rtl="0">
              <a:lnSpc>
                <a:spcPct val="115000"/>
              </a:lnSpc>
              <a:spcBef>
                <a:spcPts val="0"/>
              </a:spcBef>
              <a:spcAft>
                <a:spcPts val="0"/>
              </a:spcAft>
              <a:buClr>
                <a:srgbClr val="FFFFFF"/>
              </a:buClr>
              <a:buSzPts val="1800"/>
              <a:buChar char="❏"/>
            </a:pPr>
            <a:r>
              <a:rPr lang="en">
                <a:solidFill>
                  <a:srgbClr val="FFFFFF"/>
                </a:solidFill>
              </a:rPr>
              <a:t>Quarter-wise segmentation for detailed trend exploration.</a:t>
            </a:r>
            <a:endParaRPr>
              <a:solidFill>
                <a:srgbClr val="FFFFFF"/>
              </a:solidFill>
            </a:endParaRPr>
          </a:p>
          <a:p>
            <a:pPr marL="457200" lvl="0" indent="0" algn="l" rtl="0">
              <a:lnSpc>
                <a:spcPct val="115000"/>
              </a:lnSpc>
              <a:spcBef>
                <a:spcPts val="1200"/>
              </a:spcBef>
              <a:spcAft>
                <a:spcPts val="0"/>
              </a:spcAft>
              <a:buNone/>
            </a:pPr>
            <a:r>
              <a:rPr lang="en">
                <a:solidFill>
                  <a:srgbClr val="FFFFFF"/>
                </a:solidFill>
              </a:rPr>
              <a:t>Consolidation and Outcome:</a:t>
            </a:r>
            <a:endParaRPr>
              <a:solidFill>
                <a:srgbClr val="FFFFFF"/>
              </a:solidFill>
            </a:endParaRPr>
          </a:p>
          <a:p>
            <a:pPr marL="457200" lvl="0" indent="-342900" algn="l" rtl="0">
              <a:lnSpc>
                <a:spcPct val="115000"/>
              </a:lnSpc>
              <a:spcBef>
                <a:spcPts val="1200"/>
              </a:spcBef>
              <a:spcAft>
                <a:spcPts val="0"/>
              </a:spcAft>
              <a:buClr>
                <a:srgbClr val="FFFFFF"/>
              </a:buClr>
              <a:buSzPts val="1800"/>
              <a:buChar char="❏"/>
            </a:pPr>
            <a:r>
              <a:rPr lang="en">
                <a:solidFill>
                  <a:srgbClr val="FFFFFF"/>
                </a:solidFill>
              </a:rPr>
              <a:t>Integration of data frames for a comprehensive dataset.</a:t>
            </a:r>
            <a:endParaRPr>
              <a:solidFill>
                <a:srgbClr val="FFFFFF"/>
              </a:solidFill>
            </a:endParaRPr>
          </a:p>
          <a:p>
            <a:pPr marL="457200" lvl="0" indent="-342900" algn="l" rtl="0">
              <a:lnSpc>
                <a:spcPct val="115000"/>
              </a:lnSpc>
              <a:spcBef>
                <a:spcPts val="0"/>
              </a:spcBef>
              <a:spcAft>
                <a:spcPts val="0"/>
              </a:spcAft>
              <a:buClr>
                <a:srgbClr val="FFFFFF"/>
              </a:buClr>
              <a:buSzPts val="1800"/>
              <a:buChar char="❏"/>
            </a:pPr>
            <a:r>
              <a:rPr lang="en">
                <a:solidFill>
                  <a:srgbClr val="FFFFFF"/>
                </a:solidFill>
              </a:rPr>
              <a:t>Reveals insights into five-year housing trends in Brooklyn.</a:t>
            </a:r>
            <a:endParaRPr>
              <a:solidFill>
                <a:srgbClr val="FFFFFF"/>
              </a:solidFill>
            </a:endParaRPr>
          </a:p>
          <a:p>
            <a:pPr marL="457200" lvl="0" indent="0" algn="l" rtl="0">
              <a:lnSpc>
                <a:spcPct val="100000"/>
              </a:lnSpc>
              <a:spcBef>
                <a:spcPts val="1200"/>
              </a:spcBef>
              <a:spcAft>
                <a:spcPts val="0"/>
              </a:spcAft>
              <a:buNone/>
            </a:pPr>
            <a:endParaRPr sz="2400" b="1">
              <a:solidFill>
                <a:srgbClr val="FFFFFF"/>
              </a:solidFill>
              <a:latin typeface="Arial"/>
              <a:ea typeface="Arial"/>
              <a:cs typeface="Arial"/>
              <a:sym typeface="Arial"/>
            </a:endParaRPr>
          </a:p>
          <a:p>
            <a:pPr marL="0" lvl="0" indent="0" algn="l" rtl="0">
              <a:spcBef>
                <a:spcPts val="1200"/>
              </a:spcBef>
              <a:spcAft>
                <a:spcPts val="0"/>
              </a:spcAft>
              <a:buNone/>
            </a:pPr>
            <a:endParaRPr>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30"/>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Processing</a:t>
            </a:r>
            <a:endParaRPr/>
          </a:p>
        </p:txBody>
      </p:sp>
      <p:sp>
        <p:nvSpPr>
          <p:cNvPr id="913" name="Google Shape;913;p30"/>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do we need?</a:t>
            </a:r>
            <a:endParaRPr/>
          </a:p>
        </p:txBody>
      </p:sp>
      <p:sp>
        <p:nvSpPr>
          <p:cNvPr id="914" name="Google Shape;914;p30"/>
          <p:cNvSpPr/>
          <p:nvPr/>
        </p:nvSpPr>
        <p:spPr>
          <a:xfrm>
            <a:off x="6898679" y="1890725"/>
            <a:ext cx="1882790" cy="2750491"/>
          </a:xfrm>
          <a:prstGeom prst="rect">
            <a:avLst/>
          </a:prstGeom>
        </p:spPr>
        <p:txBody>
          <a:bodyPr>
            <a:prstTxWarp prst="textPlain">
              <a:avLst/>
            </a:prstTxWarp>
          </a:bodyPr>
          <a:lstStyle/>
          <a:p>
            <a:pPr lvl="0" algn="ctr"/>
            <a:r>
              <a:rPr b="1" i="0">
                <a:ln>
                  <a:noFill/>
                </a:ln>
                <a:solidFill>
                  <a:srgbClr val="6E86B6"/>
                </a:solidFill>
                <a:latin typeface="Titillium Web"/>
              </a:rPr>
              <a:t>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3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920" name="Google Shape;920;p31"/>
          <p:cNvSpPr txBox="1">
            <a:spLocks noGrp="1"/>
          </p:cNvSpPr>
          <p:nvPr>
            <p:ph type="title"/>
          </p:nvPr>
        </p:nvSpPr>
        <p:spPr>
          <a:xfrm>
            <a:off x="666250" y="99425"/>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Processing: </a:t>
            </a:r>
            <a:endParaRPr/>
          </a:p>
        </p:txBody>
      </p:sp>
      <p:sp>
        <p:nvSpPr>
          <p:cNvPr id="921" name="Google Shape;921;p31"/>
          <p:cNvSpPr txBox="1">
            <a:spLocks noGrp="1"/>
          </p:cNvSpPr>
          <p:nvPr>
            <p:ph type="body" idx="1"/>
          </p:nvPr>
        </p:nvSpPr>
        <p:spPr>
          <a:xfrm>
            <a:off x="729000" y="1022550"/>
            <a:ext cx="7686000" cy="3640500"/>
          </a:xfrm>
          <a:prstGeom prst="rect">
            <a:avLst/>
          </a:prstGeom>
        </p:spPr>
        <p:txBody>
          <a:bodyPr spcFirstLastPara="1" wrap="square" lIns="91425" tIns="91425" rIns="91425" bIns="91425" anchor="t" anchorCtr="0">
            <a:noAutofit/>
          </a:bodyPr>
          <a:lstStyle/>
          <a:p>
            <a:pPr marL="0" lvl="0" indent="0" algn="just" rtl="0">
              <a:lnSpc>
                <a:spcPct val="150000"/>
              </a:lnSpc>
              <a:spcBef>
                <a:spcPts val="600"/>
              </a:spcBef>
              <a:spcAft>
                <a:spcPts val="0"/>
              </a:spcAft>
              <a:buNone/>
            </a:pPr>
            <a:r>
              <a:rPr lang="en" sz="1800">
                <a:solidFill>
                  <a:srgbClr val="FFFFFF"/>
                </a:solidFill>
              </a:rPr>
              <a:t>Steps involved in the data processing:</a:t>
            </a:r>
            <a:endParaRPr sz="1800">
              <a:solidFill>
                <a:srgbClr val="FFFFFF"/>
              </a:solidFill>
            </a:endParaRPr>
          </a:p>
          <a:p>
            <a:pPr marL="457200" lvl="0" indent="-342900" algn="just" rtl="0">
              <a:lnSpc>
                <a:spcPct val="150000"/>
              </a:lnSpc>
              <a:spcBef>
                <a:spcPts val="600"/>
              </a:spcBef>
              <a:spcAft>
                <a:spcPts val="0"/>
              </a:spcAft>
              <a:buClr>
                <a:srgbClr val="FFFFFF"/>
              </a:buClr>
              <a:buSzPts val="1800"/>
              <a:buChar char="❏"/>
            </a:pPr>
            <a:r>
              <a:rPr lang="en" sz="1800">
                <a:solidFill>
                  <a:srgbClr val="FFFFFF"/>
                </a:solidFill>
              </a:rPr>
              <a:t>Data Collection</a:t>
            </a:r>
            <a:endParaRPr sz="1800">
              <a:solidFill>
                <a:srgbClr val="FFFFFF"/>
              </a:solidFill>
            </a:endParaRPr>
          </a:p>
          <a:p>
            <a:pPr marL="457200" lvl="0" indent="-342900" algn="just" rtl="0">
              <a:lnSpc>
                <a:spcPct val="150000"/>
              </a:lnSpc>
              <a:spcBef>
                <a:spcPts val="0"/>
              </a:spcBef>
              <a:spcAft>
                <a:spcPts val="0"/>
              </a:spcAft>
              <a:buClr>
                <a:srgbClr val="FFFFFF"/>
              </a:buClr>
              <a:buSzPts val="1800"/>
              <a:buChar char="❏"/>
            </a:pPr>
            <a:r>
              <a:rPr lang="en" sz="1800">
                <a:solidFill>
                  <a:srgbClr val="FFFFFF"/>
                </a:solidFill>
              </a:rPr>
              <a:t>Data Cleaning </a:t>
            </a:r>
            <a:endParaRPr sz="1800">
              <a:solidFill>
                <a:srgbClr val="FFFFFF"/>
              </a:solidFill>
            </a:endParaRPr>
          </a:p>
          <a:p>
            <a:pPr marL="457200" lvl="0" indent="-342900" algn="just" rtl="0">
              <a:lnSpc>
                <a:spcPct val="150000"/>
              </a:lnSpc>
              <a:spcBef>
                <a:spcPts val="0"/>
              </a:spcBef>
              <a:spcAft>
                <a:spcPts val="0"/>
              </a:spcAft>
              <a:buClr>
                <a:srgbClr val="FFFFFF"/>
              </a:buClr>
              <a:buSzPts val="1800"/>
              <a:buChar char="❏"/>
            </a:pPr>
            <a:r>
              <a:rPr lang="en" sz="1800">
                <a:solidFill>
                  <a:srgbClr val="FFFFFF"/>
                </a:solidFill>
              </a:rPr>
              <a:t>Feature engineering</a:t>
            </a:r>
            <a:endParaRPr sz="1800">
              <a:solidFill>
                <a:srgbClr val="FFFFFF"/>
              </a:solidFill>
            </a:endParaRPr>
          </a:p>
          <a:p>
            <a:pPr marL="457200" lvl="0" indent="-342900" algn="just" rtl="0">
              <a:lnSpc>
                <a:spcPct val="150000"/>
              </a:lnSpc>
              <a:spcBef>
                <a:spcPts val="0"/>
              </a:spcBef>
              <a:spcAft>
                <a:spcPts val="0"/>
              </a:spcAft>
              <a:buClr>
                <a:srgbClr val="FFFFFF"/>
              </a:buClr>
              <a:buSzPts val="1800"/>
              <a:buChar char="❏"/>
            </a:pPr>
            <a:r>
              <a:rPr lang="en" sz="1800">
                <a:solidFill>
                  <a:srgbClr val="FFFFFF"/>
                </a:solidFill>
              </a:rPr>
              <a:t>Data Transformation </a:t>
            </a:r>
            <a:endParaRPr sz="1800">
              <a:solidFill>
                <a:srgbClr val="FFFFFF"/>
              </a:solidFill>
            </a:endParaRPr>
          </a:p>
          <a:p>
            <a:pPr marL="457200" lvl="0" indent="-342900" algn="just" rtl="0">
              <a:lnSpc>
                <a:spcPct val="150000"/>
              </a:lnSpc>
              <a:spcBef>
                <a:spcPts val="0"/>
              </a:spcBef>
              <a:spcAft>
                <a:spcPts val="0"/>
              </a:spcAft>
              <a:buClr>
                <a:srgbClr val="FFFFFF"/>
              </a:buClr>
              <a:buSzPts val="1800"/>
              <a:buChar char="❏"/>
            </a:pPr>
            <a:r>
              <a:rPr lang="en" sz="1800">
                <a:solidFill>
                  <a:srgbClr val="FFFFFF"/>
                </a:solidFill>
              </a:rPr>
              <a:t>Model Training </a:t>
            </a:r>
            <a:r>
              <a:rPr lang="en" sz="1800"/>
              <a:t>[Subsequent Section]</a:t>
            </a:r>
            <a:endParaRPr sz="1800">
              <a:solidFill>
                <a:srgbClr val="FFFFFF"/>
              </a:solidFill>
            </a:endParaRPr>
          </a:p>
          <a:p>
            <a:pPr marL="457200" lvl="0" indent="-342900" algn="just" rtl="0">
              <a:lnSpc>
                <a:spcPct val="150000"/>
              </a:lnSpc>
              <a:spcBef>
                <a:spcPts val="0"/>
              </a:spcBef>
              <a:spcAft>
                <a:spcPts val="0"/>
              </a:spcAft>
              <a:buClr>
                <a:srgbClr val="FFFFFF"/>
              </a:buClr>
              <a:buSzPts val="1800"/>
              <a:buChar char="❏"/>
            </a:pPr>
            <a:r>
              <a:rPr lang="en" sz="1800">
                <a:solidFill>
                  <a:srgbClr val="FFFFFF"/>
                </a:solidFill>
              </a:rPr>
              <a:t>Model Evaluation </a:t>
            </a:r>
            <a:r>
              <a:rPr lang="en" sz="1800"/>
              <a:t>[Subsequent Section]</a:t>
            </a:r>
            <a:endParaRPr sz="1800">
              <a:solidFill>
                <a:srgbClr val="FFFFFF"/>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6" name="Google Shape;926;p3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927" name="Google Shape;927;p32"/>
          <p:cNvSpPr txBox="1">
            <a:spLocks noGrp="1"/>
          </p:cNvSpPr>
          <p:nvPr>
            <p:ph type="title"/>
          </p:nvPr>
        </p:nvSpPr>
        <p:spPr>
          <a:xfrm>
            <a:off x="710062" y="0"/>
            <a:ext cx="76860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Histogram on Price vs Frequency </a:t>
            </a:r>
            <a:endParaRPr/>
          </a:p>
        </p:txBody>
      </p:sp>
      <p:pic>
        <p:nvPicPr>
          <p:cNvPr id="928" name="Google Shape;928;p32"/>
          <p:cNvPicPr preferRelativeResize="0"/>
          <p:nvPr/>
        </p:nvPicPr>
        <p:blipFill>
          <a:blip r:embed="rId3">
            <a:alphaModFix/>
          </a:blip>
          <a:stretch>
            <a:fillRect/>
          </a:stretch>
        </p:blipFill>
        <p:spPr>
          <a:xfrm>
            <a:off x="1889825" y="1076325"/>
            <a:ext cx="5326476" cy="37508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3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934" name="Google Shape;934;p33"/>
          <p:cNvSpPr txBox="1">
            <a:spLocks noGrp="1"/>
          </p:cNvSpPr>
          <p:nvPr>
            <p:ph type="title"/>
          </p:nvPr>
        </p:nvSpPr>
        <p:spPr>
          <a:xfrm>
            <a:off x="402400" y="66525"/>
            <a:ext cx="4086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t>Histogram on Sqft vs Frequency</a:t>
            </a:r>
            <a:endParaRPr sz="2200"/>
          </a:p>
        </p:txBody>
      </p:sp>
      <p:sp>
        <p:nvSpPr>
          <p:cNvPr id="935" name="Google Shape;935;p33"/>
          <p:cNvSpPr txBox="1">
            <a:spLocks noGrp="1"/>
          </p:cNvSpPr>
          <p:nvPr>
            <p:ph type="title"/>
          </p:nvPr>
        </p:nvSpPr>
        <p:spPr>
          <a:xfrm>
            <a:off x="4410275" y="74700"/>
            <a:ext cx="46332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t>Histogram on Gross Sqft vs Frequency</a:t>
            </a:r>
            <a:endParaRPr sz="2200"/>
          </a:p>
        </p:txBody>
      </p:sp>
      <p:pic>
        <p:nvPicPr>
          <p:cNvPr id="936" name="Google Shape;936;p33"/>
          <p:cNvPicPr preferRelativeResize="0"/>
          <p:nvPr/>
        </p:nvPicPr>
        <p:blipFill>
          <a:blip r:embed="rId3">
            <a:alphaModFix/>
          </a:blip>
          <a:stretch>
            <a:fillRect/>
          </a:stretch>
        </p:blipFill>
        <p:spPr>
          <a:xfrm>
            <a:off x="343000" y="1196350"/>
            <a:ext cx="4086599" cy="2848992"/>
          </a:xfrm>
          <a:prstGeom prst="rect">
            <a:avLst/>
          </a:prstGeom>
          <a:noFill/>
          <a:ln>
            <a:noFill/>
          </a:ln>
        </p:spPr>
      </p:pic>
      <p:pic>
        <p:nvPicPr>
          <p:cNvPr id="937" name="Google Shape;937;p33"/>
          <p:cNvPicPr preferRelativeResize="0"/>
          <p:nvPr/>
        </p:nvPicPr>
        <p:blipFill>
          <a:blip r:embed="rId4">
            <a:alphaModFix/>
          </a:blip>
          <a:stretch>
            <a:fillRect/>
          </a:stretch>
        </p:blipFill>
        <p:spPr>
          <a:xfrm>
            <a:off x="4769000" y="1255575"/>
            <a:ext cx="3993999" cy="28104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16"/>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786" name="Google Shape;786;p16"/>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What’s this About?</a:t>
            </a:r>
            <a:endParaRPr/>
          </a:p>
        </p:txBody>
      </p:sp>
      <p:sp>
        <p:nvSpPr>
          <p:cNvPr id="787" name="Google Shape;787;p16"/>
          <p:cNvSpPr/>
          <p:nvPr/>
        </p:nvSpPr>
        <p:spPr>
          <a:xfrm>
            <a:off x="6898679" y="1890725"/>
            <a:ext cx="1408000" cy="2701375"/>
          </a:xfrm>
          <a:prstGeom prst="rect">
            <a:avLst/>
          </a:prstGeom>
        </p:spPr>
        <p:txBody>
          <a:bodyPr>
            <a:prstTxWarp prst="textPlain">
              <a:avLst/>
            </a:prstTxWarp>
          </a:bodyPr>
          <a:lstStyle/>
          <a:p>
            <a:pPr lvl="0" algn="ctr"/>
            <a:r>
              <a:rPr b="1" i="0">
                <a:ln>
                  <a:noFill/>
                </a:ln>
                <a:solidFill>
                  <a:srgbClr val="6E86B6"/>
                </a:solidFill>
                <a:latin typeface="Titillium Web"/>
              </a:rPr>
              <a:t>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1"/>
        <p:cNvGrpSpPr/>
        <p:nvPr/>
      </p:nvGrpSpPr>
      <p:grpSpPr>
        <a:xfrm>
          <a:off x="0" y="0"/>
          <a:ext cx="0" cy="0"/>
          <a:chOff x="0" y="0"/>
          <a:chExt cx="0" cy="0"/>
        </a:xfrm>
      </p:grpSpPr>
      <p:sp>
        <p:nvSpPr>
          <p:cNvPr id="942" name="Google Shape;942;p34"/>
          <p:cNvSpPr txBox="1">
            <a:spLocks noGrp="1"/>
          </p:cNvSpPr>
          <p:nvPr>
            <p:ph type="ctrTitle" idx="4294967295"/>
          </p:nvPr>
        </p:nvSpPr>
        <p:spPr>
          <a:xfrm>
            <a:off x="701529" y="8975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600"/>
              <a:t>119,374</a:t>
            </a:r>
            <a:endParaRPr sz="9600"/>
          </a:p>
        </p:txBody>
      </p:sp>
      <p:sp>
        <p:nvSpPr>
          <p:cNvPr id="943" name="Google Shape;943;p34"/>
          <p:cNvSpPr txBox="1">
            <a:spLocks noGrp="1"/>
          </p:cNvSpPr>
          <p:nvPr>
            <p:ph type="subTitle" idx="4294967295"/>
          </p:nvPr>
        </p:nvSpPr>
        <p:spPr>
          <a:xfrm>
            <a:off x="701525" y="2519525"/>
            <a:ext cx="7772400" cy="99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Number of observations in the resultant data frame that we did not test on because that was before final processing. Although, big numbers are cool to look at.</a:t>
            </a:r>
            <a:endParaRPr sz="1800"/>
          </a:p>
        </p:txBody>
      </p:sp>
      <p:sp>
        <p:nvSpPr>
          <p:cNvPr id="944" name="Google Shape;944;p3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Google Shape;949;p35"/>
          <p:cNvSpPr txBox="1">
            <a:spLocks noGrp="1"/>
          </p:cNvSpPr>
          <p:nvPr>
            <p:ph type="ctrTitle" idx="4294967295"/>
          </p:nvPr>
        </p:nvSpPr>
        <p:spPr>
          <a:xfrm>
            <a:off x="709394" y="724200"/>
            <a:ext cx="77724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119,374</a:t>
            </a:r>
            <a:endParaRPr sz="4800"/>
          </a:p>
        </p:txBody>
      </p:sp>
      <p:sp>
        <p:nvSpPr>
          <p:cNvPr id="950" name="Google Shape;950;p35"/>
          <p:cNvSpPr txBox="1">
            <a:spLocks noGrp="1"/>
          </p:cNvSpPr>
          <p:nvPr>
            <p:ph type="subTitle" idx="4294967295"/>
          </p:nvPr>
        </p:nvSpPr>
        <p:spPr>
          <a:xfrm>
            <a:off x="746271" y="1358703"/>
            <a:ext cx="77724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Observations before final processing.</a:t>
            </a:r>
            <a:endParaRPr sz="1800"/>
          </a:p>
        </p:txBody>
      </p:sp>
      <p:sp>
        <p:nvSpPr>
          <p:cNvPr id="951" name="Google Shape;951;p35"/>
          <p:cNvSpPr txBox="1">
            <a:spLocks noGrp="1"/>
          </p:cNvSpPr>
          <p:nvPr>
            <p:ph type="ctrTitle" idx="4294967295"/>
          </p:nvPr>
        </p:nvSpPr>
        <p:spPr>
          <a:xfrm>
            <a:off x="709394" y="3353100"/>
            <a:ext cx="77724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100%</a:t>
            </a:r>
            <a:endParaRPr sz="4800"/>
          </a:p>
        </p:txBody>
      </p:sp>
      <p:sp>
        <p:nvSpPr>
          <p:cNvPr id="952" name="Google Shape;952;p35"/>
          <p:cNvSpPr txBox="1">
            <a:spLocks noGrp="1"/>
          </p:cNvSpPr>
          <p:nvPr>
            <p:ph type="subTitle" idx="4294967295"/>
          </p:nvPr>
        </p:nvSpPr>
        <p:spPr>
          <a:xfrm>
            <a:off x="746271" y="3987603"/>
            <a:ext cx="77724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Tested on those 20 grand!</a:t>
            </a:r>
            <a:endParaRPr sz="1800"/>
          </a:p>
        </p:txBody>
      </p:sp>
      <p:sp>
        <p:nvSpPr>
          <p:cNvPr id="953" name="Google Shape;953;p35"/>
          <p:cNvSpPr txBox="1">
            <a:spLocks noGrp="1"/>
          </p:cNvSpPr>
          <p:nvPr>
            <p:ph type="ctrTitle" idx="4294967295"/>
          </p:nvPr>
        </p:nvSpPr>
        <p:spPr>
          <a:xfrm>
            <a:off x="709394" y="2038650"/>
            <a:ext cx="77724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20,185</a:t>
            </a:r>
            <a:endParaRPr sz="4800"/>
          </a:p>
        </p:txBody>
      </p:sp>
      <p:sp>
        <p:nvSpPr>
          <p:cNvPr id="954" name="Google Shape;954;p35"/>
          <p:cNvSpPr txBox="1">
            <a:spLocks noGrp="1"/>
          </p:cNvSpPr>
          <p:nvPr>
            <p:ph type="subTitle" idx="4294967295"/>
          </p:nvPr>
        </p:nvSpPr>
        <p:spPr>
          <a:xfrm>
            <a:off x="746271" y="2673153"/>
            <a:ext cx="77724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Observations after final processing based on constraints.</a:t>
            </a:r>
            <a:endParaRPr sz="1800"/>
          </a:p>
        </p:txBody>
      </p:sp>
      <p:sp>
        <p:nvSpPr>
          <p:cNvPr id="955" name="Google Shape;955;p3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36"/>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Training</a:t>
            </a:r>
            <a:endParaRPr/>
          </a:p>
        </p:txBody>
      </p:sp>
      <p:sp>
        <p:nvSpPr>
          <p:cNvPr id="961" name="Google Shape;961;p36"/>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do we get what we want?</a:t>
            </a:r>
            <a:endParaRPr/>
          </a:p>
        </p:txBody>
      </p:sp>
      <p:sp>
        <p:nvSpPr>
          <p:cNvPr id="962" name="Google Shape;962;p36"/>
          <p:cNvSpPr/>
          <p:nvPr/>
        </p:nvSpPr>
        <p:spPr>
          <a:xfrm>
            <a:off x="6898679" y="1890725"/>
            <a:ext cx="2026046" cy="2799607"/>
          </a:xfrm>
          <a:prstGeom prst="rect">
            <a:avLst/>
          </a:prstGeom>
        </p:spPr>
        <p:txBody>
          <a:bodyPr>
            <a:prstTxWarp prst="textPlain">
              <a:avLst/>
            </a:prstTxWarp>
          </a:bodyPr>
          <a:lstStyle/>
          <a:p>
            <a:pPr lvl="0" algn="ctr"/>
            <a:r>
              <a:rPr b="1" i="0">
                <a:ln>
                  <a:noFill/>
                </a:ln>
                <a:solidFill>
                  <a:srgbClr val="6E86B6"/>
                </a:solidFill>
                <a:latin typeface="Titillium Web"/>
              </a:rPr>
              <a:t>6</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37"/>
          <p:cNvSpPr txBox="1">
            <a:spLocks noGrp="1"/>
          </p:cNvSpPr>
          <p:nvPr>
            <p:ph type="ctrTitle"/>
          </p:nvPr>
        </p:nvSpPr>
        <p:spPr>
          <a:xfrm>
            <a:off x="448270" y="425317"/>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a:t>Model Training</a:t>
            </a:r>
            <a:endParaRPr sz="4000"/>
          </a:p>
        </p:txBody>
      </p:sp>
      <p:sp>
        <p:nvSpPr>
          <p:cNvPr id="968" name="Google Shape;968;p37"/>
          <p:cNvSpPr txBox="1">
            <a:spLocks noGrp="1"/>
          </p:cNvSpPr>
          <p:nvPr>
            <p:ph type="subTitle" idx="1"/>
          </p:nvPr>
        </p:nvSpPr>
        <p:spPr>
          <a:xfrm>
            <a:off x="448275" y="1340174"/>
            <a:ext cx="7772400" cy="3044100"/>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0"/>
              </a:spcAft>
              <a:buClr>
                <a:schemeClr val="dk1"/>
              </a:buClr>
              <a:buSzPts val="1100"/>
              <a:buFont typeface="Arial"/>
              <a:buNone/>
            </a:pPr>
            <a:r>
              <a:rPr lang="en" b="1">
                <a:solidFill>
                  <a:schemeClr val="lt1"/>
                </a:solidFill>
              </a:rPr>
              <a:t>Data Analysis and Preprocessing:</a:t>
            </a:r>
            <a:endParaRPr b="1">
              <a:solidFill>
                <a:schemeClr val="lt1"/>
              </a:solidFill>
            </a:endParaRPr>
          </a:p>
          <a:p>
            <a:pPr marL="457200" lvl="0" indent="-342900" algn="l" rtl="0">
              <a:lnSpc>
                <a:spcPct val="150000"/>
              </a:lnSpc>
              <a:spcBef>
                <a:spcPts val="600"/>
              </a:spcBef>
              <a:spcAft>
                <a:spcPts val="0"/>
              </a:spcAft>
              <a:buClr>
                <a:srgbClr val="FFFFFF"/>
              </a:buClr>
              <a:buSzPts val="1800"/>
              <a:buChar char="❏"/>
            </a:pPr>
            <a:r>
              <a:rPr lang="en">
                <a:solidFill>
                  <a:schemeClr val="lt1"/>
                </a:solidFill>
              </a:rPr>
              <a:t>    Completed data analysis and preprocessing phase.</a:t>
            </a:r>
            <a:endParaRPr>
              <a:solidFill>
                <a:schemeClr val="lt1"/>
              </a:solidFill>
            </a:endParaRPr>
          </a:p>
          <a:p>
            <a:pPr marL="457200" lvl="0" indent="-342900" algn="l" rtl="0">
              <a:lnSpc>
                <a:spcPct val="150000"/>
              </a:lnSpc>
              <a:spcBef>
                <a:spcPts val="0"/>
              </a:spcBef>
              <a:spcAft>
                <a:spcPts val="0"/>
              </a:spcAft>
              <a:buClr>
                <a:srgbClr val="FFFFFF"/>
              </a:buClr>
              <a:buSzPts val="1800"/>
              <a:buChar char="❏"/>
            </a:pPr>
            <a:r>
              <a:rPr lang="en">
                <a:solidFill>
                  <a:schemeClr val="lt1"/>
                </a:solidFill>
              </a:rPr>
              <a:t>    Linear regression model is utilized.</a:t>
            </a:r>
            <a:endParaRPr>
              <a:solidFill>
                <a:schemeClr val="lt1"/>
              </a:solidFill>
            </a:endParaRPr>
          </a:p>
          <a:p>
            <a:pPr marL="0" lvl="0" indent="0" algn="l" rtl="0">
              <a:lnSpc>
                <a:spcPct val="150000"/>
              </a:lnSpc>
              <a:spcBef>
                <a:spcPts val="600"/>
              </a:spcBef>
              <a:spcAft>
                <a:spcPts val="0"/>
              </a:spcAft>
              <a:buClr>
                <a:schemeClr val="dk1"/>
              </a:buClr>
              <a:buSzPts val="1100"/>
              <a:buFont typeface="Arial"/>
              <a:buNone/>
            </a:pPr>
            <a:r>
              <a:rPr lang="en" b="1">
                <a:solidFill>
                  <a:schemeClr val="lt1"/>
                </a:solidFill>
              </a:rPr>
              <a:t>Model Training and Comparison:</a:t>
            </a:r>
            <a:endParaRPr b="1">
              <a:solidFill>
                <a:schemeClr val="lt1"/>
              </a:solidFill>
            </a:endParaRPr>
          </a:p>
          <a:p>
            <a:pPr marL="457200" lvl="0" indent="-342900" algn="l" rtl="0">
              <a:lnSpc>
                <a:spcPct val="150000"/>
              </a:lnSpc>
              <a:spcBef>
                <a:spcPts val="600"/>
              </a:spcBef>
              <a:spcAft>
                <a:spcPts val="0"/>
              </a:spcAft>
              <a:buClr>
                <a:srgbClr val="FFFFFF"/>
              </a:buClr>
              <a:buSzPts val="1800"/>
              <a:buChar char="❏"/>
            </a:pPr>
            <a:r>
              <a:rPr lang="en">
                <a:solidFill>
                  <a:schemeClr val="lt1"/>
                </a:solidFill>
              </a:rPr>
              <a:t>   Employment of four different models for training.</a:t>
            </a:r>
            <a:endParaRPr>
              <a:solidFill>
                <a:schemeClr val="lt1"/>
              </a:solidFill>
            </a:endParaRPr>
          </a:p>
          <a:p>
            <a:pPr marL="457200" lvl="0" indent="-342900" algn="l" rtl="0">
              <a:lnSpc>
                <a:spcPct val="150000"/>
              </a:lnSpc>
              <a:spcBef>
                <a:spcPts val="0"/>
              </a:spcBef>
              <a:spcAft>
                <a:spcPts val="0"/>
              </a:spcAft>
              <a:buClr>
                <a:srgbClr val="FFFFFF"/>
              </a:buClr>
              <a:buSzPts val="1800"/>
              <a:buChar char="❏"/>
            </a:pPr>
            <a:r>
              <a:rPr lang="en">
                <a:solidFill>
                  <a:schemeClr val="lt1"/>
                </a:solidFill>
              </a:rPr>
              <a:t>   A thorough comparison of models.</a:t>
            </a:r>
            <a:endParaRPr>
              <a:solidFill>
                <a:schemeClr val="lt1"/>
              </a:solidFill>
            </a:endParaRPr>
          </a:p>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sp>
        <p:nvSpPr>
          <p:cNvPr id="973" name="Google Shape;973;p38"/>
          <p:cNvSpPr txBox="1">
            <a:spLocks noGrp="1"/>
          </p:cNvSpPr>
          <p:nvPr>
            <p:ph type="ctrTitle"/>
          </p:nvPr>
        </p:nvSpPr>
        <p:spPr>
          <a:xfrm>
            <a:off x="714098" y="803650"/>
            <a:ext cx="41880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a:t>Correlation of features: </a:t>
            </a:r>
            <a:endParaRPr sz="4000"/>
          </a:p>
        </p:txBody>
      </p:sp>
      <p:pic>
        <p:nvPicPr>
          <p:cNvPr id="974" name="Google Shape;974;p38"/>
          <p:cNvPicPr preferRelativeResize="0"/>
          <p:nvPr/>
        </p:nvPicPr>
        <p:blipFill>
          <a:blip r:embed="rId3">
            <a:alphaModFix/>
          </a:blip>
          <a:stretch>
            <a:fillRect/>
          </a:stretch>
        </p:blipFill>
        <p:spPr>
          <a:xfrm>
            <a:off x="4902099" y="131899"/>
            <a:ext cx="3667576" cy="2699450"/>
          </a:xfrm>
          <a:prstGeom prst="rect">
            <a:avLst/>
          </a:prstGeom>
          <a:noFill/>
          <a:ln>
            <a:noFill/>
          </a:ln>
        </p:spPr>
      </p:pic>
      <p:pic>
        <p:nvPicPr>
          <p:cNvPr id="975" name="Google Shape;975;p38"/>
          <p:cNvPicPr preferRelativeResize="0"/>
          <p:nvPr/>
        </p:nvPicPr>
        <p:blipFill>
          <a:blip r:embed="rId4">
            <a:alphaModFix/>
          </a:blip>
          <a:stretch>
            <a:fillRect/>
          </a:stretch>
        </p:blipFill>
        <p:spPr>
          <a:xfrm>
            <a:off x="1113175" y="2905450"/>
            <a:ext cx="6650950" cy="2068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79"/>
        <p:cNvGrpSpPr/>
        <p:nvPr/>
      </p:nvGrpSpPr>
      <p:grpSpPr>
        <a:xfrm>
          <a:off x="0" y="0"/>
          <a:ext cx="0" cy="0"/>
          <a:chOff x="0" y="0"/>
          <a:chExt cx="0" cy="0"/>
        </a:xfrm>
      </p:grpSpPr>
      <p:sp>
        <p:nvSpPr>
          <p:cNvPr id="980" name="Google Shape;980;p39"/>
          <p:cNvSpPr txBox="1">
            <a:spLocks noGrp="1"/>
          </p:cNvSpPr>
          <p:nvPr>
            <p:ph type="ctrTitle"/>
          </p:nvPr>
        </p:nvSpPr>
        <p:spPr>
          <a:xfrm>
            <a:off x="448270" y="24159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a:t>Model Training</a:t>
            </a:r>
            <a:endParaRPr sz="4000"/>
          </a:p>
        </p:txBody>
      </p:sp>
      <p:sp>
        <p:nvSpPr>
          <p:cNvPr id="981" name="Google Shape;981;p39"/>
          <p:cNvSpPr txBox="1">
            <a:spLocks noGrp="1"/>
          </p:cNvSpPr>
          <p:nvPr>
            <p:ph type="subTitle" idx="1"/>
          </p:nvPr>
        </p:nvSpPr>
        <p:spPr>
          <a:xfrm>
            <a:off x="448275" y="1107497"/>
            <a:ext cx="7772400" cy="3105300"/>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0"/>
              </a:spcAft>
              <a:buClr>
                <a:schemeClr val="dk1"/>
              </a:buClr>
              <a:buSzPts val="1100"/>
              <a:buFont typeface="Arial"/>
              <a:buNone/>
            </a:pPr>
            <a:r>
              <a:rPr lang="en">
                <a:solidFill>
                  <a:schemeClr val="lt1"/>
                </a:solidFill>
              </a:rPr>
              <a:t>Evaluation Metrics:</a:t>
            </a:r>
            <a:endParaRPr>
              <a:solidFill>
                <a:schemeClr val="lt1"/>
              </a:solidFill>
            </a:endParaRPr>
          </a:p>
          <a:p>
            <a:pPr marL="457200" lvl="0" indent="-342900" algn="l" rtl="0">
              <a:lnSpc>
                <a:spcPct val="150000"/>
              </a:lnSpc>
              <a:spcBef>
                <a:spcPts val="600"/>
              </a:spcBef>
              <a:spcAft>
                <a:spcPts val="0"/>
              </a:spcAft>
              <a:buClr>
                <a:schemeClr val="lt1"/>
              </a:buClr>
              <a:buSzPts val="1800"/>
              <a:buChar char="❏"/>
            </a:pPr>
            <a:r>
              <a:rPr lang="en">
                <a:solidFill>
                  <a:schemeClr val="lt1"/>
                </a:solidFill>
              </a:rPr>
              <a:t>Evaluation of models using R-Squared, RMSE values,and degrees of freedom.</a:t>
            </a:r>
            <a:endParaRPr>
              <a:solidFill>
                <a:schemeClr val="lt1"/>
              </a:solidFill>
            </a:endParaRPr>
          </a:p>
          <a:p>
            <a:pPr marL="457200" lvl="0" indent="-342900" algn="l" rtl="0">
              <a:lnSpc>
                <a:spcPct val="150000"/>
              </a:lnSpc>
              <a:spcBef>
                <a:spcPts val="0"/>
              </a:spcBef>
              <a:spcAft>
                <a:spcPts val="0"/>
              </a:spcAft>
              <a:buClr>
                <a:schemeClr val="lt1"/>
              </a:buClr>
              <a:buSzPts val="1800"/>
              <a:buChar char="❏"/>
            </a:pPr>
            <a:r>
              <a:rPr lang="en">
                <a:solidFill>
                  <a:schemeClr val="lt1"/>
                </a:solidFill>
              </a:rPr>
              <a:t>Considering multiple metrics for comprehensive assessment.</a:t>
            </a:r>
            <a:endParaRPr>
              <a:solidFill>
                <a:schemeClr val="lt1"/>
              </a:solidFill>
            </a:endParaRPr>
          </a:p>
          <a:p>
            <a:pPr marL="0" lvl="0" indent="0" algn="l" rtl="0">
              <a:lnSpc>
                <a:spcPct val="150000"/>
              </a:lnSpc>
              <a:spcBef>
                <a:spcPts val="600"/>
              </a:spcBef>
              <a:spcAft>
                <a:spcPts val="0"/>
              </a:spcAft>
              <a:buClr>
                <a:schemeClr val="dk1"/>
              </a:buClr>
              <a:buSzPts val="1100"/>
              <a:buFont typeface="Arial"/>
              <a:buNone/>
            </a:pPr>
            <a:r>
              <a:rPr lang="en">
                <a:solidFill>
                  <a:schemeClr val="lt1"/>
                </a:solidFill>
              </a:rPr>
              <a:t>Model Selection and Decision:</a:t>
            </a:r>
            <a:endParaRPr>
              <a:solidFill>
                <a:schemeClr val="lt1"/>
              </a:solidFill>
            </a:endParaRPr>
          </a:p>
          <a:p>
            <a:pPr marL="457200" lvl="0" indent="-342900" algn="l" rtl="0">
              <a:lnSpc>
                <a:spcPct val="150000"/>
              </a:lnSpc>
              <a:spcBef>
                <a:spcPts val="600"/>
              </a:spcBef>
              <a:spcAft>
                <a:spcPts val="0"/>
              </a:spcAft>
              <a:buClr>
                <a:schemeClr val="lt1"/>
              </a:buClr>
              <a:buSzPts val="1800"/>
              <a:buChar char="❏"/>
            </a:pPr>
            <a:r>
              <a:rPr lang="en">
                <a:solidFill>
                  <a:schemeClr val="lt1"/>
                </a:solidFill>
              </a:rPr>
              <a:t>The model that best suited project objectives is chosen among 4 models.</a:t>
            </a:r>
            <a:endParaRPr>
              <a:solidFill>
                <a:schemeClr val="lt1"/>
              </a:solidFill>
            </a:endParaRPr>
          </a:p>
          <a:p>
            <a:pPr marL="457200" lvl="0" indent="-342900" algn="l" rtl="0">
              <a:lnSpc>
                <a:spcPct val="150000"/>
              </a:lnSpc>
              <a:spcBef>
                <a:spcPts val="0"/>
              </a:spcBef>
              <a:spcAft>
                <a:spcPts val="0"/>
              </a:spcAft>
              <a:buClr>
                <a:schemeClr val="lt1"/>
              </a:buClr>
              <a:buSzPts val="1800"/>
              <a:buChar char="❏"/>
            </a:pPr>
            <a:r>
              <a:rPr lang="en">
                <a:solidFill>
                  <a:schemeClr val="lt1"/>
                </a:solidFill>
              </a:rPr>
              <a:t>Decision based on performance in terms of R-Squared, RMSE, and model      complexity.</a:t>
            </a:r>
            <a:endParaRPr>
              <a:solidFill>
                <a:schemeClr val="lt1"/>
              </a:solidFill>
            </a:endParaRPr>
          </a:p>
          <a:p>
            <a:pPr marL="0" lvl="0" indent="0" algn="l" rtl="0">
              <a:lnSpc>
                <a:spcPct val="150000"/>
              </a:lnSpc>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sp>
        <p:nvSpPr>
          <p:cNvPr id="986" name="Google Shape;986;p40"/>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Validation</a:t>
            </a:r>
            <a:endParaRPr/>
          </a:p>
        </p:txBody>
      </p:sp>
      <p:sp>
        <p:nvSpPr>
          <p:cNvPr id="987" name="Google Shape;987;p40"/>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Which one’s the best?</a:t>
            </a:r>
            <a:endParaRPr/>
          </a:p>
        </p:txBody>
      </p:sp>
      <p:sp>
        <p:nvSpPr>
          <p:cNvPr id="988" name="Google Shape;988;p40"/>
          <p:cNvSpPr/>
          <p:nvPr/>
        </p:nvSpPr>
        <p:spPr>
          <a:xfrm>
            <a:off x="6898679" y="1890725"/>
            <a:ext cx="1727255" cy="2750491"/>
          </a:xfrm>
          <a:prstGeom prst="rect">
            <a:avLst/>
          </a:prstGeom>
        </p:spPr>
        <p:txBody>
          <a:bodyPr>
            <a:prstTxWarp prst="textPlain">
              <a:avLst/>
            </a:prstTxWarp>
          </a:bodyPr>
          <a:lstStyle/>
          <a:p>
            <a:pPr lvl="0" algn="ctr"/>
            <a:r>
              <a:rPr b="1" i="0">
                <a:ln>
                  <a:noFill/>
                </a:ln>
                <a:solidFill>
                  <a:srgbClr val="6E86B6"/>
                </a:solidFill>
                <a:latin typeface="Titillium Web"/>
              </a:rPr>
              <a:t>7</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3" name="Google Shape;993;p41"/>
          <p:cNvSpPr txBox="1">
            <a:spLocks noGrp="1"/>
          </p:cNvSpPr>
          <p:nvPr>
            <p:ph type="ctrTitle"/>
          </p:nvPr>
        </p:nvSpPr>
        <p:spPr>
          <a:xfrm>
            <a:off x="685795" y="36019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a:t>Model Validation</a:t>
            </a:r>
            <a:endParaRPr sz="4000"/>
          </a:p>
        </p:txBody>
      </p:sp>
      <p:sp>
        <p:nvSpPr>
          <p:cNvPr id="994" name="Google Shape;994;p41"/>
          <p:cNvSpPr txBox="1">
            <a:spLocks noGrp="1"/>
          </p:cNvSpPr>
          <p:nvPr>
            <p:ph type="subTitle" idx="1"/>
          </p:nvPr>
        </p:nvSpPr>
        <p:spPr>
          <a:xfrm>
            <a:off x="685800" y="1364700"/>
            <a:ext cx="7772400" cy="27255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FFFFFF"/>
              </a:buClr>
              <a:buSzPts val="1800"/>
              <a:buChar char="❏"/>
            </a:pPr>
            <a:r>
              <a:rPr lang="en">
                <a:solidFill>
                  <a:srgbClr val="FFFFFF"/>
                </a:solidFill>
              </a:rPr>
              <a:t>Model validation is a crucial step in assessing the performance and generalization capability of a predictive model, such as one used for Brooklyn housing pricing prediction.</a:t>
            </a:r>
            <a:endParaRPr>
              <a:solidFill>
                <a:srgbClr val="FFFFFF"/>
              </a:solidFill>
            </a:endParaRPr>
          </a:p>
          <a:p>
            <a:pPr marL="457200" lvl="0" indent="-342900" algn="l" rtl="0">
              <a:lnSpc>
                <a:spcPct val="150000"/>
              </a:lnSpc>
              <a:spcBef>
                <a:spcPts val="0"/>
              </a:spcBef>
              <a:spcAft>
                <a:spcPts val="0"/>
              </a:spcAft>
              <a:buClr>
                <a:srgbClr val="FFFFFF"/>
              </a:buClr>
              <a:buSzPts val="1800"/>
              <a:buChar char="❏"/>
            </a:pPr>
            <a:r>
              <a:rPr lang="en">
                <a:solidFill>
                  <a:srgbClr val="FFFFFF"/>
                </a:solidFill>
              </a:rPr>
              <a:t>By rigorously validating the model, you ensure that it provides reliable predictions on new, unseen data, enhancing its utility in making accurate housing price predictions in Brooklyn.</a:t>
            </a:r>
            <a:endParaRPr>
              <a:solidFill>
                <a:srgbClr val="FFFF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42"/>
          <p:cNvSpPr txBox="1">
            <a:spLocks noGrp="1"/>
          </p:cNvSpPr>
          <p:nvPr>
            <p:ph type="ctrTitle"/>
          </p:nvPr>
        </p:nvSpPr>
        <p:spPr>
          <a:xfrm>
            <a:off x="615670" y="98292"/>
            <a:ext cx="77724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500"/>
              <a:t>This is how the Models were tested by Linear Regression:</a:t>
            </a:r>
            <a:endParaRPr sz="3500"/>
          </a:p>
        </p:txBody>
      </p:sp>
      <p:pic>
        <p:nvPicPr>
          <p:cNvPr id="1000" name="Google Shape;1000;p42"/>
          <p:cNvPicPr preferRelativeResize="0"/>
          <p:nvPr/>
        </p:nvPicPr>
        <p:blipFill>
          <a:blip r:embed="rId3">
            <a:alphaModFix/>
          </a:blip>
          <a:stretch>
            <a:fillRect/>
          </a:stretch>
        </p:blipFill>
        <p:spPr>
          <a:xfrm>
            <a:off x="1905000" y="1410500"/>
            <a:ext cx="5028750" cy="3580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04"/>
        <p:cNvGrpSpPr/>
        <p:nvPr/>
      </p:nvGrpSpPr>
      <p:grpSpPr>
        <a:xfrm>
          <a:off x="0" y="0"/>
          <a:ext cx="0" cy="0"/>
          <a:chOff x="0" y="0"/>
          <a:chExt cx="0" cy="0"/>
        </a:xfrm>
      </p:grpSpPr>
      <p:sp>
        <p:nvSpPr>
          <p:cNvPr id="1005" name="Google Shape;1005;p4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29</a:t>
            </a:fld>
            <a:endParaRPr/>
          </a:p>
        </p:txBody>
      </p:sp>
      <p:sp>
        <p:nvSpPr>
          <p:cNvPr id="1006" name="Google Shape;1006;p43"/>
          <p:cNvSpPr txBox="1">
            <a:spLocks noGrp="1"/>
          </p:cNvSpPr>
          <p:nvPr>
            <p:ph type="title"/>
          </p:nvPr>
        </p:nvSpPr>
        <p:spPr>
          <a:xfrm>
            <a:off x="729000" y="295125"/>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Model Selection and Validation</a:t>
            </a:r>
            <a:endParaRPr/>
          </a:p>
        </p:txBody>
      </p:sp>
      <p:sp>
        <p:nvSpPr>
          <p:cNvPr id="1007" name="Google Shape;1007;p43"/>
          <p:cNvSpPr txBox="1">
            <a:spLocks noGrp="1"/>
          </p:cNvSpPr>
          <p:nvPr>
            <p:ph type="body" idx="1"/>
          </p:nvPr>
        </p:nvSpPr>
        <p:spPr>
          <a:xfrm>
            <a:off x="729000" y="1635601"/>
            <a:ext cx="7686000" cy="1872300"/>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0"/>
              </a:spcAft>
              <a:buNone/>
            </a:pPr>
            <a:r>
              <a:rPr lang="en" sz="1800"/>
              <a:t>We chose to go with the final model we trained because of:</a:t>
            </a:r>
            <a:endParaRPr sz="1800"/>
          </a:p>
          <a:p>
            <a:pPr marL="457200" lvl="0" indent="-342900" algn="l" rtl="0">
              <a:lnSpc>
                <a:spcPct val="150000"/>
              </a:lnSpc>
              <a:spcBef>
                <a:spcPts val="600"/>
              </a:spcBef>
              <a:spcAft>
                <a:spcPts val="0"/>
              </a:spcAft>
              <a:buSzPts val="1800"/>
              <a:buChar char="❏"/>
            </a:pPr>
            <a:r>
              <a:rPr lang="en" sz="1800"/>
              <a:t>Subtle differences in R-Squared, RMSE values and Degrees of Freedom.</a:t>
            </a:r>
            <a:endParaRPr sz="1800"/>
          </a:p>
          <a:p>
            <a:pPr marL="457200" lvl="0" indent="-342900" algn="l" rtl="0">
              <a:lnSpc>
                <a:spcPct val="150000"/>
              </a:lnSpc>
              <a:spcBef>
                <a:spcPts val="0"/>
              </a:spcBef>
              <a:spcAft>
                <a:spcPts val="0"/>
              </a:spcAft>
              <a:buSzPts val="1800"/>
              <a:buChar char="❏"/>
            </a:pPr>
            <a:r>
              <a:rPr lang="en" sz="1800"/>
              <a:t>Felt this model was best suited for our progress.</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17"/>
          <p:cNvSpPr txBox="1">
            <a:spLocks noGrp="1"/>
          </p:cNvSpPr>
          <p:nvPr>
            <p:ph type="body" idx="1"/>
          </p:nvPr>
        </p:nvSpPr>
        <p:spPr>
          <a:xfrm>
            <a:off x="1407600" y="1621150"/>
            <a:ext cx="6328800" cy="2741700"/>
          </a:xfrm>
          <a:prstGeom prst="rect">
            <a:avLst/>
          </a:prstGeom>
        </p:spPr>
        <p:txBody>
          <a:bodyPr spcFirstLastPara="1" wrap="square" lIns="91425" tIns="91425" rIns="91425" bIns="91425" anchor="t" anchorCtr="0">
            <a:noAutofit/>
          </a:bodyPr>
          <a:lstStyle/>
          <a:p>
            <a:pPr marL="0" lvl="0" indent="0" algn="ctr" rtl="0">
              <a:lnSpc>
                <a:spcPct val="115000"/>
              </a:lnSpc>
              <a:spcBef>
                <a:spcPts val="600"/>
              </a:spcBef>
              <a:spcAft>
                <a:spcPts val="0"/>
              </a:spcAft>
              <a:buNone/>
            </a:pPr>
            <a:r>
              <a:rPr lang="en"/>
              <a:t>“Insert inspirational New York City quote because no one thinks of Brooklyn first; and because this quote slide was too pretty to delete from the theme, so we’re keeping it!</a:t>
            </a:r>
            <a:r>
              <a:rPr lang="en">
                <a:solidFill>
                  <a:schemeClr val="lt1"/>
                </a:solidFill>
              </a:rPr>
              <a:t>”</a:t>
            </a:r>
            <a:endParaRPr/>
          </a:p>
        </p:txBody>
      </p:sp>
      <p:sp>
        <p:nvSpPr>
          <p:cNvPr id="793" name="Google Shape;793;p1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2" name="Google Shape;1012;p44"/>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1013" name="Google Shape;1013;p44"/>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does it conclude?</a:t>
            </a:r>
            <a:endParaRPr/>
          </a:p>
        </p:txBody>
      </p:sp>
      <p:sp>
        <p:nvSpPr>
          <p:cNvPr id="1014" name="Google Shape;1014;p44"/>
          <p:cNvSpPr/>
          <p:nvPr/>
        </p:nvSpPr>
        <p:spPr>
          <a:xfrm>
            <a:off x="6898679" y="1890725"/>
            <a:ext cx="2058790" cy="2799607"/>
          </a:xfrm>
          <a:prstGeom prst="rect">
            <a:avLst/>
          </a:prstGeom>
        </p:spPr>
        <p:txBody>
          <a:bodyPr>
            <a:prstTxWarp prst="textPlain">
              <a:avLst/>
            </a:prstTxWarp>
          </a:bodyPr>
          <a:lstStyle/>
          <a:p>
            <a:pPr lvl="0" algn="ctr"/>
            <a:r>
              <a:rPr b="1" i="0">
                <a:ln>
                  <a:noFill/>
                </a:ln>
                <a:solidFill>
                  <a:srgbClr val="6E86B6"/>
                </a:solidFill>
                <a:latin typeface="Titillium Web"/>
              </a:rPr>
              <a:t>8</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19" name="Google Shape;1019;p45"/>
          <p:cNvSpPr txBox="1">
            <a:spLocks noGrp="1"/>
          </p:cNvSpPr>
          <p:nvPr>
            <p:ph type="ctrTitle"/>
          </p:nvPr>
        </p:nvSpPr>
        <p:spPr>
          <a:xfrm>
            <a:off x="540970" y="1738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a:t>CONCLUSION</a:t>
            </a:r>
            <a:endParaRPr sz="4000"/>
          </a:p>
        </p:txBody>
      </p:sp>
      <p:sp>
        <p:nvSpPr>
          <p:cNvPr id="1020" name="Google Shape;1020;p45"/>
          <p:cNvSpPr txBox="1">
            <a:spLocks noGrp="1"/>
          </p:cNvSpPr>
          <p:nvPr>
            <p:ph type="subTitle" idx="1"/>
          </p:nvPr>
        </p:nvSpPr>
        <p:spPr>
          <a:xfrm>
            <a:off x="448275" y="1102175"/>
            <a:ext cx="7957800" cy="3464400"/>
          </a:xfrm>
          <a:prstGeom prst="rect">
            <a:avLst/>
          </a:prstGeom>
        </p:spPr>
        <p:txBody>
          <a:bodyPr spcFirstLastPara="1" wrap="square" lIns="91425" tIns="91425" rIns="91425" bIns="91425" anchor="ctr" anchorCtr="0">
            <a:noAutofit/>
          </a:bodyPr>
          <a:lstStyle/>
          <a:p>
            <a:pPr marL="457200" lvl="0" indent="-342900" algn="l" rtl="0">
              <a:lnSpc>
                <a:spcPct val="100000"/>
              </a:lnSpc>
              <a:spcBef>
                <a:spcPts val="800"/>
              </a:spcBef>
              <a:spcAft>
                <a:spcPts val="0"/>
              </a:spcAft>
              <a:buClr>
                <a:srgbClr val="FFFFFF"/>
              </a:buClr>
              <a:buSzPts val="1800"/>
              <a:buChar char="❏"/>
            </a:pPr>
            <a:r>
              <a:rPr lang="en" b="1">
                <a:solidFill>
                  <a:srgbClr val="FFFFFF"/>
                </a:solidFill>
              </a:rPr>
              <a:t>Objective:</a:t>
            </a:r>
            <a:r>
              <a:rPr lang="en">
                <a:solidFill>
                  <a:srgbClr val="FFFFFF"/>
                </a:solidFill>
              </a:rPr>
              <a:t> Analyzing Brooklyn housing prices from 2016 to 2020 using linear regression.</a:t>
            </a:r>
            <a:endParaRPr>
              <a:solidFill>
                <a:srgbClr val="FFFFFF"/>
              </a:solidFill>
            </a:endParaRPr>
          </a:p>
          <a:p>
            <a:pPr marL="457200" lvl="0" indent="-342900" algn="l" rtl="0">
              <a:lnSpc>
                <a:spcPct val="100000"/>
              </a:lnSpc>
              <a:spcBef>
                <a:spcPts val="800"/>
              </a:spcBef>
              <a:spcAft>
                <a:spcPts val="0"/>
              </a:spcAft>
              <a:buClr>
                <a:srgbClr val="FFFFFF"/>
              </a:buClr>
              <a:buSzPts val="1800"/>
              <a:buChar char="❏"/>
            </a:pPr>
            <a:r>
              <a:rPr lang="en" b="1">
                <a:solidFill>
                  <a:srgbClr val="FFFFFF"/>
                </a:solidFill>
              </a:rPr>
              <a:t>Impact :</a:t>
            </a:r>
            <a:r>
              <a:rPr lang="en">
                <a:solidFill>
                  <a:srgbClr val="FFFFFF"/>
                </a:solidFill>
              </a:rPr>
              <a:t> Informing legislators, investors, and urban planners for sustainable development.</a:t>
            </a:r>
            <a:endParaRPr>
              <a:solidFill>
                <a:srgbClr val="FFFFFF"/>
              </a:solidFill>
            </a:endParaRPr>
          </a:p>
          <a:p>
            <a:pPr marL="457200" lvl="0" indent="-342900" algn="l" rtl="0">
              <a:lnSpc>
                <a:spcPct val="100000"/>
              </a:lnSpc>
              <a:spcBef>
                <a:spcPts val="800"/>
              </a:spcBef>
              <a:spcAft>
                <a:spcPts val="0"/>
              </a:spcAft>
              <a:buClr>
                <a:srgbClr val="FFFFFF"/>
              </a:buClr>
              <a:buSzPts val="1800"/>
              <a:buChar char="❏"/>
            </a:pPr>
            <a:r>
              <a:rPr lang="en" b="1">
                <a:solidFill>
                  <a:srgbClr val="FFFFFF"/>
                </a:solidFill>
              </a:rPr>
              <a:t>Contribution: </a:t>
            </a:r>
            <a:r>
              <a:rPr lang="en">
                <a:solidFill>
                  <a:srgbClr val="FFFFFF"/>
                </a:solidFill>
              </a:rPr>
              <a:t>Enriching urban economics discussions with insights into future price trends.</a:t>
            </a:r>
            <a:endParaRPr>
              <a:solidFill>
                <a:srgbClr val="FFFFFF"/>
              </a:solidFill>
            </a:endParaRPr>
          </a:p>
          <a:p>
            <a:pPr marL="457200" lvl="0" indent="-342900" algn="l" rtl="0">
              <a:lnSpc>
                <a:spcPct val="100000"/>
              </a:lnSpc>
              <a:spcBef>
                <a:spcPts val="800"/>
              </a:spcBef>
              <a:spcAft>
                <a:spcPts val="0"/>
              </a:spcAft>
              <a:buClr>
                <a:srgbClr val="FFFFFF"/>
              </a:buClr>
              <a:buSzPts val="1800"/>
              <a:buChar char="❏"/>
            </a:pPr>
            <a:r>
              <a:rPr lang="en" b="1">
                <a:solidFill>
                  <a:srgbClr val="FFFFFF"/>
                </a:solidFill>
              </a:rPr>
              <a:t>Prediction:</a:t>
            </a:r>
            <a:r>
              <a:rPr lang="en">
                <a:solidFill>
                  <a:srgbClr val="FFFFFF"/>
                </a:solidFill>
              </a:rPr>
              <a:t> Applying a robust model for interpreting factors influencing market movements.</a:t>
            </a:r>
            <a:endParaRPr>
              <a:solidFill>
                <a:srgbClr val="FFFFFF"/>
              </a:solidFill>
            </a:endParaRPr>
          </a:p>
          <a:p>
            <a:pPr marL="457200" lvl="0" indent="-342900" algn="l" rtl="0">
              <a:lnSpc>
                <a:spcPct val="100000"/>
              </a:lnSpc>
              <a:spcBef>
                <a:spcPts val="800"/>
              </a:spcBef>
              <a:spcAft>
                <a:spcPts val="0"/>
              </a:spcAft>
              <a:buClr>
                <a:srgbClr val="FFFFFF"/>
              </a:buClr>
              <a:buSzPts val="1800"/>
              <a:buChar char="❏"/>
            </a:pPr>
            <a:r>
              <a:rPr lang="en" b="1">
                <a:solidFill>
                  <a:srgbClr val="FFFFFF"/>
                </a:solidFill>
              </a:rPr>
              <a:t>Narrative :</a:t>
            </a:r>
            <a:r>
              <a:rPr lang="en">
                <a:solidFill>
                  <a:srgbClr val="FFFFFF"/>
                </a:solidFill>
              </a:rPr>
              <a:t> Dissecting Brooklyn's history to offer a dynamic perspective for decision-makers in the evolving real estate landscape.</a:t>
            </a:r>
            <a:endParaRPr>
              <a:solidFill>
                <a:srgbClr val="FFFFFF"/>
              </a:solidFill>
            </a:endParaRPr>
          </a:p>
          <a:p>
            <a:pPr marL="0" lvl="0" indent="0" algn="l" rtl="0">
              <a:lnSpc>
                <a:spcPct val="100000"/>
              </a:lnSpc>
              <a:spcBef>
                <a:spcPts val="800"/>
              </a:spcBef>
              <a:spcAft>
                <a:spcPts val="500"/>
              </a:spcAft>
              <a:buNone/>
            </a:pPr>
            <a:endParaRPr>
              <a:solidFill>
                <a:srgbClr val="FFFF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25" name="Google Shape;1025;p46"/>
          <p:cNvSpPr txBox="1">
            <a:spLocks noGrp="1"/>
          </p:cNvSpPr>
          <p:nvPr>
            <p:ph type="subTitle" idx="1"/>
          </p:nvPr>
        </p:nvSpPr>
        <p:spPr>
          <a:xfrm>
            <a:off x="364550" y="3517200"/>
            <a:ext cx="38151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rPr>
              <a:t>Final Model Residuals vs Fitted Values</a:t>
            </a:r>
            <a:endParaRPr>
              <a:solidFill>
                <a:srgbClr val="FFFFFF"/>
              </a:solidFill>
            </a:endParaRPr>
          </a:p>
        </p:txBody>
      </p:sp>
      <p:pic>
        <p:nvPicPr>
          <p:cNvPr id="1026" name="Google Shape;1026;p46"/>
          <p:cNvPicPr preferRelativeResize="0"/>
          <p:nvPr/>
        </p:nvPicPr>
        <p:blipFill>
          <a:blip r:embed="rId3">
            <a:alphaModFix/>
          </a:blip>
          <a:stretch>
            <a:fillRect/>
          </a:stretch>
        </p:blipFill>
        <p:spPr>
          <a:xfrm>
            <a:off x="285550" y="758325"/>
            <a:ext cx="4029076" cy="2741800"/>
          </a:xfrm>
          <a:prstGeom prst="rect">
            <a:avLst/>
          </a:prstGeom>
          <a:noFill/>
          <a:ln>
            <a:noFill/>
          </a:ln>
        </p:spPr>
      </p:pic>
      <p:pic>
        <p:nvPicPr>
          <p:cNvPr id="1027" name="Google Shape;1027;p46"/>
          <p:cNvPicPr preferRelativeResize="0"/>
          <p:nvPr/>
        </p:nvPicPr>
        <p:blipFill>
          <a:blip r:embed="rId4">
            <a:alphaModFix/>
          </a:blip>
          <a:stretch>
            <a:fillRect/>
          </a:stretch>
        </p:blipFill>
        <p:spPr>
          <a:xfrm>
            <a:off x="4613765" y="738850"/>
            <a:ext cx="4085436" cy="2741800"/>
          </a:xfrm>
          <a:prstGeom prst="rect">
            <a:avLst/>
          </a:prstGeom>
          <a:noFill/>
          <a:ln>
            <a:noFill/>
          </a:ln>
        </p:spPr>
      </p:pic>
      <p:sp>
        <p:nvSpPr>
          <p:cNvPr id="1028" name="Google Shape;1028;p46"/>
          <p:cNvSpPr txBox="1">
            <a:spLocks noGrp="1"/>
          </p:cNvSpPr>
          <p:nvPr>
            <p:ph type="subTitle" idx="1"/>
          </p:nvPr>
        </p:nvSpPr>
        <p:spPr>
          <a:xfrm>
            <a:off x="4748950" y="3517200"/>
            <a:ext cx="38151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rPr>
              <a:t>Histogram of Final Model Residuals</a:t>
            </a:r>
            <a:endParaRPr>
              <a:solidFill>
                <a:srgbClr val="FFFFF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sp>
        <p:nvSpPr>
          <p:cNvPr id="1040" name="Google Shape;1040;p4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33</a:t>
            </a:fld>
            <a:endParaRPr/>
          </a:p>
        </p:txBody>
      </p:sp>
      <p:sp>
        <p:nvSpPr>
          <p:cNvPr id="1041" name="Google Shape;1041;p48"/>
          <p:cNvSpPr txBox="1">
            <a:spLocks noGrp="1"/>
          </p:cNvSpPr>
          <p:nvPr>
            <p:ph type="title"/>
          </p:nvPr>
        </p:nvSpPr>
        <p:spPr>
          <a:xfrm>
            <a:off x="452724" y="796914"/>
            <a:ext cx="3985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a:t>THANKS!</a:t>
            </a:r>
            <a:endParaRPr sz="6000"/>
          </a:p>
        </p:txBody>
      </p:sp>
      <p:pic>
        <p:nvPicPr>
          <p:cNvPr id="1042" name="Google Shape;1042;p48"/>
          <p:cNvPicPr preferRelativeResize="0"/>
          <p:nvPr/>
        </p:nvPicPr>
        <p:blipFill rotWithShape="1">
          <a:blip r:embed="rId3">
            <a:alphaModFix/>
          </a:blip>
          <a:srcRect l="29032" t="-74" r="24357" b="6947"/>
          <a:stretch/>
        </p:blipFill>
        <p:spPr>
          <a:xfrm>
            <a:off x="5546725" y="544875"/>
            <a:ext cx="3039850" cy="40493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p1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799" name="Google Shape;799;p18"/>
          <p:cNvSpPr txBox="1">
            <a:spLocks noGrp="1"/>
          </p:cNvSpPr>
          <p:nvPr>
            <p:ph type="title"/>
          </p:nvPr>
        </p:nvSpPr>
        <p:spPr>
          <a:xfrm>
            <a:off x="729000" y="2420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What’s this About?</a:t>
            </a:r>
            <a:endParaRPr/>
          </a:p>
        </p:txBody>
      </p:sp>
      <p:sp>
        <p:nvSpPr>
          <p:cNvPr id="800" name="Google Shape;800;p18"/>
          <p:cNvSpPr txBox="1">
            <a:spLocks noGrp="1"/>
          </p:cNvSpPr>
          <p:nvPr>
            <p:ph type="body" idx="1"/>
          </p:nvPr>
        </p:nvSpPr>
        <p:spPr>
          <a:xfrm>
            <a:off x="729000" y="1099449"/>
            <a:ext cx="7686000" cy="3823500"/>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0"/>
              </a:spcAft>
              <a:buNone/>
            </a:pPr>
            <a:r>
              <a:rPr lang="en" sz="1900"/>
              <a:t>Introduction to Brooklyn's Housing Market:</a:t>
            </a:r>
            <a:endParaRPr sz="1900"/>
          </a:p>
          <a:p>
            <a:pPr marL="457200" lvl="0" indent="-342900" algn="l" rtl="0">
              <a:lnSpc>
                <a:spcPct val="150000"/>
              </a:lnSpc>
              <a:spcBef>
                <a:spcPts val="600"/>
              </a:spcBef>
              <a:spcAft>
                <a:spcPts val="0"/>
              </a:spcAft>
              <a:buSzPts val="1800"/>
              <a:buChar char="❏"/>
            </a:pPr>
            <a:r>
              <a:rPr lang="en" sz="1800"/>
              <a:t> Notable for its dynamic nature and significance within the larger New York City real estate landscape.</a:t>
            </a:r>
            <a:endParaRPr sz="1800"/>
          </a:p>
          <a:p>
            <a:pPr marL="457200" lvl="0" indent="-342900" algn="l" rtl="0">
              <a:lnSpc>
                <a:spcPct val="150000"/>
              </a:lnSpc>
              <a:spcBef>
                <a:spcPts val="0"/>
              </a:spcBef>
              <a:spcAft>
                <a:spcPts val="0"/>
              </a:spcAft>
              <a:buSzPts val="1800"/>
              <a:buChar char="❏"/>
            </a:pPr>
            <a:r>
              <a:rPr lang="en" sz="1800"/>
              <a:t> Subject to influences from demographic shifts, economic trends, and urban development projects.</a:t>
            </a:r>
            <a:endParaRPr sz="1800"/>
          </a:p>
          <a:p>
            <a:pPr marL="457200" lvl="0" indent="0" algn="l" rtl="0">
              <a:lnSpc>
                <a:spcPct val="150000"/>
              </a:lnSpc>
              <a:spcBef>
                <a:spcPts val="600"/>
              </a:spcBef>
              <a:spcAft>
                <a:spcPts val="0"/>
              </a:spcAft>
              <a:buNone/>
            </a:pPr>
            <a:r>
              <a:rPr lang="en" sz="1800"/>
              <a:t>Research Objective:</a:t>
            </a:r>
            <a:endParaRPr sz="1800"/>
          </a:p>
          <a:p>
            <a:pPr marL="457200" lvl="0" indent="-342900" algn="l" rtl="0">
              <a:lnSpc>
                <a:spcPct val="150000"/>
              </a:lnSpc>
              <a:spcBef>
                <a:spcPts val="600"/>
              </a:spcBef>
              <a:spcAft>
                <a:spcPts val="0"/>
              </a:spcAft>
              <a:buSzPts val="1800"/>
              <a:buChar char="❏"/>
            </a:pPr>
            <a:r>
              <a:rPr lang="en" sz="1800"/>
              <a:t> Unravel the complex web of variables that have shaped housing prices in Brooklyn through rigorous data analysis and interpretation.</a:t>
            </a:r>
            <a:endParaRPr sz="1800"/>
          </a:p>
          <a:p>
            <a:pPr marL="0" lvl="0" indent="0" algn="l" rtl="0">
              <a:lnSpc>
                <a:spcPct val="150000"/>
              </a:lnSpc>
              <a:spcBef>
                <a:spcPts val="600"/>
              </a:spcBef>
              <a:spcAft>
                <a:spcPts val="0"/>
              </a:spcAft>
              <a:buNone/>
            </a:pP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19"/>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Goal</a:t>
            </a:r>
            <a:endParaRPr/>
          </a:p>
        </p:txBody>
      </p:sp>
      <p:sp>
        <p:nvSpPr>
          <p:cNvPr id="806" name="Google Shape;806;p19"/>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What’s the objective?</a:t>
            </a:r>
            <a:endParaRPr/>
          </a:p>
        </p:txBody>
      </p:sp>
      <p:sp>
        <p:nvSpPr>
          <p:cNvPr id="807" name="Google Shape;807;p19"/>
          <p:cNvSpPr/>
          <p:nvPr/>
        </p:nvSpPr>
        <p:spPr>
          <a:xfrm>
            <a:off x="6898679" y="1890725"/>
            <a:ext cx="1751814" cy="2750491"/>
          </a:xfrm>
          <a:prstGeom prst="rect">
            <a:avLst/>
          </a:prstGeom>
        </p:spPr>
        <p:txBody>
          <a:bodyPr>
            <a:prstTxWarp prst="textPlain">
              <a:avLst/>
            </a:prstTxWarp>
          </a:bodyPr>
          <a:lstStyle/>
          <a:p>
            <a:pPr lvl="0" algn="ctr"/>
            <a:r>
              <a:rPr b="1" i="0">
                <a:ln>
                  <a:noFill/>
                </a:ln>
                <a:solidFill>
                  <a:srgbClr val="6E86B6"/>
                </a:solidFill>
                <a:latin typeface="Titillium Web"/>
              </a:rPr>
              <a:t>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813" name="Google Shape;813;p20"/>
          <p:cNvSpPr txBox="1">
            <a:spLocks noGrp="1"/>
          </p:cNvSpPr>
          <p:nvPr>
            <p:ph type="title"/>
          </p:nvPr>
        </p:nvSpPr>
        <p:spPr>
          <a:xfrm>
            <a:off x="739675" y="295125"/>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 are we trying to do?</a:t>
            </a:r>
            <a:endParaRPr/>
          </a:p>
        </p:txBody>
      </p:sp>
      <p:sp>
        <p:nvSpPr>
          <p:cNvPr id="814" name="Google Shape;814;p20"/>
          <p:cNvSpPr txBox="1">
            <a:spLocks noGrp="1"/>
          </p:cNvSpPr>
          <p:nvPr>
            <p:ph type="body" idx="1"/>
          </p:nvPr>
        </p:nvSpPr>
        <p:spPr>
          <a:xfrm>
            <a:off x="739680" y="1323978"/>
            <a:ext cx="7686000" cy="3098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600"/>
              </a:spcBef>
              <a:spcAft>
                <a:spcPts val="0"/>
              </a:spcAft>
              <a:buSzPts val="1800"/>
              <a:buChar char="▫"/>
            </a:pPr>
            <a:r>
              <a:rPr lang="en" sz="1800"/>
              <a:t>Brooklyn’s housing effect in the NYC metropolitan area.</a:t>
            </a:r>
            <a:endParaRPr sz="1800"/>
          </a:p>
          <a:p>
            <a:pPr marL="457200" lvl="0" indent="-342900" algn="l" rtl="0">
              <a:lnSpc>
                <a:spcPct val="150000"/>
              </a:lnSpc>
              <a:spcBef>
                <a:spcPts val="0"/>
              </a:spcBef>
              <a:spcAft>
                <a:spcPts val="0"/>
              </a:spcAft>
              <a:buSzPts val="1800"/>
              <a:buChar char="▫"/>
            </a:pPr>
            <a:r>
              <a:rPr lang="en" sz="1800"/>
              <a:t>Enhance the ability to predict housing prices in brooklyn.</a:t>
            </a:r>
            <a:endParaRPr sz="1800"/>
          </a:p>
          <a:p>
            <a:pPr marL="457200" lvl="0" indent="-342900" algn="l" rtl="0">
              <a:lnSpc>
                <a:spcPct val="150000"/>
              </a:lnSpc>
              <a:spcBef>
                <a:spcPts val="0"/>
              </a:spcBef>
              <a:spcAft>
                <a:spcPts val="0"/>
              </a:spcAft>
              <a:buSzPts val="1800"/>
              <a:buChar char="▫"/>
            </a:pPr>
            <a:r>
              <a:rPr lang="en" sz="1800"/>
              <a:t>Analyze variables impacts on market fluctuations</a:t>
            </a:r>
            <a:endParaRPr sz="1800"/>
          </a:p>
          <a:p>
            <a:pPr marL="457200" lvl="0" indent="-342900" algn="l" rtl="0">
              <a:lnSpc>
                <a:spcPct val="150000"/>
              </a:lnSpc>
              <a:spcBef>
                <a:spcPts val="0"/>
              </a:spcBef>
              <a:spcAft>
                <a:spcPts val="0"/>
              </a:spcAft>
              <a:buSzPts val="1800"/>
              <a:buChar char="▫"/>
            </a:pPr>
            <a:r>
              <a:rPr lang="en" sz="1800"/>
              <a:t>Visualize these results using graphs, plots, etc.</a:t>
            </a:r>
            <a:endParaRPr sz="1800"/>
          </a:p>
          <a:p>
            <a:pPr marL="457200" lvl="0" indent="-342900" algn="l" rtl="0">
              <a:lnSpc>
                <a:spcPct val="150000"/>
              </a:lnSpc>
              <a:spcBef>
                <a:spcPts val="0"/>
              </a:spcBef>
              <a:spcAft>
                <a:spcPts val="0"/>
              </a:spcAft>
              <a:buSzPts val="1800"/>
              <a:buChar char="▫"/>
            </a:pPr>
            <a:r>
              <a:rPr lang="en" sz="1800"/>
              <a:t>Acknowledge the potential for this goal to evolve in the future.</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21"/>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Methodology</a:t>
            </a:r>
            <a:endParaRPr/>
          </a:p>
        </p:txBody>
      </p:sp>
      <p:sp>
        <p:nvSpPr>
          <p:cNvPr id="820" name="Google Shape;820;p21"/>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What’s the plan?</a:t>
            </a:r>
            <a:endParaRPr/>
          </a:p>
        </p:txBody>
      </p:sp>
      <p:sp>
        <p:nvSpPr>
          <p:cNvPr id="821" name="Google Shape;821;p21"/>
          <p:cNvSpPr/>
          <p:nvPr/>
        </p:nvSpPr>
        <p:spPr>
          <a:xfrm>
            <a:off x="6898679" y="1890725"/>
            <a:ext cx="1800930" cy="2799607"/>
          </a:xfrm>
          <a:prstGeom prst="rect">
            <a:avLst/>
          </a:prstGeom>
        </p:spPr>
        <p:txBody>
          <a:bodyPr>
            <a:prstTxWarp prst="textPlain">
              <a:avLst/>
            </a:prstTxWarp>
          </a:bodyPr>
          <a:lstStyle/>
          <a:p>
            <a:pPr lvl="0" algn="ctr"/>
            <a:r>
              <a:rPr b="1" i="0">
                <a:ln>
                  <a:noFill/>
                </a:ln>
                <a:solidFill>
                  <a:srgbClr val="6E86B6"/>
                </a:solidFill>
                <a:latin typeface="Titillium Web"/>
              </a:rPr>
              <a:t>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22"/>
          <p:cNvSpPr txBox="1">
            <a:spLocks noGrp="1"/>
          </p:cNvSpPr>
          <p:nvPr>
            <p:ph type="ctrTitle"/>
          </p:nvPr>
        </p:nvSpPr>
        <p:spPr>
          <a:xfrm>
            <a:off x="448275" y="159200"/>
            <a:ext cx="7772400" cy="114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a:t>What’s the Plan?</a:t>
            </a:r>
            <a:endParaRPr sz="4000"/>
          </a:p>
        </p:txBody>
      </p:sp>
      <p:sp>
        <p:nvSpPr>
          <p:cNvPr id="827" name="Google Shape;827;p22"/>
          <p:cNvSpPr txBox="1">
            <a:spLocks noGrp="1"/>
          </p:cNvSpPr>
          <p:nvPr>
            <p:ph type="subTitle" idx="1"/>
          </p:nvPr>
        </p:nvSpPr>
        <p:spPr>
          <a:xfrm>
            <a:off x="448275" y="867750"/>
            <a:ext cx="8283300" cy="4182300"/>
          </a:xfrm>
          <a:prstGeom prst="rect">
            <a:avLst/>
          </a:prstGeom>
        </p:spPr>
        <p:txBody>
          <a:bodyPr spcFirstLastPara="1" wrap="square" lIns="91425" tIns="91425" rIns="91425" bIns="91425" anchor="t" anchorCtr="0">
            <a:noAutofit/>
          </a:bodyPr>
          <a:lstStyle/>
          <a:p>
            <a:pPr marL="0" lvl="0" indent="0" algn="l" rtl="0">
              <a:lnSpc>
                <a:spcPct val="150000"/>
              </a:lnSpc>
              <a:spcBef>
                <a:spcPts val="1200"/>
              </a:spcBef>
              <a:spcAft>
                <a:spcPts val="0"/>
              </a:spcAft>
              <a:buClr>
                <a:schemeClr val="dk1"/>
              </a:buClr>
              <a:buSzPts val="1100"/>
              <a:buFont typeface="Arial"/>
              <a:buNone/>
            </a:pPr>
            <a:r>
              <a:rPr lang="en" sz="1600" b="1">
                <a:solidFill>
                  <a:srgbClr val="FFFFFF"/>
                </a:solidFill>
              </a:rPr>
              <a:t>Objective:</a:t>
            </a:r>
            <a:endParaRPr sz="1600" b="1">
              <a:solidFill>
                <a:srgbClr val="FFFFFF"/>
              </a:solidFill>
            </a:endParaRPr>
          </a:p>
          <a:p>
            <a:pPr marL="457200" lvl="0" indent="-330200" algn="l" rtl="0">
              <a:lnSpc>
                <a:spcPct val="150000"/>
              </a:lnSpc>
              <a:spcBef>
                <a:spcPts val="1200"/>
              </a:spcBef>
              <a:spcAft>
                <a:spcPts val="0"/>
              </a:spcAft>
              <a:buClr>
                <a:srgbClr val="FFFFFF"/>
              </a:buClr>
              <a:buSzPts val="1600"/>
              <a:buChar char="❏"/>
            </a:pPr>
            <a:r>
              <a:rPr lang="en" sz="1600">
                <a:solidFill>
                  <a:srgbClr val="FFFFFF"/>
                </a:solidFill>
              </a:rPr>
              <a:t>Apply linear regression to analyze the housing market from 2016-2020 (Pre-Covid).</a:t>
            </a:r>
            <a:endParaRPr sz="1600">
              <a:solidFill>
                <a:srgbClr val="FFFFFF"/>
              </a:solidFill>
            </a:endParaRPr>
          </a:p>
          <a:p>
            <a:pPr marL="0" lvl="0" indent="0" algn="l" rtl="0">
              <a:lnSpc>
                <a:spcPct val="150000"/>
              </a:lnSpc>
              <a:spcBef>
                <a:spcPts val="1200"/>
              </a:spcBef>
              <a:spcAft>
                <a:spcPts val="0"/>
              </a:spcAft>
              <a:buClr>
                <a:schemeClr val="dk1"/>
              </a:buClr>
              <a:buSzPts val="1100"/>
              <a:buFont typeface="Arial"/>
              <a:buNone/>
            </a:pPr>
            <a:r>
              <a:rPr lang="en" sz="1600" b="1">
                <a:solidFill>
                  <a:srgbClr val="FFFFFF"/>
                </a:solidFill>
              </a:rPr>
              <a:t>Data Segmentation:</a:t>
            </a:r>
            <a:endParaRPr sz="1600" b="1">
              <a:solidFill>
                <a:srgbClr val="FFFFFF"/>
              </a:solidFill>
            </a:endParaRPr>
          </a:p>
          <a:p>
            <a:pPr marL="457200" lvl="0" indent="-330200" algn="l" rtl="0">
              <a:lnSpc>
                <a:spcPct val="150000"/>
              </a:lnSpc>
              <a:spcBef>
                <a:spcPts val="1200"/>
              </a:spcBef>
              <a:spcAft>
                <a:spcPts val="0"/>
              </a:spcAft>
              <a:buClr>
                <a:srgbClr val="FFFFFF"/>
              </a:buClr>
              <a:buSzPts val="1600"/>
              <a:buChar char="❏"/>
            </a:pPr>
            <a:r>
              <a:rPr lang="en" sz="1600">
                <a:solidFill>
                  <a:srgbClr val="FFFFFF"/>
                </a:solidFill>
              </a:rPr>
              <a:t>Divide each year into quarters (Q1-Q4) for detailed analysis.</a:t>
            </a:r>
            <a:endParaRPr sz="1600">
              <a:solidFill>
                <a:srgbClr val="FFFFFF"/>
              </a:solidFill>
            </a:endParaRPr>
          </a:p>
          <a:p>
            <a:pPr marL="457200" lvl="0" indent="-330200" algn="l" rtl="0">
              <a:lnSpc>
                <a:spcPct val="150000"/>
              </a:lnSpc>
              <a:spcBef>
                <a:spcPts val="0"/>
              </a:spcBef>
              <a:spcAft>
                <a:spcPts val="0"/>
              </a:spcAft>
              <a:buClr>
                <a:srgbClr val="FFFFFF"/>
              </a:buClr>
              <a:buSzPts val="1600"/>
              <a:buChar char="❏"/>
            </a:pPr>
            <a:r>
              <a:rPr lang="en" sz="1600">
                <a:solidFill>
                  <a:srgbClr val="FFFFFF"/>
                </a:solidFill>
              </a:rPr>
              <a:t>Explore quarterly changes to understand socio-economic impacts.</a:t>
            </a:r>
            <a:endParaRPr sz="1600">
              <a:solidFill>
                <a:srgbClr val="FFFFFF"/>
              </a:solidFill>
            </a:endParaRPr>
          </a:p>
          <a:p>
            <a:pPr marL="0" lvl="0" indent="0" algn="l" rtl="0">
              <a:lnSpc>
                <a:spcPct val="150000"/>
              </a:lnSpc>
              <a:spcBef>
                <a:spcPts val="1200"/>
              </a:spcBef>
              <a:spcAft>
                <a:spcPts val="0"/>
              </a:spcAft>
              <a:buClr>
                <a:schemeClr val="dk1"/>
              </a:buClr>
              <a:buSzPts val="1100"/>
              <a:buFont typeface="Arial"/>
              <a:buNone/>
            </a:pPr>
            <a:r>
              <a:rPr lang="en" sz="1600" b="1">
                <a:solidFill>
                  <a:srgbClr val="FFFFFF"/>
                </a:solidFill>
              </a:rPr>
              <a:t>Data Handling:</a:t>
            </a:r>
            <a:endParaRPr sz="1600" b="1">
              <a:solidFill>
                <a:srgbClr val="FFFFFF"/>
              </a:solidFill>
            </a:endParaRPr>
          </a:p>
          <a:p>
            <a:pPr marL="457200" lvl="0" indent="-330200" algn="l" rtl="0">
              <a:lnSpc>
                <a:spcPct val="150000"/>
              </a:lnSpc>
              <a:spcBef>
                <a:spcPts val="1200"/>
              </a:spcBef>
              <a:spcAft>
                <a:spcPts val="0"/>
              </a:spcAft>
              <a:buClr>
                <a:srgbClr val="FFFFFF"/>
              </a:buClr>
              <a:buSzPts val="1600"/>
              <a:buChar char="❏"/>
            </a:pPr>
            <a:r>
              <a:rPr lang="en" sz="1600">
                <a:solidFill>
                  <a:srgbClr val="FFFFFF"/>
                </a:solidFill>
              </a:rPr>
              <a:t>Perform data split for training and validation.</a:t>
            </a:r>
            <a:endParaRPr sz="1600">
              <a:solidFill>
                <a:srgbClr val="FFFFFF"/>
              </a:solidFill>
            </a:endParaRPr>
          </a:p>
          <a:p>
            <a:pPr marL="457200" lvl="0" indent="-330200" algn="l" rtl="0">
              <a:lnSpc>
                <a:spcPct val="150000"/>
              </a:lnSpc>
              <a:spcBef>
                <a:spcPts val="0"/>
              </a:spcBef>
              <a:spcAft>
                <a:spcPts val="0"/>
              </a:spcAft>
              <a:buClr>
                <a:srgbClr val="FFFFFF"/>
              </a:buClr>
              <a:buSzPts val="1600"/>
              <a:buChar char="❏"/>
            </a:pPr>
            <a:r>
              <a:rPr lang="en" sz="1600">
                <a:solidFill>
                  <a:srgbClr val="FFFFFF"/>
                </a:solidFill>
              </a:rPr>
              <a:t>Allocate a major portion for linear regression model training.</a:t>
            </a:r>
            <a:endParaRPr sz="16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23"/>
          <p:cNvSpPr txBox="1">
            <a:spLocks noGrp="1"/>
          </p:cNvSpPr>
          <p:nvPr>
            <p:ph type="ctrTitle"/>
          </p:nvPr>
        </p:nvSpPr>
        <p:spPr>
          <a:xfrm>
            <a:off x="417950" y="245175"/>
            <a:ext cx="7772400" cy="112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a:t>The Plan - Part 2</a:t>
            </a:r>
            <a:endParaRPr sz="4000"/>
          </a:p>
        </p:txBody>
      </p:sp>
      <p:sp>
        <p:nvSpPr>
          <p:cNvPr id="833" name="Google Shape;833;p23"/>
          <p:cNvSpPr txBox="1">
            <a:spLocks noGrp="1"/>
          </p:cNvSpPr>
          <p:nvPr>
            <p:ph type="subTitle" idx="1"/>
          </p:nvPr>
        </p:nvSpPr>
        <p:spPr>
          <a:xfrm>
            <a:off x="685800" y="932150"/>
            <a:ext cx="7772400" cy="4096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1600" b="1">
                <a:solidFill>
                  <a:srgbClr val="FFFFFF"/>
                </a:solidFill>
              </a:rPr>
              <a:t>Data Processing:</a:t>
            </a:r>
            <a:endParaRPr sz="1600" b="1">
              <a:solidFill>
                <a:srgbClr val="FFFFFF"/>
              </a:solidFill>
            </a:endParaRPr>
          </a:p>
          <a:p>
            <a:pPr marL="457200" lvl="0" indent="-330200" algn="l" rtl="0">
              <a:lnSpc>
                <a:spcPct val="115000"/>
              </a:lnSpc>
              <a:spcBef>
                <a:spcPts val="1200"/>
              </a:spcBef>
              <a:spcAft>
                <a:spcPts val="0"/>
              </a:spcAft>
              <a:buClr>
                <a:srgbClr val="FFFFFF"/>
              </a:buClr>
              <a:buSzPts val="1600"/>
              <a:buChar char="❏"/>
            </a:pPr>
            <a:r>
              <a:rPr lang="en" sz="1600">
                <a:solidFill>
                  <a:srgbClr val="FFFFFF"/>
                </a:solidFill>
              </a:rPr>
              <a:t>Implement data cleaning techniques.</a:t>
            </a:r>
            <a:endParaRPr sz="1600">
              <a:solidFill>
                <a:srgbClr val="FFFFFF"/>
              </a:solidFill>
            </a:endParaRPr>
          </a:p>
          <a:p>
            <a:pPr marL="457200" lvl="0" indent="-330200" algn="l" rtl="0">
              <a:lnSpc>
                <a:spcPct val="115000"/>
              </a:lnSpc>
              <a:spcBef>
                <a:spcPts val="0"/>
              </a:spcBef>
              <a:spcAft>
                <a:spcPts val="0"/>
              </a:spcAft>
              <a:buClr>
                <a:srgbClr val="FFFFFF"/>
              </a:buClr>
              <a:buSzPts val="1600"/>
              <a:buChar char="❏"/>
            </a:pPr>
            <a:r>
              <a:rPr lang="en" sz="1600">
                <a:solidFill>
                  <a:srgbClr val="FFFFFF"/>
                </a:solidFill>
              </a:rPr>
              <a:t>Exclude unnecessary columns by verifying formats and removing anomalies.</a:t>
            </a:r>
            <a:endParaRPr sz="1600">
              <a:solidFill>
                <a:srgbClr val="FFFFFF"/>
              </a:solidFill>
            </a:endParaRPr>
          </a:p>
          <a:p>
            <a:pPr marL="0" lvl="0" indent="0" algn="l" rtl="0">
              <a:lnSpc>
                <a:spcPct val="115000"/>
              </a:lnSpc>
              <a:spcBef>
                <a:spcPts val="1200"/>
              </a:spcBef>
              <a:spcAft>
                <a:spcPts val="0"/>
              </a:spcAft>
              <a:buClr>
                <a:schemeClr val="dk1"/>
              </a:buClr>
              <a:buSzPts val="1100"/>
              <a:buFont typeface="Arial"/>
              <a:buNone/>
            </a:pPr>
            <a:r>
              <a:rPr lang="en" sz="1600" b="1">
                <a:solidFill>
                  <a:srgbClr val="FFFFFF"/>
                </a:solidFill>
              </a:rPr>
              <a:t>Feature Engineering:</a:t>
            </a:r>
            <a:endParaRPr sz="1600" b="1">
              <a:solidFill>
                <a:srgbClr val="FFFFFF"/>
              </a:solidFill>
            </a:endParaRPr>
          </a:p>
          <a:p>
            <a:pPr marL="457200" lvl="0" indent="-330200" algn="l" rtl="0">
              <a:lnSpc>
                <a:spcPct val="115000"/>
              </a:lnSpc>
              <a:spcBef>
                <a:spcPts val="1200"/>
              </a:spcBef>
              <a:spcAft>
                <a:spcPts val="0"/>
              </a:spcAft>
              <a:buClr>
                <a:srgbClr val="FFFFFF"/>
              </a:buClr>
              <a:buSzPts val="1600"/>
              <a:buChar char="❏"/>
            </a:pPr>
            <a:r>
              <a:rPr lang="en" sz="1600">
                <a:solidFill>
                  <a:srgbClr val="FFFFFF"/>
                </a:solidFill>
              </a:rPr>
              <a:t>Conduct feature engineering using linear regression model.</a:t>
            </a:r>
            <a:endParaRPr sz="1600">
              <a:solidFill>
                <a:srgbClr val="FFFFFF"/>
              </a:solidFill>
            </a:endParaRPr>
          </a:p>
          <a:p>
            <a:pPr marL="457200" lvl="0" indent="-330200" algn="l" rtl="0">
              <a:lnSpc>
                <a:spcPct val="115000"/>
              </a:lnSpc>
              <a:spcBef>
                <a:spcPts val="0"/>
              </a:spcBef>
              <a:spcAft>
                <a:spcPts val="0"/>
              </a:spcAft>
              <a:buClr>
                <a:srgbClr val="FFFFFF"/>
              </a:buClr>
              <a:buSzPts val="1600"/>
              <a:buChar char="❏"/>
            </a:pPr>
            <a:r>
              <a:rPr lang="en" sz="1600">
                <a:solidFill>
                  <a:srgbClr val="FFFFFF"/>
                </a:solidFill>
              </a:rPr>
              <a:t>Enhance the model's predictive capabilities for housing market analysis.</a:t>
            </a:r>
            <a:endParaRPr sz="1600">
              <a:solidFill>
                <a:srgbClr val="FFFFFF"/>
              </a:solidFill>
            </a:endParaRPr>
          </a:p>
          <a:p>
            <a:pPr marL="0" lvl="0" indent="0" algn="l" rtl="0">
              <a:lnSpc>
                <a:spcPct val="115000"/>
              </a:lnSpc>
              <a:spcBef>
                <a:spcPts val="1200"/>
              </a:spcBef>
              <a:spcAft>
                <a:spcPts val="0"/>
              </a:spcAft>
              <a:buClr>
                <a:schemeClr val="dk1"/>
              </a:buClr>
              <a:buSzPts val="1100"/>
              <a:buFont typeface="Arial"/>
              <a:buNone/>
            </a:pPr>
            <a:r>
              <a:rPr lang="en" sz="1600" b="1">
                <a:solidFill>
                  <a:srgbClr val="FFFFFF"/>
                </a:solidFill>
              </a:rPr>
              <a:t>Visualization:</a:t>
            </a:r>
            <a:endParaRPr sz="1600" b="1">
              <a:solidFill>
                <a:srgbClr val="FFFFFF"/>
              </a:solidFill>
            </a:endParaRPr>
          </a:p>
          <a:p>
            <a:pPr marL="457200" lvl="0" indent="-330200" algn="l" rtl="0">
              <a:lnSpc>
                <a:spcPct val="115000"/>
              </a:lnSpc>
              <a:spcBef>
                <a:spcPts val="1200"/>
              </a:spcBef>
              <a:spcAft>
                <a:spcPts val="0"/>
              </a:spcAft>
              <a:buClr>
                <a:srgbClr val="FFFFFF"/>
              </a:buClr>
              <a:buSzPts val="1600"/>
              <a:buChar char="❏"/>
            </a:pPr>
            <a:r>
              <a:rPr lang="en" sz="1600">
                <a:solidFill>
                  <a:srgbClr val="FFFFFF"/>
                </a:solidFill>
              </a:rPr>
              <a:t>Utilize graphs, boxplots, histograms, etc., for visual representation.</a:t>
            </a:r>
            <a:endParaRPr sz="1600">
              <a:solidFill>
                <a:srgbClr val="FFFFFF"/>
              </a:solidFill>
            </a:endParaRPr>
          </a:p>
          <a:p>
            <a:pPr marL="457200" lvl="0" indent="-330200" algn="l" rtl="0">
              <a:lnSpc>
                <a:spcPct val="115000"/>
              </a:lnSpc>
              <a:spcBef>
                <a:spcPts val="0"/>
              </a:spcBef>
              <a:spcAft>
                <a:spcPts val="0"/>
              </a:spcAft>
              <a:buClr>
                <a:srgbClr val="FFFFFF"/>
              </a:buClr>
              <a:buSzPts val="1600"/>
              <a:buChar char="❏"/>
            </a:pPr>
            <a:r>
              <a:rPr lang="en" sz="1600">
                <a:solidFill>
                  <a:srgbClr val="FFFFFF"/>
                </a:solidFill>
              </a:rPr>
              <a:t>Illustrate patterns and trends to enhance data interpretation.</a:t>
            </a:r>
            <a:endParaRPr sz="1600">
              <a:solidFill>
                <a:srgbClr val="FFFFFF"/>
              </a:solidFill>
            </a:endParaRPr>
          </a:p>
        </p:txBody>
      </p:sp>
    </p:spTree>
  </p:cSld>
  <p:clrMapOvr>
    <a:masterClrMapping/>
  </p:clrMapOvr>
</p:sld>
</file>

<file path=ppt/theme/theme1.xml><?xml version="1.0" encoding="utf-8"?>
<a:theme xmlns:a="http://schemas.openxmlformats.org/drawingml/2006/main" name="Thaliard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1664</Words>
  <Application>Microsoft Office PowerPoint</Application>
  <PresentationFormat>On-screen Show (16:9)</PresentationFormat>
  <Paragraphs>213</Paragraphs>
  <Slides>33</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Titillium Web ExtraLight</vt:lpstr>
      <vt:lpstr>Arial</vt:lpstr>
      <vt:lpstr>Titillium Web</vt:lpstr>
      <vt:lpstr>Times New Roman</vt:lpstr>
      <vt:lpstr>Roboto</vt:lpstr>
      <vt:lpstr>Thaliard template</vt:lpstr>
      <vt:lpstr>Brooklyn Housing Predictions</vt:lpstr>
      <vt:lpstr>Introduction</vt:lpstr>
      <vt:lpstr>PowerPoint Presentation</vt:lpstr>
      <vt:lpstr>What’s this About?</vt:lpstr>
      <vt:lpstr>Goal</vt:lpstr>
      <vt:lpstr>What are we trying to do?</vt:lpstr>
      <vt:lpstr>Methodology</vt:lpstr>
      <vt:lpstr>What’s the Plan?</vt:lpstr>
      <vt:lpstr>The Plan - Part 2</vt:lpstr>
      <vt:lpstr>TIMELINE - YEARS IN FOCUS</vt:lpstr>
      <vt:lpstr>OUR PROCESS IS EASY, LITERALLY</vt:lpstr>
      <vt:lpstr>Data Analysis</vt:lpstr>
      <vt:lpstr>Data Analysis</vt:lpstr>
      <vt:lpstr>Dataframes with observations and features</vt:lpstr>
      <vt:lpstr>Data Analysis</vt:lpstr>
      <vt:lpstr>Data Processing</vt:lpstr>
      <vt:lpstr>Data Processing: </vt:lpstr>
      <vt:lpstr>Histogram on Price vs Frequency </vt:lpstr>
      <vt:lpstr>Histogram on Sqft vs Frequency</vt:lpstr>
      <vt:lpstr>119,374</vt:lpstr>
      <vt:lpstr>119,374</vt:lpstr>
      <vt:lpstr>Model Training</vt:lpstr>
      <vt:lpstr>Model Training</vt:lpstr>
      <vt:lpstr>Correlation of features: </vt:lpstr>
      <vt:lpstr>Model Training</vt:lpstr>
      <vt:lpstr>Model Validation</vt:lpstr>
      <vt:lpstr>Model Validation</vt:lpstr>
      <vt:lpstr>This is how the Models were tested by Linear Regression:</vt:lpstr>
      <vt:lpstr>Model Selection and Validation</vt:lpstr>
      <vt:lpstr>Conclusion</vt:lpstr>
      <vt:lpstr>CONCLUSION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Brooklyn Housing Predictions</dc:title>
  <dc:creator>Pavani Reddy</dc:creator>
  <cp:lastModifiedBy>Pavani Reddy</cp:lastModifiedBy>
  <cp:revision>1</cp:revision>
  <dcterms:modified xsi:type="dcterms:W3CDTF">2023-12-18T23:23:06Z</dcterms:modified>
</cp:coreProperties>
</file>