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Archivo Black" charset="1" panose="020B0A03020202020B04"/>
      <p:regular r:id="rId26"/>
    </p:embeddedFont>
    <p:embeddedFont>
      <p:font typeface="Be Vietnam Italics" charset="1" panose="00000500000000000000"/>
      <p:regular r:id="rId27"/>
    </p:embeddedFont>
    <p:embeddedFont>
      <p:font typeface="Canva Sans" charset="1" panose="020B0503030501040103"/>
      <p:regular r:id="rId28"/>
    </p:embeddedFont>
    <p:embeddedFont>
      <p:font typeface="Garet" charset="1" panose="00000000000000000000"/>
      <p:regular r:id="rId29"/>
    </p:embeddedFont>
    <p:embeddedFont>
      <p:font typeface="Sukar" charset="1" panose="02000500000000000000"/>
      <p:regular r:id="rId30"/>
    </p:embeddedFont>
    <p:embeddedFont>
      <p:font typeface="Open Sauce" charset="1" panose="000005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9.png" Type="http://schemas.openxmlformats.org/officeDocument/2006/relationships/image"/><Relationship Id="rId5" Target="../media/image30.png" Type="http://schemas.openxmlformats.org/officeDocument/2006/relationships/image"/><Relationship Id="rId6" Target="../media/image3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33.png" Type="http://schemas.openxmlformats.org/officeDocument/2006/relationships/image"/><Relationship Id="rId5" Target="../media/image34.png" Type="http://schemas.openxmlformats.org/officeDocument/2006/relationships/image"/><Relationship Id="rId6" Target="../media/image3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37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3.png" Type="http://schemas.openxmlformats.org/officeDocument/2006/relationships/image"/><Relationship Id="rId5" Target="../media/image44.png" Type="http://schemas.openxmlformats.org/officeDocument/2006/relationships/image"/><Relationship Id="rId6" Target="../media/image45.png" Type="http://schemas.openxmlformats.org/officeDocument/2006/relationships/image"/><Relationship Id="rId7" Target="../media/image46.png" Type="http://schemas.openxmlformats.org/officeDocument/2006/relationships/image"/><Relationship Id="rId8" Target="../media/image4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48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1.pn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52.png" Type="http://schemas.openxmlformats.org/officeDocument/2006/relationships/image"/><Relationship Id="rId6" Target="../media/image5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54.png" Type="http://schemas.openxmlformats.org/officeDocument/2006/relationships/image"/><Relationship Id="rId5" Target="../media/image55.png" Type="http://schemas.openxmlformats.org/officeDocument/2006/relationships/image"/><Relationship Id="rId6" Target="../media/image56.png" Type="http://schemas.openxmlformats.org/officeDocument/2006/relationships/image"/><Relationship Id="rId7" Target="../media/image57.png" Type="http://schemas.openxmlformats.org/officeDocument/2006/relationships/image"/><Relationship Id="rId8" Target="../media/image5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9.jpeg" Type="http://schemas.openxmlformats.org/officeDocument/2006/relationships/image"/><Relationship Id="rId3" Target="../media/image60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63.png" Type="http://schemas.openxmlformats.org/officeDocument/2006/relationships/image"/><Relationship Id="rId13" Target="../media/image64.svg" Type="http://schemas.openxmlformats.org/officeDocument/2006/relationships/image"/><Relationship Id="rId14" Target="../media/image9.png" Type="http://schemas.openxmlformats.org/officeDocument/2006/relationships/image"/><Relationship Id="rId15" Target="../media/image1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61.png" Type="http://schemas.openxmlformats.org/officeDocument/2006/relationships/image"/><Relationship Id="rId5" Target="../media/image62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6775" y="1490533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936" y="1983478"/>
            <a:ext cx="11337551" cy="5269421"/>
            <a:chOff x="0" y="0"/>
            <a:chExt cx="2622560" cy="121890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3373" y="0"/>
              <a:ext cx="2615814" cy="1218903"/>
            </a:xfrm>
            <a:custGeom>
              <a:avLst/>
              <a:gdLst/>
              <a:ahLst/>
              <a:cxnLst/>
              <a:rect r="r" b="b" t="t" l="l"/>
              <a:pathLst>
                <a:path h="1218903" w="2615814">
                  <a:moveTo>
                    <a:pt x="227141" y="1218903"/>
                  </a:moveTo>
                  <a:lnTo>
                    <a:pt x="2388672" y="1218903"/>
                  </a:lnTo>
                  <a:cubicBezTo>
                    <a:pt x="2404434" y="1218903"/>
                    <a:pt x="2417886" y="1207508"/>
                    <a:pt x="2420478" y="1191960"/>
                  </a:cubicBezTo>
                  <a:lnTo>
                    <a:pt x="2614695" y="26942"/>
                  </a:lnTo>
                  <a:cubicBezTo>
                    <a:pt x="2615814" y="20233"/>
                    <a:pt x="2613923" y="13372"/>
                    <a:pt x="2609527" y="8182"/>
                  </a:cubicBezTo>
                  <a:cubicBezTo>
                    <a:pt x="2605131" y="2993"/>
                    <a:pt x="2598674" y="0"/>
                    <a:pt x="2591872" y="0"/>
                  </a:cubicBezTo>
                  <a:lnTo>
                    <a:pt x="23941" y="0"/>
                  </a:lnTo>
                  <a:cubicBezTo>
                    <a:pt x="17140" y="0"/>
                    <a:pt x="10683" y="2993"/>
                    <a:pt x="6286" y="8182"/>
                  </a:cubicBezTo>
                  <a:cubicBezTo>
                    <a:pt x="1890" y="13372"/>
                    <a:pt x="0" y="20233"/>
                    <a:pt x="1119" y="26942"/>
                  </a:cubicBezTo>
                  <a:lnTo>
                    <a:pt x="195335" y="1191960"/>
                  </a:lnTo>
                  <a:cubicBezTo>
                    <a:pt x="197927" y="1207508"/>
                    <a:pt x="211379" y="1218903"/>
                    <a:pt x="227141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38100"/>
              <a:ext cx="2368560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541816" y="6909453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645692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192286" y="7576749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043073" y="2319572"/>
            <a:ext cx="9541277" cy="2395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92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ATLIQ HARDWARES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751337" y="4944784"/>
            <a:ext cx="8124748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i="true">
                <a:solidFill>
                  <a:srgbClr val="26262F"/>
                </a:solidFill>
                <a:latin typeface="Be Vietnam Italics"/>
                <a:ea typeface="Be Vietnam Italics"/>
                <a:cs typeface="Be Vietnam Italics"/>
                <a:sym typeface="Be Vietnam Italics"/>
              </a:rPr>
              <a:t>AD-HOC ANALYSIS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23925" y="8670867"/>
            <a:ext cx="6058810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Presented By : PavaniSai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-621091">
            <a:off x="-1125017" y="4488929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79" y="0"/>
                </a:lnTo>
                <a:lnTo>
                  <a:pt x="6336179" y="6513829"/>
                </a:lnTo>
                <a:lnTo>
                  <a:pt x="0" y="651382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0" y="-13500"/>
            <a:ext cx="1709766" cy="1673128"/>
          </a:xfrm>
          <a:custGeom>
            <a:avLst/>
            <a:gdLst/>
            <a:ahLst/>
            <a:cxnLst/>
            <a:rect r="r" b="b" t="t" l="l"/>
            <a:pathLst>
              <a:path h="1673128" w="1709766">
                <a:moveTo>
                  <a:pt x="0" y="0"/>
                </a:moveTo>
                <a:lnTo>
                  <a:pt x="1709766" y="0"/>
                </a:lnTo>
                <a:lnTo>
                  <a:pt x="1709766" y="1673128"/>
                </a:lnTo>
                <a:lnTo>
                  <a:pt x="0" y="167312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85021">
            <a:off x="8951714" y="3918133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6308" y="1906779"/>
            <a:ext cx="7220249" cy="1405283"/>
          </a:xfrm>
          <a:custGeom>
            <a:avLst/>
            <a:gdLst/>
            <a:ahLst/>
            <a:cxnLst/>
            <a:rect r="r" b="b" t="t" l="l"/>
            <a:pathLst>
              <a:path h="1405283" w="7220249">
                <a:moveTo>
                  <a:pt x="0" y="0"/>
                </a:moveTo>
                <a:lnTo>
                  <a:pt x="7220249" y="0"/>
                </a:lnTo>
                <a:lnTo>
                  <a:pt x="7220249" y="1405284"/>
                </a:lnTo>
                <a:lnTo>
                  <a:pt x="0" y="14052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029" r="0" b="-3029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92778" y="3512088"/>
            <a:ext cx="4467308" cy="3142830"/>
          </a:xfrm>
          <a:custGeom>
            <a:avLst/>
            <a:gdLst/>
            <a:ahLst/>
            <a:cxnLst/>
            <a:rect r="r" b="b" t="t" l="l"/>
            <a:pathLst>
              <a:path h="3142830" w="4467308">
                <a:moveTo>
                  <a:pt x="0" y="0"/>
                </a:moveTo>
                <a:lnTo>
                  <a:pt x="4467309" y="0"/>
                </a:lnTo>
                <a:lnTo>
                  <a:pt x="4467309" y="3142830"/>
                </a:lnTo>
                <a:lnTo>
                  <a:pt x="0" y="31428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366" r="0" b="-636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187399" y="2083011"/>
            <a:ext cx="6590144" cy="3811168"/>
          </a:xfrm>
          <a:custGeom>
            <a:avLst/>
            <a:gdLst/>
            <a:ahLst/>
            <a:cxnLst/>
            <a:rect r="r" b="b" t="t" l="l"/>
            <a:pathLst>
              <a:path h="3811168" w="6590144">
                <a:moveTo>
                  <a:pt x="0" y="0"/>
                </a:moveTo>
                <a:lnTo>
                  <a:pt x="6590144" y="0"/>
                </a:lnTo>
                <a:lnTo>
                  <a:pt x="6590144" y="3811167"/>
                </a:lnTo>
                <a:lnTo>
                  <a:pt x="0" y="38111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98" t="0" r="-298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96337" y="87313"/>
            <a:ext cx="1769532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3.Pr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ovide a report with all the unique product counts for each  segment  and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sort them in descending order of product counts. The final output contains 2 fields,segment,product_count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1134" y="6801223"/>
            <a:ext cx="14065732" cy="18562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NoteBook is the leading segment with 129 unique products followed by accessories with 116 unique products.</a:t>
            </a:r>
          </a:p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 the otherhand Desktop,storage,networking might be more focused or limited in scope.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5021">
            <a:off x="8951714" y="3918133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1908" y="1028700"/>
            <a:ext cx="10103147" cy="5319704"/>
          </a:xfrm>
          <a:custGeom>
            <a:avLst/>
            <a:gdLst/>
            <a:ahLst/>
            <a:cxnLst/>
            <a:rect r="r" b="b" t="t" l="l"/>
            <a:pathLst>
              <a:path h="5319704" w="10103147">
                <a:moveTo>
                  <a:pt x="0" y="0"/>
                </a:moveTo>
                <a:lnTo>
                  <a:pt x="10103147" y="0"/>
                </a:lnTo>
                <a:lnTo>
                  <a:pt x="10103147" y="5319704"/>
                </a:lnTo>
                <a:lnTo>
                  <a:pt x="0" y="53197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11134" y="6549637"/>
            <a:ext cx="14065732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Show Why People Need Them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111134" y="7083037"/>
            <a:ext cx="140657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Promote Online &amp; Social Media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2489" y="7540237"/>
            <a:ext cx="140657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Sell in the Right Places &amp; offer deals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11134" y="7997437"/>
            <a:ext cx="140657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Liste to the customer feedbacks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061431" y="1958210"/>
            <a:ext cx="10431072" cy="3760477"/>
          </a:xfrm>
          <a:custGeom>
            <a:avLst/>
            <a:gdLst/>
            <a:ahLst/>
            <a:cxnLst/>
            <a:rect r="r" b="b" t="t" l="l"/>
            <a:pathLst>
              <a:path h="3760477" w="10431072">
                <a:moveTo>
                  <a:pt x="0" y="0"/>
                </a:moveTo>
                <a:lnTo>
                  <a:pt x="10431071" y="0"/>
                </a:lnTo>
                <a:lnTo>
                  <a:pt x="10431071" y="3760477"/>
                </a:lnTo>
                <a:lnTo>
                  <a:pt x="0" y="37604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3560" y="1958210"/>
            <a:ext cx="5612465" cy="4248056"/>
          </a:xfrm>
          <a:custGeom>
            <a:avLst/>
            <a:gdLst/>
            <a:ahLst/>
            <a:cxnLst/>
            <a:rect r="r" b="b" t="t" l="l"/>
            <a:pathLst>
              <a:path h="4248056" w="5612465">
                <a:moveTo>
                  <a:pt x="0" y="0"/>
                </a:moveTo>
                <a:lnTo>
                  <a:pt x="5612466" y="0"/>
                </a:lnTo>
                <a:lnTo>
                  <a:pt x="5612466" y="4248056"/>
                </a:lnTo>
                <a:lnTo>
                  <a:pt x="0" y="42480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3560" y="6492016"/>
            <a:ext cx="5612465" cy="1992425"/>
          </a:xfrm>
          <a:custGeom>
            <a:avLst/>
            <a:gdLst/>
            <a:ahLst/>
            <a:cxnLst/>
            <a:rect r="r" b="b" t="t" l="l"/>
            <a:pathLst>
              <a:path h="1992425" w="5612465">
                <a:moveTo>
                  <a:pt x="0" y="0"/>
                </a:moveTo>
                <a:lnTo>
                  <a:pt x="5612466" y="0"/>
                </a:lnTo>
                <a:lnTo>
                  <a:pt x="5612466" y="1992425"/>
                </a:lnTo>
                <a:lnTo>
                  <a:pt x="0" y="199242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84727" y="87313"/>
            <a:ext cx="18003273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Which segment had the m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ost increase in unique products in 2021 vs 2020?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final output contains these fields, segment,product_count_2020,product_count_2021,difference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23750" y="5804483"/>
            <a:ext cx="11803263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Access</a:t>
            </a: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ories saw the largest growth, increasing from 69 to 103 products (+34)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6026" y="7595611"/>
            <a:ext cx="11775309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Desktop,Storage &amp; Networking experiencing slower production growth than other segments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76150" y="6868134"/>
            <a:ext cx="11775309" cy="45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N</a:t>
            </a: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otebook also expanded significantly from 92 to 108 products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665036"/>
            <a:ext cx="5571263" cy="3960820"/>
          </a:xfrm>
          <a:custGeom>
            <a:avLst/>
            <a:gdLst/>
            <a:ahLst/>
            <a:cxnLst/>
            <a:rect r="r" b="b" t="t" l="l"/>
            <a:pathLst>
              <a:path h="3960820" w="5571263">
                <a:moveTo>
                  <a:pt x="0" y="0"/>
                </a:moveTo>
                <a:lnTo>
                  <a:pt x="5571263" y="0"/>
                </a:lnTo>
                <a:lnTo>
                  <a:pt x="5571263" y="3960820"/>
                </a:lnTo>
                <a:lnTo>
                  <a:pt x="0" y="39608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7" t="0" r="-867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724184" y="3457191"/>
            <a:ext cx="5560025" cy="556002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960421" y="6237204"/>
            <a:ext cx="1593383" cy="1564673"/>
          </a:xfrm>
          <a:custGeom>
            <a:avLst/>
            <a:gdLst/>
            <a:ahLst/>
            <a:cxnLst/>
            <a:rect r="r" b="b" t="t" l="l"/>
            <a:pathLst>
              <a:path h="1564673" w="1593383">
                <a:moveTo>
                  <a:pt x="0" y="0"/>
                </a:moveTo>
                <a:lnTo>
                  <a:pt x="1593383" y="0"/>
                </a:lnTo>
                <a:lnTo>
                  <a:pt x="1593383" y="1564673"/>
                </a:lnTo>
                <a:lnTo>
                  <a:pt x="0" y="1564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185021">
            <a:off x="8951714" y="483853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45230" y="247528"/>
            <a:ext cx="16797541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5.Get the pr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oducts that have the highest and lowest manufacturing costs.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final output should contain these fields, product_code product manufacturing_cost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28186" y="4339259"/>
            <a:ext cx="5657854" cy="251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Highest Manufacturing Product</a:t>
            </a:r>
          </a:p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AQ HOME Allin1 Gen 2</a:t>
            </a:r>
          </a:p>
          <a:p>
            <a:pPr algn="ctr">
              <a:lnSpc>
                <a:spcPts val="5695"/>
              </a:lnSpc>
              <a:spcBef>
                <a:spcPct val="0"/>
              </a:spcBef>
            </a:pPr>
            <a:r>
              <a:rPr lang="en-US" sz="406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240.53</a:t>
            </a:r>
          </a:p>
          <a:p>
            <a:pPr algn="ctr">
              <a:lnSpc>
                <a:spcPts val="3455"/>
              </a:lnSpc>
              <a:spcBef>
                <a:spcPct val="0"/>
              </a:spcBef>
            </a:pPr>
          </a:p>
          <a:p>
            <a:pPr algn="ctr">
              <a:lnSpc>
                <a:spcPts val="3455"/>
              </a:lnSpc>
              <a:spcBef>
                <a:spcPct val="0"/>
              </a:spcBef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423295" y="5997331"/>
            <a:ext cx="6782074" cy="1252372"/>
          </a:xfrm>
          <a:custGeom>
            <a:avLst/>
            <a:gdLst/>
            <a:ahLst/>
            <a:cxnLst/>
            <a:rect r="r" b="b" t="t" l="l"/>
            <a:pathLst>
              <a:path h="1252372" w="6782074">
                <a:moveTo>
                  <a:pt x="0" y="0"/>
                </a:moveTo>
                <a:lnTo>
                  <a:pt x="6782074" y="0"/>
                </a:lnTo>
                <a:lnTo>
                  <a:pt x="6782074" y="1252372"/>
                </a:lnTo>
                <a:lnTo>
                  <a:pt x="0" y="125237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4153" r="0" b="-4153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284209" y="1295278"/>
            <a:ext cx="5560025" cy="556002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4348468" y="4474674"/>
            <a:ext cx="1940908" cy="1337653"/>
          </a:xfrm>
          <a:custGeom>
            <a:avLst/>
            <a:gdLst/>
            <a:ahLst/>
            <a:cxnLst/>
            <a:rect r="r" b="b" t="t" l="l"/>
            <a:pathLst>
              <a:path h="1337653" w="1940908">
                <a:moveTo>
                  <a:pt x="0" y="0"/>
                </a:moveTo>
                <a:lnTo>
                  <a:pt x="1940909" y="0"/>
                </a:lnTo>
                <a:lnTo>
                  <a:pt x="1940909" y="1337652"/>
                </a:lnTo>
                <a:lnTo>
                  <a:pt x="0" y="13376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484971" y="8033826"/>
            <a:ext cx="2544283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Desktop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84209" y="2627456"/>
            <a:ext cx="5657854" cy="2516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Lowest Manufacturing Product</a:t>
            </a:r>
          </a:p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AQ Master wired x1 Ms</a:t>
            </a:r>
          </a:p>
          <a:p>
            <a:pPr algn="ctr">
              <a:lnSpc>
                <a:spcPts val="5695"/>
              </a:lnSpc>
              <a:spcBef>
                <a:spcPct val="0"/>
              </a:spcBef>
            </a:pPr>
            <a:r>
              <a:rPr lang="en-US" sz="4068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0.89</a:t>
            </a:r>
          </a:p>
          <a:p>
            <a:pPr algn="ctr">
              <a:lnSpc>
                <a:spcPts val="3455"/>
              </a:lnSpc>
              <a:spcBef>
                <a:spcPct val="0"/>
              </a:spcBef>
            </a:pPr>
          </a:p>
          <a:p>
            <a:pPr algn="ctr">
              <a:lnSpc>
                <a:spcPts val="345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046781" y="6029494"/>
            <a:ext cx="2544283" cy="86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Mouse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91569" y="2579469"/>
            <a:ext cx="6386646" cy="3715005"/>
          </a:xfrm>
          <a:custGeom>
            <a:avLst/>
            <a:gdLst/>
            <a:ahLst/>
            <a:cxnLst/>
            <a:rect r="r" b="b" t="t" l="l"/>
            <a:pathLst>
              <a:path h="3715005" w="6386646">
                <a:moveTo>
                  <a:pt x="0" y="0"/>
                </a:moveTo>
                <a:lnTo>
                  <a:pt x="6386646" y="0"/>
                </a:lnTo>
                <a:lnTo>
                  <a:pt x="6386646" y="3715004"/>
                </a:lnTo>
                <a:lnTo>
                  <a:pt x="0" y="37150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169" r="0" b="-316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5021">
            <a:off x="8951714" y="483853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70987" y="5584454"/>
            <a:ext cx="6027771" cy="2190090"/>
          </a:xfrm>
          <a:custGeom>
            <a:avLst/>
            <a:gdLst/>
            <a:ahLst/>
            <a:cxnLst/>
            <a:rect r="r" b="b" t="t" l="l"/>
            <a:pathLst>
              <a:path h="2190090" w="6027771">
                <a:moveTo>
                  <a:pt x="0" y="0"/>
                </a:moveTo>
                <a:lnTo>
                  <a:pt x="6027771" y="0"/>
                </a:lnTo>
                <a:lnTo>
                  <a:pt x="6027771" y="2190091"/>
                </a:lnTo>
                <a:lnTo>
                  <a:pt x="0" y="219009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52" r="0" b="-952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87623" y="2579469"/>
            <a:ext cx="7580610" cy="2785911"/>
          </a:xfrm>
          <a:custGeom>
            <a:avLst/>
            <a:gdLst/>
            <a:ahLst/>
            <a:cxnLst/>
            <a:rect r="r" b="b" t="t" l="l"/>
            <a:pathLst>
              <a:path h="2785911" w="7580610">
                <a:moveTo>
                  <a:pt x="0" y="0"/>
                </a:moveTo>
                <a:lnTo>
                  <a:pt x="7580610" y="0"/>
                </a:lnTo>
                <a:lnTo>
                  <a:pt x="7580610" y="2785910"/>
                </a:lnTo>
                <a:lnTo>
                  <a:pt x="0" y="27859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2105" r="0" b="-2105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0012" y="247528"/>
            <a:ext cx="17831837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6.Generate a report which contains the t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 5 customers who received an average high  pre_invoice_discount_pct  for the  fiscal  year 2021 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and in the Indian  market. The final output contains these fields, customer_code customer average_discount_percentage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77466" y="6889978"/>
            <a:ext cx="9954371" cy="13895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Flipkart has the highest pre_invoice_discount_pct for the fiscal year 2021 on the otherhand amazon shows slower discounts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12167" y="2693816"/>
            <a:ext cx="7131833" cy="2933005"/>
          </a:xfrm>
          <a:custGeom>
            <a:avLst/>
            <a:gdLst/>
            <a:ahLst/>
            <a:cxnLst/>
            <a:rect r="r" b="b" t="t" l="l"/>
            <a:pathLst>
              <a:path h="2933005" w="7131833">
                <a:moveTo>
                  <a:pt x="0" y="0"/>
                </a:moveTo>
                <a:lnTo>
                  <a:pt x="7131833" y="0"/>
                </a:lnTo>
                <a:lnTo>
                  <a:pt x="7131833" y="2933005"/>
                </a:lnTo>
                <a:lnTo>
                  <a:pt x="0" y="29330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7" r="0" b="-14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6553" y="6294473"/>
            <a:ext cx="9080974" cy="2311250"/>
          </a:xfrm>
          <a:custGeom>
            <a:avLst/>
            <a:gdLst/>
            <a:ahLst/>
            <a:cxnLst/>
            <a:rect r="r" b="b" t="t" l="l"/>
            <a:pathLst>
              <a:path h="2311250" w="9080974">
                <a:moveTo>
                  <a:pt x="0" y="0"/>
                </a:moveTo>
                <a:lnTo>
                  <a:pt x="9080974" y="0"/>
                </a:lnTo>
                <a:lnTo>
                  <a:pt x="9080974" y="2311250"/>
                </a:lnTo>
                <a:lnTo>
                  <a:pt x="0" y="23112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7527" y="6294473"/>
            <a:ext cx="8718047" cy="2311250"/>
          </a:xfrm>
          <a:custGeom>
            <a:avLst/>
            <a:gdLst/>
            <a:ahLst/>
            <a:cxnLst/>
            <a:rect r="r" b="b" t="t" l="l"/>
            <a:pathLst>
              <a:path h="2311250" w="8718047">
                <a:moveTo>
                  <a:pt x="0" y="0"/>
                </a:moveTo>
                <a:lnTo>
                  <a:pt x="8718047" y="0"/>
                </a:lnTo>
                <a:lnTo>
                  <a:pt x="8718047" y="2311250"/>
                </a:lnTo>
                <a:lnTo>
                  <a:pt x="0" y="23112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97" t="0" r="-3197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12826" y="304678"/>
            <a:ext cx="2886064" cy="2762416"/>
          </a:xfrm>
          <a:custGeom>
            <a:avLst/>
            <a:gdLst/>
            <a:ahLst/>
            <a:cxnLst/>
            <a:rect r="r" b="b" t="t" l="l"/>
            <a:pathLst>
              <a:path h="2762416" w="2886064">
                <a:moveTo>
                  <a:pt x="0" y="0"/>
                </a:moveTo>
                <a:lnTo>
                  <a:pt x="2886064" y="0"/>
                </a:lnTo>
                <a:lnTo>
                  <a:pt x="2886064" y="2762417"/>
                </a:lnTo>
                <a:lnTo>
                  <a:pt x="0" y="27624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809" t="0" r="-809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12826" y="3075296"/>
            <a:ext cx="2886064" cy="2808412"/>
          </a:xfrm>
          <a:custGeom>
            <a:avLst/>
            <a:gdLst/>
            <a:ahLst/>
            <a:cxnLst/>
            <a:rect r="r" b="b" t="t" l="l"/>
            <a:pathLst>
              <a:path h="2808412" w="2886064">
                <a:moveTo>
                  <a:pt x="0" y="0"/>
                </a:moveTo>
                <a:lnTo>
                  <a:pt x="2886064" y="0"/>
                </a:lnTo>
                <a:lnTo>
                  <a:pt x="2886064" y="2808412"/>
                </a:lnTo>
                <a:lnTo>
                  <a:pt x="0" y="280841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0012" y="247528"/>
            <a:ext cx="13862376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7.get the complete report of the Gross sales amount f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 the customer  “AtliqExclusive”  for each month .This analysis helps to  get an idea of low and high-performing months and take strategic decisions. The final report contains these columns: Month, Year ,Gross sales Amount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185021">
            <a:off x="8951714" y="483853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90864" y="5832168"/>
            <a:ext cx="3610327" cy="1958794"/>
          </a:xfrm>
          <a:custGeom>
            <a:avLst/>
            <a:gdLst/>
            <a:ahLst/>
            <a:cxnLst/>
            <a:rect r="r" b="b" t="t" l="l"/>
            <a:pathLst>
              <a:path h="1958794" w="3610327">
                <a:moveTo>
                  <a:pt x="0" y="0"/>
                </a:moveTo>
                <a:lnTo>
                  <a:pt x="3610327" y="0"/>
                </a:lnTo>
                <a:lnTo>
                  <a:pt x="3610327" y="1958795"/>
                </a:lnTo>
                <a:lnTo>
                  <a:pt x="0" y="19587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63450" y="1399533"/>
            <a:ext cx="6801707" cy="4432635"/>
          </a:xfrm>
          <a:custGeom>
            <a:avLst/>
            <a:gdLst/>
            <a:ahLst/>
            <a:cxnLst/>
            <a:rect r="r" b="b" t="t" l="l"/>
            <a:pathLst>
              <a:path h="4432635" w="6801707">
                <a:moveTo>
                  <a:pt x="0" y="0"/>
                </a:moveTo>
                <a:lnTo>
                  <a:pt x="6801707" y="0"/>
                </a:lnTo>
                <a:lnTo>
                  <a:pt x="6801707" y="4432635"/>
                </a:lnTo>
                <a:lnTo>
                  <a:pt x="0" y="44326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60" t="0" r="-2681" b="-2067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07239" y="1369744"/>
            <a:ext cx="4577578" cy="4072078"/>
          </a:xfrm>
          <a:custGeom>
            <a:avLst/>
            <a:gdLst/>
            <a:ahLst/>
            <a:cxnLst/>
            <a:rect r="r" b="b" t="t" l="l"/>
            <a:pathLst>
              <a:path h="4072078" w="4577578">
                <a:moveTo>
                  <a:pt x="0" y="0"/>
                </a:moveTo>
                <a:lnTo>
                  <a:pt x="4577577" y="0"/>
                </a:lnTo>
                <a:lnTo>
                  <a:pt x="4577577" y="4072078"/>
                </a:lnTo>
                <a:lnTo>
                  <a:pt x="0" y="40720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70012" y="247528"/>
            <a:ext cx="17831837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8.In which quarter 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 2020, got the maximum total_sold_quantity? The final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output contains these fields sorted by the total_sold_quantity, Quarter,total_sold_quantity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26541" y="6321576"/>
            <a:ext cx="11775309" cy="456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Q1 and Q2 are our strongest sales periods.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26541" y="6825305"/>
            <a:ext cx="11775309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Q3 is much weaker, and we might need to investigate why — maybe seasonality or lower demand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6826" y="2152454"/>
            <a:ext cx="7598152" cy="4437016"/>
          </a:xfrm>
          <a:custGeom>
            <a:avLst/>
            <a:gdLst/>
            <a:ahLst/>
            <a:cxnLst/>
            <a:rect r="r" b="b" t="t" l="l"/>
            <a:pathLst>
              <a:path h="4437016" w="7598152">
                <a:moveTo>
                  <a:pt x="0" y="0"/>
                </a:moveTo>
                <a:lnTo>
                  <a:pt x="7598152" y="0"/>
                </a:lnTo>
                <a:lnTo>
                  <a:pt x="7598152" y="4437016"/>
                </a:lnTo>
                <a:lnTo>
                  <a:pt x="0" y="44370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01" r="0" b="-50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6185021">
            <a:off x="9231254" y="4888506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4738376">
            <a:off x="-9009733" y="486856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59975" y="1789053"/>
            <a:ext cx="8484025" cy="4360984"/>
          </a:xfrm>
          <a:custGeom>
            <a:avLst/>
            <a:gdLst/>
            <a:ahLst/>
            <a:cxnLst/>
            <a:rect r="r" b="b" t="t" l="l"/>
            <a:pathLst>
              <a:path h="4360984" w="8484025">
                <a:moveTo>
                  <a:pt x="0" y="0"/>
                </a:moveTo>
                <a:lnTo>
                  <a:pt x="8484025" y="0"/>
                </a:lnTo>
                <a:lnTo>
                  <a:pt x="8484025" y="4360984"/>
                </a:lnTo>
                <a:lnTo>
                  <a:pt x="0" y="43609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18" r="-1292" b="-518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47689" y="6264444"/>
            <a:ext cx="5908597" cy="2231047"/>
          </a:xfrm>
          <a:custGeom>
            <a:avLst/>
            <a:gdLst/>
            <a:ahLst/>
            <a:cxnLst/>
            <a:rect r="r" b="b" t="t" l="l"/>
            <a:pathLst>
              <a:path h="2231047" w="5908597">
                <a:moveTo>
                  <a:pt x="0" y="0"/>
                </a:moveTo>
                <a:lnTo>
                  <a:pt x="5908597" y="0"/>
                </a:lnTo>
                <a:lnTo>
                  <a:pt x="5908597" y="2231047"/>
                </a:lnTo>
                <a:lnTo>
                  <a:pt x="0" y="22310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19" t="0" r="-1919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-57150"/>
            <a:ext cx="1783183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. Which channel hel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ped to bring more gross sales in the fiscal year 2021and the percentage of contribution? The final output  contains these fields,channel, gross_sales_mln, percentage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877466" y="6889978"/>
            <a:ext cx="9954371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Almost 3/4 of our sales come from Retailers. Direct and Distributor channels are smaller but have growth potential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483783">
            <a:off x="-192286" y="-142590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0"/>
                </a:lnTo>
                <a:lnTo>
                  <a:pt x="0" y="28518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1761" y="5161424"/>
            <a:ext cx="5963069" cy="2650253"/>
          </a:xfrm>
          <a:custGeom>
            <a:avLst/>
            <a:gdLst/>
            <a:ahLst/>
            <a:cxnLst/>
            <a:rect r="r" b="b" t="t" l="l"/>
            <a:pathLst>
              <a:path h="2650253" w="5963069">
                <a:moveTo>
                  <a:pt x="0" y="0"/>
                </a:moveTo>
                <a:lnTo>
                  <a:pt x="5963069" y="0"/>
                </a:lnTo>
                <a:lnTo>
                  <a:pt x="5963069" y="2650253"/>
                </a:lnTo>
                <a:lnTo>
                  <a:pt x="0" y="26502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8474" y="1434462"/>
            <a:ext cx="5469645" cy="3463509"/>
          </a:xfrm>
          <a:custGeom>
            <a:avLst/>
            <a:gdLst/>
            <a:ahLst/>
            <a:cxnLst/>
            <a:rect r="r" b="b" t="t" l="l"/>
            <a:pathLst>
              <a:path h="3463509" w="5469645">
                <a:moveTo>
                  <a:pt x="0" y="0"/>
                </a:moveTo>
                <a:lnTo>
                  <a:pt x="5469644" y="0"/>
                </a:lnTo>
                <a:lnTo>
                  <a:pt x="5469644" y="3463509"/>
                </a:lnTo>
                <a:lnTo>
                  <a:pt x="0" y="346350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676417" y="2040639"/>
            <a:ext cx="4326543" cy="3120785"/>
          </a:xfrm>
          <a:custGeom>
            <a:avLst/>
            <a:gdLst/>
            <a:ahLst/>
            <a:cxnLst/>
            <a:rect r="r" b="b" t="t" l="l"/>
            <a:pathLst>
              <a:path h="3120785" w="4326543">
                <a:moveTo>
                  <a:pt x="0" y="0"/>
                </a:moveTo>
                <a:lnTo>
                  <a:pt x="4326544" y="0"/>
                </a:lnTo>
                <a:lnTo>
                  <a:pt x="4326544" y="3120785"/>
                </a:lnTo>
                <a:lnTo>
                  <a:pt x="0" y="31207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0175" y="2058212"/>
            <a:ext cx="4190372" cy="2839759"/>
          </a:xfrm>
          <a:custGeom>
            <a:avLst/>
            <a:gdLst/>
            <a:ahLst/>
            <a:cxnLst/>
            <a:rect r="r" b="b" t="t" l="l"/>
            <a:pathLst>
              <a:path h="2839759" w="4190372">
                <a:moveTo>
                  <a:pt x="0" y="0"/>
                </a:moveTo>
                <a:lnTo>
                  <a:pt x="4190372" y="0"/>
                </a:lnTo>
                <a:lnTo>
                  <a:pt x="4190372" y="2839759"/>
                </a:lnTo>
                <a:lnTo>
                  <a:pt x="0" y="283975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2207" r="0" b="-2207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68251" y="5088471"/>
            <a:ext cx="3623849" cy="2560564"/>
          </a:xfrm>
          <a:custGeom>
            <a:avLst/>
            <a:gdLst/>
            <a:ahLst/>
            <a:cxnLst/>
            <a:rect r="r" b="b" t="t" l="l"/>
            <a:pathLst>
              <a:path h="2560564" w="3623849">
                <a:moveTo>
                  <a:pt x="0" y="0"/>
                </a:moveTo>
                <a:lnTo>
                  <a:pt x="3623848" y="0"/>
                </a:lnTo>
                <a:lnTo>
                  <a:pt x="3623848" y="2560564"/>
                </a:lnTo>
                <a:lnTo>
                  <a:pt x="0" y="25605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56163" y="283131"/>
            <a:ext cx="17831837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10. Get the T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op 3 products in each division that have a high total_sold_quantity in the fiscal_year 2021? The final output contains these fields,division, product_code, product ,total_sold_quantity, rank_order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099039" y="-447263"/>
            <a:ext cx="8229600" cy="7547513"/>
            <a:chOff x="0" y="0"/>
            <a:chExt cx="812800" cy="7454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45433"/>
            </a:xfrm>
            <a:custGeom>
              <a:avLst/>
              <a:gdLst/>
              <a:ahLst/>
              <a:cxnLst/>
              <a:rect r="r" b="b" t="t" l="l"/>
              <a:pathLst>
                <a:path h="745433" w="812800">
                  <a:moveTo>
                    <a:pt x="406400" y="0"/>
                  </a:moveTo>
                  <a:lnTo>
                    <a:pt x="812800" y="372717"/>
                  </a:lnTo>
                  <a:lnTo>
                    <a:pt x="406400" y="745433"/>
                  </a:lnTo>
                  <a:lnTo>
                    <a:pt x="0" y="372717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65975" t="-4518" r="0" b="-4518"/>
              </a:stretch>
            </a:blipFill>
            <a:ln w="142875" cap="sq">
              <a:solidFill>
                <a:srgbClr val="FF914D"/>
              </a:solidFill>
              <a:prstDash val="solid"/>
              <a:miter/>
            </a:ln>
          </p:spPr>
        </p:sp>
      </p:grpSp>
      <p:grpSp>
        <p:nvGrpSpPr>
          <p:cNvPr name="Group 4" id="4"/>
          <p:cNvGrpSpPr/>
          <p:nvPr/>
        </p:nvGrpSpPr>
        <p:grpSpPr>
          <a:xfrm rot="0">
            <a:off x="12099039" y="3717848"/>
            <a:ext cx="8229600" cy="82296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3"/>
              <a:stretch>
                <a:fillRect l="-41660" t="0" r="-11890" b="0"/>
              </a:stretch>
            </a:blipFill>
            <a:ln w="142875" cap="sq">
              <a:solidFill>
                <a:srgbClr val="FF914D"/>
              </a:solidFill>
              <a:prstDash val="solid"/>
              <a:miter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1770353" y="540385"/>
            <a:ext cx="13009806" cy="81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RECOMMENDATIONS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19918" y="1990995"/>
            <a:ext cx="9954371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1.Identify underperforming stock keeping unit in desktops,storage &amp; networking segments.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11274" y="3332925"/>
            <a:ext cx="9954371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Launch targeted promotions and bundles to boost visibility and sales.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70353" y="4674854"/>
            <a:ext cx="9954371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Gather and analyse customer feedback to realign product features and pricing.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62859" y="6016783"/>
            <a:ext cx="9954371" cy="922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35"/>
              </a:lnSpc>
              <a:spcBef>
                <a:spcPct val="0"/>
              </a:spcBef>
            </a:pPr>
            <a:r>
              <a:rPr lang="en-US" sz="266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 Review distibutor performance reports segment wise quarterly.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4594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58771" y="7318344"/>
            <a:ext cx="1015093" cy="10150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822493" y="1467460"/>
            <a:ext cx="13436807" cy="8229600"/>
            <a:chOff x="0" y="0"/>
            <a:chExt cx="599524" cy="367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44879" y="1797391"/>
            <a:ext cx="11835316" cy="103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7412785" y="3340316"/>
            <a:ext cx="782843" cy="78284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462337" y="4504160"/>
            <a:ext cx="782843" cy="78284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511890" y="5657935"/>
            <a:ext cx="782843" cy="7828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511890" y="6755301"/>
            <a:ext cx="782843" cy="7828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7462337" y="3507177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7511890" y="4658131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511890" y="5856208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561443" y="6888453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587157" y="3362662"/>
            <a:ext cx="595175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COMPANY OVERVIEW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587157" y="4591456"/>
            <a:ext cx="5982079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PROBLEM STATEMENT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8587157" y="5743981"/>
            <a:ext cx="4386314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OBJECTIVE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587157" y="6816378"/>
            <a:ext cx="5411590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AD-HOC REQUESTS</a:t>
            </a:r>
          </a:p>
        </p:txBody>
      </p:sp>
      <p:grpSp>
        <p:nvGrpSpPr>
          <p:cNvPr name="Group 38" id="38"/>
          <p:cNvGrpSpPr/>
          <p:nvPr/>
        </p:nvGrpSpPr>
        <p:grpSpPr>
          <a:xfrm rot="0">
            <a:off x="7511890" y="7825891"/>
            <a:ext cx="782843" cy="782843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7561443" y="8042969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617480" y="7892703"/>
            <a:ext cx="5951756" cy="59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9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RECOMMENDATIONS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9512" y="-1346526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2818" y="3149037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06386" y="-1346526"/>
            <a:ext cx="8991126" cy="8991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6304430"/>
            <a:chOff x="0" y="0"/>
            <a:chExt cx="3138035" cy="1218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56" y="0"/>
              <a:ext cx="3133322" cy="1218903"/>
            </a:xfrm>
            <a:custGeom>
              <a:avLst/>
              <a:gdLst/>
              <a:ahLst/>
              <a:cxnLst/>
              <a:rect r="r" b="b" t="t" l="l"/>
              <a:pathLst>
                <a:path h="1218903" w="3133322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11518" y="149092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2607425">
            <a:off x="4771735" y="2267760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8060568" y="2723590"/>
            <a:ext cx="8583916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7238611">
            <a:off x="15289832" y="1577304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596165" y="404391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2811082" y="5014240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80" y="0"/>
                </a:lnTo>
                <a:lnTo>
                  <a:pt x="6336180" y="6513830"/>
                </a:lnTo>
                <a:lnTo>
                  <a:pt x="0" y="651383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6088" y="-5639429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13713" y="1028700"/>
            <a:ext cx="13436807" cy="8229600"/>
            <a:chOff x="0" y="0"/>
            <a:chExt cx="599524" cy="367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62886" y="0"/>
            <a:ext cx="4825114" cy="10287000"/>
          </a:xfrm>
          <a:custGeom>
            <a:avLst/>
            <a:gdLst/>
            <a:ahLst/>
            <a:cxnLst/>
            <a:rect r="r" b="b" t="t" l="l"/>
            <a:pathLst>
              <a:path h="10287000" w="4825114">
                <a:moveTo>
                  <a:pt x="0" y="0"/>
                </a:moveTo>
                <a:lnTo>
                  <a:pt x="4825114" y="0"/>
                </a:lnTo>
                <a:lnTo>
                  <a:pt x="48251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171" t="-1776" r="-1357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595040"/>
            <a:ext cx="11867092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COMPANY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368800"/>
            <a:ext cx="12013569" cy="1492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26262F"/>
                </a:solidFill>
                <a:latin typeface="Sukar"/>
                <a:ea typeface="Sukar"/>
                <a:cs typeface="Sukar"/>
                <a:sym typeface="Sukar"/>
              </a:rPr>
              <a:t>Atliq hardwares (an imaginary company) is one of the leading computer hardware producers in India and has expanded well in other countries too.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567" y="1409225"/>
            <a:ext cx="2350917" cy="1077412"/>
            <a:chOff x="0" y="0"/>
            <a:chExt cx="619171" cy="2837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9171" cy="283763"/>
            </a:xfrm>
            <a:custGeom>
              <a:avLst/>
              <a:gdLst/>
              <a:ahLst/>
              <a:cxnLst/>
              <a:rect r="r" b="b" t="t" l="l"/>
              <a:pathLst>
                <a:path h="283763" w="619171">
                  <a:moveTo>
                    <a:pt x="141881" y="0"/>
                  </a:moveTo>
                  <a:lnTo>
                    <a:pt x="477290" y="0"/>
                  </a:lnTo>
                  <a:cubicBezTo>
                    <a:pt x="555649" y="0"/>
                    <a:pt x="619171" y="63522"/>
                    <a:pt x="619171" y="141881"/>
                  </a:cubicBezTo>
                  <a:lnTo>
                    <a:pt x="619171" y="141881"/>
                  </a:lnTo>
                  <a:cubicBezTo>
                    <a:pt x="619171" y="179511"/>
                    <a:pt x="604223" y="215599"/>
                    <a:pt x="577615" y="242207"/>
                  </a:cubicBezTo>
                  <a:cubicBezTo>
                    <a:pt x="551007" y="268815"/>
                    <a:pt x="514919" y="283763"/>
                    <a:pt x="477290" y="283763"/>
                  </a:cubicBezTo>
                  <a:lnTo>
                    <a:pt x="141881" y="283763"/>
                  </a:lnTo>
                  <a:cubicBezTo>
                    <a:pt x="63522" y="283763"/>
                    <a:pt x="0" y="220240"/>
                    <a:pt x="0" y="141881"/>
                  </a:cubicBezTo>
                  <a:lnTo>
                    <a:pt x="0" y="141881"/>
                  </a:lnTo>
                  <a:cubicBezTo>
                    <a:pt x="0" y="63522"/>
                    <a:pt x="63522" y="0"/>
                    <a:pt x="1418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9171" cy="321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55622" y="1640776"/>
            <a:ext cx="21356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 &amp; 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4975231" y="896097"/>
            <a:ext cx="2705592" cy="888499"/>
            <a:chOff x="0" y="0"/>
            <a:chExt cx="712584" cy="2340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108647" y="986729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Storage 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4975231" y="1996618"/>
            <a:ext cx="2705592" cy="888499"/>
            <a:chOff x="0" y="0"/>
            <a:chExt cx="712584" cy="23400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975231" y="2164392"/>
            <a:ext cx="2826585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NetWorking</a:t>
            </a:r>
          </a:p>
        </p:txBody>
      </p:sp>
      <p:grpSp>
        <p:nvGrpSpPr>
          <p:cNvPr name="Group 14" id="14"/>
          <p:cNvGrpSpPr/>
          <p:nvPr/>
        </p:nvGrpSpPr>
        <p:grpSpPr>
          <a:xfrm rot="-4758974">
            <a:off x="3477368" y="1047840"/>
            <a:ext cx="693559" cy="2236091"/>
            <a:chOff x="0" y="0"/>
            <a:chExt cx="491274" cy="158390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91274" cy="1583909"/>
            </a:xfrm>
            <a:custGeom>
              <a:avLst/>
              <a:gdLst/>
              <a:ahLst/>
              <a:cxnLst/>
              <a:rect r="r" b="b" t="t" l="l"/>
              <a:pathLst>
                <a:path h="1583909" w="491274">
                  <a:moveTo>
                    <a:pt x="245637" y="1583909"/>
                  </a:moveTo>
                  <a:lnTo>
                    <a:pt x="0" y="1177509"/>
                  </a:lnTo>
                  <a:lnTo>
                    <a:pt x="203200" y="1177509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177509"/>
                  </a:lnTo>
                  <a:lnTo>
                    <a:pt x="491274" y="1177509"/>
                  </a:lnTo>
                  <a:lnTo>
                    <a:pt x="245637" y="1583909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203200" y="-38100"/>
              <a:ext cx="84874" cy="15204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6319865">
            <a:off x="3436440" y="523871"/>
            <a:ext cx="693559" cy="2281849"/>
            <a:chOff x="0" y="0"/>
            <a:chExt cx="491274" cy="161632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91274" cy="1616321"/>
            </a:xfrm>
            <a:custGeom>
              <a:avLst/>
              <a:gdLst/>
              <a:ahLst/>
              <a:cxnLst/>
              <a:rect r="r" b="b" t="t" l="l"/>
              <a:pathLst>
                <a:path h="1616321" w="491274">
                  <a:moveTo>
                    <a:pt x="245637" y="1616321"/>
                  </a:moveTo>
                  <a:lnTo>
                    <a:pt x="0" y="1209921"/>
                  </a:lnTo>
                  <a:lnTo>
                    <a:pt x="203200" y="1209921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209921"/>
                  </a:lnTo>
                  <a:lnTo>
                    <a:pt x="491274" y="1209921"/>
                  </a:lnTo>
                  <a:lnTo>
                    <a:pt x="245637" y="1616321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203200" y="-38100"/>
              <a:ext cx="84874" cy="15528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-6200966">
            <a:off x="8664505" y="-297168"/>
            <a:ext cx="693559" cy="2639642"/>
            <a:chOff x="0" y="0"/>
            <a:chExt cx="491274" cy="186976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91274" cy="1869760"/>
            </a:xfrm>
            <a:custGeom>
              <a:avLst/>
              <a:gdLst/>
              <a:ahLst/>
              <a:cxnLst/>
              <a:rect r="r" b="b" t="t" l="l"/>
              <a:pathLst>
                <a:path h="1869760" w="491274">
                  <a:moveTo>
                    <a:pt x="245637" y="1869760"/>
                  </a:moveTo>
                  <a:lnTo>
                    <a:pt x="0" y="1463360"/>
                  </a:lnTo>
                  <a:lnTo>
                    <a:pt x="203200" y="1463360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463360"/>
                  </a:lnTo>
                  <a:lnTo>
                    <a:pt x="491274" y="1463360"/>
                  </a:lnTo>
                  <a:lnTo>
                    <a:pt x="245637" y="1869760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203200" y="-38100"/>
              <a:ext cx="84874" cy="1806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-5035892">
            <a:off x="8679102" y="191827"/>
            <a:ext cx="693559" cy="2640738"/>
            <a:chOff x="0" y="0"/>
            <a:chExt cx="491274" cy="187053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491274" cy="1870536"/>
            </a:xfrm>
            <a:custGeom>
              <a:avLst/>
              <a:gdLst/>
              <a:ahLst/>
              <a:cxnLst/>
              <a:rect r="r" b="b" t="t" l="l"/>
              <a:pathLst>
                <a:path h="1870536" w="491274">
                  <a:moveTo>
                    <a:pt x="245637" y="1870536"/>
                  </a:moveTo>
                  <a:lnTo>
                    <a:pt x="0" y="1464136"/>
                  </a:lnTo>
                  <a:lnTo>
                    <a:pt x="203200" y="1464136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464136"/>
                  </a:lnTo>
                  <a:lnTo>
                    <a:pt x="491274" y="1464136"/>
                  </a:lnTo>
                  <a:lnTo>
                    <a:pt x="245637" y="1870536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203200" y="-38100"/>
              <a:ext cx="84874" cy="18070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0357010" y="353455"/>
            <a:ext cx="6339606" cy="675245"/>
            <a:chOff x="0" y="0"/>
            <a:chExt cx="1669690" cy="17784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69690" cy="177842"/>
            </a:xfrm>
            <a:custGeom>
              <a:avLst/>
              <a:gdLst/>
              <a:ahLst/>
              <a:cxnLst/>
              <a:rect r="r" b="b" t="t" l="l"/>
              <a:pathLst>
                <a:path h="177842" w="1669690">
                  <a:moveTo>
                    <a:pt x="62281" y="0"/>
                  </a:moveTo>
                  <a:lnTo>
                    <a:pt x="1607409" y="0"/>
                  </a:lnTo>
                  <a:cubicBezTo>
                    <a:pt x="1641806" y="0"/>
                    <a:pt x="1669690" y="27884"/>
                    <a:pt x="1669690" y="62281"/>
                  </a:cubicBezTo>
                  <a:lnTo>
                    <a:pt x="1669690" y="115561"/>
                  </a:lnTo>
                  <a:cubicBezTo>
                    <a:pt x="1669690" y="149958"/>
                    <a:pt x="1641806" y="177842"/>
                    <a:pt x="1607409" y="177842"/>
                  </a:cubicBezTo>
                  <a:lnTo>
                    <a:pt x="62281" y="177842"/>
                  </a:lnTo>
                  <a:cubicBezTo>
                    <a:pt x="27884" y="177842"/>
                    <a:pt x="0" y="149958"/>
                    <a:pt x="0" y="115561"/>
                  </a:cubicBezTo>
                  <a:lnTo>
                    <a:pt x="0" y="62281"/>
                  </a:lnTo>
                  <a:cubicBezTo>
                    <a:pt x="0" y="27884"/>
                    <a:pt x="27884" y="0"/>
                    <a:pt x="622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669690" cy="215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11095408" y="405327"/>
            <a:ext cx="486281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External Solid State Drives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10357010" y="1265202"/>
            <a:ext cx="6339606" cy="623387"/>
            <a:chOff x="0" y="0"/>
            <a:chExt cx="1669690" cy="164184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669690" cy="164184"/>
            </a:xfrm>
            <a:custGeom>
              <a:avLst/>
              <a:gdLst/>
              <a:ahLst/>
              <a:cxnLst/>
              <a:rect r="r" b="b" t="t" l="l"/>
              <a:pathLst>
                <a:path h="164184" w="1669690">
                  <a:moveTo>
                    <a:pt x="62281" y="0"/>
                  </a:moveTo>
                  <a:lnTo>
                    <a:pt x="1607409" y="0"/>
                  </a:lnTo>
                  <a:cubicBezTo>
                    <a:pt x="1641806" y="0"/>
                    <a:pt x="1669690" y="27884"/>
                    <a:pt x="1669690" y="62281"/>
                  </a:cubicBezTo>
                  <a:lnTo>
                    <a:pt x="1669690" y="101903"/>
                  </a:lnTo>
                  <a:cubicBezTo>
                    <a:pt x="1669690" y="136300"/>
                    <a:pt x="1641806" y="164184"/>
                    <a:pt x="1607409" y="164184"/>
                  </a:cubicBezTo>
                  <a:lnTo>
                    <a:pt x="62281" y="164184"/>
                  </a:lnTo>
                  <a:cubicBezTo>
                    <a:pt x="27884" y="164184"/>
                    <a:pt x="0" y="136300"/>
                    <a:pt x="0" y="101903"/>
                  </a:cubicBezTo>
                  <a:lnTo>
                    <a:pt x="0" y="62281"/>
                  </a:lnTo>
                  <a:cubicBezTo>
                    <a:pt x="0" y="27884"/>
                    <a:pt x="27884" y="0"/>
                    <a:pt x="622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1669690" cy="2022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11411802" y="1326949"/>
            <a:ext cx="423002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USB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Flash Drives</a:t>
            </a:r>
          </a:p>
        </p:txBody>
      </p:sp>
      <p:grpSp>
        <p:nvGrpSpPr>
          <p:cNvPr name="Group 34" id="34"/>
          <p:cNvGrpSpPr/>
          <p:nvPr/>
        </p:nvGrpSpPr>
        <p:grpSpPr>
          <a:xfrm rot="-5400000">
            <a:off x="8714999" y="1243106"/>
            <a:ext cx="693559" cy="2590463"/>
            <a:chOff x="0" y="0"/>
            <a:chExt cx="491274" cy="1834924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1274" cy="1834924"/>
            </a:xfrm>
            <a:custGeom>
              <a:avLst/>
              <a:gdLst/>
              <a:ahLst/>
              <a:cxnLst/>
              <a:rect r="r" b="b" t="t" l="l"/>
              <a:pathLst>
                <a:path h="1834924" w="491274">
                  <a:moveTo>
                    <a:pt x="245637" y="1834924"/>
                  </a:moveTo>
                  <a:lnTo>
                    <a:pt x="0" y="1428524"/>
                  </a:lnTo>
                  <a:lnTo>
                    <a:pt x="203200" y="1428524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428524"/>
                  </a:lnTo>
                  <a:lnTo>
                    <a:pt x="491274" y="1428524"/>
                  </a:lnTo>
                  <a:lnTo>
                    <a:pt x="245637" y="1834924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203200" y="-38100"/>
              <a:ext cx="84874" cy="17714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0318010" y="2165886"/>
            <a:ext cx="6339606" cy="708051"/>
            <a:chOff x="0" y="0"/>
            <a:chExt cx="1669690" cy="18648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1669690" cy="186483"/>
            </a:xfrm>
            <a:custGeom>
              <a:avLst/>
              <a:gdLst/>
              <a:ahLst/>
              <a:cxnLst/>
              <a:rect r="r" b="b" t="t" l="l"/>
              <a:pathLst>
                <a:path h="186483" w="1669690">
                  <a:moveTo>
                    <a:pt x="62281" y="0"/>
                  </a:moveTo>
                  <a:lnTo>
                    <a:pt x="1607409" y="0"/>
                  </a:lnTo>
                  <a:cubicBezTo>
                    <a:pt x="1641806" y="0"/>
                    <a:pt x="1669690" y="27884"/>
                    <a:pt x="1669690" y="62281"/>
                  </a:cubicBezTo>
                  <a:lnTo>
                    <a:pt x="1669690" y="124201"/>
                  </a:lnTo>
                  <a:cubicBezTo>
                    <a:pt x="1669690" y="158598"/>
                    <a:pt x="1641806" y="186483"/>
                    <a:pt x="1607409" y="186483"/>
                  </a:cubicBezTo>
                  <a:lnTo>
                    <a:pt x="62281" y="186483"/>
                  </a:lnTo>
                  <a:cubicBezTo>
                    <a:pt x="27884" y="186483"/>
                    <a:pt x="0" y="158598"/>
                    <a:pt x="0" y="124201"/>
                  </a:cubicBezTo>
                  <a:lnTo>
                    <a:pt x="0" y="62281"/>
                  </a:lnTo>
                  <a:cubicBezTo>
                    <a:pt x="0" y="27884"/>
                    <a:pt x="27884" y="0"/>
                    <a:pt x="622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1669690" cy="2245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0" id="40"/>
          <p:cNvSpPr txBox="true"/>
          <p:nvPr/>
        </p:nvSpPr>
        <p:spPr>
          <a:xfrm rot="0">
            <a:off x="11372802" y="2252587"/>
            <a:ext cx="423002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Wi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fi extender</a:t>
            </a:r>
          </a:p>
        </p:txBody>
      </p:sp>
      <p:sp>
        <p:nvSpPr>
          <p:cNvPr name="AutoShape 41" id="41"/>
          <p:cNvSpPr/>
          <p:nvPr/>
        </p:nvSpPr>
        <p:spPr>
          <a:xfrm>
            <a:off x="0" y="3285167"/>
            <a:ext cx="18288000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2" id="42"/>
          <p:cNvGrpSpPr/>
          <p:nvPr/>
        </p:nvGrpSpPr>
        <p:grpSpPr>
          <a:xfrm rot="0">
            <a:off x="135621" y="4180427"/>
            <a:ext cx="2350917" cy="1077412"/>
            <a:chOff x="0" y="0"/>
            <a:chExt cx="619171" cy="283763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619171" cy="283763"/>
            </a:xfrm>
            <a:custGeom>
              <a:avLst/>
              <a:gdLst/>
              <a:ahLst/>
              <a:cxnLst/>
              <a:rect r="r" b="b" t="t" l="l"/>
              <a:pathLst>
                <a:path h="283763" w="619171">
                  <a:moveTo>
                    <a:pt x="141881" y="0"/>
                  </a:moveTo>
                  <a:lnTo>
                    <a:pt x="477290" y="0"/>
                  </a:lnTo>
                  <a:cubicBezTo>
                    <a:pt x="555649" y="0"/>
                    <a:pt x="619171" y="63522"/>
                    <a:pt x="619171" y="141881"/>
                  </a:cubicBezTo>
                  <a:lnTo>
                    <a:pt x="619171" y="141881"/>
                  </a:lnTo>
                  <a:cubicBezTo>
                    <a:pt x="619171" y="179511"/>
                    <a:pt x="604223" y="215599"/>
                    <a:pt x="577615" y="242207"/>
                  </a:cubicBezTo>
                  <a:cubicBezTo>
                    <a:pt x="551007" y="268815"/>
                    <a:pt x="514919" y="283763"/>
                    <a:pt x="477290" y="283763"/>
                  </a:cubicBezTo>
                  <a:lnTo>
                    <a:pt x="141881" y="283763"/>
                  </a:lnTo>
                  <a:cubicBezTo>
                    <a:pt x="63522" y="283763"/>
                    <a:pt x="0" y="220240"/>
                    <a:pt x="0" y="141881"/>
                  </a:cubicBezTo>
                  <a:lnTo>
                    <a:pt x="0" y="141881"/>
                  </a:lnTo>
                  <a:cubicBezTo>
                    <a:pt x="0" y="63522"/>
                    <a:pt x="63522" y="0"/>
                    <a:pt x="1418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619171" cy="321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5" id="45"/>
          <p:cNvSpPr txBox="true"/>
          <p:nvPr/>
        </p:nvSpPr>
        <p:spPr>
          <a:xfrm rot="0">
            <a:off x="255622" y="4420272"/>
            <a:ext cx="21356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 &amp; A</a:t>
            </a:r>
          </a:p>
        </p:txBody>
      </p:sp>
      <p:grpSp>
        <p:nvGrpSpPr>
          <p:cNvPr name="Group 46" id="46"/>
          <p:cNvGrpSpPr/>
          <p:nvPr/>
        </p:nvGrpSpPr>
        <p:grpSpPr>
          <a:xfrm rot="0">
            <a:off x="4543832" y="3647376"/>
            <a:ext cx="2705592" cy="888499"/>
            <a:chOff x="0" y="0"/>
            <a:chExt cx="712584" cy="234008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4551942" y="4793358"/>
            <a:ext cx="2705592" cy="888499"/>
            <a:chOff x="0" y="0"/>
            <a:chExt cx="712584" cy="23400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4778531" y="4858332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Peripherals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4737172" y="3790251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Accessories</a:t>
            </a:r>
          </a:p>
        </p:txBody>
      </p:sp>
      <p:grpSp>
        <p:nvGrpSpPr>
          <p:cNvPr name="Group 54" id="54"/>
          <p:cNvGrpSpPr/>
          <p:nvPr/>
        </p:nvGrpSpPr>
        <p:grpSpPr>
          <a:xfrm rot="0">
            <a:off x="9232277" y="3598448"/>
            <a:ext cx="2705592" cy="888499"/>
            <a:chOff x="0" y="0"/>
            <a:chExt cx="712584" cy="23400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9435231" y="3715322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Batteries</a:t>
            </a:r>
          </a:p>
        </p:txBody>
      </p:sp>
      <p:grpSp>
        <p:nvGrpSpPr>
          <p:cNvPr name="Group 58" id="58"/>
          <p:cNvGrpSpPr/>
          <p:nvPr/>
        </p:nvGrpSpPr>
        <p:grpSpPr>
          <a:xfrm rot="0">
            <a:off x="12283572" y="3612385"/>
            <a:ext cx="2705592" cy="888499"/>
            <a:chOff x="0" y="0"/>
            <a:chExt cx="712584" cy="234008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15230526" y="3589967"/>
            <a:ext cx="2705592" cy="888499"/>
            <a:chOff x="0" y="0"/>
            <a:chExt cx="712584" cy="234008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12283572" y="4719133"/>
            <a:ext cx="2705592" cy="888499"/>
            <a:chOff x="0" y="0"/>
            <a:chExt cx="712584" cy="234008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9232277" y="4719133"/>
            <a:ext cx="2705592" cy="888499"/>
            <a:chOff x="0" y="0"/>
            <a:chExt cx="712584" cy="234008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0" id="70"/>
          <p:cNvSpPr txBox="true"/>
          <p:nvPr/>
        </p:nvSpPr>
        <p:spPr>
          <a:xfrm rot="0">
            <a:off x="9208642" y="4858332"/>
            <a:ext cx="2664449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Graphic Card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12396867" y="4858332"/>
            <a:ext cx="247900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Internal HDD</a:t>
            </a:r>
          </a:p>
        </p:txBody>
      </p:sp>
      <p:sp>
        <p:nvSpPr>
          <p:cNvPr name="TextBox 72" id="72"/>
          <p:cNvSpPr txBox="true"/>
          <p:nvPr/>
        </p:nvSpPr>
        <p:spPr>
          <a:xfrm rot="0">
            <a:off x="12510161" y="3733101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Keyboard</a:t>
            </a:r>
          </a:p>
        </p:txBody>
      </p:sp>
      <p:sp>
        <p:nvSpPr>
          <p:cNvPr name="TextBox 73" id="73"/>
          <p:cNvSpPr txBox="true"/>
          <p:nvPr/>
        </p:nvSpPr>
        <p:spPr>
          <a:xfrm rot="0">
            <a:off x="15365384" y="3685476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Mouse</a:t>
            </a:r>
          </a:p>
        </p:txBody>
      </p:sp>
      <p:grpSp>
        <p:nvGrpSpPr>
          <p:cNvPr name="Group 74" id="74"/>
          <p:cNvGrpSpPr/>
          <p:nvPr/>
        </p:nvGrpSpPr>
        <p:grpSpPr>
          <a:xfrm rot="-4495754">
            <a:off x="3153659" y="3938438"/>
            <a:ext cx="693559" cy="1992188"/>
            <a:chOff x="0" y="0"/>
            <a:chExt cx="491274" cy="1411143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491274" cy="1411143"/>
            </a:xfrm>
            <a:custGeom>
              <a:avLst/>
              <a:gdLst/>
              <a:ahLst/>
              <a:cxnLst/>
              <a:rect r="r" b="b" t="t" l="l"/>
              <a:pathLst>
                <a:path h="1411143" w="491274">
                  <a:moveTo>
                    <a:pt x="245637" y="1411143"/>
                  </a:moveTo>
                  <a:lnTo>
                    <a:pt x="0" y="1004743"/>
                  </a:lnTo>
                  <a:lnTo>
                    <a:pt x="203200" y="1004743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004743"/>
                  </a:lnTo>
                  <a:lnTo>
                    <a:pt x="491274" y="1004743"/>
                  </a:lnTo>
                  <a:lnTo>
                    <a:pt x="245637" y="1411143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203200" y="-38100"/>
              <a:ext cx="84874" cy="13476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-6319865">
            <a:off x="3190406" y="3339958"/>
            <a:ext cx="693559" cy="2067702"/>
            <a:chOff x="0" y="0"/>
            <a:chExt cx="491274" cy="1464632"/>
          </a:xfrm>
        </p:grpSpPr>
        <p:sp>
          <p:nvSpPr>
            <p:cNvPr name="Freeform 78" id="78"/>
            <p:cNvSpPr/>
            <p:nvPr/>
          </p:nvSpPr>
          <p:spPr>
            <a:xfrm flipH="false" flipV="false" rot="0">
              <a:off x="0" y="0"/>
              <a:ext cx="491274" cy="1464632"/>
            </a:xfrm>
            <a:custGeom>
              <a:avLst/>
              <a:gdLst/>
              <a:ahLst/>
              <a:cxnLst/>
              <a:rect r="r" b="b" t="t" l="l"/>
              <a:pathLst>
                <a:path h="1464632" w="491274">
                  <a:moveTo>
                    <a:pt x="245637" y="1464632"/>
                  </a:moveTo>
                  <a:lnTo>
                    <a:pt x="0" y="1058232"/>
                  </a:lnTo>
                  <a:lnTo>
                    <a:pt x="203200" y="1058232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058232"/>
                  </a:lnTo>
                  <a:lnTo>
                    <a:pt x="491274" y="1058232"/>
                  </a:lnTo>
                  <a:lnTo>
                    <a:pt x="245637" y="1464632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79" id="79"/>
            <p:cNvSpPr txBox="true"/>
            <p:nvPr/>
          </p:nvSpPr>
          <p:spPr>
            <a:xfrm>
              <a:off x="203200" y="-38100"/>
              <a:ext cx="84874" cy="14011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0" id="80"/>
          <p:cNvGrpSpPr/>
          <p:nvPr/>
        </p:nvGrpSpPr>
        <p:grpSpPr>
          <a:xfrm rot="-5400000">
            <a:off x="7949890" y="3107090"/>
            <a:ext cx="693559" cy="1871215"/>
            <a:chOff x="0" y="0"/>
            <a:chExt cx="491274" cy="1325453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491274" cy="1325453"/>
            </a:xfrm>
            <a:custGeom>
              <a:avLst/>
              <a:gdLst/>
              <a:ahLst/>
              <a:cxnLst/>
              <a:rect r="r" b="b" t="t" l="l"/>
              <a:pathLst>
                <a:path h="1325453" w="491274">
                  <a:moveTo>
                    <a:pt x="245637" y="1325453"/>
                  </a:moveTo>
                  <a:lnTo>
                    <a:pt x="0" y="919053"/>
                  </a:lnTo>
                  <a:lnTo>
                    <a:pt x="203200" y="919053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919053"/>
                  </a:lnTo>
                  <a:lnTo>
                    <a:pt x="491274" y="919053"/>
                  </a:lnTo>
                  <a:lnTo>
                    <a:pt x="245637" y="1325453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203200" y="-38100"/>
              <a:ext cx="84874" cy="1261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-5400000">
            <a:off x="7949890" y="4237426"/>
            <a:ext cx="693559" cy="1954600"/>
            <a:chOff x="0" y="0"/>
            <a:chExt cx="491274" cy="1384518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491274" cy="1384518"/>
            </a:xfrm>
            <a:custGeom>
              <a:avLst/>
              <a:gdLst/>
              <a:ahLst/>
              <a:cxnLst/>
              <a:rect r="r" b="b" t="t" l="l"/>
              <a:pathLst>
                <a:path h="1384518" w="491274">
                  <a:moveTo>
                    <a:pt x="245637" y="1384518"/>
                  </a:moveTo>
                  <a:lnTo>
                    <a:pt x="0" y="978118"/>
                  </a:lnTo>
                  <a:lnTo>
                    <a:pt x="203200" y="978118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978118"/>
                  </a:lnTo>
                  <a:lnTo>
                    <a:pt x="491274" y="978118"/>
                  </a:lnTo>
                  <a:lnTo>
                    <a:pt x="245637" y="1384518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203200" y="-38100"/>
              <a:ext cx="84874" cy="13210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5304820" y="4699250"/>
            <a:ext cx="2705592" cy="888499"/>
            <a:chOff x="0" y="0"/>
            <a:chExt cx="712584" cy="234008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0561438" y="5750507"/>
            <a:ext cx="5581226" cy="686468"/>
            <a:chOff x="0" y="0"/>
            <a:chExt cx="1469953" cy="180798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1469953" cy="180798"/>
            </a:xfrm>
            <a:custGeom>
              <a:avLst/>
              <a:gdLst/>
              <a:ahLst/>
              <a:cxnLst/>
              <a:rect r="r" b="b" t="t" l="l"/>
              <a:pathLst>
                <a:path h="180798" w="1469953">
                  <a:moveTo>
                    <a:pt x="70744" y="0"/>
                  </a:moveTo>
                  <a:lnTo>
                    <a:pt x="1399209" y="0"/>
                  </a:lnTo>
                  <a:cubicBezTo>
                    <a:pt x="1438279" y="0"/>
                    <a:pt x="1469953" y="31673"/>
                    <a:pt x="1469953" y="70744"/>
                  </a:cubicBezTo>
                  <a:lnTo>
                    <a:pt x="1469953" y="110054"/>
                  </a:lnTo>
                  <a:cubicBezTo>
                    <a:pt x="1469953" y="128817"/>
                    <a:pt x="1462499" y="146811"/>
                    <a:pt x="1449232" y="160078"/>
                  </a:cubicBezTo>
                  <a:cubicBezTo>
                    <a:pt x="1435965" y="173345"/>
                    <a:pt x="1417971" y="180798"/>
                    <a:pt x="1399209" y="180798"/>
                  </a:cubicBezTo>
                  <a:lnTo>
                    <a:pt x="70744" y="180798"/>
                  </a:lnTo>
                  <a:cubicBezTo>
                    <a:pt x="31673" y="180798"/>
                    <a:pt x="0" y="149125"/>
                    <a:pt x="0" y="110054"/>
                  </a:cubicBezTo>
                  <a:lnTo>
                    <a:pt x="0" y="70744"/>
                  </a:lnTo>
                  <a:cubicBezTo>
                    <a:pt x="0" y="51981"/>
                    <a:pt x="7453" y="33987"/>
                    <a:pt x="20720" y="20720"/>
                  </a:cubicBezTo>
                  <a:cubicBezTo>
                    <a:pt x="33987" y="7453"/>
                    <a:pt x="51981" y="0"/>
                    <a:pt x="7074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38100"/>
              <a:ext cx="1469953" cy="2188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2" id="92"/>
          <p:cNvSpPr txBox="true"/>
          <p:nvPr/>
        </p:nvSpPr>
        <p:spPr>
          <a:xfrm rot="0">
            <a:off x="11509729" y="5769557"/>
            <a:ext cx="3830820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MotherBoard</a:t>
            </a:r>
          </a:p>
        </p:txBody>
      </p:sp>
      <p:sp>
        <p:nvSpPr>
          <p:cNvPr name="TextBox 93" id="93"/>
          <p:cNvSpPr txBox="true"/>
          <p:nvPr/>
        </p:nvSpPr>
        <p:spPr>
          <a:xfrm rot="0">
            <a:off x="15457114" y="4824646"/>
            <a:ext cx="247900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Processors</a:t>
            </a:r>
          </a:p>
        </p:txBody>
      </p:sp>
      <p:sp>
        <p:nvSpPr>
          <p:cNvPr name="AutoShape 94" id="94"/>
          <p:cNvSpPr/>
          <p:nvPr/>
        </p:nvSpPr>
        <p:spPr>
          <a:xfrm>
            <a:off x="0" y="6743294"/>
            <a:ext cx="18288000" cy="0"/>
          </a:xfrm>
          <a:prstGeom prst="line">
            <a:avLst/>
          </a:prstGeom>
          <a:ln cap="flat" w="38100">
            <a:solidFill>
              <a:srgbClr val="B4B4B4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5" id="95"/>
          <p:cNvGrpSpPr/>
          <p:nvPr/>
        </p:nvGrpSpPr>
        <p:grpSpPr>
          <a:xfrm rot="0">
            <a:off x="135621" y="7837819"/>
            <a:ext cx="2350917" cy="1077412"/>
            <a:chOff x="0" y="0"/>
            <a:chExt cx="619171" cy="283763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619171" cy="283763"/>
            </a:xfrm>
            <a:custGeom>
              <a:avLst/>
              <a:gdLst/>
              <a:ahLst/>
              <a:cxnLst/>
              <a:rect r="r" b="b" t="t" l="l"/>
              <a:pathLst>
                <a:path h="283763" w="619171">
                  <a:moveTo>
                    <a:pt x="141881" y="0"/>
                  </a:moveTo>
                  <a:lnTo>
                    <a:pt x="477290" y="0"/>
                  </a:lnTo>
                  <a:cubicBezTo>
                    <a:pt x="555649" y="0"/>
                    <a:pt x="619171" y="63522"/>
                    <a:pt x="619171" y="141881"/>
                  </a:cubicBezTo>
                  <a:lnTo>
                    <a:pt x="619171" y="141881"/>
                  </a:lnTo>
                  <a:cubicBezTo>
                    <a:pt x="619171" y="179511"/>
                    <a:pt x="604223" y="215599"/>
                    <a:pt x="577615" y="242207"/>
                  </a:cubicBezTo>
                  <a:cubicBezTo>
                    <a:pt x="551007" y="268815"/>
                    <a:pt x="514919" y="283763"/>
                    <a:pt x="477290" y="283763"/>
                  </a:cubicBezTo>
                  <a:lnTo>
                    <a:pt x="141881" y="283763"/>
                  </a:lnTo>
                  <a:cubicBezTo>
                    <a:pt x="63522" y="283763"/>
                    <a:pt x="0" y="220240"/>
                    <a:pt x="0" y="141881"/>
                  </a:cubicBezTo>
                  <a:lnTo>
                    <a:pt x="0" y="141881"/>
                  </a:lnTo>
                  <a:cubicBezTo>
                    <a:pt x="0" y="63522"/>
                    <a:pt x="63522" y="0"/>
                    <a:pt x="141881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38100"/>
              <a:ext cx="619171" cy="3218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8" id="98"/>
          <p:cNvSpPr txBox="true"/>
          <p:nvPr/>
        </p:nvSpPr>
        <p:spPr>
          <a:xfrm rot="0">
            <a:off x="312772" y="8087056"/>
            <a:ext cx="2135666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PC</a:t>
            </a:r>
          </a:p>
        </p:txBody>
      </p:sp>
      <p:grpSp>
        <p:nvGrpSpPr>
          <p:cNvPr name="Group 99" id="99"/>
          <p:cNvGrpSpPr/>
          <p:nvPr/>
        </p:nvGrpSpPr>
        <p:grpSpPr>
          <a:xfrm rot="0">
            <a:off x="4582033" y="7128457"/>
            <a:ext cx="2705592" cy="888499"/>
            <a:chOff x="0" y="0"/>
            <a:chExt cx="712584" cy="234008"/>
          </a:xfrm>
        </p:grpSpPr>
        <p:sp>
          <p:nvSpPr>
            <p:cNvPr name="Freeform 100" id="100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1" id="101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2" id="102"/>
          <p:cNvSpPr txBox="true"/>
          <p:nvPr/>
        </p:nvSpPr>
        <p:spPr>
          <a:xfrm rot="0">
            <a:off x="4770421" y="7231394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Desktop</a:t>
            </a:r>
          </a:p>
        </p:txBody>
      </p:sp>
      <p:grpSp>
        <p:nvGrpSpPr>
          <p:cNvPr name="Group 103" id="103"/>
          <p:cNvGrpSpPr/>
          <p:nvPr/>
        </p:nvGrpSpPr>
        <p:grpSpPr>
          <a:xfrm rot="0">
            <a:off x="4543832" y="8317593"/>
            <a:ext cx="2705592" cy="888499"/>
            <a:chOff x="0" y="0"/>
            <a:chExt cx="712584" cy="234008"/>
          </a:xfrm>
        </p:grpSpPr>
        <p:sp>
          <p:nvSpPr>
            <p:cNvPr name="Freeform 104" id="104"/>
            <p:cNvSpPr/>
            <p:nvPr/>
          </p:nvSpPr>
          <p:spPr>
            <a:xfrm flipH="false" flipV="false" rot="0">
              <a:off x="0" y="0"/>
              <a:ext cx="712584" cy="234008"/>
            </a:xfrm>
            <a:custGeom>
              <a:avLst/>
              <a:gdLst/>
              <a:ahLst/>
              <a:cxnLst/>
              <a:rect r="r" b="b" t="t" l="l"/>
              <a:pathLst>
                <a:path h="234008" w="712584">
                  <a:moveTo>
                    <a:pt x="117004" y="0"/>
                  </a:moveTo>
                  <a:lnTo>
                    <a:pt x="595580" y="0"/>
                  </a:lnTo>
                  <a:cubicBezTo>
                    <a:pt x="626611" y="0"/>
                    <a:pt x="656372" y="12327"/>
                    <a:pt x="678314" y="34270"/>
                  </a:cubicBezTo>
                  <a:cubicBezTo>
                    <a:pt x="700257" y="56212"/>
                    <a:pt x="712584" y="85973"/>
                    <a:pt x="712584" y="117004"/>
                  </a:cubicBezTo>
                  <a:lnTo>
                    <a:pt x="712584" y="117004"/>
                  </a:lnTo>
                  <a:cubicBezTo>
                    <a:pt x="712584" y="148035"/>
                    <a:pt x="700257" y="177796"/>
                    <a:pt x="678314" y="199738"/>
                  </a:cubicBezTo>
                  <a:cubicBezTo>
                    <a:pt x="656372" y="221681"/>
                    <a:pt x="626611" y="234008"/>
                    <a:pt x="595580" y="234008"/>
                  </a:cubicBezTo>
                  <a:lnTo>
                    <a:pt x="117004" y="234008"/>
                  </a:lnTo>
                  <a:cubicBezTo>
                    <a:pt x="85973" y="234008"/>
                    <a:pt x="56212" y="221681"/>
                    <a:pt x="34270" y="199738"/>
                  </a:cubicBezTo>
                  <a:cubicBezTo>
                    <a:pt x="12327" y="177796"/>
                    <a:pt x="0" y="148035"/>
                    <a:pt x="0" y="117004"/>
                  </a:cubicBezTo>
                  <a:lnTo>
                    <a:pt x="0" y="117004"/>
                  </a:lnTo>
                  <a:cubicBezTo>
                    <a:pt x="0" y="85973"/>
                    <a:pt x="12327" y="56212"/>
                    <a:pt x="34270" y="34270"/>
                  </a:cubicBezTo>
                  <a:cubicBezTo>
                    <a:pt x="56212" y="12327"/>
                    <a:pt x="85973" y="0"/>
                    <a:pt x="117004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5" id="105"/>
            <p:cNvSpPr txBox="true"/>
            <p:nvPr/>
          </p:nvSpPr>
          <p:spPr>
            <a:xfrm>
              <a:off x="0" y="-38100"/>
              <a:ext cx="712584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6" id="106"/>
          <p:cNvSpPr txBox="true"/>
          <p:nvPr/>
        </p:nvSpPr>
        <p:spPr>
          <a:xfrm rot="0">
            <a:off x="4770421" y="8466218"/>
            <a:ext cx="22524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NoteBook</a:t>
            </a:r>
          </a:p>
        </p:txBody>
      </p:sp>
      <p:grpSp>
        <p:nvGrpSpPr>
          <p:cNvPr name="Group 107" id="107"/>
          <p:cNvGrpSpPr/>
          <p:nvPr/>
        </p:nvGrpSpPr>
        <p:grpSpPr>
          <a:xfrm rot="0">
            <a:off x="9435231" y="7166557"/>
            <a:ext cx="3529375" cy="888499"/>
            <a:chOff x="0" y="0"/>
            <a:chExt cx="929547" cy="234008"/>
          </a:xfrm>
        </p:grpSpPr>
        <p:sp>
          <p:nvSpPr>
            <p:cNvPr name="Freeform 108" id="108"/>
            <p:cNvSpPr/>
            <p:nvPr/>
          </p:nvSpPr>
          <p:spPr>
            <a:xfrm flipH="false" flipV="false" rot="0">
              <a:off x="0" y="0"/>
              <a:ext cx="929547" cy="234008"/>
            </a:xfrm>
            <a:custGeom>
              <a:avLst/>
              <a:gdLst/>
              <a:ahLst/>
              <a:cxnLst/>
              <a:rect r="r" b="b" t="t" l="l"/>
              <a:pathLst>
                <a:path h="234008" w="929547">
                  <a:moveTo>
                    <a:pt x="111872" y="0"/>
                  </a:moveTo>
                  <a:lnTo>
                    <a:pt x="817676" y="0"/>
                  </a:lnTo>
                  <a:cubicBezTo>
                    <a:pt x="847346" y="0"/>
                    <a:pt x="875801" y="11786"/>
                    <a:pt x="896781" y="32767"/>
                  </a:cubicBezTo>
                  <a:cubicBezTo>
                    <a:pt x="917761" y="53747"/>
                    <a:pt x="929547" y="82202"/>
                    <a:pt x="929547" y="111872"/>
                  </a:cubicBezTo>
                  <a:lnTo>
                    <a:pt x="929547" y="122136"/>
                  </a:lnTo>
                  <a:cubicBezTo>
                    <a:pt x="929547" y="151806"/>
                    <a:pt x="917761" y="180261"/>
                    <a:pt x="896781" y="201241"/>
                  </a:cubicBezTo>
                  <a:cubicBezTo>
                    <a:pt x="875801" y="222222"/>
                    <a:pt x="847346" y="234008"/>
                    <a:pt x="817676" y="234008"/>
                  </a:cubicBezTo>
                  <a:lnTo>
                    <a:pt x="111872" y="234008"/>
                  </a:lnTo>
                  <a:cubicBezTo>
                    <a:pt x="82202" y="234008"/>
                    <a:pt x="53747" y="222222"/>
                    <a:pt x="32767" y="201241"/>
                  </a:cubicBezTo>
                  <a:cubicBezTo>
                    <a:pt x="11786" y="180261"/>
                    <a:pt x="0" y="151806"/>
                    <a:pt x="0" y="122136"/>
                  </a:cubicBezTo>
                  <a:lnTo>
                    <a:pt x="0" y="111872"/>
                  </a:lnTo>
                  <a:cubicBezTo>
                    <a:pt x="0" y="82202"/>
                    <a:pt x="11786" y="53747"/>
                    <a:pt x="32767" y="32767"/>
                  </a:cubicBezTo>
                  <a:cubicBezTo>
                    <a:pt x="53747" y="11786"/>
                    <a:pt x="82202" y="0"/>
                    <a:pt x="111872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9" id="109"/>
            <p:cNvSpPr txBox="true"/>
            <p:nvPr/>
          </p:nvSpPr>
          <p:spPr>
            <a:xfrm>
              <a:off x="0" y="-38100"/>
              <a:ext cx="929547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0" id="110"/>
          <p:cNvGrpSpPr/>
          <p:nvPr/>
        </p:nvGrpSpPr>
        <p:grpSpPr>
          <a:xfrm rot="-4795266">
            <a:off x="3226794" y="7411992"/>
            <a:ext cx="693559" cy="2162265"/>
            <a:chOff x="0" y="0"/>
            <a:chExt cx="491274" cy="1531615"/>
          </a:xfrm>
        </p:grpSpPr>
        <p:sp>
          <p:nvSpPr>
            <p:cNvPr name="Freeform 111" id="111"/>
            <p:cNvSpPr/>
            <p:nvPr/>
          </p:nvSpPr>
          <p:spPr>
            <a:xfrm flipH="false" flipV="false" rot="0">
              <a:off x="0" y="0"/>
              <a:ext cx="491274" cy="1531615"/>
            </a:xfrm>
            <a:custGeom>
              <a:avLst/>
              <a:gdLst/>
              <a:ahLst/>
              <a:cxnLst/>
              <a:rect r="r" b="b" t="t" l="l"/>
              <a:pathLst>
                <a:path h="1531615" w="491274">
                  <a:moveTo>
                    <a:pt x="245637" y="1531615"/>
                  </a:moveTo>
                  <a:lnTo>
                    <a:pt x="0" y="1125215"/>
                  </a:lnTo>
                  <a:lnTo>
                    <a:pt x="203200" y="1125215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125215"/>
                  </a:lnTo>
                  <a:lnTo>
                    <a:pt x="491274" y="1125215"/>
                  </a:lnTo>
                  <a:lnTo>
                    <a:pt x="245637" y="1531615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12" id="112"/>
            <p:cNvSpPr txBox="true"/>
            <p:nvPr/>
          </p:nvSpPr>
          <p:spPr>
            <a:xfrm>
              <a:off x="203200" y="-38100"/>
              <a:ext cx="84874" cy="14681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3" id="113"/>
          <p:cNvGrpSpPr/>
          <p:nvPr/>
        </p:nvGrpSpPr>
        <p:grpSpPr>
          <a:xfrm rot="-6400284">
            <a:off x="3228266" y="6798983"/>
            <a:ext cx="693559" cy="2293011"/>
            <a:chOff x="0" y="0"/>
            <a:chExt cx="491274" cy="1624227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491274" cy="1624227"/>
            </a:xfrm>
            <a:custGeom>
              <a:avLst/>
              <a:gdLst/>
              <a:ahLst/>
              <a:cxnLst/>
              <a:rect r="r" b="b" t="t" l="l"/>
              <a:pathLst>
                <a:path h="1624227" w="491274">
                  <a:moveTo>
                    <a:pt x="245637" y="1624227"/>
                  </a:moveTo>
                  <a:lnTo>
                    <a:pt x="0" y="1217827"/>
                  </a:lnTo>
                  <a:lnTo>
                    <a:pt x="203200" y="1217827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217827"/>
                  </a:lnTo>
                  <a:lnTo>
                    <a:pt x="491274" y="1217827"/>
                  </a:lnTo>
                  <a:lnTo>
                    <a:pt x="245637" y="1624227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15" id="115"/>
            <p:cNvSpPr txBox="true"/>
            <p:nvPr/>
          </p:nvSpPr>
          <p:spPr>
            <a:xfrm>
              <a:off x="203200" y="-38100"/>
              <a:ext cx="84874" cy="15607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6" id="116"/>
          <p:cNvGrpSpPr/>
          <p:nvPr/>
        </p:nvGrpSpPr>
        <p:grpSpPr>
          <a:xfrm rot="-5400000">
            <a:off x="8021137" y="6591529"/>
            <a:ext cx="693559" cy="2097095"/>
            <a:chOff x="0" y="0"/>
            <a:chExt cx="491274" cy="1485453"/>
          </a:xfrm>
        </p:grpSpPr>
        <p:sp>
          <p:nvSpPr>
            <p:cNvPr name="Freeform 117" id="117"/>
            <p:cNvSpPr/>
            <p:nvPr/>
          </p:nvSpPr>
          <p:spPr>
            <a:xfrm flipH="false" flipV="false" rot="0">
              <a:off x="0" y="0"/>
              <a:ext cx="491274" cy="1485453"/>
            </a:xfrm>
            <a:custGeom>
              <a:avLst/>
              <a:gdLst/>
              <a:ahLst/>
              <a:cxnLst/>
              <a:rect r="r" b="b" t="t" l="l"/>
              <a:pathLst>
                <a:path h="1485453" w="491274">
                  <a:moveTo>
                    <a:pt x="245637" y="1485453"/>
                  </a:moveTo>
                  <a:lnTo>
                    <a:pt x="0" y="1079053"/>
                  </a:lnTo>
                  <a:lnTo>
                    <a:pt x="203200" y="1079053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079053"/>
                  </a:lnTo>
                  <a:lnTo>
                    <a:pt x="491274" y="1079053"/>
                  </a:lnTo>
                  <a:lnTo>
                    <a:pt x="245637" y="1485453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18" id="118"/>
            <p:cNvSpPr txBox="true"/>
            <p:nvPr/>
          </p:nvSpPr>
          <p:spPr>
            <a:xfrm>
              <a:off x="203200" y="-38100"/>
              <a:ext cx="84874" cy="1421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9" id="119"/>
          <p:cNvSpPr txBox="true"/>
          <p:nvPr/>
        </p:nvSpPr>
        <p:spPr>
          <a:xfrm rot="0">
            <a:off x="9732839" y="7298764"/>
            <a:ext cx="2934158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Business Laptop</a:t>
            </a:r>
          </a:p>
        </p:txBody>
      </p:sp>
      <p:grpSp>
        <p:nvGrpSpPr>
          <p:cNvPr name="Group 120" id="120"/>
          <p:cNvGrpSpPr/>
          <p:nvPr/>
        </p:nvGrpSpPr>
        <p:grpSpPr>
          <a:xfrm rot="0">
            <a:off x="13389723" y="7124294"/>
            <a:ext cx="3627472" cy="888499"/>
            <a:chOff x="0" y="0"/>
            <a:chExt cx="955383" cy="234008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955383" cy="234008"/>
            </a:xfrm>
            <a:custGeom>
              <a:avLst/>
              <a:gdLst/>
              <a:ahLst/>
              <a:cxnLst/>
              <a:rect r="r" b="b" t="t" l="l"/>
              <a:pathLst>
                <a:path h="234008" w="955383">
                  <a:moveTo>
                    <a:pt x="108847" y="0"/>
                  </a:moveTo>
                  <a:lnTo>
                    <a:pt x="846537" y="0"/>
                  </a:lnTo>
                  <a:cubicBezTo>
                    <a:pt x="906651" y="0"/>
                    <a:pt x="955383" y="48732"/>
                    <a:pt x="955383" y="108847"/>
                  </a:cubicBezTo>
                  <a:lnTo>
                    <a:pt x="955383" y="125161"/>
                  </a:lnTo>
                  <a:cubicBezTo>
                    <a:pt x="955383" y="154029"/>
                    <a:pt x="943916" y="181715"/>
                    <a:pt x="923503" y="202128"/>
                  </a:cubicBezTo>
                  <a:cubicBezTo>
                    <a:pt x="903090" y="222540"/>
                    <a:pt x="875405" y="234008"/>
                    <a:pt x="846537" y="234008"/>
                  </a:cubicBezTo>
                  <a:lnTo>
                    <a:pt x="108847" y="234008"/>
                  </a:lnTo>
                  <a:cubicBezTo>
                    <a:pt x="79979" y="234008"/>
                    <a:pt x="52293" y="222540"/>
                    <a:pt x="31880" y="202128"/>
                  </a:cubicBezTo>
                  <a:cubicBezTo>
                    <a:pt x="11468" y="181715"/>
                    <a:pt x="0" y="154029"/>
                    <a:pt x="0" y="125161"/>
                  </a:cubicBezTo>
                  <a:lnTo>
                    <a:pt x="0" y="108847"/>
                  </a:lnTo>
                  <a:cubicBezTo>
                    <a:pt x="0" y="79979"/>
                    <a:pt x="11468" y="52293"/>
                    <a:pt x="31880" y="31880"/>
                  </a:cubicBezTo>
                  <a:cubicBezTo>
                    <a:pt x="52293" y="11468"/>
                    <a:pt x="79979" y="0"/>
                    <a:pt x="108847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0" y="-38100"/>
              <a:ext cx="955383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3" id="123"/>
          <p:cNvSpPr txBox="true"/>
          <p:nvPr/>
        </p:nvSpPr>
        <p:spPr>
          <a:xfrm rot="0">
            <a:off x="13612572" y="7273552"/>
            <a:ext cx="318177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Personal Desktop</a:t>
            </a:r>
          </a:p>
        </p:txBody>
      </p:sp>
      <p:grpSp>
        <p:nvGrpSpPr>
          <p:cNvPr name="Group 124" id="124"/>
          <p:cNvGrpSpPr/>
          <p:nvPr/>
        </p:nvGrpSpPr>
        <p:grpSpPr>
          <a:xfrm rot="0">
            <a:off x="9435231" y="8418844"/>
            <a:ext cx="3627472" cy="888499"/>
            <a:chOff x="0" y="0"/>
            <a:chExt cx="955383" cy="234008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955383" cy="234008"/>
            </a:xfrm>
            <a:custGeom>
              <a:avLst/>
              <a:gdLst/>
              <a:ahLst/>
              <a:cxnLst/>
              <a:rect r="r" b="b" t="t" l="l"/>
              <a:pathLst>
                <a:path h="234008" w="955383">
                  <a:moveTo>
                    <a:pt x="108847" y="0"/>
                  </a:moveTo>
                  <a:lnTo>
                    <a:pt x="846537" y="0"/>
                  </a:lnTo>
                  <a:cubicBezTo>
                    <a:pt x="906651" y="0"/>
                    <a:pt x="955383" y="48732"/>
                    <a:pt x="955383" y="108847"/>
                  </a:cubicBezTo>
                  <a:lnTo>
                    <a:pt x="955383" y="125161"/>
                  </a:lnTo>
                  <a:cubicBezTo>
                    <a:pt x="955383" y="154029"/>
                    <a:pt x="943916" y="181715"/>
                    <a:pt x="923503" y="202128"/>
                  </a:cubicBezTo>
                  <a:cubicBezTo>
                    <a:pt x="903090" y="222540"/>
                    <a:pt x="875405" y="234008"/>
                    <a:pt x="846537" y="234008"/>
                  </a:cubicBezTo>
                  <a:lnTo>
                    <a:pt x="108847" y="234008"/>
                  </a:lnTo>
                  <a:cubicBezTo>
                    <a:pt x="79979" y="234008"/>
                    <a:pt x="52293" y="222540"/>
                    <a:pt x="31880" y="202128"/>
                  </a:cubicBezTo>
                  <a:cubicBezTo>
                    <a:pt x="11468" y="181715"/>
                    <a:pt x="0" y="154029"/>
                    <a:pt x="0" y="125161"/>
                  </a:cubicBezTo>
                  <a:lnTo>
                    <a:pt x="0" y="108847"/>
                  </a:lnTo>
                  <a:cubicBezTo>
                    <a:pt x="0" y="79979"/>
                    <a:pt x="11468" y="52293"/>
                    <a:pt x="31880" y="31880"/>
                  </a:cubicBezTo>
                  <a:cubicBezTo>
                    <a:pt x="52293" y="11468"/>
                    <a:pt x="79979" y="0"/>
                    <a:pt x="108847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26" id="126"/>
            <p:cNvSpPr txBox="true"/>
            <p:nvPr/>
          </p:nvSpPr>
          <p:spPr>
            <a:xfrm>
              <a:off x="0" y="-38100"/>
              <a:ext cx="955383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7" id="127"/>
          <p:cNvSpPr txBox="true"/>
          <p:nvPr/>
        </p:nvSpPr>
        <p:spPr>
          <a:xfrm rot="0">
            <a:off x="9658080" y="8521781"/>
            <a:ext cx="318177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Business Laptop</a:t>
            </a:r>
          </a:p>
        </p:txBody>
      </p:sp>
      <p:grpSp>
        <p:nvGrpSpPr>
          <p:cNvPr name="Group 128" id="128"/>
          <p:cNvGrpSpPr/>
          <p:nvPr/>
        </p:nvGrpSpPr>
        <p:grpSpPr>
          <a:xfrm rot="0">
            <a:off x="13389723" y="8336643"/>
            <a:ext cx="3627472" cy="888499"/>
            <a:chOff x="0" y="0"/>
            <a:chExt cx="955383" cy="234008"/>
          </a:xfrm>
        </p:grpSpPr>
        <p:sp>
          <p:nvSpPr>
            <p:cNvPr name="Freeform 129" id="129"/>
            <p:cNvSpPr/>
            <p:nvPr/>
          </p:nvSpPr>
          <p:spPr>
            <a:xfrm flipH="false" flipV="false" rot="0">
              <a:off x="0" y="0"/>
              <a:ext cx="955383" cy="234008"/>
            </a:xfrm>
            <a:custGeom>
              <a:avLst/>
              <a:gdLst/>
              <a:ahLst/>
              <a:cxnLst/>
              <a:rect r="r" b="b" t="t" l="l"/>
              <a:pathLst>
                <a:path h="234008" w="955383">
                  <a:moveTo>
                    <a:pt x="108847" y="0"/>
                  </a:moveTo>
                  <a:lnTo>
                    <a:pt x="846537" y="0"/>
                  </a:lnTo>
                  <a:cubicBezTo>
                    <a:pt x="906651" y="0"/>
                    <a:pt x="955383" y="48732"/>
                    <a:pt x="955383" y="108847"/>
                  </a:cubicBezTo>
                  <a:lnTo>
                    <a:pt x="955383" y="125161"/>
                  </a:lnTo>
                  <a:cubicBezTo>
                    <a:pt x="955383" y="154029"/>
                    <a:pt x="943916" y="181715"/>
                    <a:pt x="923503" y="202128"/>
                  </a:cubicBezTo>
                  <a:cubicBezTo>
                    <a:pt x="903090" y="222540"/>
                    <a:pt x="875405" y="234008"/>
                    <a:pt x="846537" y="234008"/>
                  </a:cubicBezTo>
                  <a:lnTo>
                    <a:pt x="108847" y="234008"/>
                  </a:lnTo>
                  <a:cubicBezTo>
                    <a:pt x="79979" y="234008"/>
                    <a:pt x="52293" y="222540"/>
                    <a:pt x="31880" y="202128"/>
                  </a:cubicBezTo>
                  <a:cubicBezTo>
                    <a:pt x="11468" y="181715"/>
                    <a:pt x="0" y="154029"/>
                    <a:pt x="0" y="125161"/>
                  </a:cubicBezTo>
                  <a:lnTo>
                    <a:pt x="0" y="108847"/>
                  </a:lnTo>
                  <a:cubicBezTo>
                    <a:pt x="0" y="79979"/>
                    <a:pt x="11468" y="52293"/>
                    <a:pt x="31880" y="31880"/>
                  </a:cubicBezTo>
                  <a:cubicBezTo>
                    <a:pt x="52293" y="11468"/>
                    <a:pt x="79979" y="0"/>
                    <a:pt x="108847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30" id="130"/>
            <p:cNvSpPr txBox="true"/>
            <p:nvPr/>
          </p:nvSpPr>
          <p:spPr>
            <a:xfrm>
              <a:off x="0" y="-38100"/>
              <a:ext cx="955383" cy="2721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1" id="131"/>
          <p:cNvSpPr txBox="true"/>
          <p:nvPr/>
        </p:nvSpPr>
        <p:spPr>
          <a:xfrm rot="0">
            <a:off x="13612572" y="8466218"/>
            <a:ext cx="318177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Gaming Laptop</a:t>
            </a:r>
          </a:p>
        </p:txBody>
      </p:sp>
      <p:grpSp>
        <p:nvGrpSpPr>
          <p:cNvPr name="Group 132" id="132"/>
          <p:cNvGrpSpPr/>
          <p:nvPr/>
        </p:nvGrpSpPr>
        <p:grpSpPr>
          <a:xfrm rot="-5400000">
            <a:off x="7989393" y="7772388"/>
            <a:ext cx="693559" cy="2097095"/>
            <a:chOff x="0" y="0"/>
            <a:chExt cx="491274" cy="1485453"/>
          </a:xfrm>
        </p:grpSpPr>
        <p:sp>
          <p:nvSpPr>
            <p:cNvPr name="Freeform 133" id="133"/>
            <p:cNvSpPr/>
            <p:nvPr/>
          </p:nvSpPr>
          <p:spPr>
            <a:xfrm flipH="false" flipV="false" rot="0">
              <a:off x="0" y="0"/>
              <a:ext cx="491274" cy="1485453"/>
            </a:xfrm>
            <a:custGeom>
              <a:avLst/>
              <a:gdLst/>
              <a:ahLst/>
              <a:cxnLst/>
              <a:rect r="r" b="b" t="t" l="l"/>
              <a:pathLst>
                <a:path h="1485453" w="491274">
                  <a:moveTo>
                    <a:pt x="245637" y="1485453"/>
                  </a:moveTo>
                  <a:lnTo>
                    <a:pt x="0" y="1079053"/>
                  </a:lnTo>
                  <a:lnTo>
                    <a:pt x="203200" y="1079053"/>
                  </a:lnTo>
                  <a:lnTo>
                    <a:pt x="203200" y="0"/>
                  </a:lnTo>
                  <a:lnTo>
                    <a:pt x="288074" y="0"/>
                  </a:lnTo>
                  <a:lnTo>
                    <a:pt x="288074" y="1079053"/>
                  </a:lnTo>
                  <a:lnTo>
                    <a:pt x="491274" y="1079053"/>
                  </a:lnTo>
                  <a:lnTo>
                    <a:pt x="245637" y="1485453"/>
                  </a:lnTo>
                  <a:close/>
                </a:path>
              </a:pathLst>
            </a:custGeom>
            <a:solidFill>
              <a:srgbClr val="B4B4B4"/>
            </a:solidFill>
          </p:spPr>
        </p:sp>
        <p:sp>
          <p:nvSpPr>
            <p:cNvPr name="TextBox 134" id="134"/>
            <p:cNvSpPr txBox="true"/>
            <p:nvPr/>
          </p:nvSpPr>
          <p:spPr>
            <a:xfrm>
              <a:off x="203200" y="-38100"/>
              <a:ext cx="84874" cy="1421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5" id="135"/>
          <p:cNvGrpSpPr/>
          <p:nvPr/>
        </p:nvGrpSpPr>
        <p:grpSpPr>
          <a:xfrm rot="0">
            <a:off x="11199918" y="9450218"/>
            <a:ext cx="4242305" cy="745624"/>
            <a:chOff x="0" y="0"/>
            <a:chExt cx="1117315" cy="196378"/>
          </a:xfrm>
        </p:grpSpPr>
        <p:sp>
          <p:nvSpPr>
            <p:cNvPr name="Freeform 136" id="136"/>
            <p:cNvSpPr/>
            <p:nvPr/>
          </p:nvSpPr>
          <p:spPr>
            <a:xfrm flipH="false" flipV="false" rot="0">
              <a:off x="0" y="0"/>
              <a:ext cx="1117315" cy="196378"/>
            </a:xfrm>
            <a:custGeom>
              <a:avLst/>
              <a:gdLst/>
              <a:ahLst/>
              <a:cxnLst/>
              <a:rect r="r" b="b" t="t" l="l"/>
              <a:pathLst>
                <a:path h="196378" w="1117315">
                  <a:moveTo>
                    <a:pt x="93072" y="0"/>
                  </a:moveTo>
                  <a:lnTo>
                    <a:pt x="1024243" y="0"/>
                  </a:lnTo>
                  <a:cubicBezTo>
                    <a:pt x="1075645" y="0"/>
                    <a:pt x="1117315" y="41670"/>
                    <a:pt x="1117315" y="93072"/>
                  </a:cubicBezTo>
                  <a:lnTo>
                    <a:pt x="1117315" y="103307"/>
                  </a:lnTo>
                  <a:cubicBezTo>
                    <a:pt x="1117315" y="154709"/>
                    <a:pt x="1075645" y="196378"/>
                    <a:pt x="1024243" y="196378"/>
                  </a:cubicBezTo>
                  <a:lnTo>
                    <a:pt x="93072" y="196378"/>
                  </a:lnTo>
                  <a:cubicBezTo>
                    <a:pt x="41670" y="196378"/>
                    <a:pt x="0" y="154709"/>
                    <a:pt x="0" y="103307"/>
                  </a:cubicBezTo>
                  <a:lnTo>
                    <a:pt x="0" y="93072"/>
                  </a:lnTo>
                  <a:cubicBezTo>
                    <a:pt x="0" y="41670"/>
                    <a:pt x="41670" y="0"/>
                    <a:pt x="93072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37" id="137"/>
            <p:cNvSpPr txBox="true"/>
            <p:nvPr/>
          </p:nvSpPr>
          <p:spPr>
            <a:xfrm>
              <a:off x="0" y="-38100"/>
              <a:ext cx="1117315" cy="2344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8" id="138"/>
          <p:cNvSpPr txBox="true"/>
          <p:nvPr/>
        </p:nvSpPr>
        <p:spPr>
          <a:xfrm rot="0">
            <a:off x="11798837" y="9488318"/>
            <a:ext cx="3181773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  <a:spcBef>
                <a:spcPct val="0"/>
              </a:spcBef>
            </a:pPr>
            <a:r>
              <a:rPr lang="en-US" sz="35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Personal Laptop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940087" y="2818500"/>
            <a:ext cx="5962900" cy="7644744"/>
          </a:xfrm>
          <a:custGeom>
            <a:avLst/>
            <a:gdLst/>
            <a:ahLst/>
            <a:cxnLst/>
            <a:rect r="r" b="b" t="t" l="l"/>
            <a:pathLst>
              <a:path h="7644744" w="5962900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14321">
            <a:off x="16373499" y="724498"/>
            <a:ext cx="630273" cy="1853743"/>
          </a:xfrm>
          <a:custGeom>
            <a:avLst/>
            <a:gdLst/>
            <a:ahLst/>
            <a:cxnLst/>
            <a:rect r="r" b="b" t="t" l="l"/>
            <a:pathLst>
              <a:path h="1853743" w="630273">
                <a:moveTo>
                  <a:pt x="0" y="0"/>
                </a:moveTo>
                <a:lnTo>
                  <a:pt x="630272" y="0"/>
                </a:lnTo>
                <a:lnTo>
                  <a:pt x="630272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372162" y="1784719"/>
            <a:ext cx="12880543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72162" y="3473106"/>
            <a:ext cx="11567925" cy="3181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6262F"/>
                </a:solidFill>
                <a:latin typeface="Sukar"/>
                <a:ea typeface="Sukar"/>
                <a:cs typeface="Sukar"/>
                <a:sym typeface="Sukar"/>
              </a:rPr>
              <a:t>Atliq Hardware's management has realized a lack of actionable insights is slowing down smart and timely decision-making. To overcome this, they aim to expand their data analytics team by hiring junior analysts. Tony Sharma, Director of Data Analytics, intends to evaluate candidates' technical and soft skills through a structured SQL-based ad-hoc analysis challenge.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8333" y="469621"/>
            <a:ext cx="14516227" cy="8229600"/>
            <a:chOff x="0" y="0"/>
            <a:chExt cx="647685" cy="3671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8333" y="1364765"/>
            <a:ext cx="13009806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OBJECTIVE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21543" y="3562350"/>
            <a:ext cx="13009806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26262F"/>
                </a:solidFill>
                <a:latin typeface="Sukar"/>
                <a:ea typeface="Sukar"/>
                <a:cs typeface="Sukar"/>
                <a:sym typeface="Sukar"/>
              </a:rPr>
              <a:t>To design and conduct an ad-hoc SQL analysis challenge that assesses candidates' ability to extract insights, communicate findings effectively, and support Atliq Hardware’s goal of faster, data-informed decision-making.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662941" y="-2883385"/>
            <a:ext cx="8229600" cy="822960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blipFill>
              <a:blip r:embed="rId2"/>
              <a:stretch>
                <a:fillRect l="-17557" t="0" r="-32442" b="0"/>
              </a:stretch>
            </a:blipFill>
            <a:ln w="142875" cap="sq">
              <a:solidFill>
                <a:srgbClr val="FF914D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04067" y="209655"/>
            <a:ext cx="16655233" cy="9867691"/>
          </a:xfrm>
          <a:custGeom>
            <a:avLst/>
            <a:gdLst/>
            <a:ahLst/>
            <a:cxnLst/>
            <a:rect r="r" b="b" t="t" l="l"/>
            <a:pathLst>
              <a:path h="9867691" w="16655233">
                <a:moveTo>
                  <a:pt x="0" y="0"/>
                </a:moveTo>
                <a:lnTo>
                  <a:pt x="16655233" y="0"/>
                </a:lnTo>
                <a:lnTo>
                  <a:pt x="16655233" y="9867690"/>
                </a:lnTo>
                <a:lnTo>
                  <a:pt x="0" y="986769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0896" r="0" b="-10896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727441">
            <a:off x="-7982069" y="7547819"/>
            <a:ext cx="18212130" cy="2781489"/>
          </a:xfrm>
          <a:custGeom>
            <a:avLst/>
            <a:gdLst/>
            <a:ahLst/>
            <a:cxnLst/>
            <a:rect r="r" b="b" t="t" l="l"/>
            <a:pathLst>
              <a:path h="2781489" w="18212130">
                <a:moveTo>
                  <a:pt x="0" y="0"/>
                </a:moveTo>
                <a:lnTo>
                  <a:pt x="18212131" y="0"/>
                </a:lnTo>
                <a:lnTo>
                  <a:pt x="18212131" y="2781489"/>
                </a:lnTo>
                <a:lnTo>
                  <a:pt x="0" y="27814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4870" y="2346190"/>
            <a:ext cx="6379874" cy="637987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514409" y="1028700"/>
            <a:ext cx="9857516" cy="1428626"/>
          </a:xfrm>
          <a:custGeom>
            <a:avLst/>
            <a:gdLst/>
            <a:ahLst/>
            <a:cxnLst/>
            <a:rect r="r" b="b" t="t" l="l"/>
            <a:pathLst>
              <a:path h="1428626" w="9857516">
                <a:moveTo>
                  <a:pt x="0" y="0"/>
                </a:moveTo>
                <a:lnTo>
                  <a:pt x="9857516" y="0"/>
                </a:lnTo>
                <a:lnTo>
                  <a:pt x="9857516" y="1428626"/>
                </a:lnTo>
                <a:lnTo>
                  <a:pt x="0" y="1428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6950191" y="2792717"/>
            <a:ext cx="10644557" cy="6465583"/>
          </a:xfrm>
          <a:custGeom>
            <a:avLst/>
            <a:gdLst/>
            <a:ahLst/>
            <a:cxnLst/>
            <a:rect r="r" b="b" t="t" l="l"/>
            <a:pathLst>
              <a:path h="6465583" w="10644557">
                <a:moveTo>
                  <a:pt x="0" y="0"/>
                </a:moveTo>
                <a:lnTo>
                  <a:pt x="10644556" y="0"/>
                </a:lnTo>
                <a:lnTo>
                  <a:pt x="10644556" y="6465583"/>
                </a:lnTo>
                <a:lnTo>
                  <a:pt x="0" y="64655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730" r="0" b="-373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84439" y="2985476"/>
            <a:ext cx="2880735" cy="5101301"/>
          </a:xfrm>
          <a:custGeom>
            <a:avLst/>
            <a:gdLst/>
            <a:ahLst/>
            <a:cxnLst/>
            <a:rect r="r" b="b" t="t" l="l"/>
            <a:pathLst>
              <a:path h="5101301" w="2880735">
                <a:moveTo>
                  <a:pt x="0" y="0"/>
                </a:moveTo>
                <a:lnTo>
                  <a:pt x="2880735" y="0"/>
                </a:lnTo>
                <a:lnTo>
                  <a:pt x="2880735" y="5101301"/>
                </a:lnTo>
                <a:lnTo>
                  <a:pt x="0" y="510130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4870" y="-28575"/>
            <a:ext cx="17024430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1.Pr</a:t>
            </a: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ovide the list of markets in which customer  "Atliq  Exclusive"  operates its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business in the  APAC  region.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202831" y="2668597"/>
            <a:ext cx="7723945" cy="4420859"/>
          </a:xfrm>
          <a:custGeom>
            <a:avLst/>
            <a:gdLst/>
            <a:ahLst/>
            <a:cxnLst/>
            <a:rect r="r" b="b" t="t" l="l"/>
            <a:pathLst>
              <a:path h="4420859" w="7723945">
                <a:moveTo>
                  <a:pt x="0" y="0"/>
                </a:moveTo>
                <a:lnTo>
                  <a:pt x="7723944" y="0"/>
                </a:lnTo>
                <a:lnTo>
                  <a:pt x="7723944" y="4420859"/>
                </a:lnTo>
                <a:lnTo>
                  <a:pt x="0" y="44208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38" r="0" b="-1938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561900" y="1602364"/>
            <a:ext cx="9005806" cy="1005968"/>
          </a:xfrm>
          <a:custGeom>
            <a:avLst/>
            <a:gdLst/>
            <a:ahLst/>
            <a:cxnLst/>
            <a:rect r="r" b="b" t="t" l="l"/>
            <a:pathLst>
              <a:path h="1005968" w="9005806">
                <a:moveTo>
                  <a:pt x="0" y="0"/>
                </a:moveTo>
                <a:lnTo>
                  <a:pt x="9005806" y="0"/>
                </a:lnTo>
                <a:lnTo>
                  <a:pt x="9005806" y="1005968"/>
                </a:lnTo>
                <a:lnTo>
                  <a:pt x="0" y="10059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020878" y="2918905"/>
            <a:ext cx="6894558" cy="3920243"/>
          </a:xfrm>
          <a:custGeom>
            <a:avLst/>
            <a:gdLst/>
            <a:ahLst/>
            <a:cxnLst/>
            <a:rect r="r" b="b" t="t" l="l"/>
            <a:pathLst>
              <a:path h="3920243" w="6894558">
                <a:moveTo>
                  <a:pt x="0" y="0"/>
                </a:moveTo>
                <a:lnTo>
                  <a:pt x="6894557" y="0"/>
                </a:lnTo>
                <a:lnTo>
                  <a:pt x="6894557" y="3920243"/>
                </a:lnTo>
                <a:lnTo>
                  <a:pt x="0" y="39202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90" t="-3225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61900" y="87313"/>
            <a:ext cx="171642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2.What is the</a:t>
            </a:r>
            <a:r>
              <a:rPr lang="en-US" sz="3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percentage of unique product increase in 2021 vs. 2020? The final output contains these fields, unique_products_2020,unique_products_2021,percentage_chg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-4800845">
            <a:off x="8118692" y="6070588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1" y="0"/>
                </a:lnTo>
                <a:lnTo>
                  <a:pt x="18672571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983407" y="7346631"/>
            <a:ext cx="15886735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In 2020 the unique product count is 245 whereas in 2021 the count is 334 and has an increase of 89 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The percentage change is 36.33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Sukar"/>
                <a:ea typeface="Sukar"/>
                <a:cs typeface="Sukar"/>
                <a:sym typeface="Sukar"/>
              </a:rPr>
              <a:t>Overall, this is a positive trend reflecting strategic product expansion between 2020 and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DAGutIUIGUE</dc:identifier>
  <dcterms:modified xsi:type="dcterms:W3CDTF">2011-08-01T06:04:30Z</dcterms:modified>
  <cp:revision>1</cp:revision>
  <dc:title>Teal Orange Yellow And White Illustrative E-Commerce Trends Presentation</dc:title>
</cp:coreProperties>
</file>