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1"/>
  </p:notesMasterIdLst>
  <p:handoutMasterIdLst>
    <p:handoutMasterId r:id="rId32"/>
  </p:handoutMasterIdLst>
  <p:sldIdLst>
    <p:sldId id="257" r:id="rId5"/>
    <p:sldId id="296" r:id="rId6"/>
    <p:sldId id="268" r:id="rId7"/>
    <p:sldId id="279" r:id="rId8"/>
    <p:sldId id="269" r:id="rId9"/>
    <p:sldId id="280" r:id="rId10"/>
    <p:sldId id="316" r:id="rId11"/>
    <p:sldId id="312" r:id="rId12"/>
    <p:sldId id="283" r:id="rId13"/>
    <p:sldId id="284" r:id="rId14"/>
    <p:sldId id="299" r:id="rId15"/>
    <p:sldId id="282" r:id="rId16"/>
    <p:sldId id="304" r:id="rId17"/>
    <p:sldId id="286" r:id="rId18"/>
    <p:sldId id="301" r:id="rId19"/>
    <p:sldId id="302" r:id="rId20"/>
    <p:sldId id="318" r:id="rId21"/>
    <p:sldId id="289" r:id="rId22"/>
    <p:sldId id="306" r:id="rId23"/>
    <p:sldId id="309" r:id="rId24"/>
    <p:sldId id="319" r:id="rId25"/>
    <p:sldId id="291" r:id="rId26"/>
    <p:sldId id="292" r:id="rId27"/>
    <p:sldId id="314" r:id="rId28"/>
    <p:sldId id="315" r:id="rId29"/>
    <p:sldId id="27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showGuides="1">
      <p:cViewPr>
        <p:scale>
          <a:sx n="82" d="100"/>
          <a:sy n="82" d="100"/>
        </p:scale>
        <p:origin x="936" y="14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253594-2BEB-4B27-9213-1FFBB49CA42D}"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E25A72F1-392A-4E31-AFCF-5DBD80C9962D}">
      <dgm:prSet custT="1"/>
      <dgm:spPr/>
      <dgm:t>
        <a:bodyPr/>
        <a:lstStyle/>
        <a:p>
          <a:r>
            <a:rPr lang="en-US" sz="1600" dirty="0"/>
            <a:t>Import necessary packages &amp; displaying the data in as DataFrame.</a:t>
          </a:r>
        </a:p>
      </dgm:t>
    </dgm:pt>
    <dgm:pt modelId="{7782F755-2F02-4AC7-B419-9163AE5A10A1}" type="parTrans" cxnId="{7D8250E9-9630-4C71-BF5F-0A927E7C6071}">
      <dgm:prSet/>
      <dgm:spPr/>
      <dgm:t>
        <a:bodyPr/>
        <a:lstStyle/>
        <a:p>
          <a:endParaRPr lang="en-US"/>
        </a:p>
      </dgm:t>
    </dgm:pt>
    <dgm:pt modelId="{73422041-E353-4CA6-A11A-CD77B5694ADB}" type="sibTrans" cxnId="{7D8250E9-9630-4C71-BF5F-0A927E7C6071}">
      <dgm:prSet/>
      <dgm:spPr/>
      <dgm:t>
        <a:bodyPr/>
        <a:lstStyle/>
        <a:p>
          <a:endParaRPr lang="en-US"/>
        </a:p>
      </dgm:t>
    </dgm:pt>
    <dgm:pt modelId="{5405345C-385E-45A8-AAF8-A34AF5434CC3}">
      <dgm:prSet custT="1"/>
      <dgm:spPr/>
      <dgm:t>
        <a:bodyPr/>
        <a:lstStyle/>
        <a:p>
          <a:r>
            <a:rPr lang="en-US" sz="1600" dirty="0"/>
            <a:t>The commonly used methods in pandas DataFrame for exploring and understanding the structure and content of a dataset.</a:t>
          </a:r>
        </a:p>
      </dgm:t>
    </dgm:pt>
    <dgm:pt modelId="{7A668839-0E48-44B2-9E77-A55775CFDE66}" type="parTrans" cxnId="{BCD5D9D0-96B5-42FB-8FC4-54A4274701B6}">
      <dgm:prSet/>
      <dgm:spPr/>
      <dgm:t>
        <a:bodyPr/>
        <a:lstStyle/>
        <a:p>
          <a:endParaRPr lang="en-US"/>
        </a:p>
      </dgm:t>
    </dgm:pt>
    <dgm:pt modelId="{E2E4D14E-11BF-4D97-A380-8FE0E2CFC8F4}" type="sibTrans" cxnId="{BCD5D9D0-96B5-42FB-8FC4-54A4274701B6}">
      <dgm:prSet/>
      <dgm:spPr/>
      <dgm:t>
        <a:bodyPr/>
        <a:lstStyle/>
        <a:p>
          <a:endParaRPr lang="en-US"/>
        </a:p>
      </dgm:t>
    </dgm:pt>
    <dgm:pt modelId="{93BE36F1-2D36-4EFB-9DFC-FCC9CC0A846F}">
      <dgm:prSet custT="1"/>
      <dgm:spPr/>
      <dgm:t>
        <a:bodyPr/>
        <a:lstStyle/>
        <a:p>
          <a:pPr algn="ctr"/>
          <a:r>
            <a:rPr lang="en-US" sz="1600" b="1" dirty="0"/>
            <a:t>df.shape-</a:t>
          </a:r>
          <a:r>
            <a:rPr lang="en-US" sz="1600" dirty="0"/>
            <a:t> There are a total of </a:t>
          </a:r>
          <a:r>
            <a:rPr lang="en-US" sz="1600" b="1" dirty="0"/>
            <a:t>2463931</a:t>
          </a:r>
          <a:r>
            <a:rPr lang="en-US" sz="1600" dirty="0"/>
            <a:t> rows and </a:t>
          </a:r>
          <a:r>
            <a:rPr lang="en-US" sz="1600" b="1" dirty="0"/>
            <a:t>19</a:t>
          </a:r>
          <a:r>
            <a:rPr lang="en-US" sz="1600" dirty="0"/>
            <a:t> columns.</a:t>
          </a:r>
        </a:p>
      </dgm:t>
    </dgm:pt>
    <dgm:pt modelId="{C88ECC85-63E6-410B-BBEB-E59751975D01}" type="parTrans" cxnId="{3E732FD2-EE20-49E2-96A7-CA93A9D14C96}">
      <dgm:prSet/>
      <dgm:spPr/>
      <dgm:t>
        <a:bodyPr/>
        <a:lstStyle/>
        <a:p>
          <a:endParaRPr lang="en-US"/>
        </a:p>
      </dgm:t>
    </dgm:pt>
    <dgm:pt modelId="{61118EBA-771B-4907-B591-61EF032B89F3}" type="sibTrans" cxnId="{3E732FD2-EE20-49E2-96A7-CA93A9D14C96}">
      <dgm:prSet/>
      <dgm:spPr/>
      <dgm:t>
        <a:bodyPr/>
        <a:lstStyle/>
        <a:p>
          <a:endParaRPr lang="en-US"/>
        </a:p>
      </dgm:t>
    </dgm:pt>
    <dgm:pt modelId="{63D78C95-79C0-4BD8-B3E3-FE2C7BD3ABCF}">
      <dgm:prSet custT="1"/>
      <dgm:spPr/>
      <dgm:t>
        <a:bodyPr/>
        <a:lstStyle/>
        <a:p>
          <a:r>
            <a:rPr lang="en-US" sz="1600" b="1" dirty="0"/>
            <a:t>df.columns-</a:t>
          </a:r>
          <a:r>
            <a:rPr lang="en-US" sz="1600" dirty="0"/>
            <a:t> returns the column labels of DataFrame.</a:t>
          </a:r>
        </a:p>
      </dgm:t>
    </dgm:pt>
    <dgm:pt modelId="{2EAA1262-9211-4F2D-853F-FC11CAE0A9AE}" type="parTrans" cxnId="{8A624778-2ADA-4787-9BB9-8148CFCDA4D5}">
      <dgm:prSet/>
      <dgm:spPr/>
      <dgm:t>
        <a:bodyPr/>
        <a:lstStyle/>
        <a:p>
          <a:endParaRPr lang="en-US"/>
        </a:p>
      </dgm:t>
    </dgm:pt>
    <dgm:pt modelId="{C4C59909-7123-4D2E-9744-24AC7AAD96A5}" type="sibTrans" cxnId="{8A624778-2ADA-4787-9BB9-8148CFCDA4D5}">
      <dgm:prSet/>
      <dgm:spPr/>
      <dgm:t>
        <a:bodyPr/>
        <a:lstStyle/>
        <a:p>
          <a:endParaRPr lang="en-US"/>
        </a:p>
      </dgm:t>
    </dgm:pt>
    <dgm:pt modelId="{0E395743-4450-456E-BF29-49FEB409BCB9}">
      <dgm:prSet custT="1"/>
      <dgm:spPr/>
      <dgm:t>
        <a:bodyPr/>
        <a:lstStyle/>
        <a:p>
          <a:r>
            <a:rPr lang="en-US" sz="1600" b="1" dirty="0"/>
            <a:t>df.dtypes-</a:t>
          </a:r>
          <a:r>
            <a:rPr lang="en-US" sz="1600" dirty="0"/>
            <a:t> returns the datatypes of each column in DataFrame.</a:t>
          </a:r>
        </a:p>
      </dgm:t>
    </dgm:pt>
    <dgm:pt modelId="{FBE5EA12-40AB-409F-BF25-546FA2D4157A}" type="parTrans" cxnId="{7A6D2AF4-E834-4B09-83DE-8CFF512EA76A}">
      <dgm:prSet/>
      <dgm:spPr/>
      <dgm:t>
        <a:bodyPr/>
        <a:lstStyle/>
        <a:p>
          <a:endParaRPr lang="en-US"/>
        </a:p>
      </dgm:t>
    </dgm:pt>
    <dgm:pt modelId="{3EAAEF45-1516-4F21-B716-B5F02FE4B175}" type="sibTrans" cxnId="{7A6D2AF4-E834-4B09-83DE-8CFF512EA76A}">
      <dgm:prSet/>
      <dgm:spPr/>
      <dgm:t>
        <a:bodyPr/>
        <a:lstStyle/>
        <a:p>
          <a:endParaRPr lang="en-US"/>
        </a:p>
      </dgm:t>
    </dgm:pt>
    <dgm:pt modelId="{F1AFA718-0C42-4473-AD9B-DFCDFA15B19F}">
      <dgm:prSet custT="1"/>
      <dgm:spPr/>
      <dgm:t>
        <a:bodyPr/>
        <a:lstStyle/>
        <a:p>
          <a:r>
            <a:rPr lang="en-US" sz="1400" b="1" dirty="0"/>
            <a:t>df.info-</a:t>
          </a:r>
          <a:r>
            <a:rPr lang="en-US" sz="1400" dirty="0"/>
            <a:t> returns the concise summary of the DataFrame, including information about the index, column names, non-null values, and data types of each column, as well as memory usage.</a:t>
          </a:r>
        </a:p>
      </dgm:t>
    </dgm:pt>
    <dgm:pt modelId="{877D0321-4204-4235-ADDF-09A7102FC836}" type="parTrans" cxnId="{22A440BD-FCD3-4567-825D-71283B20E64C}">
      <dgm:prSet/>
      <dgm:spPr/>
      <dgm:t>
        <a:bodyPr/>
        <a:lstStyle/>
        <a:p>
          <a:endParaRPr lang="en-US"/>
        </a:p>
      </dgm:t>
    </dgm:pt>
    <dgm:pt modelId="{FAD4CF83-C8CF-4298-B698-47F8A15B35F6}" type="sibTrans" cxnId="{22A440BD-FCD3-4567-825D-71283B20E64C}">
      <dgm:prSet/>
      <dgm:spPr/>
      <dgm:t>
        <a:bodyPr/>
        <a:lstStyle/>
        <a:p>
          <a:endParaRPr lang="en-US"/>
        </a:p>
      </dgm:t>
    </dgm:pt>
    <dgm:pt modelId="{CE267472-A92A-4BD6-AC82-F1B1B1DEAB1F}" type="pres">
      <dgm:prSet presAssocID="{E9253594-2BEB-4B27-9213-1FFBB49CA42D}" presName="hierChild1" presStyleCnt="0">
        <dgm:presLayoutVars>
          <dgm:chPref val="1"/>
          <dgm:dir/>
          <dgm:animOne val="branch"/>
          <dgm:animLvl val="lvl"/>
          <dgm:resizeHandles/>
        </dgm:presLayoutVars>
      </dgm:prSet>
      <dgm:spPr/>
    </dgm:pt>
    <dgm:pt modelId="{E6623E72-155B-463B-A6AE-CBB5CFC6E078}" type="pres">
      <dgm:prSet presAssocID="{E25A72F1-392A-4E31-AFCF-5DBD80C9962D}" presName="hierRoot1" presStyleCnt="0"/>
      <dgm:spPr/>
    </dgm:pt>
    <dgm:pt modelId="{6D02EC19-71F3-4294-ADE6-A0B557B8DD06}" type="pres">
      <dgm:prSet presAssocID="{E25A72F1-392A-4E31-AFCF-5DBD80C9962D}" presName="composite" presStyleCnt="0"/>
      <dgm:spPr/>
    </dgm:pt>
    <dgm:pt modelId="{BCC005C3-D8BD-4E7B-87C4-D507C2B72E0A}" type="pres">
      <dgm:prSet presAssocID="{E25A72F1-392A-4E31-AFCF-5DBD80C9962D}" presName="background" presStyleLbl="node0" presStyleIdx="0" presStyleCnt="2"/>
      <dgm:spPr/>
    </dgm:pt>
    <dgm:pt modelId="{C9D64BA5-61EC-47C7-8FEA-722ED89EA928}" type="pres">
      <dgm:prSet presAssocID="{E25A72F1-392A-4E31-AFCF-5DBD80C9962D}" presName="text" presStyleLbl="fgAcc0" presStyleIdx="0" presStyleCnt="2">
        <dgm:presLayoutVars>
          <dgm:chPref val="3"/>
        </dgm:presLayoutVars>
      </dgm:prSet>
      <dgm:spPr/>
    </dgm:pt>
    <dgm:pt modelId="{32F9DFD7-1087-49E7-B991-2D038FCF9E10}" type="pres">
      <dgm:prSet presAssocID="{E25A72F1-392A-4E31-AFCF-5DBD80C9962D}" presName="hierChild2" presStyleCnt="0"/>
      <dgm:spPr/>
    </dgm:pt>
    <dgm:pt modelId="{8D4956FC-748F-4804-BEC2-FACCB75A5C47}" type="pres">
      <dgm:prSet presAssocID="{5405345C-385E-45A8-AAF8-A34AF5434CC3}" presName="hierRoot1" presStyleCnt="0"/>
      <dgm:spPr/>
    </dgm:pt>
    <dgm:pt modelId="{8A36D51E-50A0-4A2D-8284-07F1984F2800}" type="pres">
      <dgm:prSet presAssocID="{5405345C-385E-45A8-AAF8-A34AF5434CC3}" presName="composite" presStyleCnt="0"/>
      <dgm:spPr/>
    </dgm:pt>
    <dgm:pt modelId="{A8245CA7-28DD-4F36-BDE5-4C54CEB94656}" type="pres">
      <dgm:prSet presAssocID="{5405345C-385E-45A8-AAF8-A34AF5434CC3}" presName="background" presStyleLbl="node0" presStyleIdx="1" presStyleCnt="2"/>
      <dgm:spPr/>
    </dgm:pt>
    <dgm:pt modelId="{F65D04EA-66DD-45A8-BD7C-12255A682CE5}" type="pres">
      <dgm:prSet presAssocID="{5405345C-385E-45A8-AAF8-A34AF5434CC3}" presName="text" presStyleLbl="fgAcc0" presStyleIdx="1" presStyleCnt="2">
        <dgm:presLayoutVars>
          <dgm:chPref val="3"/>
        </dgm:presLayoutVars>
      </dgm:prSet>
      <dgm:spPr/>
    </dgm:pt>
    <dgm:pt modelId="{9A0E4D69-1440-4D0B-9A25-75EBB0585D69}" type="pres">
      <dgm:prSet presAssocID="{5405345C-385E-45A8-AAF8-A34AF5434CC3}" presName="hierChild2" presStyleCnt="0"/>
      <dgm:spPr/>
    </dgm:pt>
    <dgm:pt modelId="{94B7E719-3883-4969-BED3-36055076ECCA}" type="pres">
      <dgm:prSet presAssocID="{C88ECC85-63E6-410B-BBEB-E59751975D01}" presName="Name10" presStyleLbl="parChTrans1D2" presStyleIdx="0" presStyleCnt="4"/>
      <dgm:spPr/>
    </dgm:pt>
    <dgm:pt modelId="{D79B87B0-048F-4F6C-8A02-D9BE7943FD96}" type="pres">
      <dgm:prSet presAssocID="{93BE36F1-2D36-4EFB-9DFC-FCC9CC0A846F}" presName="hierRoot2" presStyleCnt="0"/>
      <dgm:spPr/>
    </dgm:pt>
    <dgm:pt modelId="{338D13EC-7DA0-46A4-8C8A-04359A725C76}" type="pres">
      <dgm:prSet presAssocID="{93BE36F1-2D36-4EFB-9DFC-FCC9CC0A846F}" presName="composite2" presStyleCnt="0"/>
      <dgm:spPr/>
    </dgm:pt>
    <dgm:pt modelId="{866685C3-E181-4AEE-A3BB-3C477313F8E0}" type="pres">
      <dgm:prSet presAssocID="{93BE36F1-2D36-4EFB-9DFC-FCC9CC0A846F}" presName="background2" presStyleLbl="node2" presStyleIdx="0" presStyleCnt="4"/>
      <dgm:spPr/>
    </dgm:pt>
    <dgm:pt modelId="{EE253977-B13E-496F-85B9-65A84C67A280}" type="pres">
      <dgm:prSet presAssocID="{93BE36F1-2D36-4EFB-9DFC-FCC9CC0A846F}" presName="text2" presStyleLbl="fgAcc2" presStyleIdx="0" presStyleCnt="4">
        <dgm:presLayoutVars>
          <dgm:chPref val="3"/>
        </dgm:presLayoutVars>
      </dgm:prSet>
      <dgm:spPr/>
    </dgm:pt>
    <dgm:pt modelId="{2DB61700-0797-4C0A-8894-32FBF4285126}" type="pres">
      <dgm:prSet presAssocID="{93BE36F1-2D36-4EFB-9DFC-FCC9CC0A846F}" presName="hierChild3" presStyleCnt="0"/>
      <dgm:spPr/>
    </dgm:pt>
    <dgm:pt modelId="{84456EF4-D189-46CB-AC60-E420B4EC4808}" type="pres">
      <dgm:prSet presAssocID="{2EAA1262-9211-4F2D-853F-FC11CAE0A9AE}" presName="Name10" presStyleLbl="parChTrans1D2" presStyleIdx="1" presStyleCnt="4"/>
      <dgm:spPr/>
    </dgm:pt>
    <dgm:pt modelId="{3617AEAE-42BD-40DF-BA20-D0D3DFC98BD7}" type="pres">
      <dgm:prSet presAssocID="{63D78C95-79C0-4BD8-B3E3-FE2C7BD3ABCF}" presName="hierRoot2" presStyleCnt="0"/>
      <dgm:spPr/>
    </dgm:pt>
    <dgm:pt modelId="{D4825EF0-7FAF-4A44-B74E-DCA91198581E}" type="pres">
      <dgm:prSet presAssocID="{63D78C95-79C0-4BD8-B3E3-FE2C7BD3ABCF}" presName="composite2" presStyleCnt="0"/>
      <dgm:spPr/>
    </dgm:pt>
    <dgm:pt modelId="{55258621-17C3-4596-9D81-91706999EFBB}" type="pres">
      <dgm:prSet presAssocID="{63D78C95-79C0-4BD8-B3E3-FE2C7BD3ABCF}" presName="background2" presStyleLbl="node2" presStyleIdx="1" presStyleCnt="4"/>
      <dgm:spPr/>
    </dgm:pt>
    <dgm:pt modelId="{86E06F60-FC8E-4F58-85D8-44C2F8A014ED}" type="pres">
      <dgm:prSet presAssocID="{63D78C95-79C0-4BD8-B3E3-FE2C7BD3ABCF}" presName="text2" presStyleLbl="fgAcc2" presStyleIdx="1" presStyleCnt="4">
        <dgm:presLayoutVars>
          <dgm:chPref val="3"/>
        </dgm:presLayoutVars>
      </dgm:prSet>
      <dgm:spPr/>
    </dgm:pt>
    <dgm:pt modelId="{C0E021C2-EF57-424D-B2D1-EBEDBB0B219F}" type="pres">
      <dgm:prSet presAssocID="{63D78C95-79C0-4BD8-B3E3-FE2C7BD3ABCF}" presName="hierChild3" presStyleCnt="0"/>
      <dgm:spPr/>
    </dgm:pt>
    <dgm:pt modelId="{252AEADA-06F2-4E08-89DC-77B1E988B68A}" type="pres">
      <dgm:prSet presAssocID="{FBE5EA12-40AB-409F-BF25-546FA2D4157A}" presName="Name10" presStyleLbl="parChTrans1D2" presStyleIdx="2" presStyleCnt="4"/>
      <dgm:spPr/>
    </dgm:pt>
    <dgm:pt modelId="{3692A48D-BD7C-48EA-8A42-E1B8B464DEDF}" type="pres">
      <dgm:prSet presAssocID="{0E395743-4450-456E-BF29-49FEB409BCB9}" presName="hierRoot2" presStyleCnt="0"/>
      <dgm:spPr/>
    </dgm:pt>
    <dgm:pt modelId="{089CA9D4-C95F-4F88-A771-918F11D120E2}" type="pres">
      <dgm:prSet presAssocID="{0E395743-4450-456E-BF29-49FEB409BCB9}" presName="composite2" presStyleCnt="0"/>
      <dgm:spPr/>
    </dgm:pt>
    <dgm:pt modelId="{48FF2172-2B26-4214-9DBC-47D9FABC1452}" type="pres">
      <dgm:prSet presAssocID="{0E395743-4450-456E-BF29-49FEB409BCB9}" presName="background2" presStyleLbl="node2" presStyleIdx="2" presStyleCnt="4"/>
      <dgm:spPr/>
    </dgm:pt>
    <dgm:pt modelId="{AE51C1D3-5465-4F55-8DED-A643771A84B6}" type="pres">
      <dgm:prSet presAssocID="{0E395743-4450-456E-BF29-49FEB409BCB9}" presName="text2" presStyleLbl="fgAcc2" presStyleIdx="2" presStyleCnt="4">
        <dgm:presLayoutVars>
          <dgm:chPref val="3"/>
        </dgm:presLayoutVars>
      </dgm:prSet>
      <dgm:spPr/>
    </dgm:pt>
    <dgm:pt modelId="{C8D1FBD9-E3B9-4268-AB86-93A8CD1B86EC}" type="pres">
      <dgm:prSet presAssocID="{0E395743-4450-456E-BF29-49FEB409BCB9}" presName="hierChild3" presStyleCnt="0"/>
      <dgm:spPr/>
    </dgm:pt>
    <dgm:pt modelId="{9433A48A-A1CB-4245-BC21-DB3494BE05C5}" type="pres">
      <dgm:prSet presAssocID="{877D0321-4204-4235-ADDF-09A7102FC836}" presName="Name10" presStyleLbl="parChTrans1D2" presStyleIdx="3" presStyleCnt="4"/>
      <dgm:spPr/>
    </dgm:pt>
    <dgm:pt modelId="{B8FE8C75-FF7A-480A-B985-D5B9676FC0AF}" type="pres">
      <dgm:prSet presAssocID="{F1AFA718-0C42-4473-AD9B-DFCDFA15B19F}" presName="hierRoot2" presStyleCnt="0"/>
      <dgm:spPr/>
    </dgm:pt>
    <dgm:pt modelId="{637C044B-0069-4B91-8996-F133B2CFFF1C}" type="pres">
      <dgm:prSet presAssocID="{F1AFA718-0C42-4473-AD9B-DFCDFA15B19F}" presName="composite2" presStyleCnt="0"/>
      <dgm:spPr/>
    </dgm:pt>
    <dgm:pt modelId="{3421C754-AC2E-4C0B-B90F-C16F3444DF39}" type="pres">
      <dgm:prSet presAssocID="{F1AFA718-0C42-4473-AD9B-DFCDFA15B19F}" presName="background2" presStyleLbl="node2" presStyleIdx="3" presStyleCnt="4"/>
      <dgm:spPr/>
    </dgm:pt>
    <dgm:pt modelId="{B89E3B2B-A3E1-45BC-AC41-4184E6BDED91}" type="pres">
      <dgm:prSet presAssocID="{F1AFA718-0C42-4473-AD9B-DFCDFA15B19F}" presName="text2" presStyleLbl="fgAcc2" presStyleIdx="3" presStyleCnt="4">
        <dgm:presLayoutVars>
          <dgm:chPref val="3"/>
        </dgm:presLayoutVars>
      </dgm:prSet>
      <dgm:spPr/>
    </dgm:pt>
    <dgm:pt modelId="{66850BDC-8146-4326-BC6F-F359AE1234EE}" type="pres">
      <dgm:prSet presAssocID="{F1AFA718-0C42-4473-AD9B-DFCDFA15B19F}" presName="hierChild3" presStyleCnt="0"/>
      <dgm:spPr/>
    </dgm:pt>
  </dgm:ptLst>
  <dgm:cxnLst>
    <dgm:cxn modelId="{2CA61628-0040-409C-AD67-B0C1ECC9564E}" type="presOf" srcId="{FBE5EA12-40AB-409F-BF25-546FA2D4157A}" destId="{252AEADA-06F2-4E08-89DC-77B1E988B68A}" srcOrd="0" destOrd="0" presId="urn:microsoft.com/office/officeart/2005/8/layout/hierarchy1"/>
    <dgm:cxn modelId="{1516B242-EB7F-4148-8D88-958FE26C616B}" type="presOf" srcId="{877D0321-4204-4235-ADDF-09A7102FC836}" destId="{9433A48A-A1CB-4245-BC21-DB3494BE05C5}" srcOrd="0" destOrd="0" presId="urn:microsoft.com/office/officeart/2005/8/layout/hierarchy1"/>
    <dgm:cxn modelId="{1AF8D147-9FAA-4AA1-984C-E97A112970C1}" type="presOf" srcId="{E9253594-2BEB-4B27-9213-1FFBB49CA42D}" destId="{CE267472-A92A-4BD6-AC82-F1B1B1DEAB1F}" srcOrd="0" destOrd="0" presId="urn:microsoft.com/office/officeart/2005/8/layout/hierarchy1"/>
    <dgm:cxn modelId="{4CD57575-9961-4BF8-95BF-89DF17400FC8}" type="presOf" srcId="{63D78C95-79C0-4BD8-B3E3-FE2C7BD3ABCF}" destId="{86E06F60-FC8E-4F58-85D8-44C2F8A014ED}" srcOrd="0" destOrd="0" presId="urn:microsoft.com/office/officeart/2005/8/layout/hierarchy1"/>
    <dgm:cxn modelId="{AA2C2878-9340-4CBD-8806-80471E15EB1E}" type="presOf" srcId="{0E395743-4450-456E-BF29-49FEB409BCB9}" destId="{AE51C1D3-5465-4F55-8DED-A643771A84B6}" srcOrd="0" destOrd="0" presId="urn:microsoft.com/office/officeart/2005/8/layout/hierarchy1"/>
    <dgm:cxn modelId="{8A624778-2ADA-4787-9BB9-8148CFCDA4D5}" srcId="{5405345C-385E-45A8-AAF8-A34AF5434CC3}" destId="{63D78C95-79C0-4BD8-B3E3-FE2C7BD3ABCF}" srcOrd="1" destOrd="0" parTransId="{2EAA1262-9211-4F2D-853F-FC11CAE0A9AE}" sibTransId="{C4C59909-7123-4D2E-9744-24AC7AAD96A5}"/>
    <dgm:cxn modelId="{975ED97C-5CBB-417A-BB92-EF7599E570AC}" type="presOf" srcId="{F1AFA718-0C42-4473-AD9B-DFCDFA15B19F}" destId="{B89E3B2B-A3E1-45BC-AC41-4184E6BDED91}" srcOrd="0" destOrd="0" presId="urn:microsoft.com/office/officeart/2005/8/layout/hierarchy1"/>
    <dgm:cxn modelId="{2DF5EB96-DFAF-4102-A4C5-06D8C1836A37}" type="presOf" srcId="{2EAA1262-9211-4F2D-853F-FC11CAE0A9AE}" destId="{84456EF4-D189-46CB-AC60-E420B4EC4808}" srcOrd="0" destOrd="0" presId="urn:microsoft.com/office/officeart/2005/8/layout/hierarchy1"/>
    <dgm:cxn modelId="{22A440BD-FCD3-4567-825D-71283B20E64C}" srcId="{5405345C-385E-45A8-AAF8-A34AF5434CC3}" destId="{F1AFA718-0C42-4473-AD9B-DFCDFA15B19F}" srcOrd="3" destOrd="0" parTransId="{877D0321-4204-4235-ADDF-09A7102FC836}" sibTransId="{FAD4CF83-C8CF-4298-B698-47F8A15B35F6}"/>
    <dgm:cxn modelId="{B6A24FC5-AC94-4CE9-A309-FEA0AC31FBD4}" type="presOf" srcId="{C88ECC85-63E6-410B-BBEB-E59751975D01}" destId="{94B7E719-3883-4969-BED3-36055076ECCA}" srcOrd="0" destOrd="0" presId="urn:microsoft.com/office/officeart/2005/8/layout/hierarchy1"/>
    <dgm:cxn modelId="{BCD5D9D0-96B5-42FB-8FC4-54A4274701B6}" srcId="{E9253594-2BEB-4B27-9213-1FFBB49CA42D}" destId="{5405345C-385E-45A8-AAF8-A34AF5434CC3}" srcOrd="1" destOrd="0" parTransId="{7A668839-0E48-44B2-9E77-A55775CFDE66}" sibTransId="{E2E4D14E-11BF-4D97-A380-8FE0E2CFC8F4}"/>
    <dgm:cxn modelId="{3E732FD2-EE20-49E2-96A7-CA93A9D14C96}" srcId="{5405345C-385E-45A8-AAF8-A34AF5434CC3}" destId="{93BE36F1-2D36-4EFB-9DFC-FCC9CC0A846F}" srcOrd="0" destOrd="0" parTransId="{C88ECC85-63E6-410B-BBEB-E59751975D01}" sibTransId="{61118EBA-771B-4907-B591-61EF032B89F3}"/>
    <dgm:cxn modelId="{C00EC8DF-F26D-46B9-AE98-7670DCDB7188}" type="presOf" srcId="{5405345C-385E-45A8-AAF8-A34AF5434CC3}" destId="{F65D04EA-66DD-45A8-BD7C-12255A682CE5}" srcOrd="0" destOrd="0" presId="urn:microsoft.com/office/officeart/2005/8/layout/hierarchy1"/>
    <dgm:cxn modelId="{D864C9E6-DCFA-4C9F-B928-D20ADC75FCBB}" type="presOf" srcId="{E25A72F1-392A-4E31-AFCF-5DBD80C9962D}" destId="{C9D64BA5-61EC-47C7-8FEA-722ED89EA928}" srcOrd="0" destOrd="0" presId="urn:microsoft.com/office/officeart/2005/8/layout/hierarchy1"/>
    <dgm:cxn modelId="{7D8250E9-9630-4C71-BF5F-0A927E7C6071}" srcId="{E9253594-2BEB-4B27-9213-1FFBB49CA42D}" destId="{E25A72F1-392A-4E31-AFCF-5DBD80C9962D}" srcOrd="0" destOrd="0" parTransId="{7782F755-2F02-4AC7-B419-9163AE5A10A1}" sibTransId="{73422041-E353-4CA6-A11A-CD77B5694ADB}"/>
    <dgm:cxn modelId="{C3C230ED-8191-4C5F-A5F2-9F0ECB490506}" type="presOf" srcId="{93BE36F1-2D36-4EFB-9DFC-FCC9CC0A846F}" destId="{EE253977-B13E-496F-85B9-65A84C67A280}" srcOrd="0" destOrd="0" presId="urn:microsoft.com/office/officeart/2005/8/layout/hierarchy1"/>
    <dgm:cxn modelId="{7A6D2AF4-E834-4B09-83DE-8CFF512EA76A}" srcId="{5405345C-385E-45A8-AAF8-A34AF5434CC3}" destId="{0E395743-4450-456E-BF29-49FEB409BCB9}" srcOrd="2" destOrd="0" parTransId="{FBE5EA12-40AB-409F-BF25-546FA2D4157A}" sibTransId="{3EAAEF45-1516-4F21-B716-B5F02FE4B175}"/>
    <dgm:cxn modelId="{41DECA98-D80A-4A03-99B0-14B56305D176}" type="presParOf" srcId="{CE267472-A92A-4BD6-AC82-F1B1B1DEAB1F}" destId="{E6623E72-155B-463B-A6AE-CBB5CFC6E078}" srcOrd="0" destOrd="0" presId="urn:microsoft.com/office/officeart/2005/8/layout/hierarchy1"/>
    <dgm:cxn modelId="{50E62F7F-CC43-4CDE-851B-7CE603206707}" type="presParOf" srcId="{E6623E72-155B-463B-A6AE-CBB5CFC6E078}" destId="{6D02EC19-71F3-4294-ADE6-A0B557B8DD06}" srcOrd="0" destOrd="0" presId="urn:microsoft.com/office/officeart/2005/8/layout/hierarchy1"/>
    <dgm:cxn modelId="{6895BF7D-84BE-438A-89DA-3AAFA3D3E91E}" type="presParOf" srcId="{6D02EC19-71F3-4294-ADE6-A0B557B8DD06}" destId="{BCC005C3-D8BD-4E7B-87C4-D507C2B72E0A}" srcOrd="0" destOrd="0" presId="urn:microsoft.com/office/officeart/2005/8/layout/hierarchy1"/>
    <dgm:cxn modelId="{D7BAD459-F811-4916-80DC-DA7F0F12BC22}" type="presParOf" srcId="{6D02EC19-71F3-4294-ADE6-A0B557B8DD06}" destId="{C9D64BA5-61EC-47C7-8FEA-722ED89EA928}" srcOrd="1" destOrd="0" presId="urn:microsoft.com/office/officeart/2005/8/layout/hierarchy1"/>
    <dgm:cxn modelId="{F9342301-8B85-47B7-879F-B495EC31224A}" type="presParOf" srcId="{E6623E72-155B-463B-A6AE-CBB5CFC6E078}" destId="{32F9DFD7-1087-49E7-B991-2D038FCF9E10}" srcOrd="1" destOrd="0" presId="urn:microsoft.com/office/officeart/2005/8/layout/hierarchy1"/>
    <dgm:cxn modelId="{91B0B212-8CCD-4DC6-A711-2EEDB230EB0E}" type="presParOf" srcId="{CE267472-A92A-4BD6-AC82-F1B1B1DEAB1F}" destId="{8D4956FC-748F-4804-BEC2-FACCB75A5C47}" srcOrd="1" destOrd="0" presId="urn:microsoft.com/office/officeart/2005/8/layout/hierarchy1"/>
    <dgm:cxn modelId="{863C0B0A-D8ED-4DEF-A299-E970D8352AA1}" type="presParOf" srcId="{8D4956FC-748F-4804-BEC2-FACCB75A5C47}" destId="{8A36D51E-50A0-4A2D-8284-07F1984F2800}" srcOrd="0" destOrd="0" presId="urn:microsoft.com/office/officeart/2005/8/layout/hierarchy1"/>
    <dgm:cxn modelId="{2EAEAAC2-1B39-4251-84D2-92945E8B3816}" type="presParOf" srcId="{8A36D51E-50A0-4A2D-8284-07F1984F2800}" destId="{A8245CA7-28DD-4F36-BDE5-4C54CEB94656}" srcOrd="0" destOrd="0" presId="urn:microsoft.com/office/officeart/2005/8/layout/hierarchy1"/>
    <dgm:cxn modelId="{161692CA-4EE4-4225-9C4C-865AA2B5404B}" type="presParOf" srcId="{8A36D51E-50A0-4A2D-8284-07F1984F2800}" destId="{F65D04EA-66DD-45A8-BD7C-12255A682CE5}" srcOrd="1" destOrd="0" presId="urn:microsoft.com/office/officeart/2005/8/layout/hierarchy1"/>
    <dgm:cxn modelId="{3EDB2D3A-2261-4104-915B-A17F758535E0}" type="presParOf" srcId="{8D4956FC-748F-4804-BEC2-FACCB75A5C47}" destId="{9A0E4D69-1440-4D0B-9A25-75EBB0585D69}" srcOrd="1" destOrd="0" presId="urn:microsoft.com/office/officeart/2005/8/layout/hierarchy1"/>
    <dgm:cxn modelId="{2CA1AB38-0E7C-4DB7-B74A-1490F3379244}" type="presParOf" srcId="{9A0E4D69-1440-4D0B-9A25-75EBB0585D69}" destId="{94B7E719-3883-4969-BED3-36055076ECCA}" srcOrd="0" destOrd="0" presId="urn:microsoft.com/office/officeart/2005/8/layout/hierarchy1"/>
    <dgm:cxn modelId="{3A758DD2-A0FF-4684-89F0-F3FE6F47FDB5}" type="presParOf" srcId="{9A0E4D69-1440-4D0B-9A25-75EBB0585D69}" destId="{D79B87B0-048F-4F6C-8A02-D9BE7943FD96}" srcOrd="1" destOrd="0" presId="urn:microsoft.com/office/officeart/2005/8/layout/hierarchy1"/>
    <dgm:cxn modelId="{A0B38E2D-D798-4518-81A3-E26DF389DDAE}" type="presParOf" srcId="{D79B87B0-048F-4F6C-8A02-D9BE7943FD96}" destId="{338D13EC-7DA0-46A4-8C8A-04359A725C76}" srcOrd="0" destOrd="0" presId="urn:microsoft.com/office/officeart/2005/8/layout/hierarchy1"/>
    <dgm:cxn modelId="{DF4C1893-C841-4DAE-ADD1-C0BAF5101B32}" type="presParOf" srcId="{338D13EC-7DA0-46A4-8C8A-04359A725C76}" destId="{866685C3-E181-4AEE-A3BB-3C477313F8E0}" srcOrd="0" destOrd="0" presId="urn:microsoft.com/office/officeart/2005/8/layout/hierarchy1"/>
    <dgm:cxn modelId="{8A645591-FD44-40BC-92FB-D4FD4AE040E1}" type="presParOf" srcId="{338D13EC-7DA0-46A4-8C8A-04359A725C76}" destId="{EE253977-B13E-496F-85B9-65A84C67A280}" srcOrd="1" destOrd="0" presId="urn:microsoft.com/office/officeart/2005/8/layout/hierarchy1"/>
    <dgm:cxn modelId="{854DFD21-03B9-4D9D-B099-FB262DCA746B}" type="presParOf" srcId="{D79B87B0-048F-4F6C-8A02-D9BE7943FD96}" destId="{2DB61700-0797-4C0A-8894-32FBF4285126}" srcOrd="1" destOrd="0" presId="urn:microsoft.com/office/officeart/2005/8/layout/hierarchy1"/>
    <dgm:cxn modelId="{06191631-6FEA-4A02-A678-0A7A039CD514}" type="presParOf" srcId="{9A0E4D69-1440-4D0B-9A25-75EBB0585D69}" destId="{84456EF4-D189-46CB-AC60-E420B4EC4808}" srcOrd="2" destOrd="0" presId="urn:microsoft.com/office/officeart/2005/8/layout/hierarchy1"/>
    <dgm:cxn modelId="{A98F4DBF-4B60-44C6-8DFD-0FA18CAB0143}" type="presParOf" srcId="{9A0E4D69-1440-4D0B-9A25-75EBB0585D69}" destId="{3617AEAE-42BD-40DF-BA20-D0D3DFC98BD7}" srcOrd="3" destOrd="0" presId="urn:microsoft.com/office/officeart/2005/8/layout/hierarchy1"/>
    <dgm:cxn modelId="{85EA4F64-26A9-44D3-B9C5-57CE96B84C6A}" type="presParOf" srcId="{3617AEAE-42BD-40DF-BA20-D0D3DFC98BD7}" destId="{D4825EF0-7FAF-4A44-B74E-DCA91198581E}" srcOrd="0" destOrd="0" presId="urn:microsoft.com/office/officeart/2005/8/layout/hierarchy1"/>
    <dgm:cxn modelId="{55CCE84D-E345-4525-BDD2-1AD5814507E5}" type="presParOf" srcId="{D4825EF0-7FAF-4A44-B74E-DCA91198581E}" destId="{55258621-17C3-4596-9D81-91706999EFBB}" srcOrd="0" destOrd="0" presId="urn:microsoft.com/office/officeart/2005/8/layout/hierarchy1"/>
    <dgm:cxn modelId="{824CB505-2B7F-4521-80AF-E05598E92FB7}" type="presParOf" srcId="{D4825EF0-7FAF-4A44-B74E-DCA91198581E}" destId="{86E06F60-FC8E-4F58-85D8-44C2F8A014ED}" srcOrd="1" destOrd="0" presId="urn:microsoft.com/office/officeart/2005/8/layout/hierarchy1"/>
    <dgm:cxn modelId="{D31925C3-FF19-40A3-81D2-12CC70F0612A}" type="presParOf" srcId="{3617AEAE-42BD-40DF-BA20-D0D3DFC98BD7}" destId="{C0E021C2-EF57-424D-B2D1-EBEDBB0B219F}" srcOrd="1" destOrd="0" presId="urn:microsoft.com/office/officeart/2005/8/layout/hierarchy1"/>
    <dgm:cxn modelId="{880B655E-A2BC-41F6-9073-9428D39406EC}" type="presParOf" srcId="{9A0E4D69-1440-4D0B-9A25-75EBB0585D69}" destId="{252AEADA-06F2-4E08-89DC-77B1E988B68A}" srcOrd="4" destOrd="0" presId="urn:microsoft.com/office/officeart/2005/8/layout/hierarchy1"/>
    <dgm:cxn modelId="{CDBB2AF9-EAC5-473B-BDC6-2515FE112E1A}" type="presParOf" srcId="{9A0E4D69-1440-4D0B-9A25-75EBB0585D69}" destId="{3692A48D-BD7C-48EA-8A42-E1B8B464DEDF}" srcOrd="5" destOrd="0" presId="urn:microsoft.com/office/officeart/2005/8/layout/hierarchy1"/>
    <dgm:cxn modelId="{0FBE56EE-7C13-46CB-95F6-D042FED20D37}" type="presParOf" srcId="{3692A48D-BD7C-48EA-8A42-E1B8B464DEDF}" destId="{089CA9D4-C95F-4F88-A771-918F11D120E2}" srcOrd="0" destOrd="0" presId="urn:microsoft.com/office/officeart/2005/8/layout/hierarchy1"/>
    <dgm:cxn modelId="{80C232D7-B9CD-4A0D-8CD5-FDEA5866312B}" type="presParOf" srcId="{089CA9D4-C95F-4F88-A771-918F11D120E2}" destId="{48FF2172-2B26-4214-9DBC-47D9FABC1452}" srcOrd="0" destOrd="0" presId="urn:microsoft.com/office/officeart/2005/8/layout/hierarchy1"/>
    <dgm:cxn modelId="{69A08E18-E4C0-4500-97A4-04070A8559A6}" type="presParOf" srcId="{089CA9D4-C95F-4F88-A771-918F11D120E2}" destId="{AE51C1D3-5465-4F55-8DED-A643771A84B6}" srcOrd="1" destOrd="0" presId="urn:microsoft.com/office/officeart/2005/8/layout/hierarchy1"/>
    <dgm:cxn modelId="{DEB8AB92-CD2C-438E-8267-CC38F7ED5BEF}" type="presParOf" srcId="{3692A48D-BD7C-48EA-8A42-E1B8B464DEDF}" destId="{C8D1FBD9-E3B9-4268-AB86-93A8CD1B86EC}" srcOrd="1" destOrd="0" presId="urn:microsoft.com/office/officeart/2005/8/layout/hierarchy1"/>
    <dgm:cxn modelId="{4E60F538-6963-428B-A542-87E510AC9148}" type="presParOf" srcId="{9A0E4D69-1440-4D0B-9A25-75EBB0585D69}" destId="{9433A48A-A1CB-4245-BC21-DB3494BE05C5}" srcOrd="6" destOrd="0" presId="urn:microsoft.com/office/officeart/2005/8/layout/hierarchy1"/>
    <dgm:cxn modelId="{79020AF2-69BA-45E9-A334-F2DABC540578}" type="presParOf" srcId="{9A0E4D69-1440-4D0B-9A25-75EBB0585D69}" destId="{B8FE8C75-FF7A-480A-B985-D5B9676FC0AF}" srcOrd="7" destOrd="0" presId="urn:microsoft.com/office/officeart/2005/8/layout/hierarchy1"/>
    <dgm:cxn modelId="{69B943F0-A348-4056-9EF7-6B2920AAF546}" type="presParOf" srcId="{B8FE8C75-FF7A-480A-B985-D5B9676FC0AF}" destId="{637C044B-0069-4B91-8996-F133B2CFFF1C}" srcOrd="0" destOrd="0" presId="urn:microsoft.com/office/officeart/2005/8/layout/hierarchy1"/>
    <dgm:cxn modelId="{41519355-0970-4896-8D72-FEDCC3E39735}" type="presParOf" srcId="{637C044B-0069-4B91-8996-F133B2CFFF1C}" destId="{3421C754-AC2E-4C0B-B90F-C16F3444DF39}" srcOrd="0" destOrd="0" presId="urn:microsoft.com/office/officeart/2005/8/layout/hierarchy1"/>
    <dgm:cxn modelId="{A52E1562-D948-40F6-9AFB-CD1679FBAE99}" type="presParOf" srcId="{637C044B-0069-4B91-8996-F133B2CFFF1C}" destId="{B89E3B2B-A3E1-45BC-AC41-4184E6BDED91}" srcOrd="1" destOrd="0" presId="urn:microsoft.com/office/officeart/2005/8/layout/hierarchy1"/>
    <dgm:cxn modelId="{AEB4CB74-6B46-46CA-9083-33FAD25B6005}" type="presParOf" srcId="{B8FE8C75-FF7A-480A-B985-D5B9676FC0AF}" destId="{66850BDC-8146-4326-BC6F-F359AE1234E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D07D40-C27E-459B-B00D-3AECF551D3A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FB3D2003-4BF8-426E-9437-74D460A4ACDC}">
      <dgm:prSet/>
      <dgm:spPr/>
      <dgm:t>
        <a:bodyPr/>
        <a:lstStyle/>
        <a:p>
          <a:pPr algn="l"/>
          <a:r>
            <a:rPr lang="en-US" b="0" dirty="0"/>
            <a:t>Checking for missing values </a:t>
          </a:r>
          <a:r>
            <a:rPr lang="en-US" dirty="0"/>
            <a:t>using</a:t>
          </a:r>
          <a:r>
            <a:rPr lang="en-US" b="1" dirty="0"/>
            <a:t> </a:t>
          </a:r>
          <a:r>
            <a:rPr lang="en-US" b="1" dirty="0" err="1"/>
            <a:t>data_df.isnull</a:t>
          </a:r>
          <a:r>
            <a:rPr lang="en-US" b="1" dirty="0"/>
            <a:t>().sum() </a:t>
          </a:r>
          <a:r>
            <a:rPr lang="en-US" b="0" dirty="0"/>
            <a:t>and removing them accordingly from the DataFrame using </a:t>
          </a:r>
          <a:r>
            <a:rPr lang="en-US" b="1" dirty="0" err="1"/>
            <a:t>data_df.dropna</a:t>
          </a:r>
          <a:r>
            <a:rPr lang="en-US" b="1" dirty="0"/>
            <a:t>(</a:t>
          </a:r>
          <a:r>
            <a:rPr lang="en-US" b="1" dirty="0" err="1"/>
            <a:t>inplace</a:t>
          </a:r>
          <a:r>
            <a:rPr lang="en-US" b="1" dirty="0"/>
            <a:t>=True)</a:t>
          </a:r>
          <a:endParaRPr lang="en-US" dirty="0"/>
        </a:p>
      </dgm:t>
    </dgm:pt>
    <dgm:pt modelId="{422B3633-A933-4C9E-B2EF-61FB2C9FE813}" type="parTrans" cxnId="{F4300E55-AF68-4D56-8B32-82FB6659A481}">
      <dgm:prSet/>
      <dgm:spPr/>
      <dgm:t>
        <a:bodyPr/>
        <a:lstStyle/>
        <a:p>
          <a:endParaRPr lang="en-US"/>
        </a:p>
      </dgm:t>
    </dgm:pt>
    <dgm:pt modelId="{40D221CB-96CC-4A54-8AD6-C0D516C73790}" type="sibTrans" cxnId="{F4300E55-AF68-4D56-8B32-82FB6659A481}">
      <dgm:prSet/>
      <dgm:spPr/>
      <dgm:t>
        <a:bodyPr/>
        <a:lstStyle/>
        <a:p>
          <a:endParaRPr lang="en-US"/>
        </a:p>
      </dgm:t>
    </dgm:pt>
    <dgm:pt modelId="{0F101996-F32E-4101-B6C1-AEE6FECFF929}">
      <dgm:prSet/>
      <dgm:spPr/>
      <dgm:t>
        <a:bodyPr/>
        <a:lstStyle/>
        <a:p>
          <a:r>
            <a:rPr lang="en-US" dirty="0"/>
            <a:t>The number of missing values before removing it </a:t>
          </a:r>
          <a:r>
            <a:rPr lang="en-US" b="1" dirty="0"/>
            <a:t>71503</a:t>
          </a:r>
          <a:r>
            <a:rPr lang="en-US" dirty="0"/>
            <a:t> for the variable’s passenger_count, RatecodeID, store_and_fwd_flag, congestion_surcharge, airport_fee.</a:t>
          </a:r>
        </a:p>
      </dgm:t>
    </dgm:pt>
    <dgm:pt modelId="{632E71DB-4477-48E1-A378-D95E6391BDBD}" type="parTrans" cxnId="{F30B410A-DF5F-4EC5-9B15-2C60F871513A}">
      <dgm:prSet/>
      <dgm:spPr/>
      <dgm:t>
        <a:bodyPr/>
        <a:lstStyle/>
        <a:p>
          <a:endParaRPr lang="en-US"/>
        </a:p>
      </dgm:t>
    </dgm:pt>
    <dgm:pt modelId="{3811DE01-869B-4168-BD85-8F6BEF368225}" type="sibTrans" cxnId="{F30B410A-DF5F-4EC5-9B15-2C60F871513A}">
      <dgm:prSet/>
      <dgm:spPr/>
      <dgm:t>
        <a:bodyPr/>
        <a:lstStyle/>
        <a:p>
          <a:endParaRPr lang="en-US"/>
        </a:p>
      </dgm:t>
    </dgm:pt>
    <dgm:pt modelId="{7AC07006-12C8-4A88-86C1-7CB3D068D2F4}">
      <dgm:prSet/>
      <dgm:spPr/>
      <dgm:t>
        <a:bodyPr/>
        <a:lstStyle/>
        <a:p>
          <a:r>
            <a:rPr lang="en-US" dirty="0"/>
            <a:t>Checking for unnecessary columns and removing it accordingly. Removed the column tolls_amount which we haven’t used in the Analysis. </a:t>
          </a:r>
        </a:p>
      </dgm:t>
    </dgm:pt>
    <dgm:pt modelId="{4513B5B7-D748-4D26-949C-62A22C2D4325}" type="parTrans" cxnId="{053B44D9-B7ED-4FC2-BE1F-1F289A77B5AE}">
      <dgm:prSet/>
      <dgm:spPr/>
      <dgm:t>
        <a:bodyPr/>
        <a:lstStyle/>
        <a:p>
          <a:endParaRPr lang="en-US"/>
        </a:p>
      </dgm:t>
    </dgm:pt>
    <dgm:pt modelId="{D053D666-FE8D-4BF2-93C5-6222B4C21CDC}" type="sibTrans" cxnId="{053B44D9-B7ED-4FC2-BE1F-1F289A77B5AE}">
      <dgm:prSet/>
      <dgm:spPr/>
      <dgm:t>
        <a:bodyPr/>
        <a:lstStyle/>
        <a:p>
          <a:endParaRPr lang="en-US"/>
        </a:p>
      </dgm:t>
    </dgm:pt>
    <dgm:pt modelId="{9BE917A3-B8AE-4116-B3D9-A999168D8477}">
      <dgm:prSet/>
      <dgm:spPr/>
      <dgm:t>
        <a:bodyPr/>
        <a:lstStyle/>
        <a:p>
          <a:r>
            <a:rPr lang="en-US" dirty="0"/>
            <a:t>Now there </a:t>
          </a:r>
          <a:r>
            <a:rPr lang="en-US" b="1" i="0" dirty="0"/>
            <a:t>2392428</a:t>
          </a:r>
          <a:r>
            <a:rPr lang="en-US" b="0" i="0" dirty="0"/>
            <a:t> rows </a:t>
          </a:r>
          <a:r>
            <a:rPr lang="en-US" b="1" i="0" dirty="0"/>
            <a:t>18</a:t>
          </a:r>
          <a:r>
            <a:rPr lang="en-US" b="0" i="0" dirty="0"/>
            <a:t> columns after the removal of missing values and unnecessary columns. </a:t>
          </a:r>
          <a:endParaRPr lang="en-US" dirty="0"/>
        </a:p>
      </dgm:t>
    </dgm:pt>
    <dgm:pt modelId="{042FE1C8-5423-45B6-96F0-CA64F1FF0568}" type="parTrans" cxnId="{6957272D-43DA-4054-A618-640AC1E81C14}">
      <dgm:prSet/>
      <dgm:spPr/>
      <dgm:t>
        <a:bodyPr/>
        <a:lstStyle/>
        <a:p>
          <a:endParaRPr lang="en-US"/>
        </a:p>
      </dgm:t>
    </dgm:pt>
    <dgm:pt modelId="{C54AFF21-42FC-4557-B5BD-43585CFCC6A9}" type="sibTrans" cxnId="{6957272D-43DA-4054-A618-640AC1E81C14}">
      <dgm:prSet/>
      <dgm:spPr/>
      <dgm:t>
        <a:bodyPr/>
        <a:lstStyle/>
        <a:p>
          <a:endParaRPr lang="en-US"/>
        </a:p>
      </dgm:t>
    </dgm:pt>
    <dgm:pt modelId="{654A51E3-8264-428B-84ED-B42AC09604F9}" type="pres">
      <dgm:prSet presAssocID="{86D07D40-C27E-459B-B00D-3AECF551D3A6}" presName="root" presStyleCnt="0">
        <dgm:presLayoutVars>
          <dgm:dir/>
          <dgm:resizeHandles val="exact"/>
        </dgm:presLayoutVars>
      </dgm:prSet>
      <dgm:spPr/>
    </dgm:pt>
    <dgm:pt modelId="{DD1A24C5-E313-49EB-BBA1-A1724ECE5C4E}" type="pres">
      <dgm:prSet presAssocID="{86D07D40-C27E-459B-B00D-3AECF551D3A6}" presName="container" presStyleCnt="0">
        <dgm:presLayoutVars>
          <dgm:dir/>
          <dgm:resizeHandles val="exact"/>
        </dgm:presLayoutVars>
      </dgm:prSet>
      <dgm:spPr/>
    </dgm:pt>
    <dgm:pt modelId="{42716B4A-2B55-4F2D-8EB9-0A6B8F276A92}" type="pres">
      <dgm:prSet presAssocID="{FB3D2003-4BF8-426E-9437-74D460A4ACDC}" presName="compNode" presStyleCnt="0"/>
      <dgm:spPr/>
    </dgm:pt>
    <dgm:pt modelId="{2061395A-DA65-4492-982F-11E3F691C361}" type="pres">
      <dgm:prSet presAssocID="{FB3D2003-4BF8-426E-9437-74D460A4ACDC}" presName="iconBgRect" presStyleLbl="bgShp" presStyleIdx="0" presStyleCnt="4"/>
      <dgm:spPr/>
    </dgm:pt>
    <dgm:pt modelId="{BC2CABB0-B476-47BC-B7DD-CF4CB4CFAEE9}" type="pres">
      <dgm:prSet presAssocID="{FB3D2003-4BF8-426E-9437-74D460A4ACD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cision chart"/>
        </a:ext>
      </dgm:extLst>
    </dgm:pt>
    <dgm:pt modelId="{99CE74CE-6EA5-4765-B95A-7EEFC1161A96}" type="pres">
      <dgm:prSet presAssocID="{FB3D2003-4BF8-426E-9437-74D460A4ACDC}" presName="spaceRect" presStyleCnt="0"/>
      <dgm:spPr/>
    </dgm:pt>
    <dgm:pt modelId="{9D877059-C748-439E-83D3-ECAA0206DEA4}" type="pres">
      <dgm:prSet presAssocID="{FB3D2003-4BF8-426E-9437-74D460A4ACDC}" presName="textRect" presStyleLbl="revTx" presStyleIdx="0" presStyleCnt="4">
        <dgm:presLayoutVars>
          <dgm:chMax val="1"/>
          <dgm:chPref val="1"/>
        </dgm:presLayoutVars>
      </dgm:prSet>
      <dgm:spPr/>
    </dgm:pt>
    <dgm:pt modelId="{56F02893-B536-4CB1-BD41-D2D4AA4F4DF6}" type="pres">
      <dgm:prSet presAssocID="{40D221CB-96CC-4A54-8AD6-C0D516C73790}" presName="sibTrans" presStyleLbl="sibTrans2D1" presStyleIdx="0" presStyleCnt="0"/>
      <dgm:spPr/>
    </dgm:pt>
    <dgm:pt modelId="{A66B1611-E488-416D-9369-8EB3BAB1C699}" type="pres">
      <dgm:prSet presAssocID="{0F101996-F32E-4101-B6C1-AEE6FECFF929}" presName="compNode" presStyleCnt="0"/>
      <dgm:spPr/>
    </dgm:pt>
    <dgm:pt modelId="{6B2BD5F2-68F7-41C4-A36C-EB3A14C716A7}" type="pres">
      <dgm:prSet presAssocID="{0F101996-F32E-4101-B6C1-AEE6FECFF929}" presName="iconBgRect" presStyleLbl="bgShp" presStyleIdx="1" presStyleCnt="4"/>
      <dgm:spPr/>
    </dgm:pt>
    <dgm:pt modelId="{01F77E26-FBBF-484D-B48B-8F410D78AFA6}" type="pres">
      <dgm:prSet presAssocID="{0F101996-F32E-4101-B6C1-AEE6FECFF92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6CA762A5-4807-4999-9099-3761B3943950}" type="pres">
      <dgm:prSet presAssocID="{0F101996-F32E-4101-B6C1-AEE6FECFF929}" presName="spaceRect" presStyleCnt="0"/>
      <dgm:spPr/>
    </dgm:pt>
    <dgm:pt modelId="{20709E26-DF93-446A-8C77-217A93A3705A}" type="pres">
      <dgm:prSet presAssocID="{0F101996-F32E-4101-B6C1-AEE6FECFF929}" presName="textRect" presStyleLbl="revTx" presStyleIdx="1" presStyleCnt="4">
        <dgm:presLayoutVars>
          <dgm:chMax val="1"/>
          <dgm:chPref val="1"/>
        </dgm:presLayoutVars>
      </dgm:prSet>
      <dgm:spPr/>
    </dgm:pt>
    <dgm:pt modelId="{3F7D107C-721D-45F3-BE0C-EFAF3551C8AD}" type="pres">
      <dgm:prSet presAssocID="{3811DE01-869B-4168-BD85-8F6BEF368225}" presName="sibTrans" presStyleLbl="sibTrans2D1" presStyleIdx="0" presStyleCnt="0"/>
      <dgm:spPr/>
    </dgm:pt>
    <dgm:pt modelId="{D799B0F6-44A1-41AD-8939-379724CD165A}" type="pres">
      <dgm:prSet presAssocID="{7AC07006-12C8-4A88-86C1-7CB3D068D2F4}" presName="compNode" presStyleCnt="0"/>
      <dgm:spPr/>
    </dgm:pt>
    <dgm:pt modelId="{98EAD449-9C86-43F9-B5E3-E2BC60525AC7}" type="pres">
      <dgm:prSet presAssocID="{7AC07006-12C8-4A88-86C1-7CB3D068D2F4}" presName="iconBgRect" presStyleLbl="bgShp" presStyleIdx="2" presStyleCnt="4"/>
      <dgm:spPr/>
    </dgm:pt>
    <dgm:pt modelId="{2D53C93D-98F1-4DA9-B735-2534335FDC02}" type="pres">
      <dgm:prSet presAssocID="{7AC07006-12C8-4A88-86C1-7CB3D068D2F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ck"/>
        </a:ext>
      </dgm:extLst>
    </dgm:pt>
    <dgm:pt modelId="{BA2D2A75-10ED-4AA3-9FCD-B95FF70F8E38}" type="pres">
      <dgm:prSet presAssocID="{7AC07006-12C8-4A88-86C1-7CB3D068D2F4}" presName="spaceRect" presStyleCnt="0"/>
      <dgm:spPr/>
    </dgm:pt>
    <dgm:pt modelId="{E5B7FFC8-44B8-47E9-8C2B-BE8A21284484}" type="pres">
      <dgm:prSet presAssocID="{7AC07006-12C8-4A88-86C1-7CB3D068D2F4}" presName="textRect" presStyleLbl="revTx" presStyleIdx="2" presStyleCnt="4">
        <dgm:presLayoutVars>
          <dgm:chMax val="1"/>
          <dgm:chPref val="1"/>
        </dgm:presLayoutVars>
      </dgm:prSet>
      <dgm:spPr/>
    </dgm:pt>
    <dgm:pt modelId="{661A90CD-8887-4DC6-A4D8-EB321F1FB4C8}" type="pres">
      <dgm:prSet presAssocID="{D053D666-FE8D-4BF2-93C5-6222B4C21CDC}" presName="sibTrans" presStyleLbl="sibTrans2D1" presStyleIdx="0" presStyleCnt="0"/>
      <dgm:spPr/>
    </dgm:pt>
    <dgm:pt modelId="{B99A1C88-A263-4DF3-B210-484BFAF212C8}" type="pres">
      <dgm:prSet presAssocID="{9BE917A3-B8AE-4116-B3D9-A999168D8477}" presName="compNode" presStyleCnt="0"/>
      <dgm:spPr/>
    </dgm:pt>
    <dgm:pt modelId="{27A3BB15-3399-4E16-B2EB-648769FDCFB4}" type="pres">
      <dgm:prSet presAssocID="{9BE917A3-B8AE-4116-B3D9-A999168D8477}" presName="iconBgRect" presStyleLbl="bgShp" presStyleIdx="3" presStyleCnt="4"/>
      <dgm:spPr/>
    </dgm:pt>
    <dgm:pt modelId="{0268BC08-8626-4B2B-BDCE-665C1E19E181}" type="pres">
      <dgm:prSet presAssocID="{9BE917A3-B8AE-4116-B3D9-A999168D847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ter"/>
        </a:ext>
      </dgm:extLst>
    </dgm:pt>
    <dgm:pt modelId="{DE9AB4A1-D695-4FC3-8DCC-F8C7983F691C}" type="pres">
      <dgm:prSet presAssocID="{9BE917A3-B8AE-4116-B3D9-A999168D8477}" presName="spaceRect" presStyleCnt="0"/>
      <dgm:spPr/>
    </dgm:pt>
    <dgm:pt modelId="{61B9955B-8E6E-4EF8-87F4-069336368691}" type="pres">
      <dgm:prSet presAssocID="{9BE917A3-B8AE-4116-B3D9-A999168D8477}" presName="textRect" presStyleLbl="revTx" presStyleIdx="3" presStyleCnt="4">
        <dgm:presLayoutVars>
          <dgm:chMax val="1"/>
          <dgm:chPref val="1"/>
        </dgm:presLayoutVars>
      </dgm:prSet>
      <dgm:spPr/>
    </dgm:pt>
  </dgm:ptLst>
  <dgm:cxnLst>
    <dgm:cxn modelId="{F30B410A-DF5F-4EC5-9B15-2C60F871513A}" srcId="{86D07D40-C27E-459B-B00D-3AECF551D3A6}" destId="{0F101996-F32E-4101-B6C1-AEE6FECFF929}" srcOrd="1" destOrd="0" parTransId="{632E71DB-4477-48E1-A378-D95E6391BDBD}" sibTransId="{3811DE01-869B-4168-BD85-8F6BEF368225}"/>
    <dgm:cxn modelId="{1C5B142B-DF14-495F-A294-4408308F1F68}" type="presOf" srcId="{40D221CB-96CC-4A54-8AD6-C0D516C73790}" destId="{56F02893-B536-4CB1-BD41-D2D4AA4F4DF6}" srcOrd="0" destOrd="0" presId="urn:microsoft.com/office/officeart/2018/2/layout/IconCircleList"/>
    <dgm:cxn modelId="{3598472B-79D6-409B-813E-0D3F8969CF2A}" type="presOf" srcId="{D053D666-FE8D-4BF2-93C5-6222B4C21CDC}" destId="{661A90CD-8887-4DC6-A4D8-EB321F1FB4C8}" srcOrd="0" destOrd="0" presId="urn:microsoft.com/office/officeart/2018/2/layout/IconCircleList"/>
    <dgm:cxn modelId="{6957272D-43DA-4054-A618-640AC1E81C14}" srcId="{86D07D40-C27E-459B-B00D-3AECF551D3A6}" destId="{9BE917A3-B8AE-4116-B3D9-A999168D8477}" srcOrd="3" destOrd="0" parTransId="{042FE1C8-5423-45B6-96F0-CA64F1FF0568}" sibTransId="{C54AFF21-42FC-4557-B5BD-43585CFCC6A9}"/>
    <dgm:cxn modelId="{FB375671-9451-40C4-850B-54E14CED2D7E}" type="presOf" srcId="{9BE917A3-B8AE-4116-B3D9-A999168D8477}" destId="{61B9955B-8E6E-4EF8-87F4-069336368691}" srcOrd="0" destOrd="0" presId="urn:microsoft.com/office/officeart/2018/2/layout/IconCircleList"/>
    <dgm:cxn modelId="{F4300E55-AF68-4D56-8B32-82FB6659A481}" srcId="{86D07D40-C27E-459B-B00D-3AECF551D3A6}" destId="{FB3D2003-4BF8-426E-9437-74D460A4ACDC}" srcOrd="0" destOrd="0" parTransId="{422B3633-A933-4C9E-B2EF-61FB2C9FE813}" sibTransId="{40D221CB-96CC-4A54-8AD6-C0D516C73790}"/>
    <dgm:cxn modelId="{E2A8B378-30C9-4C6F-9332-8BC399105B63}" type="presOf" srcId="{FB3D2003-4BF8-426E-9437-74D460A4ACDC}" destId="{9D877059-C748-439E-83D3-ECAA0206DEA4}" srcOrd="0" destOrd="0" presId="urn:microsoft.com/office/officeart/2018/2/layout/IconCircleList"/>
    <dgm:cxn modelId="{2752EF8C-1C10-459C-99C4-F89A782270BE}" type="presOf" srcId="{0F101996-F32E-4101-B6C1-AEE6FECFF929}" destId="{20709E26-DF93-446A-8C77-217A93A3705A}" srcOrd="0" destOrd="0" presId="urn:microsoft.com/office/officeart/2018/2/layout/IconCircleList"/>
    <dgm:cxn modelId="{41AA8392-E2FF-4399-855F-58E88B2D0379}" type="presOf" srcId="{7AC07006-12C8-4A88-86C1-7CB3D068D2F4}" destId="{E5B7FFC8-44B8-47E9-8C2B-BE8A21284484}" srcOrd="0" destOrd="0" presId="urn:microsoft.com/office/officeart/2018/2/layout/IconCircleList"/>
    <dgm:cxn modelId="{B23183D0-6EA8-4C5A-9D96-603F5A507B1B}" type="presOf" srcId="{86D07D40-C27E-459B-B00D-3AECF551D3A6}" destId="{654A51E3-8264-428B-84ED-B42AC09604F9}" srcOrd="0" destOrd="0" presId="urn:microsoft.com/office/officeart/2018/2/layout/IconCircleList"/>
    <dgm:cxn modelId="{053B44D9-B7ED-4FC2-BE1F-1F289A77B5AE}" srcId="{86D07D40-C27E-459B-B00D-3AECF551D3A6}" destId="{7AC07006-12C8-4A88-86C1-7CB3D068D2F4}" srcOrd="2" destOrd="0" parTransId="{4513B5B7-D748-4D26-949C-62A22C2D4325}" sibTransId="{D053D666-FE8D-4BF2-93C5-6222B4C21CDC}"/>
    <dgm:cxn modelId="{69311FEB-0D55-447E-B8AA-6CDFCDA3C803}" type="presOf" srcId="{3811DE01-869B-4168-BD85-8F6BEF368225}" destId="{3F7D107C-721D-45F3-BE0C-EFAF3551C8AD}" srcOrd="0" destOrd="0" presId="urn:microsoft.com/office/officeart/2018/2/layout/IconCircleList"/>
    <dgm:cxn modelId="{F619D23E-F4F0-4EFB-AD6E-9BC9EE248641}" type="presParOf" srcId="{654A51E3-8264-428B-84ED-B42AC09604F9}" destId="{DD1A24C5-E313-49EB-BBA1-A1724ECE5C4E}" srcOrd="0" destOrd="0" presId="urn:microsoft.com/office/officeart/2018/2/layout/IconCircleList"/>
    <dgm:cxn modelId="{DF6C0E01-09B3-4D35-858C-CF3414371FAD}" type="presParOf" srcId="{DD1A24C5-E313-49EB-BBA1-A1724ECE5C4E}" destId="{42716B4A-2B55-4F2D-8EB9-0A6B8F276A92}" srcOrd="0" destOrd="0" presId="urn:microsoft.com/office/officeart/2018/2/layout/IconCircleList"/>
    <dgm:cxn modelId="{9EAA1F62-66A5-4D07-BE8A-226C43685DB1}" type="presParOf" srcId="{42716B4A-2B55-4F2D-8EB9-0A6B8F276A92}" destId="{2061395A-DA65-4492-982F-11E3F691C361}" srcOrd="0" destOrd="0" presId="urn:microsoft.com/office/officeart/2018/2/layout/IconCircleList"/>
    <dgm:cxn modelId="{99291355-7327-497A-B999-7E0C6E43466C}" type="presParOf" srcId="{42716B4A-2B55-4F2D-8EB9-0A6B8F276A92}" destId="{BC2CABB0-B476-47BC-B7DD-CF4CB4CFAEE9}" srcOrd="1" destOrd="0" presId="urn:microsoft.com/office/officeart/2018/2/layout/IconCircleList"/>
    <dgm:cxn modelId="{3CC4F1AA-515F-4935-B396-EB6830F4CDE5}" type="presParOf" srcId="{42716B4A-2B55-4F2D-8EB9-0A6B8F276A92}" destId="{99CE74CE-6EA5-4765-B95A-7EEFC1161A96}" srcOrd="2" destOrd="0" presId="urn:microsoft.com/office/officeart/2018/2/layout/IconCircleList"/>
    <dgm:cxn modelId="{A151C08C-9ADB-47C7-A3AD-95A3DF34E618}" type="presParOf" srcId="{42716B4A-2B55-4F2D-8EB9-0A6B8F276A92}" destId="{9D877059-C748-439E-83D3-ECAA0206DEA4}" srcOrd="3" destOrd="0" presId="urn:microsoft.com/office/officeart/2018/2/layout/IconCircleList"/>
    <dgm:cxn modelId="{5054CD3D-B582-49DC-94F2-E81262895467}" type="presParOf" srcId="{DD1A24C5-E313-49EB-BBA1-A1724ECE5C4E}" destId="{56F02893-B536-4CB1-BD41-D2D4AA4F4DF6}" srcOrd="1" destOrd="0" presId="urn:microsoft.com/office/officeart/2018/2/layout/IconCircleList"/>
    <dgm:cxn modelId="{622AEF75-7418-436C-8E90-17FF422373FF}" type="presParOf" srcId="{DD1A24C5-E313-49EB-BBA1-A1724ECE5C4E}" destId="{A66B1611-E488-416D-9369-8EB3BAB1C699}" srcOrd="2" destOrd="0" presId="urn:microsoft.com/office/officeart/2018/2/layout/IconCircleList"/>
    <dgm:cxn modelId="{DECCE041-2C59-47F0-9196-806E7A559BB8}" type="presParOf" srcId="{A66B1611-E488-416D-9369-8EB3BAB1C699}" destId="{6B2BD5F2-68F7-41C4-A36C-EB3A14C716A7}" srcOrd="0" destOrd="0" presId="urn:microsoft.com/office/officeart/2018/2/layout/IconCircleList"/>
    <dgm:cxn modelId="{6E85565B-C5AD-4FB3-A0F7-292B06D54388}" type="presParOf" srcId="{A66B1611-E488-416D-9369-8EB3BAB1C699}" destId="{01F77E26-FBBF-484D-B48B-8F410D78AFA6}" srcOrd="1" destOrd="0" presId="urn:microsoft.com/office/officeart/2018/2/layout/IconCircleList"/>
    <dgm:cxn modelId="{C87A5B0D-43BF-49D9-B6CB-72FFA234D944}" type="presParOf" srcId="{A66B1611-E488-416D-9369-8EB3BAB1C699}" destId="{6CA762A5-4807-4999-9099-3761B3943950}" srcOrd="2" destOrd="0" presId="urn:microsoft.com/office/officeart/2018/2/layout/IconCircleList"/>
    <dgm:cxn modelId="{18FE9CC2-797A-403C-AB7B-A33FB91DD4D2}" type="presParOf" srcId="{A66B1611-E488-416D-9369-8EB3BAB1C699}" destId="{20709E26-DF93-446A-8C77-217A93A3705A}" srcOrd="3" destOrd="0" presId="urn:microsoft.com/office/officeart/2018/2/layout/IconCircleList"/>
    <dgm:cxn modelId="{C99934FB-5BAA-43FA-8B06-D49E88298ACF}" type="presParOf" srcId="{DD1A24C5-E313-49EB-BBA1-A1724ECE5C4E}" destId="{3F7D107C-721D-45F3-BE0C-EFAF3551C8AD}" srcOrd="3" destOrd="0" presId="urn:microsoft.com/office/officeart/2018/2/layout/IconCircleList"/>
    <dgm:cxn modelId="{0E16AD84-1837-4CB1-8DEE-1D0B9CD24A40}" type="presParOf" srcId="{DD1A24C5-E313-49EB-BBA1-A1724ECE5C4E}" destId="{D799B0F6-44A1-41AD-8939-379724CD165A}" srcOrd="4" destOrd="0" presId="urn:microsoft.com/office/officeart/2018/2/layout/IconCircleList"/>
    <dgm:cxn modelId="{8943B738-C41B-47A2-9479-83DAD73C8296}" type="presParOf" srcId="{D799B0F6-44A1-41AD-8939-379724CD165A}" destId="{98EAD449-9C86-43F9-B5E3-E2BC60525AC7}" srcOrd="0" destOrd="0" presId="urn:microsoft.com/office/officeart/2018/2/layout/IconCircleList"/>
    <dgm:cxn modelId="{EBC52D32-6039-4D4C-B085-B248198930F4}" type="presParOf" srcId="{D799B0F6-44A1-41AD-8939-379724CD165A}" destId="{2D53C93D-98F1-4DA9-B735-2534335FDC02}" srcOrd="1" destOrd="0" presId="urn:microsoft.com/office/officeart/2018/2/layout/IconCircleList"/>
    <dgm:cxn modelId="{AFE0D9CC-62CD-4F24-9CEB-EEAD2F67FC17}" type="presParOf" srcId="{D799B0F6-44A1-41AD-8939-379724CD165A}" destId="{BA2D2A75-10ED-4AA3-9FCD-B95FF70F8E38}" srcOrd="2" destOrd="0" presId="urn:microsoft.com/office/officeart/2018/2/layout/IconCircleList"/>
    <dgm:cxn modelId="{2415F243-4674-41E9-9ED7-15D5C4E8A432}" type="presParOf" srcId="{D799B0F6-44A1-41AD-8939-379724CD165A}" destId="{E5B7FFC8-44B8-47E9-8C2B-BE8A21284484}" srcOrd="3" destOrd="0" presId="urn:microsoft.com/office/officeart/2018/2/layout/IconCircleList"/>
    <dgm:cxn modelId="{E4511FCA-6388-4A9B-AA2C-3AEA660992A5}" type="presParOf" srcId="{DD1A24C5-E313-49EB-BBA1-A1724ECE5C4E}" destId="{661A90CD-8887-4DC6-A4D8-EB321F1FB4C8}" srcOrd="5" destOrd="0" presId="urn:microsoft.com/office/officeart/2018/2/layout/IconCircleList"/>
    <dgm:cxn modelId="{8956629E-300D-421D-9ACC-E017723A036D}" type="presParOf" srcId="{DD1A24C5-E313-49EB-BBA1-A1724ECE5C4E}" destId="{B99A1C88-A263-4DF3-B210-484BFAF212C8}" srcOrd="6" destOrd="0" presId="urn:microsoft.com/office/officeart/2018/2/layout/IconCircleList"/>
    <dgm:cxn modelId="{F0CBE8A6-8EA8-4738-8F84-100FCBDCB841}" type="presParOf" srcId="{B99A1C88-A263-4DF3-B210-484BFAF212C8}" destId="{27A3BB15-3399-4E16-B2EB-648769FDCFB4}" srcOrd="0" destOrd="0" presId="urn:microsoft.com/office/officeart/2018/2/layout/IconCircleList"/>
    <dgm:cxn modelId="{CC2DD479-66A9-4E46-857D-EDECB867C0CF}" type="presParOf" srcId="{B99A1C88-A263-4DF3-B210-484BFAF212C8}" destId="{0268BC08-8626-4B2B-BDCE-665C1E19E181}" srcOrd="1" destOrd="0" presId="urn:microsoft.com/office/officeart/2018/2/layout/IconCircleList"/>
    <dgm:cxn modelId="{110656C6-D144-40EA-903A-2892845933C1}" type="presParOf" srcId="{B99A1C88-A263-4DF3-B210-484BFAF212C8}" destId="{DE9AB4A1-D695-4FC3-8DCC-F8C7983F691C}" srcOrd="2" destOrd="0" presId="urn:microsoft.com/office/officeart/2018/2/layout/IconCircleList"/>
    <dgm:cxn modelId="{AC88169B-1F38-4BDE-A4A1-43309DC7C78F}" type="presParOf" srcId="{B99A1C88-A263-4DF3-B210-484BFAF212C8}" destId="{61B9955B-8E6E-4EF8-87F4-06933636869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493173-3405-4489-A095-34345B3AA673}" type="doc">
      <dgm:prSet loTypeId="urn:microsoft.com/office/officeart/2005/8/layout/hierarchy1" loCatId="hierarchy" qsTypeId="urn:microsoft.com/office/officeart/2005/8/quickstyle/simple5" qsCatId="simple" csTypeId="urn:microsoft.com/office/officeart/2005/8/colors/accent2_2" csCatId="accent2"/>
      <dgm:spPr/>
      <dgm:t>
        <a:bodyPr/>
        <a:lstStyle/>
        <a:p>
          <a:endParaRPr lang="en-US"/>
        </a:p>
      </dgm:t>
    </dgm:pt>
    <dgm:pt modelId="{18B73E91-A99E-4F51-AC46-7B3D42EB217B}">
      <dgm:prSet custT="1"/>
      <dgm:spPr/>
      <dgm:t>
        <a:bodyPr/>
        <a:lstStyle/>
        <a:p>
          <a:r>
            <a:rPr lang="en-US" sz="1700" dirty="0"/>
            <a:t>The Descriptive Statistics </a:t>
          </a:r>
          <a:r>
            <a:rPr lang="en-US" sz="1700" b="0" i="0" dirty="0"/>
            <a:t>provides statistical information such as count, mean, standard deviation, minimum, maximum, and various percentiles for numerical columns in the DataFrame. </a:t>
          </a:r>
          <a:endParaRPr lang="en-US" sz="1700" dirty="0"/>
        </a:p>
      </dgm:t>
    </dgm:pt>
    <dgm:pt modelId="{23AE52F7-34D0-49B9-8C17-AC9A8C7AF6A0}" type="parTrans" cxnId="{E4E587E3-29F3-440B-8B1B-B402E91DAD8E}">
      <dgm:prSet/>
      <dgm:spPr/>
      <dgm:t>
        <a:bodyPr/>
        <a:lstStyle/>
        <a:p>
          <a:endParaRPr lang="en-US"/>
        </a:p>
      </dgm:t>
    </dgm:pt>
    <dgm:pt modelId="{856343B4-A1FC-4F8C-8A39-EDCC303BF05C}" type="sibTrans" cxnId="{E4E587E3-29F3-440B-8B1B-B402E91DAD8E}">
      <dgm:prSet/>
      <dgm:spPr/>
      <dgm:t>
        <a:bodyPr/>
        <a:lstStyle/>
        <a:p>
          <a:endParaRPr lang="en-US"/>
        </a:p>
      </dgm:t>
    </dgm:pt>
    <dgm:pt modelId="{5E82DEF4-A96D-411F-A98D-CEFCB45B0EB6}">
      <dgm:prSet/>
      <dgm:spPr/>
      <dgm:t>
        <a:bodyPr/>
        <a:lstStyle/>
        <a:p>
          <a:r>
            <a:rPr lang="en-US" dirty="0"/>
            <a:t>If the DataFrame contains non-numeric columns (e.g., strings or datetime objects), the describe() method will only provide statistics for the numeric columns, skipping the non-numeric ones.</a:t>
          </a:r>
        </a:p>
      </dgm:t>
    </dgm:pt>
    <dgm:pt modelId="{3D156AE2-74B5-49ED-AF28-84DC122576A6}" type="parTrans" cxnId="{7E50600B-190D-4049-9228-F45B7ABF9AD3}">
      <dgm:prSet/>
      <dgm:spPr/>
      <dgm:t>
        <a:bodyPr/>
        <a:lstStyle/>
        <a:p>
          <a:endParaRPr lang="en-US"/>
        </a:p>
      </dgm:t>
    </dgm:pt>
    <dgm:pt modelId="{412F4022-B9E5-4EAB-BA5F-AD76057F1A8D}" type="sibTrans" cxnId="{7E50600B-190D-4049-9228-F45B7ABF9AD3}">
      <dgm:prSet/>
      <dgm:spPr/>
      <dgm:t>
        <a:bodyPr/>
        <a:lstStyle/>
        <a:p>
          <a:endParaRPr lang="en-US"/>
        </a:p>
      </dgm:t>
    </dgm:pt>
    <dgm:pt modelId="{C3FCC3F0-FFFE-42EF-93BB-9711A1FB39CE}">
      <dgm:prSet/>
      <dgm:spPr/>
      <dgm:t>
        <a:bodyPr/>
        <a:lstStyle/>
        <a:p>
          <a:r>
            <a:rPr lang="en-US" b="0" i="0" dirty="0"/>
            <a:t>Descriptive statistics help us understand the distribution and characteristics of the data.</a:t>
          </a:r>
          <a:endParaRPr lang="en-US" dirty="0"/>
        </a:p>
      </dgm:t>
    </dgm:pt>
    <dgm:pt modelId="{FDA1CC6A-3CDC-4AEF-99A0-C0A1FDB0C673}" type="parTrans" cxnId="{1EDBF7D3-5DB8-4597-AFF9-E4897C629195}">
      <dgm:prSet/>
      <dgm:spPr/>
      <dgm:t>
        <a:bodyPr/>
        <a:lstStyle/>
        <a:p>
          <a:endParaRPr lang="en-US"/>
        </a:p>
      </dgm:t>
    </dgm:pt>
    <dgm:pt modelId="{69084C1B-76F2-44F3-8C9C-810F4FD05675}" type="sibTrans" cxnId="{1EDBF7D3-5DB8-4597-AFF9-E4897C629195}">
      <dgm:prSet/>
      <dgm:spPr/>
      <dgm:t>
        <a:bodyPr/>
        <a:lstStyle/>
        <a:p>
          <a:endParaRPr lang="en-US"/>
        </a:p>
      </dgm:t>
    </dgm:pt>
    <dgm:pt modelId="{FCFC3710-6FC3-4F3D-8BA6-47C21503BBC4}" type="pres">
      <dgm:prSet presAssocID="{E6493173-3405-4489-A095-34345B3AA673}" presName="hierChild1" presStyleCnt="0">
        <dgm:presLayoutVars>
          <dgm:chPref val="1"/>
          <dgm:dir/>
          <dgm:animOne val="branch"/>
          <dgm:animLvl val="lvl"/>
          <dgm:resizeHandles/>
        </dgm:presLayoutVars>
      </dgm:prSet>
      <dgm:spPr/>
    </dgm:pt>
    <dgm:pt modelId="{C923735C-9B8F-4E51-B491-1EBC6AB146EB}" type="pres">
      <dgm:prSet presAssocID="{18B73E91-A99E-4F51-AC46-7B3D42EB217B}" presName="hierRoot1" presStyleCnt="0"/>
      <dgm:spPr/>
    </dgm:pt>
    <dgm:pt modelId="{F9224DED-DC3B-4134-8DCB-C7576179AC97}" type="pres">
      <dgm:prSet presAssocID="{18B73E91-A99E-4F51-AC46-7B3D42EB217B}" presName="composite" presStyleCnt="0"/>
      <dgm:spPr/>
    </dgm:pt>
    <dgm:pt modelId="{0E1899E8-F003-4882-A7C7-B5F93F1E9E38}" type="pres">
      <dgm:prSet presAssocID="{18B73E91-A99E-4F51-AC46-7B3D42EB217B}" presName="background" presStyleLbl="node0" presStyleIdx="0" presStyleCnt="3"/>
      <dgm:spPr/>
    </dgm:pt>
    <dgm:pt modelId="{B86EBEBB-0D3E-470F-B3E7-BAD64C7D816B}" type="pres">
      <dgm:prSet presAssocID="{18B73E91-A99E-4F51-AC46-7B3D42EB217B}" presName="text" presStyleLbl="fgAcc0" presStyleIdx="0" presStyleCnt="3">
        <dgm:presLayoutVars>
          <dgm:chPref val="3"/>
        </dgm:presLayoutVars>
      </dgm:prSet>
      <dgm:spPr/>
    </dgm:pt>
    <dgm:pt modelId="{3D7DA8DB-2C6D-4BCF-B232-4A66A7C73878}" type="pres">
      <dgm:prSet presAssocID="{18B73E91-A99E-4F51-AC46-7B3D42EB217B}" presName="hierChild2" presStyleCnt="0"/>
      <dgm:spPr/>
    </dgm:pt>
    <dgm:pt modelId="{056669CB-C9D3-4CB0-9821-1432BFE76C90}" type="pres">
      <dgm:prSet presAssocID="{5E82DEF4-A96D-411F-A98D-CEFCB45B0EB6}" presName="hierRoot1" presStyleCnt="0"/>
      <dgm:spPr/>
    </dgm:pt>
    <dgm:pt modelId="{C99C95BE-BFE4-40C5-A8FC-15EFD04BFD17}" type="pres">
      <dgm:prSet presAssocID="{5E82DEF4-A96D-411F-A98D-CEFCB45B0EB6}" presName="composite" presStyleCnt="0"/>
      <dgm:spPr/>
    </dgm:pt>
    <dgm:pt modelId="{AD1B0B1E-C827-410F-8E9F-FA2F12836A92}" type="pres">
      <dgm:prSet presAssocID="{5E82DEF4-A96D-411F-A98D-CEFCB45B0EB6}" presName="background" presStyleLbl="node0" presStyleIdx="1" presStyleCnt="3"/>
      <dgm:spPr/>
    </dgm:pt>
    <dgm:pt modelId="{8D315EE1-BBBF-4F05-AF3A-83C44341850B}" type="pres">
      <dgm:prSet presAssocID="{5E82DEF4-A96D-411F-A98D-CEFCB45B0EB6}" presName="text" presStyleLbl="fgAcc0" presStyleIdx="1" presStyleCnt="3">
        <dgm:presLayoutVars>
          <dgm:chPref val="3"/>
        </dgm:presLayoutVars>
      </dgm:prSet>
      <dgm:spPr/>
    </dgm:pt>
    <dgm:pt modelId="{EEAE9CEF-A271-4BD3-868B-03DB93A4F7C5}" type="pres">
      <dgm:prSet presAssocID="{5E82DEF4-A96D-411F-A98D-CEFCB45B0EB6}" presName="hierChild2" presStyleCnt="0"/>
      <dgm:spPr/>
    </dgm:pt>
    <dgm:pt modelId="{6660DE36-1F4A-401F-A0CC-8C45C51908D7}" type="pres">
      <dgm:prSet presAssocID="{C3FCC3F0-FFFE-42EF-93BB-9711A1FB39CE}" presName="hierRoot1" presStyleCnt="0"/>
      <dgm:spPr/>
    </dgm:pt>
    <dgm:pt modelId="{E7FA2670-97AF-4C7F-B468-85F355BA8F0F}" type="pres">
      <dgm:prSet presAssocID="{C3FCC3F0-FFFE-42EF-93BB-9711A1FB39CE}" presName="composite" presStyleCnt="0"/>
      <dgm:spPr/>
    </dgm:pt>
    <dgm:pt modelId="{BE2C0E45-D742-4667-9C08-A55166CDBEAF}" type="pres">
      <dgm:prSet presAssocID="{C3FCC3F0-FFFE-42EF-93BB-9711A1FB39CE}" presName="background" presStyleLbl="node0" presStyleIdx="2" presStyleCnt="3"/>
      <dgm:spPr/>
    </dgm:pt>
    <dgm:pt modelId="{E92324F8-C08A-4D64-8F3A-A873113BA7FA}" type="pres">
      <dgm:prSet presAssocID="{C3FCC3F0-FFFE-42EF-93BB-9711A1FB39CE}" presName="text" presStyleLbl="fgAcc0" presStyleIdx="2" presStyleCnt="3">
        <dgm:presLayoutVars>
          <dgm:chPref val="3"/>
        </dgm:presLayoutVars>
      </dgm:prSet>
      <dgm:spPr/>
    </dgm:pt>
    <dgm:pt modelId="{34D823FA-1179-408A-9485-A443CCAD5B11}" type="pres">
      <dgm:prSet presAssocID="{C3FCC3F0-FFFE-42EF-93BB-9711A1FB39CE}" presName="hierChild2" presStyleCnt="0"/>
      <dgm:spPr/>
    </dgm:pt>
  </dgm:ptLst>
  <dgm:cxnLst>
    <dgm:cxn modelId="{7E50600B-190D-4049-9228-F45B7ABF9AD3}" srcId="{E6493173-3405-4489-A095-34345B3AA673}" destId="{5E82DEF4-A96D-411F-A98D-CEFCB45B0EB6}" srcOrd="1" destOrd="0" parTransId="{3D156AE2-74B5-49ED-AF28-84DC122576A6}" sibTransId="{412F4022-B9E5-4EAB-BA5F-AD76057F1A8D}"/>
    <dgm:cxn modelId="{5C911241-330B-44EE-9548-F3CA95A6B349}" type="presOf" srcId="{E6493173-3405-4489-A095-34345B3AA673}" destId="{FCFC3710-6FC3-4F3D-8BA6-47C21503BBC4}" srcOrd="0" destOrd="0" presId="urn:microsoft.com/office/officeart/2005/8/layout/hierarchy1"/>
    <dgm:cxn modelId="{61675862-FA0E-4B46-BF07-FDD5977EC4E5}" type="presOf" srcId="{C3FCC3F0-FFFE-42EF-93BB-9711A1FB39CE}" destId="{E92324F8-C08A-4D64-8F3A-A873113BA7FA}" srcOrd="0" destOrd="0" presId="urn:microsoft.com/office/officeart/2005/8/layout/hierarchy1"/>
    <dgm:cxn modelId="{4DA56870-04D0-400F-A3AE-8C3708B6FB7E}" type="presOf" srcId="{18B73E91-A99E-4F51-AC46-7B3D42EB217B}" destId="{B86EBEBB-0D3E-470F-B3E7-BAD64C7D816B}" srcOrd="0" destOrd="0" presId="urn:microsoft.com/office/officeart/2005/8/layout/hierarchy1"/>
    <dgm:cxn modelId="{7EBC7AA2-98D9-4B51-9E32-845FA66DF87B}" type="presOf" srcId="{5E82DEF4-A96D-411F-A98D-CEFCB45B0EB6}" destId="{8D315EE1-BBBF-4F05-AF3A-83C44341850B}" srcOrd="0" destOrd="0" presId="urn:microsoft.com/office/officeart/2005/8/layout/hierarchy1"/>
    <dgm:cxn modelId="{1EDBF7D3-5DB8-4597-AFF9-E4897C629195}" srcId="{E6493173-3405-4489-A095-34345B3AA673}" destId="{C3FCC3F0-FFFE-42EF-93BB-9711A1FB39CE}" srcOrd="2" destOrd="0" parTransId="{FDA1CC6A-3CDC-4AEF-99A0-C0A1FDB0C673}" sibTransId="{69084C1B-76F2-44F3-8C9C-810F4FD05675}"/>
    <dgm:cxn modelId="{E4E587E3-29F3-440B-8B1B-B402E91DAD8E}" srcId="{E6493173-3405-4489-A095-34345B3AA673}" destId="{18B73E91-A99E-4F51-AC46-7B3D42EB217B}" srcOrd="0" destOrd="0" parTransId="{23AE52F7-34D0-49B9-8C17-AC9A8C7AF6A0}" sibTransId="{856343B4-A1FC-4F8C-8A39-EDCC303BF05C}"/>
    <dgm:cxn modelId="{93A30822-E7E3-4B90-8F7E-306B7615CC62}" type="presParOf" srcId="{FCFC3710-6FC3-4F3D-8BA6-47C21503BBC4}" destId="{C923735C-9B8F-4E51-B491-1EBC6AB146EB}" srcOrd="0" destOrd="0" presId="urn:microsoft.com/office/officeart/2005/8/layout/hierarchy1"/>
    <dgm:cxn modelId="{7D676D6A-4DB7-422C-94BF-58434FFC145B}" type="presParOf" srcId="{C923735C-9B8F-4E51-B491-1EBC6AB146EB}" destId="{F9224DED-DC3B-4134-8DCB-C7576179AC97}" srcOrd="0" destOrd="0" presId="urn:microsoft.com/office/officeart/2005/8/layout/hierarchy1"/>
    <dgm:cxn modelId="{E42B36FB-6601-4946-82ED-CF9E328A9A73}" type="presParOf" srcId="{F9224DED-DC3B-4134-8DCB-C7576179AC97}" destId="{0E1899E8-F003-4882-A7C7-B5F93F1E9E38}" srcOrd="0" destOrd="0" presId="urn:microsoft.com/office/officeart/2005/8/layout/hierarchy1"/>
    <dgm:cxn modelId="{A1FA46E6-2228-45BC-90A5-B53C3D1A8DBF}" type="presParOf" srcId="{F9224DED-DC3B-4134-8DCB-C7576179AC97}" destId="{B86EBEBB-0D3E-470F-B3E7-BAD64C7D816B}" srcOrd="1" destOrd="0" presId="urn:microsoft.com/office/officeart/2005/8/layout/hierarchy1"/>
    <dgm:cxn modelId="{B5EE659C-72C6-4357-B9BE-1099937D2889}" type="presParOf" srcId="{C923735C-9B8F-4E51-B491-1EBC6AB146EB}" destId="{3D7DA8DB-2C6D-4BCF-B232-4A66A7C73878}" srcOrd="1" destOrd="0" presId="urn:microsoft.com/office/officeart/2005/8/layout/hierarchy1"/>
    <dgm:cxn modelId="{DCCA9CE6-1827-486F-86CC-A32E60FA2D08}" type="presParOf" srcId="{FCFC3710-6FC3-4F3D-8BA6-47C21503BBC4}" destId="{056669CB-C9D3-4CB0-9821-1432BFE76C90}" srcOrd="1" destOrd="0" presId="urn:microsoft.com/office/officeart/2005/8/layout/hierarchy1"/>
    <dgm:cxn modelId="{7DE55ED0-3BF4-4961-9C5A-74F7FE13AE89}" type="presParOf" srcId="{056669CB-C9D3-4CB0-9821-1432BFE76C90}" destId="{C99C95BE-BFE4-40C5-A8FC-15EFD04BFD17}" srcOrd="0" destOrd="0" presId="urn:microsoft.com/office/officeart/2005/8/layout/hierarchy1"/>
    <dgm:cxn modelId="{C555ACB8-26F3-4C31-88F6-43AD2CEB2FED}" type="presParOf" srcId="{C99C95BE-BFE4-40C5-A8FC-15EFD04BFD17}" destId="{AD1B0B1E-C827-410F-8E9F-FA2F12836A92}" srcOrd="0" destOrd="0" presId="urn:microsoft.com/office/officeart/2005/8/layout/hierarchy1"/>
    <dgm:cxn modelId="{23FDD2C6-F3A5-4326-998A-157EF7D49BB6}" type="presParOf" srcId="{C99C95BE-BFE4-40C5-A8FC-15EFD04BFD17}" destId="{8D315EE1-BBBF-4F05-AF3A-83C44341850B}" srcOrd="1" destOrd="0" presId="urn:microsoft.com/office/officeart/2005/8/layout/hierarchy1"/>
    <dgm:cxn modelId="{223CBAE6-3A63-4E05-977F-3DAB873EE1E0}" type="presParOf" srcId="{056669CB-C9D3-4CB0-9821-1432BFE76C90}" destId="{EEAE9CEF-A271-4BD3-868B-03DB93A4F7C5}" srcOrd="1" destOrd="0" presId="urn:microsoft.com/office/officeart/2005/8/layout/hierarchy1"/>
    <dgm:cxn modelId="{4D29F4A5-B326-4B66-99B3-6058CB62E70E}" type="presParOf" srcId="{FCFC3710-6FC3-4F3D-8BA6-47C21503BBC4}" destId="{6660DE36-1F4A-401F-A0CC-8C45C51908D7}" srcOrd="2" destOrd="0" presId="urn:microsoft.com/office/officeart/2005/8/layout/hierarchy1"/>
    <dgm:cxn modelId="{EF994721-6BBB-4815-84C6-37AE8AC013A8}" type="presParOf" srcId="{6660DE36-1F4A-401F-A0CC-8C45C51908D7}" destId="{E7FA2670-97AF-4C7F-B468-85F355BA8F0F}" srcOrd="0" destOrd="0" presId="urn:microsoft.com/office/officeart/2005/8/layout/hierarchy1"/>
    <dgm:cxn modelId="{660F0EDC-DF5B-400C-8BF0-238A883C2AEB}" type="presParOf" srcId="{E7FA2670-97AF-4C7F-B468-85F355BA8F0F}" destId="{BE2C0E45-D742-4667-9C08-A55166CDBEAF}" srcOrd="0" destOrd="0" presId="urn:microsoft.com/office/officeart/2005/8/layout/hierarchy1"/>
    <dgm:cxn modelId="{F67C325B-E18C-442C-BE24-BC22C73E3E19}" type="presParOf" srcId="{E7FA2670-97AF-4C7F-B468-85F355BA8F0F}" destId="{E92324F8-C08A-4D64-8F3A-A873113BA7FA}" srcOrd="1" destOrd="0" presId="urn:microsoft.com/office/officeart/2005/8/layout/hierarchy1"/>
    <dgm:cxn modelId="{AD390F60-0B64-4F75-A429-94AAAA347FEB}" type="presParOf" srcId="{6660DE36-1F4A-401F-A0CC-8C45C51908D7}" destId="{34D823FA-1179-408A-9485-A443CCAD5B1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3B4118-BAE4-4C66-A205-77EAB4D792EB}" type="doc">
      <dgm:prSet loTypeId="urn:microsoft.com/office/officeart/2005/8/layout/matrix2" loCatId="matrix" qsTypeId="urn:microsoft.com/office/officeart/2005/8/quickstyle/simple4" qsCatId="simple" csTypeId="urn:microsoft.com/office/officeart/2005/8/colors/accent1_2" csCatId="accent1" phldr="1"/>
      <dgm:spPr/>
      <dgm:t>
        <a:bodyPr/>
        <a:lstStyle/>
        <a:p>
          <a:endParaRPr lang="en-US"/>
        </a:p>
      </dgm:t>
    </dgm:pt>
    <dgm:pt modelId="{65AA3D3D-6C74-41B7-9585-393454E0C733}">
      <dgm:prSet custT="1"/>
      <dgm:spPr/>
      <dgm:t>
        <a:bodyPr/>
        <a:lstStyle/>
        <a:p>
          <a:r>
            <a:rPr lang="en-US" sz="1600" b="1" dirty="0"/>
            <a:t>Analyzing the data and selecting relevant columns for visualizations.</a:t>
          </a:r>
          <a:endParaRPr lang="en-US" sz="1600" dirty="0"/>
        </a:p>
      </dgm:t>
    </dgm:pt>
    <dgm:pt modelId="{D55C28C2-4EF4-4FFA-B191-5D9E005C7C83}" type="parTrans" cxnId="{0566B406-40D5-4A37-AF9A-DC29EE83F65F}">
      <dgm:prSet/>
      <dgm:spPr/>
      <dgm:t>
        <a:bodyPr/>
        <a:lstStyle/>
        <a:p>
          <a:endParaRPr lang="en-US"/>
        </a:p>
      </dgm:t>
    </dgm:pt>
    <dgm:pt modelId="{DE4ED473-650B-44FA-B273-05F02264949C}" type="sibTrans" cxnId="{0566B406-40D5-4A37-AF9A-DC29EE83F65F}">
      <dgm:prSet/>
      <dgm:spPr/>
      <dgm:t>
        <a:bodyPr/>
        <a:lstStyle/>
        <a:p>
          <a:endParaRPr lang="en-US"/>
        </a:p>
      </dgm:t>
    </dgm:pt>
    <dgm:pt modelId="{AC4475EE-36D7-42BF-B3C5-1F7DBCF33F7D}">
      <dgm:prSet custT="1"/>
      <dgm:spPr/>
      <dgm:t>
        <a:bodyPr/>
        <a:lstStyle/>
        <a:p>
          <a:r>
            <a:rPr lang="en-US" sz="1600" b="1" dirty="0"/>
            <a:t>Converting pickup and drop-off variables from object data type to datetime data type in DataFrame.</a:t>
          </a:r>
          <a:endParaRPr lang="en-US" sz="1600" dirty="0"/>
        </a:p>
      </dgm:t>
    </dgm:pt>
    <dgm:pt modelId="{82AD5CBF-FD28-485D-80F4-02A7E90FC52F}" type="parTrans" cxnId="{EA739084-13F8-4758-B591-97A891865743}">
      <dgm:prSet/>
      <dgm:spPr/>
      <dgm:t>
        <a:bodyPr/>
        <a:lstStyle/>
        <a:p>
          <a:endParaRPr lang="en-US"/>
        </a:p>
      </dgm:t>
    </dgm:pt>
    <dgm:pt modelId="{39A4F6F9-7404-4CA6-B940-732EB091EF24}" type="sibTrans" cxnId="{EA739084-13F8-4758-B591-97A891865743}">
      <dgm:prSet/>
      <dgm:spPr/>
      <dgm:t>
        <a:bodyPr/>
        <a:lstStyle/>
        <a:p>
          <a:endParaRPr lang="en-US"/>
        </a:p>
      </dgm:t>
    </dgm:pt>
    <dgm:pt modelId="{B0CEB3BB-655A-4FAB-9B3C-32EB6C537F12}">
      <dgm:prSet custT="1"/>
      <dgm:spPr/>
      <dgm:t>
        <a:bodyPr/>
        <a:lstStyle/>
        <a:p>
          <a:r>
            <a:rPr lang="en-US" sz="1600" b="1" dirty="0"/>
            <a:t>And selecting the ‘pickup_hour’ and ‘pickup_dayofweek’ variables accordingly from pickup and drop-off variables.</a:t>
          </a:r>
          <a:endParaRPr lang="en-US" sz="1600" dirty="0"/>
        </a:p>
      </dgm:t>
    </dgm:pt>
    <dgm:pt modelId="{CFDF6B2A-1721-4947-B2D6-0CAF46B583EA}" type="parTrans" cxnId="{B19ED8BC-1AE6-41AA-9508-90951A66A2CF}">
      <dgm:prSet/>
      <dgm:spPr/>
      <dgm:t>
        <a:bodyPr/>
        <a:lstStyle/>
        <a:p>
          <a:endParaRPr lang="en-US"/>
        </a:p>
      </dgm:t>
    </dgm:pt>
    <dgm:pt modelId="{A8F479CB-20CF-4928-8F9B-33FE3187ED87}" type="sibTrans" cxnId="{B19ED8BC-1AE6-41AA-9508-90951A66A2CF}">
      <dgm:prSet/>
      <dgm:spPr/>
      <dgm:t>
        <a:bodyPr/>
        <a:lstStyle/>
        <a:p>
          <a:endParaRPr lang="en-US"/>
        </a:p>
      </dgm:t>
    </dgm:pt>
    <dgm:pt modelId="{B713794A-E365-46B6-B858-DA54135E12C1}">
      <dgm:prSet custT="1"/>
      <dgm:spPr/>
      <dgm:t>
        <a:bodyPr/>
        <a:lstStyle/>
        <a:p>
          <a:r>
            <a:rPr lang="en-US" sz="1600" b="1" dirty="0"/>
            <a:t>Creating a new variable named ‘day_category’ for specifying the day as Weekday or Weekend.</a:t>
          </a:r>
          <a:endParaRPr lang="en-US" sz="1600" dirty="0"/>
        </a:p>
      </dgm:t>
    </dgm:pt>
    <dgm:pt modelId="{51E34961-5C82-4EDB-8B39-B4261472466E}" type="parTrans" cxnId="{D1EB7590-4031-4A13-BDFA-19E228BC27E9}">
      <dgm:prSet/>
      <dgm:spPr/>
      <dgm:t>
        <a:bodyPr/>
        <a:lstStyle/>
        <a:p>
          <a:endParaRPr lang="en-US"/>
        </a:p>
      </dgm:t>
    </dgm:pt>
    <dgm:pt modelId="{F8F61554-D333-4950-A827-24BA15C6CA6E}" type="sibTrans" cxnId="{D1EB7590-4031-4A13-BDFA-19E228BC27E9}">
      <dgm:prSet/>
      <dgm:spPr/>
      <dgm:t>
        <a:bodyPr/>
        <a:lstStyle/>
        <a:p>
          <a:endParaRPr lang="en-US"/>
        </a:p>
      </dgm:t>
    </dgm:pt>
    <dgm:pt modelId="{88F80DE1-4DF0-416F-8B9D-FF9917EF03B8}" type="pres">
      <dgm:prSet presAssocID="{283B4118-BAE4-4C66-A205-77EAB4D792EB}" presName="matrix" presStyleCnt="0">
        <dgm:presLayoutVars>
          <dgm:chMax val="1"/>
          <dgm:dir/>
          <dgm:resizeHandles val="exact"/>
        </dgm:presLayoutVars>
      </dgm:prSet>
      <dgm:spPr/>
    </dgm:pt>
    <dgm:pt modelId="{7B37EBC3-BBBC-4380-AE07-3E353168E230}" type="pres">
      <dgm:prSet presAssocID="{283B4118-BAE4-4C66-A205-77EAB4D792EB}" presName="axisShape" presStyleLbl="bgShp" presStyleIdx="0" presStyleCnt="1"/>
      <dgm:spPr/>
    </dgm:pt>
    <dgm:pt modelId="{965A5E5F-FA73-4D45-9644-764BE9D6AEDE}" type="pres">
      <dgm:prSet presAssocID="{283B4118-BAE4-4C66-A205-77EAB4D792EB}" presName="rect1" presStyleLbl="node1" presStyleIdx="0" presStyleCnt="4">
        <dgm:presLayoutVars>
          <dgm:chMax val="0"/>
          <dgm:chPref val="0"/>
          <dgm:bulletEnabled val="1"/>
        </dgm:presLayoutVars>
      </dgm:prSet>
      <dgm:spPr/>
    </dgm:pt>
    <dgm:pt modelId="{5F9EDA30-D354-4A7B-99FE-BA0F566F099E}" type="pres">
      <dgm:prSet presAssocID="{283B4118-BAE4-4C66-A205-77EAB4D792EB}" presName="rect2" presStyleLbl="node1" presStyleIdx="1" presStyleCnt="4">
        <dgm:presLayoutVars>
          <dgm:chMax val="0"/>
          <dgm:chPref val="0"/>
          <dgm:bulletEnabled val="1"/>
        </dgm:presLayoutVars>
      </dgm:prSet>
      <dgm:spPr/>
    </dgm:pt>
    <dgm:pt modelId="{78A0950A-32E9-40D7-9396-59FDD88E4060}" type="pres">
      <dgm:prSet presAssocID="{283B4118-BAE4-4C66-A205-77EAB4D792EB}" presName="rect3" presStyleLbl="node1" presStyleIdx="2" presStyleCnt="4">
        <dgm:presLayoutVars>
          <dgm:chMax val="0"/>
          <dgm:chPref val="0"/>
          <dgm:bulletEnabled val="1"/>
        </dgm:presLayoutVars>
      </dgm:prSet>
      <dgm:spPr/>
    </dgm:pt>
    <dgm:pt modelId="{0784016E-BA8C-498D-A62B-849667501AB7}" type="pres">
      <dgm:prSet presAssocID="{283B4118-BAE4-4C66-A205-77EAB4D792EB}" presName="rect4" presStyleLbl="node1" presStyleIdx="3" presStyleCnt="4">
        <dgm:presLayoutVars>
          <dgm:chMax val="0"/>
          <dgm:chPref val="0"/>
          <dgm:bulletEnabled val="1"/>
        </dgm:presLayoutVars>
      </dgm:prSet>
      <dgm:spPr/>
    </dgm:pt>
  </dgm:ptLst>
  <dgm:cxnLst>
    <dgm:cxn modelId="{0566B406-40D5-4A37-AF9A-DC29EE83F65F}" srcId="{283B4118-BAE4-4C66-A205-77EAB4D792EB}" destId="{65AA3D3D-6C74-41B7-9585-393454E0C733}" srcOrd="0" destOrd="0" parTransId="{D55C28C2-4EF4-4FFA-B191-5D9E005C7C83}" sibTransId="{DE4ED473-650B-44FA-B273-05F02264949C}"/>
    <dgm:cxn modelId="{96C73F22-013A-442F-9D7F-3947E46B4D53}" type="presOf" srcId="{65AA3D3D-6C74-41B7-9585-393454E0C733}" destId="{965A5E5F-FA73-4D45-9644-764BE9D6AEDE}" srcOrd="0" destOrd="0" presId="urn:microsoft.com/office/officeart/2005/8/layout/matrix2"/>
    <dgm:cxn modelId="{E2771E2B-E02B-4E53-A8B1-E969BF5A8B9A}" type="presOf" srcId="{B713794A-E365-46B6-B858-DA54135E12C1}" destId="{0784016E-BA8C-498D-A62B-849667501AB7}" srcOrd="0" destOrd="0" presId="urn:microsoft.com/office/officeart/2005/8/layout/matrix2"/>
    <dgm:cxn modelId="{CF9FFD2F-A325-4182-80EB-87A25CA8F4BD}" type="presOf" srcId="{AC4475EE-36D7-42BF-B3C5-1F7DBCF33F7D}" destId="{5F9EDA30-D354-4A7B-99FE-BA0F566F099E}" srcOrd="0" destOrd="0" presId="urn:microsoft.com/office/officeart/2005/8/layout/matrix2"/>
    <dgm:cxn modelId="{EA739084-13F8-4758-B591-97A891865743}" srcId="{283B4118-BAE4-4C66-A205-77EAB4D792EB}" destId="{AC4475EE-36D7-42BF-B3C5-1F7DBCF33F7D}" srcOrd="1" destOrd="0" parTransId="{82AD5CBF-FD28-485D-80F4-02A7E90FC52F}" sibTransId="{39A4F6F9-7404-4CA6-B940-732EB091EF24}"/>
    <dgm:cxn modelId="{D1EB7590-4031-4A13-BDFA-19E228BC27E9}" srcId="{283B4118-BAE4-4C66-A205-77EAB4D792EB}" destId="{B713794A-E365-46B6-B858-DA54135E12C1}" srcOrd="3" destOrd="0" parTransId="{51E34961-5C82-4EDB-8B39-B4261472466E}" sibTransId="{F8F61554-D333-4950-A827-24BA15C6CA6E}"/>
    <dgm:cxn modelId="{B19ED8BC-1AE6-41AA-9508-90951A66A2CF}" srcId="{283B4118-BAE4-4C66-A205-77EAB4D792EB}" destId="{B0CEB3BB-655A-4FAB-9B3C-32EB6C537F12}" srcOrd="2" destOrd="0" parTransId="{CFDF6B2A-1721-4947-B2D6-0CAF46B583EA}" sibTransId="{A8F479CB-20CF-4928-8F9B-33FE3187ED87}"/>
    <dgm:cxn modelId="{EEE2E4D1-8D39-4B3A-B67A-E94D76AB49D3}" type="presOf" srcId="{B0CEB3BB-655A-4FAB-9B3C-32EB6C537F12}" destId="{78A0950A-32E9-40D7-9396-59FDD88E4060}" srcOrd="0" destOrd="0" presId="urn:microsoft.com/office/officeart/2005/8/layout/matrix2"/>
    <dgm:cxn modelId="{BA0673ED-5250-4CEB-9226-2CAABF9B201F}" type="presOf" srcId="{283B4118-BAE4-4C66-A205-77EAB4D792EB}" destId="{88F80DE1-4DF0-416F-8B9D-FF9917EF03B8}" srcOrd="0" destOrd="0" presId="urn:microsoft.com/office/officeart/2005/8/layout/matrix2"/>
    <dgm:cxn modelId="{E37DDB18-959F-404E-8785-52FBA65B310E}" type="presParOf" srcId="{88F80DE1-4DF0-416F-8B9D-FF9917EF03B8}" destId="{7B37EBC3-BBBC-4380-AE07-3E353168E230}" srcOrd="0" destOrd="0" presId="urn:microsoft.com/office/officeart/2005/8/layout/matrix2"/>
    <dgm:cxn modelId="{9C44F63A-09CC-450A-A48C-2252FD6C62FD}" type="presParOf" srcId="{88F80DE1-4DF0-416F-8B9D-FF9917EF03B8}" destId="{965A5E5F-FA73-4D45-9644-764BE9D6AEDE}" srcOrd="1" destOrd="0" presId="urn:microsoft.com/office/officeart/2005/8/layout/matrix2"/>
    <dgm:cxn modelId="{B94D7284-F326-4BEE-9CCB-0B8E582337D4}" type="presParOf" srcId="{88F80DE1-4DF0-416F-8B9D-FF9917EF03B8}" destId="{5F9EDA30-D354-4A7B-99FE-BA0F566F099E}" srcOrd="2" destOrd="0" presId="urn:microsoft.com/office/officeart/2005/8/layout/matrix2"/>
    <dgm:cxn modelId="{847CBDA8-88F2-46C4-902B-C6D8B789E818}" type="presParOf" srcId="{88F80DE1-4DF0-416F-8B9D-FF9917EF03B8}" destId="{78A0950A-32E9-40D7-9396-59FDD88E4060}" srcOrd="3" destOrd="0" presId="urn:microsoft.com/office/officeart/2005/8/layout/matrix2"/>
    <dgm:cxn modelId="{FA53E4CD-750A-45C5-9BAC-BDF53EC05B08}" type="presParOf" srcId="{88F80DE1-4DF0-416F-8B9D-FF9917EF03B8}" destId="{0784016E-BA8C-498D-A62B-849667501AB7}" srcOrd="4" destOrd="0" presId="urn:microsoft.com/office/officeart/2005/8/layout/matrix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3A48A-A1CB-4245-BC21-DB3494BE05C5}">
      <dsp:nvSpPr>
        <dsp:cNvPr id="0" name=""/>
        <dsp:cNvSpPr/>
      </dsp:nvSpPr>
      <dsp:spPr>
        <a:xfrm>
          <a:off x="5661778" y="2116048"/>
          <a:ext cx="4445871" cy="705276"/>
        </a:xfrm>
        <a:custGeom>
          <a:avLst/>
          <a:gdLst/>
          <a:ahLst/>
          <a:cxnLst/>
          <a:rect l="0" t="0" r="0" b="0"/>
          <a:pathLst>
            <a:path>
              <a:moveTo>
                <a:pt x="0" y="0"/>
              </a:moveTo>
              <a:lnTo>
                <a:pt x="0" y="480625"/>
              </a:lnTo>
              <a:lnTo>
                <a:pt x="4445871" y="480625"/>
              </a:lnTo>
              <a:lnTo>
                <a:pt x="4445871" y="7052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2AEADA-06F2-4E08-89DC-77B1E988B68A}">
      <dsp:nvSpPr>
        <dsp:cNvPr id="0" name=""/>
        <dsp:cNvSpPr/>
      </dsp:nvSpPr>
      <dsp:spPr>
        <a:xfrm>
          <a:off x="5661778" y="2116048"/>
          <a:ext cx="1481957" cy="705276"/>
        </a:xfrm>
        <a:custGeom>
          <a:avLst/>
          <a:gdLst/>
          <a:ahLst/>
          <a:cxnLst/>
          <a:rect l="0" t="0" r="0" b="0"/>
          <a:pathLst>
            <a:path>
              <a:moveTo>
                <a:pt x="0" y="0"/>
              </a:moveTo>
              <a:lnTo>
                <a:pt x="0" y="480625"/>
              </a:lnTo>
              <a:lnTo>
                <a:pt x="1481957" y="480625"/>
              </a:lnTo>
              <a:lnTo>
                <a:pt x="1481957" y="7052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456EF4-D189-46CB-AC60-E420B4EC4808}">
      <dsp:nvSpPr>
        <dsp:cNvPr id="0" name=""/>
        <dsp:cNvSpPr/>
      </dsp:nvSpPr>
      <dsp:spPr>
        <a:xfrm>
          <a:off x="4179821" y="2116048"/>
          <a:ext cx="1481957" cy="705276"/>
        </a:xfrm>
        <a:custGeom>
          <a:avLst/>
          <a:gdLst/>
          <a:ahLst/>
          <a:cxnLst/>
          <a:rect l="0" t="0" r="0" b="0"/>
          <a:pathLst>
            <a:path>
              <a:moveTo>
                <a:pt x="1481957" y="0"/>
              </a:moveTo>
              <a:lnTo>
                <a:pt x="1481957" y="480625"/>
              </a:lnTo>
              <a:lnTo>
                <a:pt x="0" y="480625"/>
              </a:lnTo>
              <a:lnTo>
                <a:pt x="0" y="7052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4B7E719-3883-4969-BED3-36055076ECCA}">
      <dsp:nvSpPr>
        <dsp:cNvPr id="0" name=""/>
        <dsp:cNvSpPr/>
      </dsp:nvSpPr>
      <dsp:spPr>
        <a:xfrm>
          <a:off x="1215906" y="2116048"/>
          <a:ext cx="4445871" cy="705276"/>
        </a:xfrm>
        <a:custGeom>
          <a:avLst/>
          <a:gdLst/>
          <a:ahLst/>
          <a:cxnLst/>
          <a:rect l="0" t="0" r="0" b="0"/>
          <a:pathLst>
            <a:path>
              <a:moveTo>
                <a:pt x="4445871" y="0"/>
              </a:moveTo>
              <a:lnTo>
                <a:pt x="4445871" y="480625"/>
              </a:lnTo>
              <a:lnTo>
                <a:pt x="0" y="480625"/>
              </a:lnTo>
              <a:lnTo>
                <a:pt x="0" y="7052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CC005C3-D8BD-4E7B-87C4-D507C2B72E0A}">
      <dsp:nvSpPr>
        <dsp:cNvPr id="0" name=""/>
        <dsp:cNvSpPr/>
      </dsp:nvSpPr>
      <dsp:spPr>
        <a:xfrm>
          <a:off x="1485353" y="576160"/>
          <a:ext cx="2425020" cy="15398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D64BA5-61EC-47C7-8FEA-722ED89EA928}">
      <dsp:nvSpPr>
        <dsp:cNvPr id="0" name=""/>
        <dsp:cNvSpPr/>
      </dsp:nvSpPr>
      <dsp:spPr>
        <a:xfrm>
          <a:off x="1754800" y="832134"/>
          <a:ext cx="2425020" cy="153988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Import necessary packages &amp; displaying the data in as DataFrame.</a:t>
          </a:r>
        </a:p>
      </dsp:txBody>
      <dsp:txXfrm>
        <a:off x="1799902" y="877236"/>
        <a:ext cx="2334816" cy="1449684"/>
      </dsp:txXfrm>
    </dsp:sp>
    <dsp:sp modelId="{A8245CA7-28DD-4F36-BDE5-4C54CEB94656}">
      <dsp:nvSpPr>
        <dsp:cNvPr id="0" name=""/>
        <dsp:cNvSpPr/>
      </dsp:nvSpPr>
      <dsp:spPr>
        <a:xfrm>
          <a:off x="4449268" y="576160"/>
          <a:ext cx="2425020" cy="15398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5D04EA-66DD-45A8-BD7C-12255A682CE5}">
      <dsp:nvSpPr>
        <dsp:cNvPr id="0" name=""/>
        <dsp:cNvSpPr/>
      </dsp:nvSpPr>
      <dsp:spPr>
        <a:xfrm>
          <a:off x="4718714" y="832134"/>
          <a:ext cx="2425020" cy="153988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The commonly used methods in pandas DataFrame for exploring and understanding the structure and content of a dataset.</a:t>
          </a:r>
        </a:p>
      </dsp:txBody>
      <dsp:txXfrm>
        <a:off x="4763816" y="877236"/>
        <a:ext cx="2334816" cy="1449684"/>
      </dsp:txXfrm>
    </dsp:sp>
    <dsp:sp modelId="{866685C3-E181-4AEE-A3BB-3C477313F8E0}">
      <dsp:nvSpPr>
        <dsp:cNvPr id="0" name=""/>
        <dsp:cNvSpPr/>
      </dsp:nvSpPr>
      <dsp:spPr>
        <a:xfrm>
          <a:off x="3396" y="2821325"/>
          <a:ext cx="2425020" cy="15398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253977-B13E-496F-85B9-65A84C67A280}">
      <dsp:nvSpPr>
        <dsp:cNvPr id="0" name=""/>
        <dsp:cNvSpPr/>
      </dsp:nvSpPr>
      <dsp:spPr>
        <a:xfrm>
          <a:off x="272843" y="3077299"/>
          <a:ext cx="2425020" cy="153988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df.shape-</a:t>
          </a:r>
          <a:r>
            <a:rPr lang="en-US" sz="1600" kern="1200" dirty="0"/>
            <a:t> There are a total of </a:t>
          </a:r>
          <a:r>
            <a:rPr lang="en-US" sz="1600" b="1" kern="1200" dirty="0"/>
            <a:t>2463931</a:t>
          </a:r>
          <a:r>
            <a:rPr lang="en-US" sz="1600" kern="1200" dirty="0"/>
            <a:t> rows and </a:t>
          </a:r>
          <a:r>
            <a:rPr lang="en-US" sz="1600" b="1" kern="1200" dirty="0"/>
            <a:t>19</a:t>
          </a:r>
          <a:r>
            <a:rPr lang="en-US" sz="1600" kern="1200" dirty="0"/>
            <a:t> columns.</a:t>
          </a:r>
        </a:p>
      </dsp:txBody>
      <dsp:txXfrm>
        <a:off x="317945" y="3122401"/>
        <a:ext cx="2334816" cy="1449684"/>
      </dsp:txXfrm>
    </dsp:sp>
    <dsp:sp modelId="{55258621-17C3-4596-9D81-91706999EFBB}">
      <dsp:nvSpPr>
        <dsp:cNvPr id="0" name=""/>
        <dsp:cNvSpPr/>
      </dsp:nvSpPr>
      <dsp:spPr>
        <a:xfrm>
          <a:off x="2967310" y="2821325"/>
          <a:ext cx="2425020" cy="15398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E06F60-FC8E-4F58-85D8-44C2F8A014ED}">
      <dsp:nvSpPr>
        <dsp:cNvPr id="0" name=""/>
        <dsp:cNvSpPr/>
      </dsp:nvSpPr>
      <dsp:spPr>
        <a:xfrm>
          <a:off x="3236757" y="3077299"/>
          <a:ext cx="2425020" cy="153988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df.columns-</a:t>
          </a:r>
          <a:r>
            <a:rPr lang="en-US" sz="1600" kern="1200" dirty="0"/>
            <a:t> returns the column labels of DataFrame.</a:t>
          </a:r>
        </a:p>
      </dsp:txBody>
      <dsp:txXfrm>
        <a:off x="3281859" y="3122401"/>
        <a:ext cx="2334816" cy="1449684"/>
      </dsp:txXfrm>
    </dsp:sp>
    <dsp:sp modelId="{48FF2172-2B26-4214-9DBC-47D9FABC1452}">
      <dsp:nvSpPr>
        <dsp:cNvPr id="0" name=""/>
        <dsp:cNvSpPr/>
      </dsp:nvSpPr>
      <dsp:spPr>
        <a:xfrm>
          <a:off x="5931225" y="2821325"/>
          <a:ext cx="2425020" cy="15398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51C1D3-5465-4F55-8DED-A643771A84B6}">
      <dsp:nvSpPr>
        <dsp:cNvPr id="0" name=""/>
        <dsp:cNvSpPr/>
      </dsp:nvSpPr>
      <dsp:spPr>
        <a:xfrm>
          <a:off x="6200672" y="3077299"/>
          <a:ext cx="2425020" cy="153988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df.dtypes-</a:t>
          </a:r>
          <a:r>
            <a:rPr lang="en-US" sz="1600" kern="1200" dirty="0"/>
            <a:t> returns the datatypes of each column in DataFrame.</a:t>
          </a:r>
        </a:p>
      </dsp:txBody>
      <dsp:txXfrm>
        <a:off x="6245774" y="3122401"/>
        <a:ext cx="2334816" cy="1449684"/>
      </dsp:txXfrm>
    </dsp:sp>
    <dsp:sp modelId="{3421C754-AC2E-4C0B-B90F-C16F3444DF39}">
      <dsp:nvSpPr>
        <dsp:cNvPr id="0" name=""/>
        <dsp:cNvSpPr/>
      </dsp:nvSpPr>
      <dsp:spPr>
        <a:xfrm>
          <a:off x="8895139" y="2821325"/>
          <a:ext cx="2425020" cy="15398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9E3B2B-A3E1-45BC-AC41-4184E6BDED91}">
      <dsp:nvSpPr>
        <dsp:cNvPr id="0" name=""/>
        <dsp:cNvSpPr/>
      </dsp:nvSpPr>
      <dsp:spPr>
        <a:xfrm>
          <a:off x="9164586" y="3077299"/>
          <a:ext cx="2425020" cy="153988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df.info-</a:t>
          </a:r>
          <a:r>
            <a:rPr lang="en-US" sz="1400" kern="1200" dirty="0"/>
            <a:t> returns the concise summary of the DataFrame, including information about the index, column names, non-null values, and data types of each column, as well as memory usage.</a:t>
          </a:r>
        </a:p>
      </dsp:txBody>
      <dsp:txXfrm>
        <a:off x="9209688" y="3122401"/>
        <a:ext cx="2334816" cy="14496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61395A-DA65-4492-982F-11E3F691C361}">
      <dsp:nvSpPr>
        <dsp:cNvPr id="0" name=""/>
        <dsp:cNvSpPr/>
      </dsp:nvSpPr>
      <dsp:spPr>
        <a:xfrm>
          <a:off x="22876" y="441201"/>
          <a:ext cx="1470145" cy="147014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2CABB0-B476-47BC-B7DD-CF4CB4CFAEE9}">
      <dsp:nvSpPr>
        <dsp:cNvPr id="0" name=""/>
        <dsp:cNvSpPr/>
      </dsp:nvSpPr>
      <dsp:spPr>
        <a:xfrm>
          <a:off x="331606" y="749932"/>
          <a:ext cx="852684" cy="8526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877059-C748-439E-83D3-ECAA0206DEA4}">
      <dsp:nvSpPr>
        <dsp:cNvPr id="0" name=""/>
        <dsp:cNvSpPr/>
      </dsp:nvSpPr>
      <dsp:spPr>
        <a:xfrm>
          <a:off x="1808052" y="441201"/>
          <a:ext cx="3465342" cy="1470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b="0" kern="1200" dirty="0"/>
            <a:t>Checking for missing values </a:t>
          </a:r>
          <a:r>
            <a:rPr lang="en-US" sz="1900" kern="1200" dirty="0"/>
            <a:t>using</a:t>
          </a:r>
          <a:r>
            <a:rPr lang="en-US" sz="1900" b="1" kern="1200" dirty="0"/>
            <a:t> </a:t>
          </a:r>
          <a:r>
            <a:rPr lang="en-US" sz="1900" b="1" kern="1200" dirty="0" err="1"/>
            <a:t>data_df.isnull</a:t>
          </a:r>
          <a:r>
            <a:rPr lang="en-US" sz="1900" b="1" kern="1200" dirty="0"/>
            <a:t>().sum() </a:t>
          </a:r>
          <a:r>
            <a:rPr lang="en-US" sz="1900" b="0" kern="1200" dirty="0"/>
            <a:t>and removing them accordingly from the DataFrame using </a:t>
          </a:r>
          <a:r>
            <a:rPr lang="en-US" sz="1900" b="1" kern="1200" dirty="0" err="1"/>
            <a:t>data_df.dropna</a:t>
          </a:r>
          <a:r>
            <a:rPr lang="en-US" sz="1900" b="1" kern="1200" dirty="0"/>
            <a:t>(</a:t>
          </a:r>
          <a:r>
            <a:rPr lang="en-US" sz="1900" b="1" kern="1200" dirty="0" err="1"/>
            <a:t>inplace</a:t>
          </a:r>
          <a:r>
            <a:rPr lang="en-US" sz="1900" b="1" kern="1200" dirty="0"/>
            <a:t>=True)</a:t>
          </a:r>
          <a:endParaRPr lang="en-US" sz="1900" kern="1200" dirty="0"/>
        </a:p>
      </dsp:txBody>
      <dsp:txXfrm>
        <a:off x="1808052" y="441201"/>
        <a:ext cx="3465342" cy="1470145"/>
      </dsp:txXfrm>
    </dsp:sp>
    <dsp:sp modelId="{6B2BD5F2-68F7-41C4-A36C-EB3A14C716A7}">
      <dsp:nvSpPr>
        <dsp:cNvPr id="0" name=""/>
        <dsp:cNvSpPr/>
      </dsp:nvSpPr>
      <dsp:spPr>
        <a:xfrm>
          <a:off x="5877204" y="441201"/>
          <a:ext cx="1470145" cy="147014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F77E26-FBBF-484D-B48B-8F410D78AFA6}">
      <dsp:nvSpPr>
        <dsp:cNvPr id="0" name=""/>
        <dsp:cNvSpPr/>
      </dsp:nvSpPr>
      <dsp:spPr>
        <a:xfrm>
          <a:off x="6185935" y="749932"/>
          <a:ext cx="852684" cy="8526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709E26-DF93-446A-8C77-217A93A3705A}">
      <dsp:nvSpPr>
        <dsp:cNvPr id="0" name=""/>
        <dsp:cNvSpPr/>
      </dsp:nvSpPr>
      <dsp:spPr>
        <a:xfrm>
          <a:off x="7662381" y="441201"/>
          <a:ext cx="3465342" cy="1470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dirty="0"/>
            <a:t>The number of missing values before removing it </a:t>
          </a:r>
          <a:r>
            <a:rPr lang="en-US" sz="1900" b="1" kern="1200" dirty="0"/>
            <a:t>71503</a:t>
          </a:r>
          <a:r>
            <a:rPr lang="en-US" sz="1900" kern="1200" dirty="0"/>
            <a:t> for the variable’s passenger_count, RatecodeID, store_and_fwd_flag, congestion_surcharge, airport_fee.</a:t>
          </a:r>
        </a:p>
      </dsp:txBody>
      <dsp:txXfrm>
        <a:off x="7662381" y="441201"/>
        <a:ext cx="3465342" cy="1470145"/>
      </dsp:txXfrm>
    </dsp:sp>
    <dsp:sp modelId="{98EAD449-9C86-43F9-B5E3-E2BC60525AC7}">
      <dsp:nvSpPr>
        <dsp:cNvPr id="0" name=""/>
        <dsp:cNvSpPr/>
      </dsp:nvSpPr>
      <dsp:spPr>
        <a:xfrm>
          <a:off x="22876" y="2694308"/>
          <a:ext cx="1470145" cy="147014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53C93D-98F1-4DA9-B735-2534335FDC02}">
      <dsp:nvSpPr>
        <dsp:cNvPr id="0" name=""/>
        <dsp:cNvSpPr/>
      </dsp:nvSpPr>
      <dsp:spPr>
        <a:xfrm>
          <a:off x="331606" y="3003038"/>
          <a:ext cx="852684" cy="8526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B7FFC8-44B8-47E9-8C2B-BE8A21284484}">
      <dsp:nvSpPr>
        <dsp:cNvPr id="0" name=""/>
        <dsp:cNvSpPr/>
      </dsp:nvSpPr>
      <dsp:spPr>
        <a:xfrm>
          <a:off x="1808052" y="2694308"/>
          <a:ext cx="3465342" cy="1470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dirty="0"/>
            <a:t>Checking for unnecessary columns and removing it accordingly. Removed the column tolls_amount which we haven’t used in the Analysis. </a:t>
          </a:r>
        </a:p>
      </dsp:txBody>
      <dsp:txXfrm>
        <a:off x="1808052" y="2694308"/>
        <a:ext cx="3465342" cy="1470145"/>
      </dsp:txXfrm>
    </dsp:sp>
    <dsp:sp modelId="{27A3BB15-3399-4E16-B2EB-648769FDCFB4}">
      <dsp:nvSpPr>
        <dsp:cNvPr id="0" name=""/>
        <dsp:cNvSpPr/>
      </dsp:nvSpPr>
      <dsp:spPr>
        <a:xfrm>
          <a:off x="5877204" y="2694308"/>
          <a:ext cx="1470145" cy="147014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68BC08-8626-4B2B-BDCE-665C1E19E181}">
      <dsp:nvSpPr>
        <dsp:cNvPr id="0" name=""/>
        <dsp:cNvSpPr/>
      </dsp:nvSpPr>
      <dsp:spPr>
        <a:xfrm>
          <a:off x="6185935" y="3003038"/>
          <a:ext cx="852684" cy="85268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B9955B-8E6E-4EF8-87F4-069336368691}">
      <dsp:nvSpPr>
        <dsp:cNvPr id="0" name=""/>
        <dsp:cNvSpPr/>
      </dsp:nvSpPr>
      <dsp:spPr>
        <a:xfrm>
          <a:off x="7662381" y="2694308"/>
          <a:ext cx="3465342" cy="1470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dirty="0"/>
            <a:t>Now there </a:t>
          </a:r>
          <a:r>
            <a:rPr lang="en-US" sz="1900" b="1" i="0" kern="1200" dirty="0"/>
            <a:t>2392428</a:t>
          </a:r>
          <a:r>
            <a:rPr lang="en-US" sz="1900" b="0" i="0" kern="1200" dirty="0"/>
            <a:t> rows </a:t>
          </a:r>
          <a:r>
            <a:rPr lang="en-US" sz="1900" b="1" i="0" kern="1200" dirty="0"/>
            <a:t>18</a:t>
          </a:r>
          <a:r>
            <a:rPr lang="en-US" sz="1900" b="0" i="0" kern="1200" dirty="0"/>
            <a:t> columns after the removal of missing values and unnecessary columns. </a:t>
          </a:r>
          <a:endParaRPr lang="en-US" sz="1900" kern="1200" dirty="0"/>
        </a:p>
      </dsp:txBody>
      <dsp:txXfrm>
        <a:off x="7662381" y="2694308"/>
        <a:ext cx="3465342" cy="14701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1899E8-F003-4882-A7C7-B5F93F1E9E38}">
      <dsp:nvSpPr>
        <dsp:cNvPr id="0" name=""/>
        <dsp:cNvSpPr/>
      </dsp:nvSpPr>
      <dsp:spPr>
        <a:xfrm>
          <a:off x="0" y="1157243"/>
          <a:ext cx="3158162" cy="2005433"/>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86EBEBB-0D3E-470F-B3E7-BAD64C7D816B}">
      <dsp:nvSpPr>
        <dsp:cNvPr id="0" name=""/>
        <dsp:cNvSpPr/>
      </dsp:nvSpPr>
      <dsp:spPr>
        <a:xfrm>
          <a:off x="350906" y="1490604"/>
          <a:ext cx="3158162" cy="2005433"/>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The Descriptive Statistics </a:t>
          </a:r>
          <a:r>
            <a:rPr lang="en-US" sz="1700" b="0" i="0" kern="1200" dirty="0"/>
            <a:t>provides statistical information such as count, mean, standard deviation, minimum, maximum, and various percentiles for numerical columns in the DataFrame. </a:t>
          </a:r>
          <a:endParaRPr lang="en-US" sz="1700" kern="1200" dirty="0"/>
        </a:p>
      </dsp:txBody>
      <dsp:txXfrm>
        <a:off x="409643" y="1549341"/>
        <a:ext cx="3040688" cy="1887959"/>
      </dsp:txXfrm>
    </dsp:sp>
    <dsp:sp modelId="{AD1B0B1E-C827-410F-8E9F-FA2F12836A92}">
      <dsp:nvSpPr>
        <dsp:cNvPr id="0" name=""/>
        <dsp:cNvSpPr/>
      </dsp:nvSpPr>
      <dsp:spPr>
        <a:xfrm>
          <a:off x="3859976" y="1157243"/>
          <a:ext cx="3158162" cy="2005433"/>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D315EE1-BBBF-4F05-AF3A-83C44341850B}">
      <dsp:nvSpPr>
        <dsp:cNvPr id="0" name=""/>
        <dsp:cNvSpPr/>
      </dsp:nvSpPr>
      <dsp:spPr>
        <a:xfrm>
          <a:off x="4210883" y="1490604"/>
          <a:ext cx="3158162" cy="2005433"/>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If the DataFrame contains non-numeric columns (e.g., strings or datetime objects), the describe() method will only provide statistics for the numeric columns, skipping the non-numeric ones.</a:t>
          </a:r>
        </a:p>
      </dsp:txBody>
      <dsp:txXfrm>
        <a:off x="4269620" y="1549341"/>
        <a:ext cx="3040688" cy="1887959"/>
      </dsp:txXfrm>
    </dsp:sp>
    <dsp:sp modelId="{BE2C0E45-D742-4667-9C08-A55166CDBEAF}">
      <dsp:nvSpPr>
        <dsp:cNvPr id="0" name=""/>
        <dsp:cNvSpPr/>
      </dsp:nvSpPr>
      <dsp:spPr>
        <a:xfrm>
          <a:off x="7719952" y="1157243"/>
          <a:ext cx="3158162" cy="2005433"/>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92324F8-C08A-4D64-8F3A-A873113BA7FA}">
      <dsp:nvSpPr>
        <dsp:cNvPr id="0" name=""/>
        <dsp:cNvSpPr/>
      </dsp:nvSpPr>
      <dsp:spPr>
        <a:xfrm>
          <a:off x="8070859" y="1490604"/>
          <a:ext cx="3158162" cy="2005433"/>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Descriptive statistics help us understand the distribution and characteristics of the data.</a:t>
          </a:r>
          <a:endParaRPr lang="en-US" sz="1700" kern="1200" dirty="0"/>
        </a:p>
      </dsp:txBody>
      <dsp:txXfrm>
        <a:off x="8129596" y="1549341"/>
        <a:ext cx="3040688" cy="18879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37EBC3-BBBC-4380-AE07-3E353168E230}">
      <dsp:nvSpPr>
        <dsp:cNvPr id="0" name=""/>
        <dsp:cNvSpPr/>
      </dsp:nvSpPr>
      <dsp:spPr>
        <a:xfrm>
          <a:off x="413294" y="0"/>
          <a:ext cx="5177971" cy="5177971"/>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65A5E5F-FA73-4D45-9644-764BE9D6AEDE}">
      <dsp:nvSpPr>
        <dsp:cNvPr id="0" name=""/>
        <dsp:cNvSpPr/>
      </dsp:nvSpPr>
      <dsp:spPr>
        <a:xfrm>
          <a:off x="749862" y="336568"/>
          <a:ext cx="2071188" cy="207118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Analyzing the data and selecting relevant columns for visualizations.</a:t>
          </a:r>
          <a:endParaRPr lang="en-US" sz="1600" kern="1200" dirty="0"/>
        </a:p>
      </dsp:txBody>
      <dsp:txXfrm>
        <a:off x="850969" y="437675"/>
        <a:ext cx="1868974" cy="1868974"/>
      </dsp:txXfrm>
    </dsp:sp>
    <dsp:sp modelId="{5F9EDA30-D354-4A7B-99FE-BA0F566F099E}">
      <dsp:nvSpPr>
        <dsp:cNvPr id="0" name=""/>
        <dsp:cNvSpPr/>
      </dsp:nvSpPr>
      <dsp:spPr>
        <a:xfrm>
          <a:off x="3183508" y="336568"/>
          <a:ext cx="2071188" cy="207118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Converting pickup and drop-off variables from object data type to datetime data type in DataFrame.</a:t>
          </a:r>
          <a:endParaRPr lang="en-US" sz="1600" kern="1200" dirty="0"/>
        </a:p>
      </dsp:txBody>
      <dsp:txXfrm>
        <a:off x="3284615" y="437675"/>
        <a:ext cx="1868974" cy="1868974"/>
      </dsp:txXfrm>
    </dsp:sp>
    <dsp:sp modelId="{78A0950A-32E9-40D7-9396-59FDD88E4060}">
      <dsp:nvSpPr>
        <dsp:cNvPr id="0" name=""/>
        <dsp:cNvSpPr/>
      </dsp:nvSpPr>
      <dsp:spPr>
        <a:xfrm>
          <a:off x="749862" y="2770214"/>
          <a:ext cx="2071188" cy="207118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And selecting the ‘pickup_hour’ and ‘pickup_dayofweek’ variables accordingly from pickup and drop-off variables.</a:t>
          </a:r>
          <a:endParaRPr lang="en-US" sz="1600" kern="1200" dirty="0"/>
        </a:p>
      </dsp:txBody>
      <dsp:txXfrm>
        <a:off x="850969" y="2871321"/>
        <a:ext cx="1868974" cy="1868974"/>
      </dsp:txXfrm>
    </dsp:sp>
    <dsp:sp modelId="{0784016E-BA8C-498D-A62B-849667501AB7}">
      <dsp:nvSpPr>
        <dsp:cNvPr id="0" name=""/>
        <dsp:cNvSpPr/>
      </dsp:nvSpPr>
      <dsp:spPr>
        <a:xfrm>
          <a:off x="3183508" y="2770214"/>
          <a:ext cx="2071188" cy="207118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Creating a new variable named ‘day_category’ for specifying the day as Weekday or Weekend.</a:t>
          </a:r>
          <a:endParaRPr lang="en-US" sz="1600" kern="1200" dirty="0"/>
        </a:p>
      </dsp:txBody>
      <dsp:txXfrm>
        <a:off x="3284615" y="2871321"/>
        <a:ext cx="1868974" cy="186897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5/8/2024</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5/8/2024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298553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2243169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5</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26</a:t>
            </a:fld>
            <a:endParaRPr lang="en-US" noProof="0" dirty="0"/>
          </a:p>
        </p:txBody>
      </p:sp>
    </p:spTree>
    <p:extLst>
      <p:ext uri="{BB962C8B-B14F-4D97-AF65-F5344CB8AC3E}">
        <p14:creationId xmlns:p14="http://schemas.microsoft.com/office/powerpoint/2010/main" val="1003903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5/8/2024</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hyperlink" Target="http://scherlund.blogspot.com/2017/03/artificial-intelligence-machine.html" TargetMode="External"/><Relationship Id="rId7" Type="http://schemas.openxmlformats.org/officeDocument/2006/relationships/diagramColors" Target="../diagrams/colors4.xml"/><Relationship Id="rId2" Type="http://schemas.openxmlformats.org/officeDocument/2006/relationships/image" Target="../media/image20.jpg"/><Relationship Id="rId1" Type="http://schemas.openxmlformats.org/officeDocument/2006/relationships/slideLayout" Target="../slideLayouts/slideLayout5.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2.xml.rels><?xml version="1.0" encoding="UTF-8" standalone="yes"?>
<Relationships xmlns="http://schemas.openxmlformats.org/package/2006/relationships"><Relationship Id="rId3" Type="http://schemas.openxmlformats.org/officeDocument/2006/relationships/hyperlink" Target="http://stats.stackexchange.com/questions/24568/normalizing-a-2d-histogram-and-getting-the-marginals" TargetMode="External"/><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hyperlink" Target="http://stats.stackexchange.com/questions/24568/normalizing-a-2d-histogram-and-getting-the-marginals" TargetMode="External"/><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hyperlink" Target="https://www.carlboettiger.info/2011/03/19/warning-signals-examples-and-tracking-graphs.html" TargetMode="External"/><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hyperlink" Target="https://pxhere.com/pt/photo/734324" TargetMode="External"/><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1">
            <a:extLst>
              <a:ext uri="{FF2B5EF4-FFF2-40B4-BE49-F238E27FC236}">
                <a16:creationId xmlns:a16="http://schemas.microsoft.com/office/drawing/2014/main" id="{007B5E57-5469-B897-0CF1-ADE18F83EFD3}"/>
              </a:ext>
            </a:extLst>
          </p:cNvPr>
          <p:cNvSpPr>
            <a:spLocks noGrp="1"/>
          </p:cNvSpPr>
          <p:nvPr>
            <p:ph type="sldNum" sz="quarter" idx="12"/>
          </p:nvPr>
        </p:nvSpPr>
        <p:spPr>
          <a:xfrm>
            <a:off x="11363696" y="6455739"/>
            <a:ext cx="294460" cy="187367"/>
          </a:xfrm>
        </p:spPr>
        <p:txBody>
          <a:bodyPr/>
          <a:lstStyle/>
          <a:p>
            <a:r>
              <a:rPr lang="en-US" noProof="0" dirty="0"/>
              <a:t>1</a:t>
            </a:r>
          </a:p>
        </p:txBody>
      </p:sp>
      <p:sp>
        <p:nvSpPr>
          <p:cNvPr id="3" name="Subtitle 2">
            <a:extLst>
              <a:ext uri="{FF2B5EF4-FFF2-40B4-BE49-F238E27FC236}">
                <a16:creationId xmlns:a16="http://schemas.microsoft.com/office/drawing/2014/main" id="{1AFF0EFE-C50F-44EB-8978-B97795477C9E}"/>
              </a:ext>
            </a:extLst>
          </p:cNvPr>
          <p:cNvSpPr>
            <a:spLocks noGrp="1"/>
          </p:cNvSpPr>
          <p:nvPr>
            <p:ph type="body" idx="1"/>
          </p:nvPr>
        </p:nvSpPr>
        <p:spPr>
          <a:xfrm>
            <a:off x="3188019" y="1070892"/>
            <a:ext cx="4690406" cy="539334"/>
          </a:xfrm>
        </p:spPr>
        <p:txBody>
          <a:bodyPr anchor="b">
            <a:normAutofit/>
          </a:bodyPr>
          <a:lstStyle/>
          <a:p>
            <a:r>
              <a:rPr lang="en-IN" dirty="0"/>
              <a:t>CAPSTONE PROJECT - DATA 69099</a:t>
            </a:r>
            <a:endParaRPr lang="en-US" dirty="0"/>
          </a:p>
        </p:txBody>
      </p:sp>
      <p:pic>
        <p:nvPicPr>
          <p:cNvPr id="16" name="Picture Placeholder 15" descr="A yellow taxi cab with black text&#10;&#10;Description automatically generated">
            <a:extLst>
              <a:ext uri="{FF2B5EF4-FFF2-40B4-BE49-F238E27FC236}">
                <a16:creationId xmlns:a16="http://schemas.microsoft.com/office/drawing/2014/main" id="{8C196AE3-B545-A7DD-4A82-B6F413B8C4B0}"/>
              </a:ext>
            </a:extLst>
          </p:cNvPr>
          <p:cNvPicPr>
            <a:picLocks noGrp="1" noChangeAspect="1"/>
          </p:cNvPicPr>
          <p:nvPr>
            <p:ph sz="half" idx="2"/>
          </p:nvPr>
        </p:nvPicPr>
        <p:blipFill rotWithShape="1">
          <a:blip r:embed="rId3"/>
          <a:stretch/>
        </p:blipFill>
        <p:spPr>
          <a:xfrm>
            <a:off x="515938" y="2027079"/>
            <a:ext cx="4690406" cy="4092379"/>
          </a:xfrm>
          <a:noFill/>
        </p:spPr>
      </p:pic>
      <p:sp>
        <p:nvSpPr>
          <p:cNvPr id="23" name="Text Placeholder 4">
            <a:extLst>
              <a:ext uri="{FF2B5EF4-FFF2-40B4-BE49-F238E27FC236}">
                <a16:creationId xmlns:a16="http://schemas.microsoft.com/office/drawing/2014/main" id="{731AEA05-874A-7ECA-EA76-E39074F7268D}"/>
              </a:ext>
            </a:extLst>
          </p:cNvPr>
          <p:cNvSpPr>
            <a:spLocks noGrp="1"/>
          </p:cNvSpPr>
          <p:nvPr>
            <p:ph type="body" sz="quarter" idx="3"/>
          </p:nvPr>
        </p:nvSpPr>
        <p:spPr>
          <a:xfrm>
            <a:off x="6180508" y="3590192"/>
            <a:ext cx="1925320" cy="477996"/>
          </a:xfrm>
        </p:spPr>
        <p:txBody>
          <a:bodyPr>
            <a:normAutofit/>
          </a:bodyPr>
          <a:lstStyle/>
          <a:p>
            <a:r>
              <a:rPr lang="en-US" sz="2000" i="1" dirty="0"/>
              <a:t>Presented by</a:t>
            </a:r>
          </a:p>
        </p:txBody>
      </p:sp>
      <p:sp>
        <p:nvSpPr>
          <p:cNvPr id="25" name="Content Placeholder 5">
            <a:extLst>
              <a:ext uri="{FF2B5EF4-FFF2-40B4-BE49-F238E27FC236}">
                <a16:creationId xmlns:a16="http://schemas.microsoft.com/office/drawing/2014/main" id="{16C0C807-203B-175A-E7CC-39D0B560C724}"/>
              </a:ext>
            </a:extLst>
          </p:cNvPr>
          <p:cNvSpPr>
            <a:spLocks noGrp="1"/>
          </p:cNvSpPr>
          <p:nvPr>
            <p:ph sz="quarter" idx="4"/>
          </p:nvPr>
        </p:nvSpPr>
        <p:spPr>
          <a:xfrm>
            <a:off x="6180508" y="4073269"/>
            <a:ext cx="5183188" cy="1321692"/>
          </a:xfrm>
        </p:spPr>
        <p:txBody>
          <a:bodyPr>
            <a:normAutofit/>
          </a:bodyPr>
          <a:lstStyle/>
          <a:p>
            <a:pPr marL="0" indent="0">
              <a:buNone/>
            </a:pPr>
            <a:r>
              <a:rPr lang="en-IN" sz="2000" i="1" dirty="0"/>
              <a:t>Harsha Vardhan Amara - 811302928 </a:t>
            </a:r>
          </a:p>
          <a:p>
            <a:pPr marL="0" indent="0">
              <a:buNone/>
            </a:pPr>
            <a:r>
              <a:rPr lang="en-IN" sz="2000" i="1" dirty="0"/>
              <a:t>Naga Sudha Pavani Tirumalasetty – 811294971</a:t>
            </a:r>
            <a:endParaRPr lang="en-US" sz="2000" i="1" dirty="0"/>
          </a:p>
          <a:p>
            <a:pPr marL="0" indent="0">
              <a:buNone/>
            </a:pPr>
            <a:r>
              <a:rPr lang="en-IN" sz="2000" i="1" dirty="0"/>
              <a:t>Subhasmita Maharana - 811263851 </a:t>
            </a:r>
          </a:p>
        </p:txBody>
      </p:sp>
      <p:sp>
        <p:nvSpPr>
          <p:cNvPr id="2" name="Title 1">
            <a:extLst>
              <a:ext uri="{FF2B5EF4-FFF2-40B4-BE49-F238E27FC236}">
                <a16:creationId xmlns:a16="http://schemas.microsoft.com/office/drawing/2014/main" id="{998EF7BD-FE81-4B20-8DC5-0B3EB736F9F8}"/>
              </a:ext>
            </a:extLst>
          </p:cNvPr>
          <p:cNvSpPr>
            <a:spLocks noGrp="1"/>
          </p:cNvSpPr>
          <p:nvPr>
            <p:ph type="title"/>
          </p:nvPr>
        </p:nvSpPr>
        <p:spPr>
          <a:xfrm>
            <a:off x="515938" y="246621"/>
            <a:ext cx="9359582" cy="946752"/>
          </a:xfrm>
        </p:spPr>
        <p:txBody>
          <a:bodyPr anchor="b">
            <a:normAutofit/>
          </a:bodyPr>
          <a:lstStyle/>
          <a:p>
            <a:pPr algn="ctr"/>
            <a:r>
              <a:rPr lang="en-US" dirty="0">
                <a:latin typeface="+mn-lt"/>
              </a:rPr>
              <a:t>EXPLORING TAXI FARE PATTERNS: FACTORS INFLUENCING PRICING DYNAMICS</a:t>
            </a:r>
          </a:p>
        </p:txBody>
      </p:sp>
    </p:spTree>
    <p:extLst>
      <p:ext uri="{BB962C8B-B14F-4D97-AF65-F5344CB8AC3E}">
        <p14:creationId xmlns:p14="http://schemas.microsoft.com/office/powerpoint/2010/main" val="3737989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E87CC0-F86C-119C-B650-69C72C7C4FBB}"/>
              </a:ext>
            </a:extLst>
          </p:cNvPr>
          <p:cNvSpPr>
            <a:spLocks noGrp="1"/>
          </p:cNvSpPr>
          <p:nvPr>
            <p:ph type="sldNum" sz="quarter" idx="12"/>
          </p:nvPr>
        </p:nvSpPr>
        <p:spPr>
          <a:xfrm>
            <a:off x="11363696" y="6455739"/>
            <a:ext cx="294460" cy="187367"/>
          </a:xfrm>
        </p:spPr>
        <p:txBody>
          <a:bodyPr vert="horz" lIns="0" tIns="0" rIns="0" bIns="0" rtlCol="0" anchor="ctr">
            <a:normAutofit/>
          </a:bodyPr>
          <a:lstStyle/>
          <a:p>
            <a:pPr>
              <a:spcAft>
                <a:spcPts val="600"/>
              </a:spcAft>
            </a:pPr>
            <a:r>
              <a:rPr lang="en-US" kern="1200" dirty="0">
                <a:latin typeface="+mn-lt"/>
                <a:ea typeface="+mn-ea"/>
                <a:cs typeface="+mn-cs"/>
              </a:rPr>
              <a:t>10</a:t>
            </a:r>
          </a:p>
        </p:txBody>
      </p:sp>
      <p:sp>
        <p:nvSpPr>
          <p:cNvPr id="6" name="Title 5">
            <a:extLst>
              <a:ext uri="{FF2B5EF4-FFF2-40B4-BE49-F238E27FC236}">
                <a16:creationId xmlns:a16="http://schemas.microsoft.com/office/drawing/2014/main" id="{CAFA55DD-D5EC-0479-F043-5927B5783C18}"/>
              </a:ext>
            </a:extLst>
          </p:cNvPr>
          <p:cNvSpPr>
            <a:spLocks noGrp="1"/>
          </p:cNvSpPr>
          <p:nvPr>
            <p:ph type="title"/>
          </p:nvPr>
        </p:nvSpPr>
        <p:spPr>
          <a:xfrm>
            <a:off x="520700" y="418714"/>
            <a:ext cx="6093460" cy="952886"/>
          </a:xfrm>
        </p:spPr>
        <p:txBody>
          <a:bodyPr vert="horz" lIns="0" tIns="0" rIns="0" bIns="0" rtlCol="0" anchor="b">
            <a:normAutofit/>
          </a:bodyPr>
          <a:lstStyle/>
          <a:p>
            <a:r>
              <a:rPr lang="en-US" b="1" kern="1200" cap="all" baseline="0" dirty="0">
                <a:highlight>
                  <a:srgbClr val="FFFFFF"/>
                </a:highlight>
                <a:latin typeface="+mn-lt"/>
                <a:ea typeface="+mj-ea"/>
                <a:cs typeface="+mj-cs"/>
              </a:rPr>
              <a:t>Exploratory data analysis-</a:t>
            </a:r>
            <a:br>
              <a:rPr lang="en-US" b="1" kern="1200" cap="all" baseline="0" dirty="0">
                <a:highlight>
                  <a:srgbClr val="FFFFFF"/>
                </a:highlight>
                <a:latin typeface="+mn-lt"/>
                <a:ea typeface="+mj-ea"/>
                <a:cs typeface="+mj-cs"/>
              </a:rPr>
            </a:br>
            <a:r>
              <a:rPr lang="en-US" b="1" kern="1200" cap="all" baseline="0" dirty="0">
                <a:highlight>
                  <a:srgbClr val="FFFFFF"/>
                </a:highlight>
                <a:latin typeface="+mn-lt"/>
                <a:ea typeface="+mj-ea"/>
                <a:cs typeface="+mj-cs"/>
              </a:rPr>
              <a:t>D</a:t>
            </a:r>
            <a:r>
              <a:rPr lang="en-US" b="1" i="0" kern="1200" cap="all" baseline="0" dirty="0">
                <a:effectLst/>
                <a:highlight>
                  <a:srgbClr val="FFFFFF"/>
                </a:highlight>
                <a:latin typeface="+mn-lt"/>
                <a:ea typeface="+mj-ea"/>
                <a:cs typeface="+mj-cs"/>
              </a:rPr>
              <a:t>escriptive statistics</a:t>
            </a:r>
            <a:endParaRPr lang="en-US" b="1" kern="1200" cap="all" baseline="0" dirty="0">
              <a:latin typeface="+mn-lt"/>
              <a:ea typeface="+mj-ea"/>
              <a:cs typeface="+mj-cs"/>
            </a:endParaRPr>
          </a:p>
        </p:txBody>
      </p:sp>
      <p:graphicFrame>
        <p:nvGraphicFramePr>
          <p:cNvPr id="8" name="TextBox 2">
            <a:extLst>
              <a:ext uri="{FF2B5EF4-FFF2-40B4-BE49-F238E27FC236}">
                <a16:creationId xmlns:a16="http://schemas.microsoft.com/office/drawing/2014/main" id="{C1180A67-6428-DEC8-43CC-DF55DDB27C58}"/>
              </a:ext>
            </a:extLst>
          </p:cNvPr>
          <p:cNvGraphicFramePr/>
          <p:nvPr>
            <p:extLst>
              <p:ext uri="{D42A27DB-BD31-4B8C-83A1-F6EECF244321}">
                <p14:modId xmlns:p14="http://schemas.microsoft.com/office/powerpoint/2010/main" val="921131962"/>
              </p:ext>
            </p:extLst>
          </p:nvPr>
        </p:nvGraphicFramePr>
        <p:xfrm>
          <a:off x="449898" y="1493519"/>
          <a:ext cx="11229022" cy="4653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1554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445784-2BC9-85F5-C06C-4B006CCB79FB}"/>
              </a:ext>
            </a:extLst>
          </p:cNvPr>
          <p:cNvSpPr>
            <a:spLocks noGrp="1"/>
          </p:cNvSpPr>
          <p:nvPr>
            <p:ph type="title"/>
          </p:nvPr>
        </p:nvSpPr>
        <p:spPr>
          <a:xfrm>
            <a:off x="381514" y="326231"/>
            <a:ext cx="6456166" cy="1325563"/>
          </a:xfrm>
        </p:spPr>
        <p:txBody>
          <a:bodyPr vert="horz" lIns="91440" tIns="45720" rIns="91440" bIns="45720" rtlCol="0" anchor="ctr">
            <a:normAutofit/>
          </a:bodyPr>
          <a:lstStyle/>
          <a:p>
            <a:r>
              <a:rPr lang="en-US" kern="1200" dirty="0">
                <a:latin typeface="+mn-lt"/>
              </a:rPr>
              <a:t>Considering relevant features</a:t>
            </a:r>
          </a:p>
        </p:txBody>
      </p:sp>
      <p:sp>
        <p:nvSpPr>
          <p:cNvPr id="2" name="Slide Number Placeholder 1">
            <a:extLst>
              <a:ext uri="{FF2B5EF4-FFF2-40B4-BE49-F238E27FC236}">
                <a16:creationId xmlns:a16="http://schemas.microsoft.com/office/drawing/2014/main" id="{17FF6097-3F26-8742-D46A-8F9B5CDD87D1}"/>
              </a:ext>
            </a:extLst>
          </p:cNvPr>
          <p:cNvSpPr>
            <a:spLocks noGrp="1"/>
          </p:cNvSpPr>
          <p:nvPr>
            <p:ph type="sldNum" sz="quarter" idx="12"/>
          </p:nvPr>
        </p:nvSpPr>
        <p:spPr>
          <a:xfrm>
            <a:off x="11363696" y="6455739"/>
            <a:ext cx="294460" cy="187367"/>
          </a:xfrm>
        </p:spPr>
        <p:txBody>
          <a:bodyPr vert="horz" lIns="0" tIns="0" rIns="0" bIns="0" rtlCol="0" anchor="ctr">
            <a:normAutofit/>
          </a:bodyPr>
          <a:lstStyle/>
          <a:p>
            <a:pPr>
              <a:spcAft>
                <a:spcPts val="600"/>
              </a:spcAft>
            </a:pPr>
            <a:r>
              <a:rPr lang="en-US" kern="1200" dirty="0"/>
              <a:t>11</a:t>
            </a:r>
          </a:p>
        </p:txBody>
      </p:sp>
      <p:pic>
        <p:nvPicPr>
          <p:cNvPr id="8" name="Picture Placeholder 7" descr="A white brain with dots and lines&#10;&#10;Description automatically generated">
            <a:extLst>
              <a:ext uri="{FF2B5EF4-FFF2-40B4-BE49-F238E27FC236}">
                <a16:creationId xmlns:a16="http://schemas.microsoft.com/office/drawing/2014/main" id="{92A58AD5-C5BA-9C24-BC02-5E448678DACD}"/>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5963" r="5963"/>
          <a:stretch>
            <a:fillRect/>
          </a:stretch>
        </p:blipFill>
        <p:spPr>
          <a:xfrm>
            <a:off x="5454650" y="989013"/>
            <a:ext cx="4884738" cy="4884737"/>
          </a:xfrm>
        </p:spPr>
      </p:pic>
      <p:graphicFrame>
        <p:nvGraphicFramePr>
          <p:cNvPr id="7" name="TextBox 2">
            <a:extLst>
              <a:ext uri="{FF2B5EF4-FFF2-40B4-BE49-F238E27FC236}">
                <a16:creationId xmlns:a16="http://schemas.microsoft.com/office/drawing/2014/main" id="{4BCB1207-0F38-471D-8712-227CB16DBEFE}"/>
              </a:ext>
            </a:extLst>
          </p:cNvPr>
          <p:cNvGraphicFramePr/>
          <p:nvPr>
            <p:extLst>
              <p:ext uri="{D42A27DB-BD31-4B8C-83A1-F6EECF244321}">
                <p14:modId xmlns:p14="http://schemas.microsoft.com/office/powerpoint/2010/main" val="971350773"/>
              </p:ext>
            </p:extLst>
          </p:nvPr>
        </p:nvGraphicFramePr>
        <p:xfrm>
          <a:off x="0" y="1353797"/>
          <a:ext cx="6004560" cy="517797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5741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F159E-F774-2931-B452-4A95F90288A0}"/>
              </a:ext>
            </a:extLst>
          </p:cNvPr>
          <p:cNvSpPr>
            <a:spLocks noGrp="1"/>
          </p:cNvSpPr>
          <p:nvPr>
            <p:ph type="title"/>
          </p:nvPr>
        </p:nvSpPr>
        <p:spPr>
          <a:xfrm>
            <a:off x="515938" y="223521"/>
            <a:ext cx="5580062" cy="1288662"/>
          </a:xfrm>
        </p:spPr>
        <p:txBody>
          <a:bodyPr anchor="b">
            <a:normAutofit fontScale="90000"/>
          </a:bodyPr>
          <a:lstStyle/>
          <a:p>
            <a:r>
              <a:rPr lang="en-US" b="1" kern="1200" cap="all" baseline="0" dirty="0">
                <a:highlight>
                  <a:srgbClr val="FFFFFF"/>
                </a:highlight>
                <a:latin typeface="+mn-lt"/>
                <a:ea typeface="+mj-ea"/>
                <a:cs typeface="+mj-cs"/>
              </a:rPr>
              <a:t>Exploratory data analysis-</a:t>
            </a:r>
            <a:br>
              <a:rPr lang="en-US" b="1" kern="1200" cap="all" baseline="0" dirty="0">
                <a:highlight>
                  <a:srgbClr val="FFFFFF"/>
                </a:highlight>
                <a:latin typeface="+mn-lt"/>
                <a:ea typeface="+mj-ea"/>
                <a:cs typeface="+mj-cs"/>
              </a:rPr>
            </a:br>
            <a:r>
              <a:rPr lang="en-IN" dirty="0">
                <a:highlight>
                  <a:srgbClr val="FFFFFF"/>
                </a:highlight>
                <a:latin typeface="+mn-lt"/>
              </a:rPr>
              <a:t>Visualizations: to understand the data</a:t>
            </a:r>
            <a:endParaRPr lang="en-IN" dirty="0">
              <a:latin typeface="+mn-lt"/>
            </a:endParaRPr>
          </a:p>
        </p:txBody>
      </p:sp>
      <p:sp>
        <p:nvSpPr>
          <p:cNvPr id="3" name="Slide Number Placeholder 2">
            <a:extLst>
              <a:ext uri="{FF2B5EF4-FFF2-40B4-BE49-F238E27FC236}">
                <a16:creationId xmlns:a16="http://schemas.microsoft.com/office/drawing/2014/main" id="{E007C1C3-404E-35BA-AD05-EA1564653C84}"/>
              </a:ext>
            </a:extLst>
          </p:cNvPr>
          <p:cNvSpPr>
            <a:spLocks noGrp="1"/>
          </p:cNvSpPr>
          <p:nvPr>
            <p:ph type="sldNum" sz="quarter" idx="12"/>
          </p:nvPr>
        </p:nvSpPr>
        <p:spPr>
          <a:xfrm>
            <a:off x="11363696" y="6455739"/>
            <a:ext cx="294460" cy="187367"/>
          </a:xfrm>
        </p:spPr>
        <p:txBody>
          <a:bodyPr anchor="ctr">
            <a:normAutofit/>
          </a:bodyPr>
          <a:lstStyle/>
          <a:p>
            <a:pPr>
              <a:spcAft>
                <a:spcPts val="600"/>
              </a:spcAft>
            </a:pPr>
            <a:r>
              <a:rPr lang="en-US" noProof="0" dirty="0"/>
              <a:t>12</a:t>
            </a:r>
          </a:p>
        </p:txBody>
      </p:sp>
      <p:sp>
        <p:nvSpPr>
          <p:cNvPr id="4" name="Text Placeholder 3">
            <a:extLst>
              <a:ext uri="{FF2B5EF4-FFF2-40B4-BE49-F238E27FC236}">
                <a16:creationId xmlns:a16="http://schemas.microsoft.com/office/drawing/2014/main" id="{17454ED9-7665-4ED0-E41E-4F8E0D2140F5}"/>
              </a:ext>
            </a:extLst>
          </p:cNvPr>
          <p:cNvSpPr>
            <a:spLocks noGrp="1"/>
          </p:cNvSpPr>
          <p:nvPr>
            <p:ph idx="15"/>
          </p:nvPr>
        </p:nvSpPr>
        <p:spPr>
          <a:xfrm>
            <a:off x="7107656" y="4853350"/>
            <a:ext cx="3489224" cy="605487"/>
          </a:xfrm>
        </p:spPr>
        <p:txBody>
          <a:bodyPr anchor="ctr">
            <a:normAutofit/>
          </a:bodyPr>
          <a:lstStyle/>
          <a:p>
            <a:r>
              <a:rPr lang="en-US" sz="2000" dirty="0">
                <a:solidFill>
                  <a:schemeClr val="accent3"/>
                </a:solidFill>
                <a:latin typeface="+mn-lt"/>
              </a:rPr>
              <a:t>Displays the top 30 Drop-off locations</a:t>
            </a:r>
            <a:r>
              <a:rPr lang="en-US" dirty="0"/>
              <a:t>:</a:t>
            </a:r>
            <a:endParaRPr lang="en-IN" dirty="0"/>
          </a:p>
        </p:txBody>
      </p:sp>
      <p:pic>
        <p:nvPicPr>
          <p:cNvPr id="17" name="Picture Placeholder 16" descr="A blue graph with black lines&#10;&#10;Description automatically generated with medium confidence">
            <a:extLst>
              <a:ext uri="{FF2B5EF4-FFF2-40B4-BE49-F238E27FC236}">
                <a16:creationId xmlns:a16="http://schemas.microsoft.com/office/drawing/2014/main" id="{88591E96-7612-118B-6922-7013B96E2094}"/>
              </a:ext>
            </a:extLst>
          </p:cNvPr>
          <p:cNvPicPr>
            <a:picLocks noGrp="1" noChangeAspect="1"/>
          </p:cNvPicPr>
          <p:nvPr>
            <p:ph type="pic" sz="quarter" idx="21"/>
          </p:nvPr>
        </p:nvPicPr>
        <p:blipFill>
          <a:blip r:embed="rId2">
            <a:extLst>
              <a:ext uri="{837473B0-CC2E-450A-ABE3-18F120FF3D39}">
                <a1611:picAttrSrcUrl xmlns:a1611="http://schemas.microsoft.com/office/drawing/2016/11/main" r:id="rId3"/>
              </a:ext>
            </a:extLst>
          </a:blip>
          <a:srcRect l="26152" r="26152"/>
          <a:stretch>
            <a:fillRect/>
          </a:stretch>
        </p:blipFill>
        <p:spPr/>
      </p:pic>
      <p:pic>
        <p:nvPicPr>
          <p:cNvPr id="30" name="Picture Placeholder 16" descr="A blue graph with black lines&#10;&#10;Description automatically generated with medium confidence">
            <a:extLst>
              <a:ext uri="{FF2B5EF4-FFF2-40B4-BE49-F238E27FC236}">
                <a16:creationId xmlns:a16="http://schemas.microsoft.com/office/drawing/2014/main" id="{49035ABD-087E-AC5B-E2EC-4E701F08AB9F}"/>
              </a:ext>
            </a:extLst>
          </p:cNvPr>
          <p:cNvPicPr>
            <a:picLocks noChangeAspect="1"/>
          </p:cNvPicPr>
          <p:nvPr/>
        </p:nvPicPr>
        <p:blipFill>
          <a:blip r:embed="rId2">
            <a:extLst>
              <a:ext uri="{837473B0-CC2E-450A-ABE3-18F120FF3D39}">
                <a1611:picAttrSrcUrl xmlns:a1611="http://schemas.microsoft.com/office/drawing/2016/11/main" r:id="rId3"/>
              </a:ext>
            </a:extLst>
          </a:blip>
          <a:srcRect l="26152" r="26152"/>
          <a:stretch>
            <a:fillRect/>
          </a:stretch>
        </p:blipFill>
        <p:spPr>
          <a:xfrm>
            <a:off x="6319289" y="4908400"/>
            <a:ext cx="605487" cy="605487"/>
          </a:xfrm>
          <a:prstGeom prst="rect">
            <a:avLst/>
          </a:prstGeom>
          <a:noFill/>
        </p:spPr>
      </p:pic>
      <p:pic>
        <p:nvPicPr>
          <p:cNvPr id="32" name="Picture 31">
            <a:extLst>
              <a:ext uri="{FF2B5EF4-FFF2-40B4-BE49-F238E27FC236}">
                <a16:creationId xmlns:a16="http://schemas.microsoft.com/office/drawing/2014/main" id="{097940A3-2925-ACB7-B2E0-D77EA883C819}"/>
              </a:ext>
            </a:extLst>
          </p:cNvPr>
          <p:cNvPicPr>
            <a:picLocks noChangeAspect="1"/>
          </p:cNvPicPr>
          <p:nvPr/>
        </p:nvPicPr>
        <p:blipFill>
          <a:blip r:embed="rId4"/>
          <a:stretch>
            <a:fillRect/>
          </a:stretch>
        </p:blipFill>
        <p:spPr>
          <a:xfrm>
            <a:off x="35774" y="2897639"/>
            <a:ext cx="5992757" cy="3274979"/>
          </a:xfrm>
          <a:prstGeom prst="rect">
            <a:avLst/>
          </a:prstGeom>
        </p:spPr>
      </p:pic>
      <p:pic>
        <p:nvPicPr>
          <p:cNvPr id="8" name="Picture 7">
            <a:extLst>
              <a:ext uri="{FF2B5EF4-FFF2-40B4-BE49-F238E27FC236}">
                <a16:creationId xmlns:a16="http://schemas.microsoft.com/office/drawing/2014/main" id="{AC068BFE-B41C-3325-EA46-7F1583B340E0}"/>
              </a:ext>
            </a:extLst>
          </p:cNvPr>
          <p:cNvPicPr>
            <a:picLocks noChangeAspect="1"/>
          </p:cNvPicPr>
          <p:nvPr/>
        </p:nvPicPr>
        <p:blipFill>
          <a:blip r:embed="rId5"/>
          <a:stretch>
            <a:fillRect/>
          </a:stretch>
        </p:blipFill>
        <p:spPr>
          <a:xfrm>
            <a:off x="6021984" y="1075049"/>
            <a:ext cx="6170016" cy="3317839"/>
          </a:xfrm>
          <a:prstGeom prst="rect">
            <a:avLst/>
          </a:prstGeom>
        </p:spPr>
      </p:pic>
      <p:sp>
        <p:nvSpPr>
          <p:cNvPr id="7" name="TextBox 6">
            <a:extLst>
              <a:ext uri="{FF2B5EF4-FFF2-40B4-BE49-F238E27FC236}">
                <a16:creationId xmlns:a16="http://schemas.microsoft.com/office/drawing/2014/main" id="{0B0F9C52-B7FB-6A75-62FE-1175998CCB69}"/>
              </a:ext>
            </a:extLst>
          </p:cNvPr>
          <p:cNvSpPr txBox="1"/>
          <p:nvPr/>
        </p:nvSpPr>
        <p:spPr>
          <a:xfrm>
            <a:off x="1397979" y="1850968"/>
            <a:ext cx="3818226" cy="707886"/>
          </a:xfrm>
          <a:prstGeom prst="rect">
            <a:avLst/>
          </a:prstGeom>
          <a:noFill/>
        </p:spPr>
        <p:txBody>
          <a:bodyPr wrap="square">
            <a:spAutoFit/>
          </a:bodyPr>
          <a:lstStyle/>
          <a:p>
            <a:r>
              <a:rPr lang="en-US" sz="2000" b="1" cap="all" dirty="0">
                <a:solidFill>
                  <a:schemeClr val="accent3"/>
                </a:solidFill>
              </a:rPr>
              <a:t>Displays the top 30 Pick-up locations:</a:t>
            </a:r>
          </a:p>
        </p:txBody>
      </p:sp>
    </p:spTree>
    <p:extLst>
      <p:ext uri="{BB962C8B-B14F-4D97-AF65-F5344CB8AC3E}">
        <p14:creationId xmlns:p14="http://schemas.microsoft.com/office/powerpoint/2010/main" val="2617356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F159E-F774-2931-B452-4A95F90288A0}"/>
              </a:ext>
            </a:extLst>
          </p:cNvPr>
          <p:cNvSpPr>
            <a:spLocks noGrp="1"/>
          </p:cNvSpPr>
          <p:nvPr>
            <p:ph type="title"/>
          </p:nvPr>
        </p:nvSpPr>
        <p:spPr>
          <a:xfrm>
            <a:off x="505778" y="294641"/>
            <a:ext cx="5865363" cy="1243650"/>
          </a:xfrm>
        </p:spPr>
        <p:txBody>
          <a:bodyPr anchor="b">
            <a:normAutofit fontScale="90000"/>
          </a:bodyPr>
          <a:lstStyle/>
          <a:p>
            <a:r>
              <a:rPr lang="en-US" b="1" kern="1200" cap="all" baseline="0" dirty="0">
                <a:highlight>
                  <a:srgbClr val="FFFFFF"/>
                </a:highlight>
                <a:latin typeface="+mn-lt"/>
                <a:ea typeface="+mj-ea"/>
                <a:cs typeface="+mj-cs"/>
              </a:rPr>
              <a:t>Exploratory data analysis-</a:t>
            </a:r>
            <a:br>
              <a:rPr lang="en-US" b="1" kern="1200" cap="all" baseline="0" dirty="0">
                <a:highlight>
                  <a:srgbClr val="FFFFFF"/>
                </a:highlight>
                <a:latin typeface="+mn-lt"/>
                <a:ea typeface="+mj-ea"/>
                <a:cs typeface="+mj-cs"/>
              </a:rPr>
            </a:br>
            <a:r>
              <a:rPr lang="en-IN" dirty="0">
                <a:highlight>
                  <a:srgbClr val="FFFFFF"/>
                </a:highlight>
                <a:latin typeface="+mn-lt"/>
              </a:rPr>
              <a:t>Visualizations: to understand the data</a:t>
            </a:r>
            <a:endParaRPr lang="en-IN" dirty="0">
              <a:latin typeface="+mn-lt"/>
            </a:endParaRPr>
          </a:p>
        </p:txBody>
      </p:sp>
      <p:sp>
        <p:nvSpPr>
          <p:cNvPr id="3" name="Slide Number Placeholder 2">
            <a:extLst>
              <a:ext uri="{FF2B5EF4-FFF2-40B4-BE49-F238E27FC236}">
                <a16:creationId xmlns:a16="http://schemas.microsoft.com/office/drawing/2014/main" id="{E007C1C3-404E-35BA-AD05-EA1564653C84}"/>
              </a:ext>
            </a:extLst>
          </p:cNvPr>
          <p:cNvSpPr>
            <a:spLocks noGrp="1"/>
          </p:cNvSpPr>
          <p:nvPr>
            <p:ph type="sldNum" sz="quarter" idx="12"/>
          </p:nvPr>
        </p:nvSpPr>
        <p:spPr>
          <a:xfrm>
            <a:off x="11363696" y="6455739"/>
            <a:ext cx="294460" cy="187367"/>
          </a:xfrm>
        </p:spPr>
        <p:txBody>
          <a:bodyPr anchor="ctr">
            <a:normAutofit/>
          </a:bodyPr>
          <a:lstStyle/>
          <a:p>
            <a:pPr>
              <a:spcAft>
                <a:spcPts val="600"/>
              </a:spcAft>
            </a:pPr>
            <a:r>
              <a:rPr lang="en-US" noProof="0" dirty="0"/>
              <a:t>13</a:t>
            </a:r>
          </a:p>
        </p:txBody>
      </p:sp>
      <p:sp>
        <p:nvSpPr>
          <p:cNvPr id="4" name="Text Placeholder 3">
            <a:extLst>
              <a:ext uri="{FF2B5EF4-FFF2-40B4-BE49-F238E27FC236}">
                <a16:creationId xmlns:a16="http://schemas.microsoft.com/office/drawing/2014/main" id="{17454ED9-7665-4ED0-E41E-4F8E0D2140F5}"/>
              </a:ext>
            </a:extLst>
          </p:cNvPr>
          <p:cNvSpPr>
            <a:spLocks noGrp="1"/>
          </p:cNvSpPr>
          <p:nvPr>
            <p:ph idx="15"/>
          </p:nvPr>
        </p:nvSpPr>
        <p:spPr>
          <a:xfrm>
            <a:off x="1293024" y="2072582"/>
            <a:ext cx="3602498" cy="464275"/>
          </a:xfrm>
        </p:spPr>
        <p:txBody>
          <a:bodyPr anchor="ctr">
            <a:normAutofit lnSpcReduction="10000"/>
          </a:bodyPr>
          <a:lstStyle/>
          <a:p>
            <a:r>
              <a:rPr lang="en-IN" dirty="0"/>
              <a:t>Distribution of Average fare amount by Pickup Hour</a:t>
            </a:r>
          </a:p>
          <a:p>
            <a:endParaRPr lang="en-IN" dirty="0"/>
          </a:p>
        </p:txBody>
      </p:sp>
      <p:pic>
        <p:nvPicPr>
          <p:cNvPr id="17" name="Picture Placeholder 16" descr="A blue graph with black lines&#10;&#10;Description automatically generated with medium confidence">
            <a:extLst>
              <a:ext uri="{FF2B5EF4-FFF2-40B4-BE49-F238E27FC236}">
                <a16:creationId xmlns:a16="http://schemas.microsoft.com/office/drawing/2014/main" id="{88591E96-7612-118B-6922-7013B96E2094}"/>
              </a:ext>
            </a:extLst>
          </p:cNvPr>
          <p:cNvPicPr>
            <a:picLocks noGrp="1" noChangeAspect="1"/>
          </p:cNvPicPr>
          <p:nvPr>
            <p:ph type="pic" sz="quarter" idx="21"/>
          </p:nvPr>
        </p:nvPicPr>
        <p:blipFill>
          <a:blip r:embed="rId2">
            <a:extLst>
              <a:ext uri="{837473B0-CC2E-450A-ABE3-18F120FF3D39}">
                <a1611:picAttrSrcUrl xmlns:a1611="http://schemas.microsoft.com/office/drawing/2016/11/main" r:id="rId3"/>
              </a:ext>
            </a:extLst>
          </a:blip>
          <a:srcRect l="26152" r="26152"/>
          <a:stretch>
            <a:fillRect/>
          </a:stretch>
        </p:blipFill>
        <p:spPr/>
      </p:pic>
      <p:pic>
        <p:nvPicPr>
          <p:cNvPr id="30" name="Picture Placeholder 16" descr="A blue graph with black lines&#10;&#10;Description automatically generated with medium confidence">
            <a:extLst>
              <a:ext uri="{FF2B5EF4-FFF2-40B4-BE49-F238E27FC236}">
                <a16:creationId xmlns:a16="http://schemas.microsoft.com/office/drawing/2014/main" id="{49035ABD-087E-AC5B-E2EC-4E701F08AB9F}"/>
              </a:ext>
            </a:extLst>
          </p:cNvPr>
          <p:cNvPicPr>
            <a:picLocks noChangeAspect="1"/>
          </p:cNvPicPr>
          <p:nvPr/>
        </p:nvPicPr>
        <p:blipFill>
          <a:blip r:embed="rId2">
            <a:extLst>
              <a:ext uri="{837473B0-CC2E-450A-ABE3-18F120FF3D39}">
                <a1611:picAttrSrcUrl xmlns:a1611="http://schemas.microsoft.com/office/drawing/2016/11/main" r:id="rId3"/>
              </a:ext>
            </a:extLst>
          </a:blip>
          <a:srcRect l="26152" r="26152"/>
          <a:stretch>
            <a:fillRect/>
          </a:stretch>
        </p:blipFill>
        <p:spPr>
          <a:xfrm>
            <a:off x="6319289" y="4908400"/>
            <a:ext cx="605487" cy="605487"/>
          </a:xfrm>
          <a:prstGeom prst="rect">
            <a:avLst/>
          </a:prstGeom>
          <a:noFill/>
        </p:spPr>
      </p:pic>
      <p:pic>
        <p:nvPicPr>
          <p:cNvPr id="14" name="Picture 13" descr="A graph with red lines&#10;&#10;Description automatically generated">
            <a:extLst>
              <a:ext uri="{FF2B5EF4-FFF2-40B4-BE49-F238E27FC236}">
                <a16:creationId xmlns:a16="http://schemas.microsoft.com/office/drawing/2014/main" id="{D6C3AA01-14E4-8772-A145-53144FD0B89D}"/>
              </a:ext>
            </a:extLst>
          </p:cNvPr>
          <p:cNvPicPr>
            <a:picLocks noChangeAspect="1"/>
          </p:cNvPicPr>
          <p:nvPr/>
        </p:nvPicPr>
        <p:blipFill rotWithShape="1">
          <a:blip r:embed="rId4"/>
          <a:srcRect l="6343" r="12798" b="2"/>
          <a:stretch/>
        </p:blipFill>
        <p:spPr>
          <a:xfrm>
            <a:off x="133307" y="2617260"/>
            <a:ext cx="5791256" cy="4046553"/>
          </a:xfrm>
          <a:prstGeom prst="rect">
            <a:avLst/>
          </a:prstGeom>
          <a:noFill/>
        </p:spPr>
      </p:pic>
      <p:pic>
        <p:nvPicPr>
          <p:cNvPr id="5" name="Picture 4">
            <a:extLst>
              <a:ext uri="{FF2B5EF4-FFF2-40B4-BE49-F238E27FC236}">
                <a16:creationId xmlns:a16="http://schemas.microsoft.com/office/drawing/2014/main" id="{B323A06D-ED66-6F33-8126-A889E8BD98BF}"/>
              </a:ext>
            </a:extLst>
          </p:cNvPr>
          <p:cNvPicPr>
            <a:picLocks noChangeAspect="1"/>
          </p:cNvPicPr>
          <p:nvPr/>
        </p:nvPicPr>
        <p:blipFill rotWithShape="1">
          <a:blip r:embed="rId5"/>
          <a:srcRect t="1466" r="-4" b="-4"/>
          <a:stretch/>
        </p:blipFill>
        <p:spPr>
          <a:xfrm>
            <a:off x="6371141" y="653428"/>
            <a:ext cx="5739404" cy="4100080"/>
          </a:xfrm>
          <a:prstGeom prst="rect">
            <a:avLst/>
          </a:prstGeom>
          <a:noFill/>
        </p:spPr>
      </p:pic>
      <p:sp>
        <p:nvSpPr>
          <p:cNvPr id="10" name="TextBox 9">
            <a:extLst>
              <a:ext uri="{FF2B5EF4-FFF2-40B4-BE49-F238E27FC236}">
                <a16:creationId xmlns:a16="http://schemas.microsoft.com/office/drawing/2014/main" id="{F34F88E5-874A-8C00-2E48-71465502C168}"/>
              </a:ext>
            </a:extLst>
          </p:cNvPr>
          <p:cNvSpPr txBox="1"/>
          <p:nvPr/>
        </p:nvSpPr>
        <p:spPr>
          <a:xfrm>
            <a:off x="7269803" y="4922956"/>
            <a:ext cx="3942080" cy="590931"/>
          </a:xfrm>
          <a:prstGeom prst="rect">
            <a:avLst/>
          </a:prstGeom>
          <a:noFill/>
        </p:spPr>
        <p:txBody>
          <a:bodyPr wrap="square">
            <a:spAutoFit/>
          </a:bodyPr>
          <a:lstStyle/>
          <a:p>
            <a:pPr>
              <a:lnSpc>
                <a:spcPct val="90000"/>
              </a:lnSpc>
              <a:spcBef>
                <a:spcPts val="1000"/>
              </a:spcBef>
            </a:pPr>
            <a:r>
              <a:rPr lang="en-US" b="1" cap="all" dirty="0">
                <a:solidFill>
                  <a:schemeClr val="accent1"/>
                </a:solidFill>
                <a:latin typeface="+mj-lt"/>
              </a:rPr>
              <a:t>Distribution of Payment Type in the Dataset</a:t>
            </a:r>
          </a:p>
        </p:txBody>
      </p:sp>
    </p:spTree>
    <p:extLst>
      <p:ext uri="{BB962C8B-B14F-4D97-AF65-F5344CB8AC3E}">
        <p14:creationId xmlns:p14="http://schemas.microsoft.com/office/powerpoint/2010/main" val="1781999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F0A11883-EBE5-141C-B5B1-0F0217289B35}"/>
              </a:ext>
            </a:extLst>
          </p:cNvPr>
          <p:cNvSpPr>
            <a:spLocks noGrp="1"/>
          </p:cNvSpPr>
          <p:nvPr>
            <p:ph type="title"/>
          </p:nvPr>
        </p:nvSpPr>
        <p:spPr>
          <a:xfrm>
            <a:off x="485458" y="287288"/>
            <a:ext cx="5895022" cy="1270931"/>
          </a:xfrm>
        </p:spPr>
        <p:txBody>
          <a:bodyPr/>
          <a:lstStyle/>
          <a:p>
            <a:r>
              <a:rPr lang="en-US" b="1" kern="1200" cap="all" baseline="0" dirty="0">
                <a:highlight>
                  <a:srgbClr val="FFFFFF"/>
                </a:highlight>
                <a:latin typeface="+mn-lt"/>
                <a:ea typeface="+mj-ea"/>
                <a:cs typeface="+mj-cs"/>
              </a:rPr>
              <a:t>Exploratory data analysis-</a:t>
            </a:r>
            <a:br>
              <a:rPr lang="en-US" b="1" kern="1200" cap="all" baseline="0" dirty="0">
                <a:highlight>
                  <a:srgbClr val="FFFFFF"/>
                </a:highlight>
                <a:latin typeface="+mn-lt"/>
                <a:ea typeface="+mj-ea"/>
                <a:cs typeface="+mj-cs"/>
              </a:rPr>
            </a:br>
            <a:r>
              <a:rPr lang="en-IN" dirty="0">
                <a:highlight>
                  <a:srgbClr val="FFFFFF"/>
                </a:highlight>
                <a:latin typeface="+mn-lt"/>
              </a:rPr>
              <a:t>Visualizations: to understand the data</a:t>
            </a:r>
            <a:endParaRPr lang="en-US" dirty="0"/>
          </a:p>
        </p:txBody>
      </p:sp>
      <p:sp>
        <p:nvSpPr>
          <p:cNvPr id="2" name="Slide Number Placeholder 1">
            <a:extLst>
              <a:ext uri="{FF2B5EF4-FFF2-40B4-BE49-F238E27FC236}">
                <a16:creationId xmlns:a16="http://schemas.microsoft.com/office/drawing/2014/main" id="{1648C0DF-46EE-9456-F269-3636DA50BA5B}"/>
              </a:ext>
            </a:extLst>
          </p:cNvPr>
          <p:cNvSpPr>
            <a:spLocks noGrp="1"/>
          </p:cNvSpPr>
          <p:nvPr>
            <p:ph type="sldNum" sz="quarter" idx="12"/>
          </p:nvPr>
        </p:nvSpPr>
        <p:spPr>
          <a:xfrm>
            <a:off x="11363696" y="6455739"/>
            <a:ext cx="294460" cy="187367"/>
          </a:xfrm>
        </p:spPr>
        <p:txBody>
          <a:bodyPr anchor="ctr">
            <a:normAutofit/>
          </a:bodyPr>
          <a:lstStyle/>
          <a:p>
            <a:pPr>
              <a:spcAft>
                <a:spcPts val="600"/>
              </a:spcAft>
            </a:pPr>
            <a:r>
              <a:rPr lang="en-US" noProof="0" dirty="0"/>
              <a:t>14</a:t>
            </a:r>
          </a:p>
        </p:txBody>
      </p:sp>
      <p:sp>
        <p:nvSpPr>
          <p:cNvPr id="3" name="Text Placeholder 2">
            <a:extLst>
              <a:ext uri="{FF2B5EF4-FFF2-40B4-BE49-F238E27FC236}">
                <a16:creationId xmlns:a16="http://schemas.microsoft.com/office/drawing/2014/main" id="{D908B0AA-FD6D-1790-ED21-DB9C5CC44E8B}"/>
              </a:ext>
            </a:extLst>
          </p:cNvPr>
          <p:cNvSpPr>
            <a:spLocks noGrp="1"/>
          </p:cNvSpPr>
          <p:nvPr>
            <p:ph idx="15"/>
          </p:nvPr>
        </p:nvSpPr>
        <p:spPr>
          <a:xfrm>
            <a:off x="7168994" y="5016411"/>
            <a:ext cx="3445566" cy="495389"/>
          </a:xfrm>
        </p:spPr>
        <p:txBody>
          <a:bodyPr anchor="ctr">
            <a:normAutofit lnSpcReduction="10000"/>
          </a:bodyPr>
          <a:lstStyle/>
          <a:p>
            <a:r>
              <a:rPr lang="en-US" sz="2000" dirty="0">
                <a:latin typeface="+mn-lt"/>
              </a:rPr>
              <a:t>Distribution on Average trip distance</a:t>
            </a:r>
            <a:endParaRPr lang="en-IN" sz="2000" dirty="0">
              <a:latin typeface="+mn-lt"/>
            </a:endParaRPr>
          </a:p>
        </p:txBody>
      </p:sp>
      <p:pic>
        <p:nvPicPr>
          <p:cNvPr id="8" name="Picture Placeholder 7" descr="A graph of a normal distribution&#10;&#10;Description automatically generated">
            <a:extLst>
              <a:ext uri="{FF2B5EF4-FFF2-40B4-BE49-F238E27FC236}">
                <a16:creationId xmlns:a16="http://schemas.microsoft.com/office/drawing/2014/main" id="{7E1B8D07-BC2A-6A2E-7F99-F6C4CB860CFE}"/>
              </a:ext>
            </a:extLst>
          </p:cNvPr>
          <p:cNvPicPr>
            <a:picLocks noGrp="1" noChangeAspect="1"/>
          </p:cNvPicPr>
          <p:nvPr>
            <p:ph type="pic" sz="quarter" idx="21"/>
          </p:nvPr>
        </p:nvPicPr>
        <p:blipFill>
          <a:blip r:embed="rId2">
            <a:extLst>
              <a:ext uri="{837473B0-CC2E-450A-ABE3-18F120FF3D39}">
                <a1611:picAttrSrcUrl xmlns:a1611="http://schemas.microsoft.com/office/drawing/2016/11/main" r:id="rId3"/>
              </a:ext>
            </a:extLst>
          </a:blip>
          <a:srcRect/>
          <a:stretch>
            <a:fillRect/>
          </a:stretch>
        </p:blipFill>
        <p:spPr/>
      </p:pic>
      <p:pic>
        <p:nvPicPr>
          <p:cNvPr id="13" name="Picture Placeholder 7" descr="A graph of a normal distribution&#10;&#10;Description automatically generated">
            <a:extLst>
              <a:ext uri="{FF2B5EF4-FFF2-40B4-BE49-F238E27FC236}">
                <a16:creationId xmlns:a16="http://schemas.microsoft.com/office/drawing/2014/main" id="{DF373CA4-9DBB-4EE1-5625-1684FA724C4F}"/>
              </a:ext>
            </a:extLst>
          </p:cNvPr>
          <p:cNvPicPr>
            <a:picLocks noGrp="1" noChangeAspect="1"/>
          </p:cNvPicPr>
          <p:nvPr>
            <p:ph type="pic" sz="quarter" idx="22"/>
          </p:nvPr>
        </p:nvPicPr>
        <p:blipFill>
          <a:blip r:embed="rId2">
            <a:extLst>
              <a:ext uri="{837473B0-CC2E-450A-ABE3-18F120FF3D39}">
                <a1611:picAttrSrcUrl xmlns:a1611="http://schemas.microsoft.com/office/drawing/2016/11/main" r:id="rId3"/>
              </a:ext>
            </a:extLst>
          </a:blip>
          <a:srcRect l="131" r="131"/>
          <a:stretch>
            <a:fillRect/>
          </a:stretch>
        </p:blipFill>
        <p:spPr>
          <a:xfrm>
            <a:off x="6299200" y="4905375"/>
            <a:ext cx="604838" cy="606425"/>
          </a:xfrm>
        </p:spPr>
      </p:pic>
      <p:pic>
        <p:nvPicPr>
          <p:cNvPr id="26" name="Picture 25">
            <a:extLst>
              <a:ext uri="{FF2B5EF4-FFF2-40B4-BE49-F238E27FC236}">
                <a16:creationId xmlns:a16="http://schemas.microsoft.com/office/drawing/2014/main" id="{402567C0-D55B-F9D8-0C05-AFD9C296DDAC}"/>
              </a:ext>
            </a:extLst>
          </p:cNvPr>
          <p:cNvPicPr>
            <a:picLocks noChangeAspect="1"/>
          </p:cNvPicPr>
          <p:nvPr/>
        </p:nvPicPr>
        <p:blipFill>
          <a:blip r:embed="rId4"/>
          <a:stretch>
            <a:fillRect/>
          </a:stretch>
        </p:blipFill>
        <p:spPr>
          <a:xfrm>
            <a:off x="6563360" y="532120"/>
            <a:ext cx="5522782" cy="4211927"/>
          </a:xfrm>
          <a:prstGeom prst="rect">
            <a:avLst/>
          </a:prstGeom>
        </p:spPr>
      </p:pic>
      <p:pic>
        <p:nvPicPr>
          <p:cNvPr id="10" name="Picture 9">
            <a:extLst>
              <a:ext uri="{FF2B5EF4-FFF2-40B4-BE49-F238E27FC236}">
                <a16:creationId xmlns:a16="http://schemas.microsoft.com/office/drawing/2014/main" id="{48965CDB-881B-29C0-0AE0-9FD9027327C4}"/>
              </a:ext>
            </a:extLst>
          </p:cNvPr>
          <p:cNvPicPr>
            <a:picLocks noChangeAspect="1"/>
          </p:cNvPicPr>
          <p:nvPr/>
        </p:nvPicPr>
        <p:blipFill>
          <a:blip r:embed="rId5"/>
          <a:stretch>
            <a:fillRect/>
          </a:stretch>
        </p:blipFill>
        <p:spPr>
          <a:xfrm>
            <a:off x="379030" y="2744626"/>
            <a:ext cx="5206682" cy="3998841"/>
          </a:xfrm>
          <a:prstGeom prst="rect">
            <a:avLst/>
          </a:prstGeom>
        </p:spPr>
      </p:pic>
      <p:sp>
        <p:nvSpPr>
          <p:cNvPr id="5" name="TextBox 4">
            <a:extLst>
              <a:ext uri="{FF2B5EF4-FFF2-40B4-BE49-F238E27FC236}">
                <a16:creationId xmlns:a16="http://schemas.microsoft.com/office/drawing/2014/main" id="{61387822-50B2-42F6-8C87-BA16FB6A36F8}"/>
              </a:ext>
            </a:extLst>
          </p:cNvPr>
          <p:cNvSpPr txBox="1"/>
          <p:nvPr/>
        </p:nvSpPr>
        <p:spPr>
          <a:xfrm>
            <a:off x="938039" y="1844919"/>
            <a:ext cx="4088664" cy="646331"/>
          </a:xfrm>
          <a:prstGeom prst="rect">
            <a:avLst/>
          </a:prstGeom>
          <a:noFill/>
        </p:spPr>
        <p:txBody>
          <a:bodyPr wrap="square">
            <a:spAutoFit/>
          </a:bodyPr>
          <a:lstStyle/>
          <a:p>
            <a:pPr algn="r">
              <a:lnSpc>
                <a:spcPct val="90000"/>
              </a:lnSpc>
              <a:spcBef>
                <a:spcPts val="1000"/>
              </a:spcBef>
            </a:pPr>
            <a:r>
              <a:rPr lang="en-US" sz="2000" b="1" cap="all" dirty="0">
                <a:solidFill>
                  <a:schemeClr val="accent1"/>
                </a:solidFill>
              </a:rPr>
              <a:t>Distribution on Average Fare amount</a:t>
            </a:r>
            <a:endParaRPr lang="en-IN" sz="2000" b="1" cap="all" dirty="0">
              <a:solidFill>
                <a:schemeClr val="accent1"/>
              </a:solidFill>
            </a:endParaRPr>
          </a:p>
        </p:txBody>
      </p:sp>
    </p:spTree>
    <p:extLst>
      <p:ext uri="{BB962C8B-B14F-4D97-AF65-F5344CB8AC3E}">
        <p14:creationId xmlns:p14="http://schemas.microsoft.com/office/powerpoint/2010/main" val="4262410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52B875-36F8-5F68-FA7E-1DB3FD7A4EC3}"/>
              </a:ext>
            </a:extLst>
          </p:cNvPr>
          <p:cNvSpPr>
            <a:spLocks noGrp="1"/>
          </p:cNvSpPr>
          <p:nvPr>
            <p:ph type="sldNum" sz="quarter" idx="12"/>
          </p:nvPr>
        </p:nvSpPr>
        <p:spPr>
          <a:xfrm>
            <a:off x="11363696" y="6455739"/>
            <a:ext cx="294460" cy="187367"/>
          </a:xfrm>
        </p:spPr>
        <p:txBody>
          <a:bodyPr vert="horz" lIns="0" tIns="0" rIns="0" bIns="0" rtlCol="0" anchor="ctr">
            <a:normAutofit/>
          </a:bodyPr>
          <a:lstStyle/>
          <a:p>
            <a:pPr>
              <a:spcAft>
                <a:spcPts val="600"/>
              </a:spcAft>
            </a:pPr>
            <a:r>
              <a:rPr lang="en-US" kern="1200" dirty="0">
                <a:latin typeface="+mn-lt"/>
                <a:ea typeface="+mn-ea"/>
                <a:cs typeface="+mn-cs"/>
              </a:rPr>
              <a:t>15</a:t>
            </a:r>
          </a:p>
        </p:txBody>
      </p:sp>
      <p:sp>
        <p:nvSpPr>
          <p:cNvPr id="7" name="TextBox 6">
            <a:extLst>
              <a:ext uri="{FF2B5EF4-FFF2-40B4-BE49-F238E27FC236}">
                <a16:creationId xmlns:a16="http://schemas.microsoft.com/office/drawing/2014/main" id="{C2D96E12-EB1B-EEAA-C0C7-C5537B7F8824}"/>
              </a:ext>
            </a:extLst>
          </p:cNvPr>
          <p:cNvSpPr txBox="1"/>
          <p:nvPr/>
        </p:nvSpPr>
        <p:spPr>
          <a:xfrm>
            <a:off x="6507126" y="643595"/>
            <a:ext cx="5003800" cy="761138"/>
          </a:xfrm>
          <a:prstGeom prst="rect">
            <a:avLst/>
          </a:prstGeom>
        </p:spPr>
        <p:txBody>
          <a:bodyPr vert="horz" lIns="91440" tIns="45720" rIns="91440" bIns="45720" rtlCol="0" anchor="b">
            <a:normAutofit/>
          </a:bodyPr>
          <a:lstStyle/>
          <a:p>
            <a:pPr>
              <a:lnSpc>
                <a:spcPct val="90000"/>
              </a:lnSpc>
              <a:spcBef>
                <a:spcPts val="1000"/>
              </a:spcBef>
            </a:pPr>
            <a:r>
              <a:rPr lang="en-US" sz="2000" b="1" kern="1200" dirty="0">
                <a:solidFill>
                  <a:schemeClr val="accent5"/>
                </a:solidFill>
                <a:latin typeface="+mn-lt"/>
                <a:ea typeface="+mn-ea"/>
                <a:cs typeface="+mn-cs"/>
              </a:rPr>
              <a:t>Distribution of Locations based on Weekdays vs. Weekends</a:t>
            </a:r>
          </a:p>
        </p:txBody>
      </p:sp>
      <p:sp>
        <p:nvSpPr>
          <p:cNvPr id="4" name="Title 3">
            <a:extLst>
              <a:ext uri="{FF2B5EF4-FFF2-40B4-BE49-F238E27FC236}">
                <a16:creationId xmlns:a16="http://schemas.microsoft.com/office/drawing/2014/main" id="{8919FB88-D1F6-4AE6-9308-2BFABAF4496E}"/>
              </a:ext>
            </a:extLst>
          </p:cNvPr>
          <p:cNvSpPr>
            <a:spLocks noGrp="1"/>
          </p:cNvSpPr>
          <p:nvPr>
            <p:ph type="title"/>
          </p:nvPr>
        </p:nvSpPr>
        <p:spPr>
          <a:xfrm>
            <a:off x="284834" y="142240"/>
            <a:ext cx="5811166" cy="1262493"/>
          </a:xfrm>
        </p:spPr>
        <p:txBody>
          <a:bodyPr vert="horz" lIns="0" tIns="0" rIns="0" bIns="0" rtlCol="0" anchor="b">
            <a:normAutofit fontScale="90000"/>
          </a:bodyPr>
          <a:lstStyle/>
          <a:p>
            <a:r>
              <a:rPr lang="en-US" b="1" kern="1200" cap="all" baseline="0" dirty="0">
                <a:highlight>
                  <a:srgbClr val="FFFFFF"/>
                </a:highlight>
                <a:latin typeface="+mn-lt"/>
                <a:ea typeface="+mj-ea"/>
                <a:cs typeface="+mj-cs"/>
              </a:rPr>
              <a:t>Exploratory data analysis-</a:t>
            </a:r>
            <a:br>
              <a:rPr lang="en-US" b="1" kern="1200" cap="all" baseline="0" dirty="0">
                <a:highlight>
                  <a:srgbClr val="FFFFFF"/>
                </a:highlight>
                <a:latin typeface="+mn-lt"/>
                <a:ea typeface="+mj-ea"/>
                <a:cs typeface="+mj-cs"/>
              </a:rPr>
            </a:br>
            <a:r>
              <a:rPr lang="en-IN" dirty="0">
                <a:highlight>
                  <a:srgbClr val="FFFFFF"/>
                </a:highlight>
                <a:latin typeface="+mn-lt"/>
              </a:rPr>
              <a:t>Visualizations: to understand the data</a:t>
            </a:r>
            <a:endParaRPr lang="en-US" b="1" kern="1200" cap="all" baseline="0" dirty="0">
              <a:latin typeface="+mn-lt"/>
              <a:ea typeface="+mj-ea"/>
              <a:cs typeface="+mj-cs"/>
            </a:endParaRPr>
          </a:p>
        </p:txBody>
      </p:sp>
      <p:pic>
        <p:nvPicPr>
          <p:cNvPr id="13" name="Picture 12">
            <a:extLst>
              <a:ext uri="{FF2B5EF4-FFF2-40B4-BE49-F238E27FC236}">
                <a16:creationId xmlns:a16="http://schemas.microsoft.com/office/drawing/2014/main" id="{97F385B8-2C34-49AF-47C1-2A32C4159A9B}"/>
              </a:ext>
            </a:extLst>
          </p:cNvPr>
          <p:cNvPicPr>
            <a:picLocks noChangeAspect="1"/>
          </p:cNvPicPr>
          <p:nvPr/>
        </p:nvPicPr>
        <p:blipFill>
          <a:blip r:embed="rId2"/>
          <a:stretch>
            <a:fillRect/>
          </a:stretch>
        </p:blipFill>
        <p:spPr>
          <a:xfrm>
            <a:off x="1605915" y="1404734"/>
            <a:ext cx="8583930" cy="5206645"/>
          </a:xfrm>
          <a:prstGeom prst="rect">
            <a:avLst/>
          </a:prstGeom>
        </p:spPr>
      </p:pic>
    </p:spTree>
    <p:extLst>
      <p:ext uri="{BB962C8B-B14F-4D97-AF65-F5344CB8AC3E}">
        <p14:creationId xmlns:p14="http://schemas.microsoft.com/office/powerpoint/2010/main" val="466126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C1DA4BF6-BDD4-1B28-A3D5-44248DC63F25}"/>
              </a:ext>
            </a:extLst>
          </p:cNvPr>
          <p:cNvSpPr>
            <a:spLocks noGrp="1"/>
          </p:cNvSpPr>
          <p:nvPr>
            <p:ph type="sldNum" sz="quarter" idx="12"/>
          </p:nvPr>
        </p:nvSpPr>
        <p:spPr>
          <a:xfrm>
            <a:off x="11363696" y="6455739"/>
            <a:ext cx="294460" cy="187367"/>
          </a:xfrm>
        </p:spPr>
        <p:txBody>
          <a:bodyPr anchor="ctr">
            <a:normAutofit/>
          </a:bodyPr>
          <a:lstStyle/>
          <a:p>
            <a:pPr>
              <a:spcAft>
                <a:spcPts val="600"/>
              </a:spcAft>
            </a:pPr>
            <a:r>
              <a:rPr lang="en-US" noProof="0" dirty="0"/>
              <a:t>16</a:t>
            </a:r>
          </a:p>
        </p:txBody>
      </p:sp>
      <p:sp>
        <p:nvSpPr>
          <p:cNvPr id="15" name="Content Placeholder 3">
            <a:extLst>
              <a:ext uri="{FF2B5EF4-FFF2-40B4-BE49-F238E27FC236}">
                <a16:creationId xmlns:a16="http://schemas.microsoft.com/office/drawing/2014/main" id="{62151BBE-6D7D-70E5-E168-6E1D084FE0E4}"/>
              </a:ext>
            </a:extLst>
          </p:cNvPr>
          <p:cNvSpPr>
            <a:spLocks noGrp="1"/>
          </p:cNvSpPr>
          <p:nvPr>
            <p:ph sz="half" idx="1"/>
          </p:nvPr>
        </p:nvSpPr>
        <p:spPr>
          <a:xfrm>
            <a:off x="4651058" y="1158254"/>
            <a:ext cx="5061902" cy="653415"/>
          </a:xfrm>
        </p:spPr>
        <p:txBody>
          <a:bodyPr>
            <a:normAutofit/>
          </a:bodyPr>
          <a:lstStyle/>
          <a:p>
            <a:pPr marL="0" indent="0">
              <a:buNone/>
            </a:pPr>
            <a:r>
              <a:rPr lang="en-US" sz="2000" b="1" dirty="0">
                <a:solidFill>
                  <a:schemeClr val="accent5"/>
                </a:solidFill>
              </a:rPr>
              <a:t>Distribution of Taxi pickups and drop-offs on Weekdays &amp; Weekends</a:t>
            </a:r>
          </a:p>
        </p:txBody>
      </p:sp>
      <p:pic>
        <p:nvPicPr>
          <p:cNvPr id="6" name="Picture 5" descr="A pie chart with a yellow and blue circle&#10;&#10;Description automatically generated">
            <a:extLst>
              <a:ext uri="{FF2B5EF4-FFF2-40B4-BE49-F238E27FC236}">
                <a16:creationId xmlns:a16="http://schemas.microsoft.com/office/drawing/2014/main" id="{17F68A22-357E-B2AE-4D36-357261DBD5E0}"/>
              </a:ext>
            </a:extLst>
          </p:cNvPr>
          <p:cNvPicPr>
            <a:picLocks noChangeAspect="1"/>
          </p:cNvPicPr>
          <p:nvPr/>
        </p:nvPicPr>
        <p:blipFill>
          <a:blip r:embed="rId2"/>
          <a:stretch>
            <a:fillRect/>
          </a:stretch>
        </p:blipFill>
        <p:spPr>
          <a:xfrm>
            <a:off x="3588568" y="2109501"/>
            <a:ext cx="4422899" cy="4257041"/>
          </a:xfrm>
          <a:prstGeom prst="rect">
            <a:avLst/>
          </a:prstGeom>
          <a:noFill/>
        </p:spPr>
      </p:pic>
      <p:sp>
        <p:nvSpPr>
          <p:cNvPr id="4" name="Title 3">
            <a:extLst>
              <a:ext uri="{FF2B5EF4-FFF2-40B4-BE49-F238E27FC236}">
                <a16:creationId xmlns:a16="http://schemas.microsoft.com/office/drawing/2014/main" id="{4BD91B8F-4CDE-386E-A192-55F585B2466C}"/>
              </a:ext>
            </a:extLst>
          </p:cNvPr>
          <p:cNvSpPr>
            <a:spLocks noGrp="1"/>
          </p:cNvSpPr>
          <p:nvPr>
            <p:ph type="title"/>
          </p:nvPr>
        </p:nvSpPr>
        <p:spPr>
          <a:xfrm>
            <a:off x="505778" y="276222"/>
            <a:ext cx="5133022" cy="1168399"/>
          </a:xfrm>
        </p:spPr>
        <p:txBody>
          <a:bodyPr anchor="b">
            <a:normAutofit fontScale="90000"/>
          </a:bodyPr>
          <a:lstStyle/>
          <a:p>
            <a:r>
              <a:rPr lang="en-US" b="1" kern="1200" cap="all" baseline="0" dirty="0">
                <a:highlight>
                  <a:srgbClr val="FFFFFF"/>
                </a:highlight>
                <a:latin typeface="+mn-lt"/>
                <a:ea typeface="+mj-ea"/>
                <a:cs typeface="+mj-cs"/>
              </a:rPr>
              <a:t>Exploratory data analysis-</a:t>
            </a:r>
            <a:br>
              <a:rPr lang="en-US" b="1" kern="1200" cap="all" baseline="0" dirty="0">
                <a:highlight>
                  <a:srgbClr val="FFFFFF"/>
                </a:highlight>
                <a:latin typeface="+mn-lt"/>
                <a:ea typeface="+mj-ea"/>
                <a:cs typeface="+mj-cs"/>
              </a:rPr>
            </a:br>
            <a:r>
              <a:rPr lang="en-IN" dirty="0">
                <a:highlight>
                  <a:srgbClr val="FFFFFF"/>
                </a:highlight>
                <a:latin typeface="+mn-lt"/>
              </a:rPr>
              <a:t>Visualizations: to understand the data</a:t>
            </a:r>
            <a:endParaRPr lang="en-US" dirty="0">
              <a:latin typeface="+mn-lt"/>
            </a:endParaRPr>
          </a:p>
        </p:txBody>
      </p:sp>
    </p:spTree>
    <p:extLst>
      <p:ext uri="{BB962C8B-B14F-4D97-AF65-F5344CB8AC3E}">
        <p14:creationId xmlns:p14="http://schemas.microsoft.com/office/powerpoint/2010/main" val="379384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3EB6D-7B26-6A36-85AB-CF74D9B21588}"/>
              </a:ext>
            </a:extLst>
          </p:cNvPr>
          <p:cNvSpPr>
            <a:spLocks noGrp="1"/>
          </p:cNvSpPr>
          <p:nvPr>
            <p:ph type="title"/>
          </p:nvPr>
        </p:nvSpPr>
        <p:spPr/>
        <p:txBody>
          <a:bodyPr/>
          <a:lstStyle/>
          <a:p>
            <a:r>
              <a:rPr lang="en-US" dirty="0">
                <a:latin typeface="+mn-lt"/>
              </a:rPr>
              <a:t>Correlation</a:t>
            </a:r>
            <a:r>
              <a:rPr lang="en-US" sz="4000" dirty="0">
                <a:latin typeface="+mn-lt"/>
              </a:rPr>
              <a:t> </a:t>
            </a:r>
            <a:r>
              <a:rPr lang="en-US" dirty="0">
                <a:latin typeface="+mn-lt"/>
              </a:rPr>
              <a:t>Map</a:t>
            </a:r>
          </a:p>
        </p:txBody>
      </p:sp>
      <p:sp>
        <p:nvSpPr>
          <p:cNvPr id="3" name="Slide Number Placeholder 2">
            <a:extLst>
              <a:ext uri="{FF2B5EF4-FFF2-40B4-BE49-F238E27FC236}">
                <a16:creationId xmlns:a16="http://schemas.microsoft.com/office/drawing/2014/main" id="{B95B3A94-F86A-E51C-7279-D09DBB25FC79}"/>
              </a:ext>
            </a:extLst>
          </p:cNvPr>
          <p:cNvSpPr>
            <a:spLocks noGrp="1"/>
          </p:cNvSpPr>
          <p:nvPr>
            <p:ph type="sldNum" sz="quarter" idx="12"/>
          </p:nvPr>
        </p:nvSpPr>
        <p:spPr/>
        <p:txBody>
          <a:bodyPr/>
          <a:lstStyle/>
          <a:p>
            <a:r>
              <a:rPr lang="en-US" noProof="0" dirty="0"/>
              <a:t>17</a:t>
            </a:r>
          </a:p>
        </p:txBody>
      </p:sp>
      <p:pic>
        <p:nvPicPr>
          <p:cNvPr id="5" name="Picture 4">
            <a:extLst>
              <a:ext uri="{FF2B5EF4-FFF2-40B4-BE49-F238E27FC236}">
                <a16:creationId xmlns:a16="http://schemas.microsoft.com/office/drawing/2014/main" id="{0198A44C-F6C5-9A89-1788-A51158BCD12F}"/>
              </a:ext>
            </a:extLst>
          </p:cNvPr>
          <p:cNvPicPr>
            <a:picLocks noChangeAspect="1"/>
          </p:cNvPicPr>
          <p:nvPr/>
        </p:nvPicPr>
        <p:blipFill>
          <a:blip r:embed="rId2"/>
          <a:stretch>
            <a:fillRect/>
          </a:stretch>
        </p:blipFill>
        <p:spPr>
          <a:xfrm>
            <a:off x="4651022" y="1086661"/>
            <a:ext cx="7167280" cy="5163445"/>
          </a:xfrm>
          <a:prstGeom prst="rect">
            <a:avLst/>
          </a:prstGeom>
        </p:spPr>
      </p:pic>
      <p:sp>
        <p:nvSpPr>
          <p:cNvPr id="4" name="TextBox 3">
            <a:extLst>
              <a:ext uri="{FF2B5EF4-FFF2-40B4-BE49-F238E27FC236}">
                <a16:creationId xmlns:a16="http://schemas.microsoft.com/office/drawing/2014/main" id="{418A9578-DA62-5116-8A52-F9BCC3242EFA}"/>
              </a:ext>
            </a:extLst>
          </p:cNvPr>
          <p:cNvSpPr txBox="1"/>
          <p:nvPr/>
        </p:nvSpPr>
        <p:spPr>
          <a:xfrm>
            <a:off x="373698" y="1376791"/>
            <a:ext cx="4135084" cy="4541520"/>
          </a:xfrm>
          <a:prstGeom prst="rect">
            <a:avLst/>
          </a:prstGeom>
          <a:noFill/>
        </p:spPr>
        <p:txBody>
          <a:bodyPr wrap="square" rtlCol="0">
            <a:spAutoFit/>
          </a:bodyPr>
          <a:lstStyle/>
          <a:p>
            <a:pPr algn="just"/>
            <a:r>
              <a:rPr lang="en-US" dirty="0"/>
              <a:t>The correlation analysis reveals insights into factors influencing taxi fare amounts. Notably, fare amount shows minimal correlation with trip distance (0.039), airport fee (0.027), tip amount (0.024), and improvement surcharge (0.007). This suggests that while these factors may have some influence, their impact on fare amount is relatively weak. However, it's essential to consider them collectively when determining fare structures and pricing strategies. Understanding these correlations aids in optimizing fare calculations and providing transparent pricing mechanisms in urban transportation systems.</a:t>
            </a:r>
          </a:p>
        </p:txBody>
      </p:sp>
    </p:spTree>
    <p:extLst>
      <p:ext uri="{BB962C8B-B14F-4D97-AF65-F5344CB8AC3E}">
        <p14:creationId xmlns:p14="http://schemas.microsoft.com/office/powerpoint/2010/main" val="6709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1EC24613-C3BB-4B76-C192-98E296444080}"/>
              </a:ext>
            </a:extLst>
          </p:cNvPr>
          <p:cNvSpPr/>
          <p:nvPr/>
        </p:nvSpPr>
        <p:spPr>
          <a:xfrm>
            <a:off x="6009445" y="3394500"/>
            <a:ext cx="5458987" cy="2735049"/>
          </a:xfrm>
          <a:prstGeom prst="round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5E17972A-3BD3-BD6A-715F-3134B546F475}"/>
              </a:ext>
            </a:extLst>
          </p:cNvPr>
          <p:cNvSpPr>
            <a:spLocks noGrp="1"/>
          </p:cNvSpPr>
          <p:nvPr>
            <p:ph type="sldNum" sz="quarter" idx="12"/>
          </p:nvPr>
        </p:nvSpPr>
        <p:spPr/>
        <p:txBody>
          <a:bodyPr/>
          <a:lstStyle/>
          <a:p>
            <a:r>
              <a:rPr lang="en-US" noProof="0" dirty="0"/>
              <a:t>18</a:t>
            </a:r>
          </a:p>
        </p:txBody>
      </p:sp>
      <p:sp>
        <p:nvSpPr>
          <p:cNvPr id="7" name="Title 6">
            <a:extLst>
              <a:ext uri="{FF2B5EF4-FFF2-40B4-BE49-F238E27FC236}">
                <a16:creationId xmlns:a16="http://schemas.microsoft.com/office/drawing/2014/main" id="{D55AF862-ACCC-C75A-79AC-4F295FDA2B36}"/>
              </a:ext>
            </a:extLst>
          </p:cNvPr>
          <p:cNvSpPr>
            <a:spLocks noGrp="1"/>
          </p:cNvSpPr>
          <p:nvPr>
            <p:ph type="title"/>
          </p:nvPr>
        </p:nvSpPr>
        <p:spPr>
          <a:xfrm>
            <a:off x="583526" y="406400"/>
            <a:ext cx="7839114" cy="848228"/>
          </a:xfrm>
        </p:spPr>
        <p:txBody>
          <a:bodyPr/>
          <a:lstStyle/>
          <a:p>
            <a:r>
              <a:rPr lang="en-US" dirty="0">
                <a:latin typeface="+mn-lt"/>
              </a:rPr>
              <a:t>Machine Learning </a:t>
            </a:r>
            <a:r>
              <a:rPr lang="en-US" dirty="0"/>
              <a:t>Modeling implementation- Feature Selection</a:t>
            </a:r>
            <a:endParaRPr lang="en-IN" dirty="0"/>
          </a:p>
        </p:txBody>
      </p:sp>
      <p:sp>
        <p:nvSpPr>
          <p:cNvPr id="6" name="TextBox 5">
            <a:extLst>
              <a:ext uri="{FF2B5EF4-FFF2-40B4-BE49-F238E27FC236}">
                <a16:creationId xmlns:a16="http://schemas.microsoft.com/office/drawing/2014/main" id="{B11800EE-D7F0-B0DB-D8F4-5428C870573F}"/>
              </a:ext>
            </a:extLst>
          </p:cNvPr>
          <p:cNvSpPr txBox="1"/>
          <p:nvPr/>
        </p:nvSpPr>
        <p:spPr>
          <a:xfrm>
            <a:off x="6096000" y="3394500"/>
            <a:ext cx="5044440" cy="830997"/>
          </a:xfrm>
          <a:prstGeom prst="rect">
            <a:avLst/>
          </a:prstGeom>
          <a:noFill/>
        </p:spPr>
        <p:txBody>
          <a:bodyPr wrap="square">
            <a:spAutoFit/>
          </a:bodyPr>
          <a:lstStyle/>
          <a:p>
            <a:r>
              <a:rPr lang="en-US" sz="2400" b="1" dirty="0">
                <a:solidFill>
                  <a:schemeClr val="accent1"/>
                </a:solidFill>
              </a:rPr>
              <a:t>Gradient Boosting Regression &amp; Linear Regression</a:t>
            </a:r>
            <a:endParaRPr lang="en-IN" sz="2400" b="1" dirty="0">
              <a:solidFill>
                <a:schemeClr val="accent1"/>
              </a:solidFill>
            </a:endParaRPr>
          </a:p>
        </p:txBody>
      </p:sp>
      <p:sp>
        <p:nvSpPr>
          <p:cNvPr id="11" name="TextBox 10">
            <a:extLst>
              <a:ext uri="{FF2B5EF4-FFF2-40B4-BE49-F238E27FC236}">
                <a16:creationId xmlns:a16="http://schemas.microsoft.com/office/drawing/2014/main" id="{48D469FE-8515-D917-9E77-BC776CC719D1}"/>
              </a:ext>
            </a:extLst>
          </p:cNvPr>
          <p:cNvSpPr txBox="1"/>
          <p:nvPr/>
        </p:nvSpPr>
        <p:spPr>
          <a:xfrm>
            <a:off x="6162705" y="4624245"/>
            <a:ext cx="5160611" cy="646331"/>
          </a:xfrm>
          <a:prstGeom prst="rect">
            <a:avLst/>
          </a:prstGeom>
          <a:noFill/>
        </p:spPr>
        <p:txBody>
          <a:bodyPr wrap="square" rtlCol="0">
            <a:spAutoFit/>
          </a:bodyPr>
          <a:lstStyle/>
          <a:p>
            <a:r>
              <a:rPr lang="en-US" b="1" dirty="0"/>
              <a:t>Feature Variables: </a:t>
            </a:r>
            <a:r>
              <a:rPr lang="en-US" dirty="0" err="1"/>
              <a:t>trip_distance</a:t>
            </a:r>
            <a:r>
              <a:rPr lang="en-US" dirty="0"/>
              <a:t>, </a:t>
            </a:r>
            <a:r>
              <a:rPr lang="en-US" dirty="0" err="1"/>
              <a:t>pickup_dayofweek</a:t>
            </a:r>
            <a:endParaRPr lang="en-US" dirty="0"/>
          </a:p>
          <a:p>
            <a:r>
              <a:rPr lang="en-US" b="1" dirty="0"/>
              <a:t>Target Variables: </a:t>
            </a:r>
            <a:r>
              <a:rPr lang="en-US" dirty="0" err="1"/>
              <a:t>fare_amount</a:t>
            </a:r>
            <a:endParaRPr lang="en-US" dirty="0"/>
          </a:p>
        </p:txBody>
      </p:sp>
      <p:sp>
        <p:nvSpPr>
          <p:cNvPr id="5" name="Rectangle: Rounded Corners 4">
            <a:extLst>
              <a:ext uri="{FF2B5EF4-FFF2-40B4-BE49-F238E27FC236}">
                <a16:creationId xmlns:a16="http://schemas.microsoft.com/office/drawing/2014/main" id="{0BF5C29D-C480-98AC-CC30-815556909B18}"/>
              </a:ext>
            </a:extLst>
          </p:cNvPr>
          <p:cNvSpPr/>
          <p:nvPr/>
        </p:nvSpPr>
        <p:spPr>
          <a:xfrm>
            <a:off x="670273" y="3394500"/>
            <a:ext cx="4774625" cy="2735049"/>
          </a:xfrm>
          <a:prstGeom prst="round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4FA86D84-0963-08D2-CAB2-7D488CB6C365}"/>
              </a:ext>
            </a:extLst>
          </p:cNvPr>
          <p:cNvSpPr>
            <a:spLocks noGrp="1"/>
          </p:cNvSpPr>
          <p:nvPr>
            <p:ph type="body" idx="1"/>
          </p:nvPr>
        </p:nvSpPr>
        <p:spPr>
          <a:xfrm>
            <a:off x="914692" y="3525177"/>
            <a:ext cx="5305728" cy="890619"/>
          </a:xfrm>
        </p:spPr>
        <p:txBody>
          <a:bodyPr>
            <a:noAutofit/>
          </a:bodyPr>
          <a:lstStyle/>
          <a:p>
            <a:r>
              <a:rPr lang="en-US" dirty="0"/>
              <a:t>Gradient Boosting Regression</a:t>
            </a:r>
            <a:endParaRPr lang="en-IN" dirty="0">
              <a:solidFill>
                <a:schemeClr val="accent5">
                  <a:lumMod val="75000"/>
                </a:schemeClr>
              </a:solidFill>
            </a:endParaRPr>
          </a:p>
          <a:p>
            <a:r>
              <a:rPr lang="en-US" dirty="0"/>
              <a:t>	</a:t>
            </a:r>
            <a:endParaRPr lang="en-IN" dirty="0"/>
          </a:p>
        </p:txBody>
      </p:sp>
      <p:sp>
        <p:nvSpPr>
          <p:cNvPr id="20" name="TextBox 19">
            <a:extLst>
              <a:ext uri="{FF2B5EF4-FFF2-40B4-BE49-F238E27FC236}">
                <a16:creationId xmlns:a16="http://schemas.microsoft.com/office/drawing/2014/main" id="{8CB9A9F8-7C8D-4D56-CB34-FAB5884C3270}"/>
              </a:ext>
            </a:extLst>
          </p:cNvPr>
          <p:cNvSpPr txBox="1"/>
          <p:nvPr/>
        </p:nvSpPr>
        <p:spPr>
          <a:xfrm>
            <a:off x="884496" y="4741986"/>
            <a:ext cx="4632960" cy="646331"/>
          </a:xfrm>
          <a:prstGeom prst="rect">
            <a:avLst/>
          </a:prstGeom>
          <a:noFill/>
        </p:spPr>
        <p:txBody>
          <a:bodyPr wrap="square" rtlCol="0">
            <a:spAutoFit/>
          </a:bodyPr>
          <a:lstStyle/>
          <a:p>
            <a:r>
              <a:rPr lang="en-US" b="1" dirty="0"/>
              <a:t>Feature Variable: </a:t>
            </a:r>
            <a:r>
              <a:rPr lang="en-US" dirty="0" err="1"/>
              <a:t>PULocationID</a:t>
            </a:r>
            <a:r>
              <a:rPr lang="en-US" dirty="0"/>
              <a:t>, </a:t>
            </a:r>
            <a:r>
              <a:rPr lang="en-US" dirty="0" err="1"/>
              <a:t>trip_distance</a:t>
            </a:r>
            <a:endParaRPr lang="en-US" dirty="0"/>
          </a:p>
          <a:p>
            <a:r>
              <a:rPr lang="en-US" b="1" dirty="0"/>
              <a:t>Target Variable: </a:t>
            </a:r>
            <a:r>
              <a:rPr lang="en-US" dirty="0" err="1"/>
              <a:t>fare_amount</a:t>
            </a:r>
            <a:endParaRPr lang="en-US" dirty="0"/>
          </a:p>
        </p:txBody>
      </p:sp>
      <p:sp>
        <p:nvSpPr>
          <p:cNvPr id="12" name="Flowchart: Stored Data 11">
            <a:extLst>
              <a:ext uri="{FF2B5EF4-FFF2-40B4-BE49-F238E27FC236}">
                <a16:creationId xmlns:a16="http://schemas.microsoft.com/office/drawing/2014/main" id="{4787491B-9296-F326-0477-F7CCCBBE7CF3}"/>
              </a:ext>
            </a:extLst>
          </p:cNvPr>
          <p:cNvSpPr/>
          <p:nvPr/>
        </p:nvSpPr>
        <p:spPr>
          <a:xfrm>
            <a:off x="1751163" y="1914768"/>
            <a:ext cx="2147977" cy="1130061"/>
          </a:xfrm>
          <a:prstGeom prst="flowChartOnlineStorage">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B48537B-D35F-1221-3903-4C2F04F088C7}"/>
              </a:ext>
            </a:extLst>
          </p:cNvPr>
          <p:cNvSpPr txBox="1"/>
          <p:nvPr/>
        </p:nvSpPr>
        <p:spPr>
          <a:xfrm>
            <a:off x="1751163" y="2292910"/>
            <a:ext cx="1831675" cy="369332"/>
          </a:xfrm>
          <a:prstGeom prst="rect">
            <a:avLst/>
          </a:prstGeom>
          <a:noFill/>
        </p:spPr>
        <p:txBody>
          <a:bodyPr wrap="square" rtlCol="0">
            <a:spAutoFit/>
          </a:bodyPr>
          <a:lstStyle/>
          <a:p>
            <a:r>
              <a:rPr lang="en-US" dirty="0"/>
              <a:t>Implementation1</a:t>
            </a:r>
          </a:p>
        </p:txBody>
      </p:sp>
      <p:sp>
        <p:nvSpPr>
          <p:cNvPr id="14" name="Flowchart: Stored Data 13">
            <a:extLst>
              <a:ext uri="{FF2B5EF4-FFF2-40B4-BE49-F238E27FC236}">
                <a16:creationId xmlns:a16="http://schemas.microsoft.com/office/drawing/2014/main" id="{6CF46215-8F59-3E56-B096-6A9D3260153F}"/>
              </a:ext>
            </a:extLst>
          </p:cNvPr>
          <p:cNvSpPr/>
          <p:nvPr/>
        </p:nvSpPr>
        <p:spPr>
          <a:xfrm>
            <a:off x="7116793" y="1840408"/>
            <a:ext cx="2147977" cy="1130061"/>
          </a:xfrm>
          <a:prstGeom prst="flowChartOnlineStorage">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D7B778C-9D5A-5A15-49B5-ADD2E797E561}"/>
              </a:ext>
            </a:extLst>
          </p:cNvPr>
          <p:cNvSpPr txBox="1"/>
          <p:nvPr/>
        </p:nvSpPr>
        <p:spPr>
          <a:xfrm>
            <a:off x="7116793" y="2218550"/>
            <a:ext cx="1831675" cy="369332"/>
          </a:xfrm>
          <a:prstGeom prst="rect">
            <a:avLst/>
          </a:prstGeom>
          <a:noFill/>
        </p:spPr>
        <p:txBody>
          <a:bodyPr wrap="square" rtlCol="0">
            <a:spAutoFit/>
          </a:bodyPr>
          <a:lstStyle/>
          <a:p>
            <a:r>
              <a:rPr lang="en-US" dirty="0"/>
              <a:t>Implementation2</a:t>
            </a:r>
          </a:p>
        </p:txBody>
      </p:sp>
    </p:spTree>
    <p:extLst>
      <p:ext uri="{BB962C8B-B14F-4D97-AF65-F5344CB8AC3E}">
        <p14:creationId xmlns:p14="http://schemas.microsoft.com/office/powerpoint/2010/main" val="70298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D5F446-CF09-7989-A3DB-EF03C1BCDE0C}"/>
              </a:ext>
            </a:extLst>
          </p:cNvPr>
          <p:cNvSpPr>
            <a:spLocks noGrp="1"/>
          </p:cNvSpPr>
          <p:nvPr>
            <p:ph type="sldNum" sz="quarter" idx="12"/>
          </p:nvPr>
        </p:nvSpPr>
        <p:spPr/>
        <p:txBody>
          <a:bodyPr/>
          <a:lstStyle/>
          <a:p>
            <a:r>
              <a:rPr lang="en-US" dirty="0"/>
              <a:t>19</a:t>
            </a:r>
            <a:endParaRPr lang="en-US" noProof="0" dirty="0"/>
          </a:p>
        </p:txBody>
      </p:sp>
      <p:sp>
        <p:nvSpPr>
          <p:cNvPr id="4" name="Title 3">
            <a:extLst>
              <a:ext uri="{FF2B5EF4-FFF2-40B4-BE49-F238E27FC236}">
                <a16:creationId xmlns:a16="http://schemas.microsoft.com/office/drawing/2014/main" id="{FDE0B537-8A69-400C-06CF-142A8AA89020}"/>
              </a:ext>
            </a:extLst>
          </p:cNvPr>
          <p:cNvSpPr>
            <a:spLocks noGrp="1"/>
          </p:cNvSpPr>
          <p:nvPr>
            <p:ph type="title"/>
          </p:nvPr>
        </p:nvSpPr>
        <p:spPr>
          <a:xfrm>
            <a:off x="515938" y="246621"/>
            <a:ext cx="6260782" cy="870979"/>
          </a:xfrm>
        </p:spPr>
        <p:txBody>
          <a:bodyPr/>
          <a:lstStyle/>
          <a:p>
            <a:r>
              <a:rPr lang="en-US" dirty="0">
                <a:latin typeface="+mn-lt"/>
              </a:rPr>
              <a:t>Machine Learning </a:t>
            </a:r>
            <a:r>
              <a:rPr lang="en-US" dirty="0"/>
              <a:t>Modeling &amp; Metrics implementation-1</a:t>
            </a:r>
          </a:p>
        </p:txBody>
      </p:sp>
      <p:sp>
        <p:nvSpPr>
          <p:cNvPr id="6" name="TextBox 5">
            <a:extLst>
              <a:ext uri="{FF2B5EF4-FFF2-40B4-BE49-F238E27FC236}">
                <a16:creationId xmlns:a16="http://schemas.microsoft.com/office/drawing/2014/main" id="{46302ACD-4B46-086A-C0DC-B0C81D4BCEFF}"/>
              </a:ext>
            </a:extLst>
          </p:cNvPr>
          <p:cNvSpPr txBox="1"/>
          <p:nvPr/>
        </p:nvSpPr>
        <p:spPr>
          <a:xfrm>
            <a:off x="403143" y="1456816"/>
            <a:ext cx="3985978" cy="830997"/>
          </a:xfrm>
          <a:prstGeom prst="rect">
            <a:avLst/>
          </a:prstGeom>
          <a:noFill/>
        </p:spPr>
        <p:txBody>
          <a:bodyPr wrap="square">
            <a:spAutoFit/>
          </a:bodyPr>
          <a:lstStyle/>
          <a:p>
            <a:r>
              <a:rPr lang="en-US" sz="2400" b="1" dirty="0">
                <a:solidFill>
                  <a:schemeClr val="accent1"/>
                </a:solidFill>
              </a:rPr>
              <a:t>Gradient Boosting Regression Interpretation</a:t>
            </a:r>
            <a:endParaRPr lang="en-IN" sz="2400" b="1" dirty="0">
              <a:solidFill>
                <a:schemeClr val="accent1"/>
              </a:solidFill>
            </a:endParaRPr>
          </a:p>
        </p:txBody>
      </p:sp>
      <p:pic>
        <p:nvPicPr>
          <p:cNvPr id="5" name="Picture 4">
            <a:extLst>
              <a:ext uri="{FF2B5EF4-FFF2-40B4-BE49-F238E27FC236}">
                <a16:creationId xmlns:a16="http://schemas.microsoft.com/office/drawing/2014/main" id="{B04F580D-2D37-FE9B-39DA-36D857EB523C}"/>
              </a:ext>
            </a:extLst>
          </p:cNvPr>
          <p:cNvPicPr>
            <a:picLocks noChangeAspect="1"/>
          </p:cNvPicPr>
          <p:nvPr/>
        </p:nvPicPr>
        <p:blipFill>
          <a:blip r:embed="rId2"/>
          <a:stretch>
            <a:fillRect/>
          </a:stretch>
        </p:blipFill>
        <p:spPr>
          <a:xfrm>
            <a:off x="515938" y="2482835"/>
            <a:ext cx="5067658" cy="1306845"/>
          </a:xfrm>
          <a:prstGeom prst="rect">
            <a:avLst/>
          </a:prstGeom>
        </p:spPr>
      </p:pic>
      <p:sp>
        <p:nvSpPr>
          <p:cNvPr id="8" name="TextBox 7">
            <a:extLst>
              <a:ext uri="{FF2B5EF4-FFF2-40B4-BE49-F238E27FC236}">
                <a16:creationId xmlns:a16="http://schemas.microsoft.com/office/drawing/2014/main" id="{DF9F355C-A3FB-EF03-86F1-F52C01DA1B99}"/>
              </a:ext>
            </a:extLst>
          </p:cNvPr>
          <p:cNvSpPr txBox="1"/>
          <p:nvPr/>
        </p:nvSpPr>
        <p:spPr>
          <a:xfrm>
            <a:off x="5821680" y="1584960"/>
            <a:ext cx="5836476" cy="4247317"/>
          </a:xfrm>
          <a:prstGeom prst="rect">
            <a:avLst/>
          </a:prstGeom>
          <a:noFill/>
        </p:spPr>
        <p:txBody>
          <a:bodyPr wrap="square" rtlCol="0">
            <a:spAutoFit/>
          </a:bodyPr>
          <a:lstStyle/>
          <a:p>
            <a:pPr algn="just"/>
            <a:r>
              <a:rPr lang="en-US" dirty="0"/>
              <a:t>Our model exhibited promising performance metrics, with a </a:t>
            </a:r>
            <a:r>
              <a:rPr lang="en-US" b="1" dirty="0"/>
              <a:t>Mean Squared Error (MSE) of 44.36</a:t>
            </a:r>
            <a:r>
              <a:rPr lang="en-US" dirty="0"/>
              <a:t>, indicating the average squared difference between the predicted and actual fare amounts. The </a:t>
            </a:r>
            <a:r>
              <a:rPr lang="en-US" b="1" dirty="0"/>
              <a:t>Root Mean Squared Error (RMSE) of 6.66 </a:t>
            </a:r>
            <a:r>
              <a:rPr lang="en-US" dirty="0"/>
              <a:t>signifies the average magnitude of these errors in the original units of fare amounts, reflecting the model's accuracy.</a:t>
            </a:r>
          </a:p>
          <a:p>
            <a:pPr algn="just"/>
            <a:endParaRPr lang="en-US" dirty="0"/>
          </a:p>
          <a:p>
            <a:pPr algn="just"/>
            <a:r>
              <a:rPr lang="en-US" dirty="0"/>
              <a:t>Moreover, the </a:t>
            </a:r>
            <a:r>
              <a:rPr lang="en-US" b="1" dirty="0"/>
              <a:t>Mean Absolute Error (MAE) of 1.97 </a:t>
            </a:r>
            <a:r>
              <a:rPr lang="en-US" dirty="0"/>
              <a:t>suggests that, on average, the model's predictions deviate by approximately $1.97 from the actual fare amounts. Additionally, the </a:t>
            </a:r>
            <a:r>
              <a:rPr lang="en-US" b="1" dirty="0"/>
              <a:t>R-squared (R²) value of 0.71 </a:t>
            </a:r>
            <a:r>
              <a:rPr lang="en-US" dirty="0"/>
              <a:t>indicates that </a:t>
            </a:r>
            <a:r>
              <a:rPr lang="en-US" b="1" dirty="0"/>
              <a:t>approximately 70.8% of the variance </a:t>
            </a:r>
            <a:r>
              <a:rPr lang="en-US" dirty="0"/>
              <a:t>in fare amounts can be explained by the features included in the model.</a:t>
            </a:r>
          </a:p>
          <a:p>
            <a:pPr algn="just"/>
            <a:endParaRPr lang="en-US" dirty="0"/>
          </a:p>
        </p:txBody>
      </p:sp>
    </p:spTree>
    <p:extLst>
      <p:ext uri="{BB962C8B-B14F-4D97-AF65-F5344CB8AC3E}">
        <p14:creationId xmlns:p14="http://schemas.microsoft.com/office/powerpoint/2010/main" val="1864830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3">
            <a:extLst>
              <a:ext uri="{FF2B5EF4-FFF2-40B4-BE49-F238E27FC236}">
                <a16:creationId xmlns:a16="http://schemas.microsoft.com/office/drawing/2014/main" id="{4F59623D-F508-2CFD-D435-3EDE8901E15C}"/>
              </a:ext>
            </a:extLst>
          </p:cNvPr>
          <p:cNvSpPr>
            <a:spLocks noGrp="1"/>
          </p:cNvSpPr>
          <p:nvPr>
            <p:ph idx="1"/>
          </p:nvPr>
        </p:nvSpPr>
        <p:spPr>
          <a:xfrm>
            <a:off x="700168" y="1746852"/>
            <a:ext cx="4420471" cy="4338988"/>
          </a:xfrm>
        </p:spPr>
        <p:txBody>
          <a:bodyPr>
            <a:normAutofit/>
          </a:bodyPr>
          <a:lstStyle/>
          <a:p>
            <a:pPr marL="0" indent="0">
              <a:buNone/>
            </a:pPr>
            <a:r>
              <a:rPr lang="en-US" dirty="0"/>
              <a:t>Abstract</a:t>
            </a:r>
          </a:p>
          <a:p>
            <a:pPr marL="0" indent="0">
              <a:buNone/>
            </a:pPr>
            <a:r>
              <a:rPr lang="en-US" dirty="0"/>
              <a:t>Introduction </a:t>
            </a:r>
          </a:p>
          <a:p>
            <a:pPr marL="0" indent="0">
              <a:buNone/>
            </a:pPr>
            <a:r>
              <a:rPr lang="en-US" dirty="0"/>
              <a:t>Research Question</a:t>
            </a:r>
          </a:p>
          <a:p>
            <a:pPr marL="0" indent="0">
              <a:buNone/>
            </a:pPr>
            <a:r>
              <a:rPr lang="en-US" dirty="0"/>
              <a:t>Machine Learning Models Used</a:t>
            </a:r>
          </a:p>
          <a:p>
            <a:pPr marL="0" indent="0">
              <a:buNone/>
            </a:pPr>
            <a:r>
              <a:rPr lang="en-US" dirty="0"/>
              <a:t>Data Pre-processing </a:t>
            </a:r>
          </a:p>
          <a:p>
            <a:pPr marL="0" indent="0">
              <a:buNone/>
            </a:pPr>
            <a:r>
              <a:rPr lang="en-US" dirty="0"/>
              <a:t>Exploratory Data Analysis</a:t>
            </a:r>
          </a:p>
          <a:p>
            <a:pPr marL="0" indent="0">
              <a:buNone/>
            </a:pPr>
            <a:r>
              <a:rPr lang="en-US" dirty="0"/>
              <a:t>Feature Selection &amp; Modeling</a:t>
            </a:r>
          </a:p>
          <a:p>
            <a:pPr marL="0" indent="0">
              <a:buNone/>
            </a:pPr>
            <a:r>
              <a:rPr lang="en-US" dirty="0"/>
              <a:t>Interpretation &amp; Discussion on results</a:t>
            </a:r>
          </a:p>
          <a:p>
            <a:pPr marL="0" indent="0">
              <a:buNone/>
            </a:pPr>
            <a:r>
              <a:rPr lang="en-US" dirty="0"/>
              <a:t>Conclusion</a:t>
            </a:r>
          </a:p>
        </p:txBody>
      </p:sp>
      <p:sp>
        <p:nvSpPr>
          <p:cNvPr id="30" name="Slide Number Placeholder 2">
            <a:extLst>
              <a:ext uri="{FF2B5EF4-FFF2-40B4-BE49-F238E27FC236}">
                <a16:creationId xmlns:a16="http://schemas.microsoft.com/office/drawing/2014/main" id="{C65140CB-B32C-2195-C666-464397D98DB2}"/>
              </a:ext>
            </a:extLst>
          </p:cNvPr>
          <p:cNvSpPr>
            <a:spLocks noGrp="1"/>
          </p:cNvSpPr>
          <p:nvPr>
            <p:ph type="sldNum" sz="quarter" idx="12"/>
          </p:nvPr>
        </p:nvSpPr>
        <p:spPr>
          <a:xfrm>
            <a:off x="11363696" y="6455739"/>
            <a:ext cx="294460" cy="187367"/>
          </a:xfrm>
        </p:spPr>
        <p:txBody>
          <a:bodyPr/>
          <a:lstStyle/>
          <a:p>
            <a:r>
              <a:rPr lang="en-US" noProof="0" dirty="0"/>
              <a:t>2</a:t>
            </a:r>
          </a:p>
        </p:txBody>
      </p:sp>
      <p:pic>
        <p:nvPicPr>
          <p:cNvPr id="6" name="Picture Placeholder 5" descr="A taxi cab with a digital clock&#10;&#10;Description automatically generated with medium confidence">
            <a:extLst>
              <a:ext uri="{FF2B5EF4-FFF2-40B4-BE49-F238E27FC236}">
                <a16:creationId xmlns:a16="http://schemas.microsoft.com/office/drawing/2014/main" id="{0E579B55-6C94-EA83-9940-2B3179F172ED}"/>
              </a:ext>
            </a:extLst>
          </p:cNvPr>
          <p:cNvPicPr>
            <a:picLocks noGrp="1" noChangeAspect="1"/>
          </p:cNvPicPr>
          <p:nvPr>
            <p:ph type="pic" sz="quarter" idx="13"/>
          </p:nvPr>
        </p:nvPicPr>
        <p:blipFill rotWithShape="1">
          <a:blip r:embed="rId2">
            <a:extLst>
              <a:ext uri="{837473B0-CC2E-450A-ABE3-18F120FF3D39}">
                <a1611:picAttrSrcUrl xmlns:a1611="http://schemas.microsoft.com/office/drawing/2016/11/main" r:id="rId3"/>
              </a:ext>
            </a:extLst>
          </a:blip>
          <a:srcRect l="15974" r="11189" b="-1"/>
          <a:stretch/>
        </p:blipFill>
        <p:spPr>
          <a:xfrm>
            <a:off x="5884648" y="10"/>
            <a:ext cx="6307353" cy="5780362"/>
          </a:xfrm>
          <a:noFill/>
        </p:spPr>
      </p:pic>
      <p:sp>
        <p:nvSpPr>
          <p:cNvPr id="15" name="Title 1">
            <a:extLst>
              <a:ext uri="{FF2B5EF4-FFF2-40B4-BE49-F238E27FC236}">
                <a16:creationId xmlns:a16="http://schemas.microsoft.com/office/drawing/2014/main" id="{5693A710-5C5B-63F8-F71F-801883B0960B}"/>
              </a:ext>
            </a:extLst>
          </p:cNvPr>
          <p:cNvSpPr>
            <a:spLocks noGrp="1"/>
          </p:cNvSpPr>
          <p:nvPr>
            <p:ph type="title"/>
          </p:nvPr>
        </p:nvSpPr>
        <p:spPr>
          <a:xfrm>
            <a:off x="700168" y="550395"/>
            <a:ext cx="4937211" cy="892325"/>
          </a:xfrm>
        </p:spPr>
        <p:txBody>
          <a:bodyPr anchor="ctr">
            <a:normAutofit/>
          </a:bodyPr>
          <a:lstStyle/>
          <a:p>
            <a:r>
              <a:rPr lang="en-US" sz="4000" dirty="0">
                <a:latin typeface="+mn-lt"/>
              </a:rPr>
              <a:t>Content</a:t>
            </a:r>
          </a:p>
        </p:txBody>
      </p:sp>
    </p:spTree>
    <p:extLst>
      <p:ext uri="{BB962C8B-B14F-4D97-AF65-F5344CB8AC3E}">
        <p14:creationId xmlns:p14="http://schemas.microsoft.com/office/powerpoint/2010/main" val="3722013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35EE45-852C-D731-BC48-51ED320B3C21}"/>
              </a:ext>
            </a:extLst>
          </p:cNvPr>
          <p:cNvSpPr>
            <a:spLocks noGrp="1"/>
          </p:cNvSpPr>
          <p:nvPr>
            <p:ph type="sldNum" sz="quarter" idx="12"/>
          </p:nvPr>
        </p:nvSpPr>
        <p:spPr/>
        <p:txBody>
          <a:bodyPr/>
          <a:lstStyle/>
          <a:p>
            <a:r>
              <a:rPr lang="en-US" noProof="0" dirty="0"/>
              <a:t>20</a:t>
            </a:r>
          </a:p>
        </p:txBody>
      </p:sp>
      <p:sp>
        <p:nvSpPr>
          <p:cNvPr id="4" name="Title 3">
            <a:extLst>
              <a:ext uri="{FF2B5EF4-FFF2-40B4-BE49-F238E27FC236}">
                <a16:creationId xmlns:a16="http://schemas.microsoft.com/office/drawing/2014/main" id="{43444034-0455-E395-12BE-4D3627F9F631}"/>
              </a:ext>
            </a:extLst>
          </p:cNvPr>
          <p:cNvSpPr>
            <a:spLocks noGrp="1"/>
          </p:cNvSpPr>
          <p:nvPr>
            <p:ph type="title"/>
          </p:nvPr>
        </p:nvSpPr>
        <p:spPr>
          <a:xfrm>
            <a:off x="515938" y="246620"/>
            <a:ext cx="7317422" cy="952261"/>
          </a:xfrm>
        </p:spPr>
        <p:txBody>
          <a:bodyPr/>
          <a:lstStyle/>
          <a:p>
            <a:r>
              <a:rPr lang="en-US" dirty="0">
                <a:latin typeface="+mn-lt"/>
              </a:rPr>
              <a:t>Machine Learning </a:t>
            </a:r>
            <a:r>
              <a:rPr lang="en-US" dirty="0"/>
              <a:t>Modeling &amp; Metrics implementation-2</a:t>
            </a:r>
          </a:p>
        </p:txBody>
      </p:sp>
      <p:sp>
        <p:nvSpPr>
          <p:cNvPr id="6" name="TextBox 5">
            <a:extLst>
              <a:ext uri="{FF2B5EF4-FFF2-40B4-BE49-F238E27FC236}">
                <a16:creationId xmlns:a16="http://schemas.microsoft.com/office/drawing/2014/main" id="{A68DA42E-5788-C36A-7659-34156F049F54}"/>
              </a:ext>
            </a:extLst>
          </p:cNvPr>
          <p:cNvSpPr txBox="1"/>
          <p:nvPr/>
        </p:nvSpPr>
        <p:spPr>
          <a:xfrm>
            <a:off x="515937" y="1598298"/>
            <a:ext cx="4602653" cy="707886"/>
          </a:xfrm>
          <a:prstGeom prst="rect">
            <a:avLst/>
          </a:prstGeom>
          <a:noFill/>
        </p:spPr>
        <p:txBody>
          <a:bodyPr wrap="square">
            <a:spAutoFit/>
          </a:bodyPr>
          <a:lstStyle/>
          <a:p>
            <a:r>
              <a:rPr lang="en-US" sz="2000" b="1" dirty="0">
                <a:solidFill>
                  <a:schemeClr val="accent1"/>
                </a:solidFill>
              </a:rPr>
              <a:t>Gradient Boosting Regression Interpretation</a:t>
            </a:r>
            <a:endParaRPr lang="en-IN" sz="2000" b="1" dirty="0">
              <a:solidFill>
                <a:schemeClr val="accent1"/>
              </a:solidFill>
            </a:endParaRPr>
          </a:p>
        </p:txBody>
      </p:sp>
      <p:pic>
        <p:nvPicPr>
          <p:cNvPr id="7" name="Picture 6">
            <a:extLst>
              <a:ext uri="{FF2B5EF4-FFF2-40B4-BE49-F238E27FC236}">
                <a16:creationId xmlns:a16="http://schemas.microsoft.com/office/drawing/2014/main" id="{DBF7DE7D-9944-2933-0ABA-FFB904B419FA}"/>
              </a:ext>
            </a:extLst>
          </p:cNvPr>
          <p:cNvPicPr>
            <a:picLocks noChangeAspect="1"/>
          </p:cNvPicPr>
          <p:nvPr/>
        </p:nvPicPr>
        <p:blipFill>
          <a:blip r:embed="rId2"/>
          <a:stretch>
            <a:fillRect/>
          </a:stretch>
        </p:blipFill>
        <p:spPr>
          <a:xfrm>
            <a:off x="515937" y="2306184"/>
            <a:ext cx="5063391" cy="1326465"/>
          </a:xfrm>
          <a:prstGeom prst="rect">
            <a:avLst/>
          </a:prstGeom>
        </p:spPr>
      </p:pic>
      <p:sp>
        <p:nvSpPr>
          <p:cNvPr id="9" name="TextBox 8">
            <a:extLst>
              <a:ext uri="{FF2B5EF4-FFF2-40B4-BE49-F238E27FC236}">
                <a16:creationId xmlns:a16="http://schemas.microsoft.com/office/drawing/2014/main" id="{DBA047D6-EF7F-4CFE-5849-7F95EB6DD149}"/>
              </a:ext>
            </a:extLst>
          </p:cNvPr>
          <p:cNvSpPr txBox="1"/>
          <p:nvPr/>
        </p:nvSpPr>
        <p:spPr>
          <a:xfrm>
            <a:off x="5981662" y="1463041"/>
            <a:ext cx="5946178" cy="4524315"/>
          </a:xfrm>
          <a:prstGeom prst="rect">
            <a:avLst/>
          </a:prstGeom>
          <a:noFill/>
        </p:spPr>
        <p:txBody>
          <a:bodyPr wrap="square" rtlCol="0">
            <a:spAutoFit/>
          </a:bodyPr>
          <a:lstStyle/>
          <a:p>
            <a:pPr algn="just"/>
            <a:r>
              <a:rPr lang="en-US" dirty="0"/>
              <a:t>Our model achieved comparable results to the previously reported ones, with a </a:t>
            </a:r>
            <a:r>
              <a:rPr lang="en-US" b="1" dirty="0"/>
              <a:t>Mean Squared Error (MSE) of 49.12</a:t>
            </a:r>
            <a:r>
              <a:rPr lang="en-US" dirty="0"/>
              <a:t>, indicating the average squared difference between the predicted and actual fare amounts. The </a:t>
            </a:r>
            <a:r>
              <a:rPr lang="en-US" b="1" dirty="0"/>
              <a:t>Root Mean Squared Error (RMSE) of 7</a:t>
            </a:r>
            <a:r>
              <a:rPr lang="en-US" dirty="0"/>
              <a:t> signifies the average magnitude of these errors in the original units of fare amounts, reflecting the model's accuracy.</a:t>
            </a:r>
          </a:p>
          <a:p>
            <a:pPr algn="just"/>
            <a:endParaRPr lang="en-US" dirty="0"/>
          </a:p>
          <a:p>
            <a:pPr algn="just"/>
            <a:r>
              <a:rPr lang="en-US" dirty="0"/>
              <a:t>Moreover, the </a:t>
            </a:r>
            <a:r>
              <a:rPr lang="en-US" b="1" dirty="0"/>
              <a:t>Mean Absolute Error (MAE) of 1.91 </a:t>
            </a:r>
            <a:r>
              <a:rPr lang="en-US" dirty="0"/>
              <a:t>suggests that, on average, the model's predictions deviate by approximately $1.91 from the actual fare amounts. Additionally, </a:t>
            </a:r>
            <a:r>
              <a:rPr lang="en-US" b="1" dirty="0"/>
              <a:t>the R-squared (R²) value of 0.68 </a:t>
            </a:r>
            <a:r>
              <a:rPr lang="en-US" dirty="0"/>
              <a:t>indicates that </a:t>
            </a:r>
            <a:r>
              <a:rPr lang="en-US" b="1" dirty="0"/>
              <a:t>approximately 67.6% </a:t>
            </a:r>
            <a:r>
              <a:rPr lang="en-US" dirty="0"/>
              <a:t>of the variance in fare amounts can be explained by the features included in the model.</a:t>
            </a:r>
          </a:p>
          <a:p>
            <a:pPr algn="just"/>
            <a:endParaRPr lang="en-US" dirty="0"/>
          </a:p>
          <a:p>
            <a:pPr algn="just"/>
            <a:endParaRPr lang="en-US" dirty="0"/>
          </a:p>
        </p:txBody>
      </p:sp>
    </p:spTree>
    <p:extLst>
      <p:ext uri="{BB962C8B-B14F-4D97-AF65-F5344CB8AC3E}">
        <p14:creationId xmlns:p14="http://schemas.microsoft.com/office/powerpoint/2010/main" val="7366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5B5277-61D9-AD03-8DFD-1B00737E93E8}"/>
              </a:ext>
            </a:extLst>
          </p:cNvPr>
          <p:cNvSpPr>
            <a:spLocks noGrp="1"/>
          </p:cNvSpPr>
          <p:nvPr>
            <p:ph type="sldNum" sz="quarter" idx="12"/>
          </p:nvPr>
        </p:nvSpPr>
        <p:spPr/>
        <p:txBody>
          <a:bodyPr/>
          <a:lstStyle/>
          <a:p>
            <a:r>
              <a:rPr lang="en-US" noProof="0" dirty="0"/>
              <a:t>21</a:t>
            </a:r>
          </a:p>
        </p:txBody>
      </p:sp>
      <p:sp>
        <p:nvSpPr>
          <p:cNvPr id="4" name="Title 3">
            <a:extLst>
              <a:ext uri="{FF2B5EF4-FFF2-40B4-BE49-F238E27FC236}">
                <a16:creationId xmlns:a16="http://schemas.microsoft.com/office/drawing/2014/main" id="{80FB1D70-6B5A-C01A-5821-A1C64AFAA3F8}"/>
              </a:ext>
            </a:extLst>
          </p:cNvPr>
          <p:cNvSpPr>
            <a:spLocks noGrp="1"/>
          </p:cNvSpPr>
          <p:nvPr>
            <p:ph type="title"/>
          </p:nvPr>
        </p:nvSpPr>
        <p:spPr>
          <a:xfrm>
            <a:off x="515938" y="246620"/>
            <a:ext cx="6474142" cy="1104659"/>
          </a:xfrm>
        </p:spPr>
        <p:txBody>
          <a:bodyPr/>
          <a:lstStyle/>
          <a:p>
            <a:r>
              <a:rPr lang="en-US" dirty="0">
                <a:latin typeface="+mn-lt"/>
              </a:rPr>
              <a:t>Machine Learning </a:t>
            </a:r>
            <a:r>
              <a:rPr lang="en-US" dirty="0"/>
              <a:t>Modeling &amp; Metrics implementation-2</a:t>
            </a:r>
          </a:p>
        </p:txBody>
      </p:sp>
      <p:pic>
        <p:nvPicPr>
          <p:cNvPr id="5" name="Picture 4">
            <a:extLst>
              <a:ext uri="{FF2B5EF4-FFF2-40B4-BE49-F238E27FC236}">
                <a16:creationId xmlns:a16="http://schemas.microsoft.com/office/drawing/2014/main" id="{A5ACA39A-5160-EE80-9F30-6CCB55EED6E8}"/>
              </a:ext>
            </a:extLst>
          </p:cNvPr>
          <p:cNvPicPr>
            <a:picLocks noChangeAspect="1"/>
          </p:cNvPicPr>
          <p:nvPr/>
        </p:nvPicPr>
        <p:blipFill>
          <a:blip r:embed="rId2"/>
          <a:stretch>
            <a:fillRect/>
          </a:stretch>
        </p:blipFill>
        <p:spPr>
          <a:xfrm>
            <a:off x="419881" y="1998408"/>
            <a:ext cx="5264639" cy="1232472"/>
          </a:xfrm>
          <a:prstGeom prst="rect">
            <a:avLst/>
          </a:prstGeom>
        </p:spPr>
      </p:pic>
      <p:sp>
        <p:nvSpPr>
          <p:cNvPr id="6" name="TextBox 5">
            <a:extLst>
              <a:ext uri="{FF2B5EF4-FFF2-40B4-BE49-F238E27FC236}">
                <a16:creationId xmlns:a16="http://schemas.microsoft.com/office/drawing/2014/main" id="{40F93557-2630-7184-5AAC-C095C80499D5}"/>
              </a:ext>
            </a:extLst>
          </p:cNvPr>
          <p:cNvSpPr txBox="1"/>
          <p:nvPr/>
        </p:nvSpPr>
        <p:spPr>
          <a:xfrm>
            <a:off x="515937" y="1598298"/>
            <a:ext cx="4602653" cy="400110"/>
          </a:xfrm>
          <a:prstGeom prst="rect">
            <a:avLst/>
          </a:prstGeom>
          <a:noFill/>
        </p:spPr>
        <p:txBody>
          <a:bodyPr wrap="square">
            <a:spAutoFit/>
          </a:bodyPr>
          <a:lstStyle/>
          <a:p>
            <a:r>
              <a:rPr lang="en-US" sz="2000" b="1" dirty="0">
                <a:solidFill>
                  <a:schemeClr val="accent1"/>
                </a:solidFill>
              </a:rPr>
              <a:t>Linear Regression Interpretation</a:t>
            </a:r>
            <a:endParaRPr lang="en-IN" sz="2000" b="1" dirty="0">
              <a:solidFill>
                <a:schemeClr val="accent1"/>
              </a:solidFill>
            </a:endParaRPr>
          </a:p>
        </p:txBody>
      </p:sp>
      <p:sp>
        <p:nvSpPr>
          <p:cNvPr id="8" name="TextBox 7">
            <a:extLst>
              <a:ext uri="{FF2B5EF4-FFF2-40B4-BE49-F238E27FC236}">
                <a16:creationId xmlns:a16="http://schemas.microsoft.com/office/drawing/2014/main" id="{3DEED15E-0F95-01C7-3D32-B212EE4CEFDA}"/>
              </a:ext>
            </a:extLst>
          </p:cNvPr>
          <p:cNvSpPr txBox="1"/>
          <p:nvPr/>
        </p:nvSpPr>
        <p:spPr>
          <a:xfrm>
            <a:off x="5684520" y="1582340"/>
            <a:ext cx="6334760" cy="3693319"/>
          </a:xfrm>
          <a:prstGeom prst="rect">
            <a:avLst/>
          </a:prstGeom>
          <a:noFill/>
        </p:spPr>
        <p:txBody>
          <a:bodyPr wrap="square">
            <a:spAutoFit/>
          </a:bodyPr>
          <a:lstStyle/>
          <a:p>
            <a:pPr algn="just"/>
            <a:r>
              <a:rPr lang="en-US" dirty="0"/>
              <a:t>Our model achieved comparable results to the previously reported ones, with a </a:t>
            </a:r>
            <a:r>
              <a:rPr lang="en-US" b="1" dirty="0"/>
              <a:t>Mean Squared Error (MSE) of 48.45</a:t>
            </a:r>
            <a:r>
              <a:rPr lang="en-US" dirty="0"/>
              <a:t>, indicating the average squared difference between the predicted and actual fare amounts. The </a:t>
            </a:r>
            <a:r>
              <a:rPr lang="en-US" b="1" dirty="0"/>
              <a:t>Root Mean Squared Error (RMSE) of 6.96</a:t>
            </a:r>
            <a:r>
              <a:rPr lang="en-US" dirty="0"/>
              <a:t> signifies the average magnitude of these errors in the original units of fare amounts, reflecting the model's accuracy.</a:t>
            </a:r>
          </a:p>
          <a:p>
            <a:pPr algn="just"/>
            <a:endParaRPr lang="en-US" dirty="0"/>
          </a:p>
          <a:p>
            <a:pPr algn="just"/>
            <a:r>
              <a:rPr lang="en-US" dirty="0"/>
              <a:t>Moreover, the </a:t>
            </a:r>
            <a:r>
              <a:rPr lang="en-US" b="1" dirty="0"/>
              <a:t>Mean Absolute Error (MAE) of 2.27</a:t>
            </a:r>
            <a:r>
              <a:rPr lang="en-US" dirty="0"/>
              <a:t> suggests that, on average, the model's predictions deviate by approximately $2.27 from the actual fare amounts. Additionally, the </a:t>
            </a:r>
            <a:r>
              <a:rPr lang="en-US" b="1" dirty="0"/>
              <a:t>R-squared (R²) value of 0.68</a:t>
            </a:r>
            <a:r>
              <a:rPr lang="en-US" dirty="0"/>
              <a:t> indicates that </a:t>
            </a:r>
            <a:r>
              <a:rPr lang="en-US" b="1" dirty="0"/>
              <a:t>approximately 68% </a:t>
            </a:r>
            <a:r>
              <a:rPr lang="en-US" dirty="0"/>
              <a:t>of the variance in fare amounts can be explained by the features included in the model.</a:t>
            </a:r>
          </a:p>
        </p:txBody>
      </p:sp>
    </p:spTree>
    <p:extLst>
      <p:ext uri="{BB962C8B-B14F-4D97-AF65-F5344CB8AC3E}">
        <p14:creationId xmlns:p14="http://schemas.microsoft.com/office/powerpoint/2010/main" val="733200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AC52CA-7D73-B436-EF66-4E7D6F395911}"/>
              </a:ext>
            </a:extLst>
          </p:cNvPr>
          <p:cNvSpPr>
            <a:spLocks noGrp="1"/>
          </p:cNvSpPr>
          <p:nvPr>
            <p:ph type="sldNum" sz="quarter" idx="12"/>
          </p:nvPr>
        </p:nvSpPr>
        <p:spPr/>
        <p:txBody>
          <a:bodyPr/>
          <a:lstStyle/>
          <a:p>
            <a:r>
              <a:rPr lang="en-US" dirty="0"/>
              <a:t>22</a:t>
            </a:r>
            <a:endParaRPr lang="en-US" noProof="0" dirty="0"/>
          </a:p>
        </p:txBody>
      </p:sp>
      <p:sp>
        <p:nvSpPr>
          <p:cNvPr id="5" name="Text Placeholder 4">
            <a:extLst>
              <a:ext uri="{FF2B5EF4-FFF2-40B4-BE49-F238E27FC236}">
                <a16:creationId xmlns:a16="http://schemas.microsoft.com/office/drawing/2014/main" id="{E730042F-00E5-37DA-B14B-50C32485FA36}"/>
              </a:ext>
            </a:extLst>
          </p:cNvPr>
          <p:cNvSpPr>
            <a:spLocks noGrp="1"/>
          </p:cNvSpPr>
          <p:nvPr>
            <p:ph type="body" sz="quarter" idx="3"/>
          </p:nvPr>
        </p:nvSpPr>
        <p:spPr>
          <a:xfrm>
            <a:off x="2479807" y="1147750"/>
            <a:ext cx="7984993" cy="823912"/>
          </a:xfrm>
        </p:spPr>
        <p:txBody>
          <a:bodyPr/>
          <a:lstStyle/>
          <a:p>
            <a:r>
              <a:rPr lang="en-IN" sz="2000" dirty="0">
                <a:solidFill>
                  <a:schemeClr val="accent1"/>
                </a:solidFill>
              </a:rPr>
              <a:t>Residual plot for Predicted Trip Distance</a:t>
            </a:r>
          </a:p>
        </p:txBody>
      </p:sp>
      <p:sp>
        <p:nvSpPr>
          <p:cNvPr id="7" name="Title 6">
            <a:extLst>
              <a:ext uri="{FF2B5EF4-FFF2-40B4-BE49-F238E27FC236}">
                <a16:creationId xmlns:a16="http://schemas.microsoft.com/office/drawing/2014/main" id="{C4A45238-DB78-0A37-D09E-350070518CFF}"/>
              </a:ext>
            </a:extLst>
          </p:cNvPr>
          <p:cNvSpPr>
            <a:spLocks noGrp="1"/>
          </p:cNvSpPr>
          <p:nvPr>
            <p:ph type="title"/>
          </p:nvPr>
        </p:nvSpPr>
        <p:spPr>
          <a:xfrm>
            <a:off x="515938" y="426195"/>
            <a:ext cx="6631940" cy="920336"/>
          </a:xfrm>
        </p:spPr>
        <p:txBody>
          <a:bodyPr/>
          <a:lstStyle/>
          <a:p>
            <a:r>
              <a:rPr lang="en-US" i="0" dirty="0">
                <a:effectLst/>
                <a:highlight>
                  <a:srgbClr val="FFFFFF"/>
                </a:highlight>
                <a:latin typeface="+mn-lt"/>
              </a:rPr>
              <a:t>Visualization</a:t>
            </a:r>
            <a:r>
              <a:rPr lang="en-US" dirty="0">
                <a:highlight>
                  <a:srgbClr val="FFFFFF"/>
                </a:highlight>
                <a:latin typeface="+mn-lt"/>
              </a:rPr>
              <a:t> Results</a:t>
            </a:r>
            <a:r>
              <a:rPr lang="en-US" i="0" dirty="0">
                <a:effectLst/>
                <a:highlight>
                  <a:srgbClr val="FFFFFF"/>
                </a:highlight>
                <a:latin typeface="+mn-lt"/>
              </a:rPr>
              <a:t>: to understand modeling</a:t>
            </a:r>
            <a:r>
              <a:rPr lang="en-US" dirty="0">
                <a:highlight>
                  <a:srgbClr val="FFFFFF"/>
                </a:highlight>
                <a:latin typeface="+mn-lt"/>
              </a:rPr>
              <a:t>-1</a:t>
            </a:r>
            <a:endParaRPr lang="en-IN" dirty="0">
              <a:latin typeface="+mn-lt"/>
            </a:endParaRPr>
          </a:p>
        </p:txBody>
      </p:sp>
      <p:pic>
        <p:nvPicPr>
          <p:cNvPr id="11" name="Picture 10">
            <a:extLst>
              <a:ext uri="{FF2B5EF4-FFF2-40B4-BE49-F238E27FC236}">
                <a16:creationId xmlns:a16="http://schemas.microsoft.com/office/drawing/2014/main" id="{B23C4BC5-3C6A-B84F-EC20-A7C6D8C4D8FC}"/>
              </a:ext>
            </a:extLst>
          </p:cNvPr>
          <p:cNvPicPr>
            <a:picLocks noChangeAspect="1"/>
          </p:cNvPicPr>
          <p:nvPr/>
        </p:nvPicPr>
        <p:blipFill>
          <a:blip r:embed="rId2"/>
          <a:stretch>
            <a:fillRect/>
          </a:stretch>
        </p:blipFill>
        <p:spPr>
          <a:xfrm>
            <a:off x="1759788" y="1971662"/>
            <a:ext cx="7825047" cy="4484077"/>
          </a:xfrm>
          <a:prstGeom prst="rect">
            <a:avLst/>
          </a:prstGeom>
        </p:spPr>
      </p:pic>
    </p:spTree>
    <p:extLst>
      <p:ext uri="{BB962C8B-B14F-4D97-AF65-F5344CB8AC3E}">
        <p14:creationId xmlns:p14="http://schemas.microsoft.com/office/powerpoint/2010/main" val="954354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EE5539-4E33-E9CA-A2B7-0C68521646F7}"/>
              </a:ext>
            </a:extLst>
          </p:cNvPr>
          <p:cNvSpPr>
            <a:spLocks noGrp="1"/>
          </p:cNvSpPr>
          <p:nvPr>
            <p:ph type="sldNum" sz="quarter" idx="12"/>
          </p:nvPr>
        </p:nvSpPr>
        <p:spPr/>
        <p:txBody>
          <a:bodyPr/>
          <a:lstStyle/>
          <a:p>
            <a:r>
              <a:rPr lang="en-US" noProof="0" dirty="0"/>
              <a:t>2</a:t>
            </a:r>
            <a:r>
              <a:rPr lang="en-US" dirty="0"/>
              <a:t>3</a:t>
            </a:r>
            <a:endParaRPr lang="en-US" noProof="0" dirty="0"/>
          </a:p>
        </p:txBody>
      </p:sp>
      <p:sp>
        <p:nvSpPr>
          <p:cNvPr id="3" name="Text Placeholder 2">
            <a:extLst>
              <a:ext uri="{FF2B5EF4-FFF2-40B4-BE49-F238E27FC236}">
                <a16:creationId xmlns:a16="http://schemas.microsoft.com/office/drawing/2014/main" id="{96DD7E55-0B2F-F327-FB75-EC44605911D3}"/>
              </a:ext>
            </a:extLst>
          </p:cNvPr>
          <p:cNvSpPr>
            <a:spLocks noGrp="1"/>
          </p:cNvSpPr>
          <p:nvPr>
            <p:ph type="body" idx="1"/>
          </p:nvPr>
        </p:nvSpPr>
        <p:spPr>
          <a:xfrm>
            <a:off x="533844" y="1327371"/>
            <a:ext cx="4038155" cy="684309"/>
          </a:xfrm>
        </p:spPr>
        <p:txBody>
          <a:bodyPr>
            <a:normAutofit fontScale="85000" lnSpcReduction="10000"/>
          </a:bodyPr>
          <a:lstStyle/>
          <a:p>
            <a:r>
              <a:rPr lang="en-US" sz="2000" dirty="0"/>
              <a:t>Comparing the metrics for </a:t>
            </a:r>
            <a:r>
              <a:rPr lang="en-US" sz="2000" dirty="0" err="1"/>
              <a:t>GradientBoosting</a:t>
            </a:r>
            <a:r>
              <a:rPr lang="en-US" sz="2000" dirty="0"/>
              <a:t> &amp; </a:t>
            </a:r>
            <a:r>
              <a:rPr lang="en-US" sz="2000" dirty="0" err="1"/>
              <a:t>LinearRegressor</a:t>
            </a:r>
            <a:r>
              <a:rPr lang="en-US" sz="2000" dirty="0"/>
              <a:t> model</a:t>
            </a:r>
            <a:endParaRPr lang="en-IN" sz="2000" dirty="0"/>
          </a:p>
        </p:txBody>
      </p:sp>
      <p:sp>
        <p:nvSpPr>
          <p:cNvPr id="5" name="Text Placeholder 4">
            <a:extLst>
              <a:ext uri="{FF2B5EF4-FFF2-40B4-BE49-F238E27FC236}">
                <a16:creationId xmlns:a16="http://schemas.microsoft.com/office/drawing/2014/main" id="{F8B24936-AE56-2E9A-370D-DAD0213FBB1E}"/>
              </a:ext>
            </a:extLst>
          </p:cNvPr>
          <p:cNvSpPr>
            <a:spLocks noGrp="1"/>
          </p:cNvSpPr>
          <p:nvPr>
            <p:ph type="body" sz="quarter" idx="3"/>
          </p:nvPr>
        </p:nvSpPr>
        <p:spPr>
          <a:xfrm>
            <a:off x="6530938" y="1175652"/>
            <a:ext cx="3781462" cy="836028"/>
          </a:xfrm>
        </p:spPr>
        <p:txBody>
          <a:bodyPr/>
          <a:lstStyle/>
          <a:p>
            <a:r>
              <a:rPr lang="en-US" sz="2000" dirty="0">
                <a:solidFill>
                  <a:schemeClr val="accent1"/>
                </a:solidFill>
              </a:rPr>
              <a:t>Coefficients of Linear model based on features</a:t>
            </a:r>
            <a:endParaRPr lang="en-IN" sz="2000" dirty="0">
              <a:solidFill>
                <a:schemeClr val="accent1"/>
              </a:solidFill>
            </a:endParaRPr>
          </a:p>
        </p:txBody>
      </p:sp>
      <p:sp>
        <p:nvSpPr>
          <p:cNvPr id="10" name="Title 6">
            <a:extLst>
              <a:ext uri="{FF2B5EF4-FFF2-40B4-BE49-F238E27FC236}">
                <a16:creationId xmlns:a16="http://schemas.microsoft.com/office/drawing/2014/main" id="{58CA370A-DB9D-6503-8275-2CDB233DBF7B}"/>
              </a:ext>
            </a:extLst>
          </p:cNvPr>
          <p:cNvSpPr>
            <a:spLocks noGrp="1"/>
          </p:cNvSpPr>
          <p:nvPr>
            <p:ph type="title"/>
          </p:nvPr>
        </p:nvSpPr>
        <p:spPr>
          <a:xfrm>
            <a:off x="533844" y="193040"/>
            <a:ext cx="5785676" cy="985519"/>
          </a:xfrm>
        </p:spPr>
        <p:txBody>
          <a:bodyPr/>
          <a:lstStyle/>
          <a:p>
            <a:r>
              <a:rPr lang="en-US" i="0" dirty="0">
                <a:effectLst/>
                <a:highlight>
                  <a:srgbClr val="FFFFFF"/>
                </a:highlight>
                <a:latin typeface="+mn-lt"/>
              </a:rPr>
              <a:t>Visualization Results: to understand modeling</a:t>
            </a:r>
            <a:r>
              <a:rPr lang="en-US" dirty="0">
                <a:highlight>
                  <a:srgbClr val="FFFFFF"/>
                </a:highlight>
                <a:latin typeface="+mn-lt"/>
              </a:rPr>
              <a:t>-2</a:t>
            </a:r>
            <a:endParaRPr lang="en-IN" dirty="0">
              <a:latin typeface="+mn-lt"/>
            </a:endParaRPr>
          </a:p>
        </p:txBody>
      </p:sp>
      <p:pic>
        <p:nvPicPr>
          <p:cNvPr id="18" name="Picture 17">
            <a:extLst>
              <a:ext uri="{FF2B5EF4-FFF2-40B4-BE49-F238E27FC236}">
                <a16:creationId xmlns:a16="http://schemas.microsoft.com/office/drawing/2014/main" id="{54230DDF-444F-1D8A-2758-BB919916E81E}"/>
              </a:ext>
            </a:extLst>
          </p:cNvPr>
          <p:cNvPicPr>
            <a:picLocks noChangeAspect="1"/>
          </p:cNvPicPr>
          <p:nvPr/>
        </p:nvPicPr>
        <p:blipFill>
          <a:blip r:embed="rId2"/>
          <a:stretch>
            <a:fillRect/>
          </a:stretch>
        </p:blipFill>
        <p:spPr>
          <a:xfrm>
            <a:off x="5778658" y="2362691"/>
            <a:ext cx="6189821" cy="4068833"/>
          </a:xfrm>
          <a:prstGeom prst="rect">
            <a:avLst/>
          </a:prstGeom>
        </p:spPr>
      </p:pic>
      <p:pic>
        <p:nvPicPr>
          <p:cNvPr id="7" name="Picture 6">
            <a:extLst>
              <a:ext uri="{FF2B5EF4-FFF2-40B4-BE49-F238E27FC236}">
                <a16:creationId xmlns:a16="http://schemas.microsoft.com/office/drawing/2014/main" id="{E1E38B65-7A32-9E17-BFD8-DB446459F425}"/>
              </a:ext>
            </a:extLst>
          </p:cNvPr>
          <p:cNvPicPr>
            <a:picLocks noChangeAspect="1"/>
          </p:cNvPicPr>
          <p:nvPr/>
        </p:nvPicPr>
        <p:blipFill>
          <a:blip r:embed="rId3"/>
          <a:stretch>
            <a:fillRect/>
          </a:stretch>
        </p:blipFill>
        <p:spPr>
          <a:xfrm>
            <a:off x="279248" y="2160492"/>
            <a:ext cx="5534356" cy="4068833"/>
          </a:xfrm>
          <a:prstGeom prst="rect">
            <a:avLst/>
          </a:prstGeom>
        </p:spPr>
      </p:pic>
    </p:spTree>
    <p:extLst>
      <p:ext uri="{BB962C8B-B14F-4D97-AF65-F5344CB8AC3E}">
        <p14:creationId xmlns:p14="http://schemas.microsoft.com/office/powerpoint/2010/main" val="3174809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F42370-952E-AE54-9F00-4B4641DA3C8C}"/>
              </a:ext>
            </a:extLst>
          </p:cNvPr>
          <p:cNvSpPr>
            <a:spLocks noGrp="1"/>
          </p:cNvSpPr>
          <p:nvPr>
            <p:ph type="sldNum" sz="quarter" idx="12"/>
          </p:nvPr>
        </p:nvSpPr>
        <p:spPr/>
        <p:txBody>
          <a:bodyPr/>
          <a:lstStyle/>
          <a:p>
            <a:r>
              <a:rPr lang="en-US" noProof="0" dirty="0"/>
              <a:t>24</a:t>
            </a:r>
          </a:p>
        </p:txBody>
      </p:sp>
      <p:sp>
        <p:nvSpPr>
          <p:cNvPr id="3" name="Content Placeholder 2">
            <a:extLst>
              <a:ext uri="{FF2B5EF4-FFF2-40B4-BE49-F238E27FC236}">
                <a16:creationId xmlns:a16="http://schemas.microsoft.com/office/drawing/2014/main" id="{00CA1483-C333-1410-8BCF-7BEBE7A5B824}"/>
              </a:ext>
            </a:extLst>
          </p:cNvPr>
          <p:cNvSpPr>
            <a:spLocks noGrp="1"/>
          </p:cNvSpPr>
          <p:nvPr>
            <p:ph idx="1"/>
          </p:nvPr>
        </p:nvSpPr>
        <p:spPr>
          <a:xfrm>
            <a:off x="403971" y="1377755"/>
            <a:ext cx="10837862" cy="4600351"/>
          </a:xfrm>
        </p:spPr>
        <p:txBody>
          <a:bodyPr>
            <a:normAutofit/>
          </a:bodyPr>
          <a:lstStyle/>
          <a:p>
            <a:pPr marL="0" indent="0" algn="just">
              <a:buNone/>
            </a:pPr>
            <a:r>
              <a:rPr lang="en-US" sz="2400" dirty="0">
                <a:cs typeface="Arial" panose="020B0604020202020204" pitchFamily="34" charset="0"/>
              </a:rPr>
              <a:t>The analysis revealed significant insights into taxi fare determination in New York City. Firstly, the combination of pickup location and trip distance notably impacts fare amounts, with longer distances and specific pickup locations correlating with higher fares. This underscores the importance of spatial and distance factors in fare estimation. Secondly, the average fare amount was found to be higher on weekends compared to weekdays in New York City. This unexpected finding challenges conventional assumptions about taxi usage patterns, suggesting that factors such as leisure activities, events, and nightlife may contribute to increased demand and subsequently higher fares on weekends. These findings underscore the nuanced interplay between temporal and spatial factors in taxi fare determination, providing valuable insights for urban transportation planning and fare pricing strategies in New York City.</a:t>
            </a:r>
          </a:p>
        </p:txBody>
      </p:sp>
      <p:sp>
        <p:nvSpPr>
          <p:cNvPr id="4" name="Title 3">
            <a:extLst>
              <a:ext uri="{FF2B5EF4-FFF2-40B4-BE49-F238E27FC236}">
                <a16:creationId xmlns:a16="http://schemas.microsoft.com/office/drawing/2014/main" id="{0D677737-A91A-FDEC-4F92-3B2EB9D5B69A}"/>
              </a:ext>
            </a:extLst>
          </p:cNvPr>
          <p:cNvSpPr>
            <a:spLocks noGrp="1"/>
          </p:cNvSpPr>
          <p:nvPr>
            <p:ph type="title"/>
          </p:nvPr>
        </p:nvSpPr>
        <p:spPr>
          <a:xfrm>
            <a:off x="488833" y="214894"/>
            <a:ext cx="11150600" cy="920336"/>
          </a:xfrm>
        </p:spPr>
        <p:txBody>
          <a:bodyPr/>
          <a:lstStyle/>
          <a:p>
            <a:r>
              <a:rPr lang="en-US" dirty="0">
                <a:latin typeface="+mn-lt"/>
              </a:rPr>
              <a:t>Conclusion</a:t>
            </a:r>
            <a:endParaRPr lang="en-IN" dirty="0"/>
          </a:p>
        </p:txBody>
      </p:sp>
    </p:spTree>
    <p:extLst>
      <p:ext uri="{BB962C8B-B14F-4D97-AF65-F5344CB8AC3E}">
        <p14:creationId xmlns:p14="http://schemas.microsoft.com/office/powerpoint/2010/main" val="2740848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7A8B0D-10D8-6CC8-F178-381E06F7B82E}"/>
              </a:ext>
            </a:extLst>
          </p:cNvPr>
          <p:cNvSpPr>
            <a:spLocks noGrp="1"/>
          </p:cNvSpPr>
          <p:nvPr>
            <p:ph type="sldNum" sz="quarter" idx="12"/>
          </p:nvPr>
        </p:nvSpPr>
        <p:spPr/>
        <p:txBody>
          <a:bodyPr/>
          <a:lstStyle/>
          <a:p>
            <a:r>
              <a:rPr lang="en-US" noProof="0" dirty="0"/>
              <a:t>25</a:t>
            </a:r>
          </a:p>
        </p:txBody>
      </p:sp>
      <p:sp>
        <p:nvSpPr>
          <p:cNvPr id="3" name="Content Placeholder 2">
            <a:extLst>
              <a:ext uri="{FF2B5EF4-FFF2-40B4-BE49-F238E27FC236}">
                <a16:creationId xmlns:a16="http://schemas.microsoft.com/office/drawing/2014/main" id="{F31998E8-6EA1-E922-8667-1BF9F559088A}"/>
              </a:ext>
            </a:extLst>
          </p:cNvPr>
          <p:cNvSpPr>
            <a:spLocks noGrp="1"/>
          </p:cNvSpPr>
          <p:nvPr>
            <p:ph idx="1"/>
          </p:nvPr>
        </p:nvSpPr>
        <p:spPr>
          <a:xfrm>
            <a:off x="520700" y="1719654"/>
            <a:ext cx="10837862" cy="4351338"/>
          </a:xfrm>
        </p:spPr>
        <p:txBody>
          <a:bodyPr>
            <a:normAutofit/>
          </a:bodyPr>
          <a:lstStyle/>
          <a:p>
            <a:pPr marL="0" indent="0" algn="just">
              <a:buNone/>
            </a:pPr>
            <a:r>
              <a:rPr lang="en-US" sz="2400" dirty="0">
                <a:cs typeface="Arial" panose="020B0604020202020204" pitchFamily="34" charset="0"/>
              </a:rPr>
              <a:t>In future iterations of the "Exploring Taxi Fare Patterns: Factors Influencing Pricing Dynamics" project, potential enhancements could include the development of dynamic pricing models using time-series and geographic forecasting techniques. These models could help enhance revenue generation and operational efficiency. Additionally, incorporating historical data on local events could provide valuable insights into fare dynamics. Moreover, the project could benefit from the creation of user-friendly tools and comprehensive analyses of the economic and regulatory impacts. Introducing consumer apps featuring interactive dashboards and fare calculation tools would foster greater engagement and transparency, while ensuring competitive and equitable market processes. These advancements would contribute to a deeper understanding of taxi fare patterns and improve decision-making in urban transportation systems.</a:t>
            </a:r>
            <a:endParaRPr lang="en-IN" sz="2400" dirty="0">
              <a:cs typeface="Arial" panose="020B0604020202020204" pitchFamily="34" charset="0"/>
            </a:endParaRPr>
          </a:p>
        </p:txBody>
      </p:sp>
      <p:sp>
        <p:nvSpPr>
          <p:cNvPr id="4" name="Title 3">
            <a:extLst>
              <a:ext uri="{FF2B5EF4-FFF2-40B4-BE49-F238E27FC236}">
                <a16:creationId xmlns:a16="http://schemas.microsoft.com/office/drawing/2014/main" id="{D9D8A5DC-7487-7569-F4E6-4EC2E5CA1ADA}"/>
              </a:ext>
            </a:extLst>
          </p:cNvPr>
          <p:cNvSpPr>
            <a:spLocks noGrp="1"/>
          </p:cNvSpPr>
          <p:nvPr>
            <p:ph type="title"/>
          </p:nvPr>
        </p:nvSpPr>
        <p:spPr>
          <a:xfrm>
            <a:off x="520700" y="414571"/>
            <a:ext cx="11150600" cy="920336"/>
          </a:xfrm>
        </p:spPr>
        <p:txBody>
          <a:bodyPr/>
          <a:lstStyle/>
          <a:p>
            <a:r>
              <a:rPr lang="en-US" dirty="0">
                <a:latin typeface="+mn-lt"/>
                <a:cs typeface="Arial" panose="020B0604020202020204" pitchFamily="34" charset="0"/>
              </a:rPr>
              <a:t>Future Scope</a:t>
            </a:r>
            <a:endParaRPr lang="en-IN" dirty="0">
              <a:latin typeface="+mn-lt"/>
              <a:cs typeface="Arial" panose="020B0604020202020204" pitchFamily="34" charset="0"/>
            </a:endParaRPr>
          </a:p>
        </p:txBody>
      </p:sp>
    </p:spTree>
    <p:extLst>
      <p:ext uri="{BB962C8B-B14F-4D97-AF65-F5344CB8AC3E}">
        <p14:creationId xmlns:p14="http://schemas.microsoft.com/office/powerpoint/2010/main" val="3912946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D612B9-68B9-4C9F-98FE-CEE07DB1F00D}"/>
              </a:ext>
            </a:extLst>
          </p:cNvPr>
          <p:cNvSpPr>
            <a:spLocks noGrp="1"/>
          </p:cNvSpPr>
          <p:nvPr>
            <p:ph type="ctrTitle"/>
          </p:nvPr>
        </p:nvSpPr>
        <p:spPr/>
        <p:txBody>
          <a:bodyPr/>
          <a:lstStyle/>
          <a:p>
            <a:r>
              <a:rPr lang="en-US" dirty="0"/>
              <a:t>Thank you!</a:t>
            </a:r>
          </a:p>
        </p:txBody>
      </p:sp>
      <p:sp>
        <p:nvSpPr>
          <p:cNvPr id="7" name="Text Placeholder 6">
            <a:extLst>
              <a:ext uri="{FF2B5EF4-FFF2-40B4-BE49-F238E27FC236}">
                <a16:creationId xmlns:a16="http://schemas.microsoft.com/office/drawing/2014/main" id="{11FDFFBF-E125-47CF-AAE0-ACC45013CE38}"/>
              </a:ext>
            </a:extLst>
          </p:cNvPr>
          <p:cNvSpPr>
            <a:spLocks noGrp="1"/>
          </p:cNvSpPr>
          <p:nvPr>
            <p:ph type="subTitle" idx="1"/>
          </p:nvPr>
        </p:nvSpPr>
        <p:spPr/>
        <p:txBody>
          <a:bodyPr/>
          <a:lstStyle/>
          <a:p>
            <a:r>
              <a:rPr lang="en-US" dirty="0"/>
              <a:t>https://colab.research.google.com/drive/1TLEP-Ee8s_H1M5xDNeYDp8R0o7XpZREn#scrollTo=dryX8xT2MKnI</a:t>
            </a:r>
          </a:p>
        </p:txBody>
      </p:sp>
      <p:pic>
        <p:nvPicPr>
          <p:cNvPr id="12" name="Picture Placeholder 11">
            <a:extLst>
              <a:ext uri="{FF2B5EF4-FFF2-40B4-BE49-F238E27FC236}">
                <a16:creationId xmlns:a16="http://schemas.microsoft.com/office/drawing/2014/main" id="{1624F471-AE59-0DCE-94D3-B571FC805668}"/>
              </a:ext>
            </a:extLst>
          </p:cNvPr>
          <p:cNvPicPr>
            <a:picLocks noGrp="1" noChangeAspect="1"/>
          </p:cNvPicPr>
          <p:nvPr>
            <p:ph type="pic" sz="quarter" idx="10"/>
          </p:nvPr>
        </p:nvPicPr>
        <p:blipFill>
          <a:blip r:embed="rId3"/>
          <a:srcRect l="19853" r="19853"/>
          <a:stretch>
            <a:fillRect/>
          </a:stretch>
        </p:blipFill>
        <p:spPr/>
      </p:pic>
    </p:spTree>
    <p:extLst>
      <p:ext uri="{BB962C8B-B14F-4D97-AF65-F5344CB8AC3E}">
        <p14:creationId xmlns:p14="http://schemas.microsoft.com/office/powerpoint/2010/main" val="1124779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2051050" y="192723"/>
            <a:ext cx="7783830" cy="630237"/>
          </a:xfrm>
        </p:spPr>
        <p:txBody>
          <a:bodyPr/>
          <a:lstStyle/>
          <a:p>
            <a:r>
              <a:rPr lang="en-US" dirty="0">
                <a:latin typeface="+mn-lt"/>
              </a:rPr>
              <a:t>Abstract</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1166327" y="822960"/>
            <a:ext cx="10029993" cy="2834640"/>
          </a:xfrm>
        </p:spPr>
        <p:txBody>
          <a:bodyPr/>
          <a:lstStyle/>
          <a:p>
            <a:r>
              <a:rPr lang="en-US" dirty="0"/>
              <a:t>Yellow taxis have long been an iconic symbol of New York City's bustling streetscape and are an integral part of the city's transportation network. The yellow taxi services in New York City are thoroughly examined in this essay, with particular attention paid to their historical significance, legal environment, operational dynamics, and present difficulties.</a:t>
            </a:r>
          </a:p>
          <a:p>
            <a:r>
              <a:rPr lang="en-US" dirty="0"/>
              <a:t>Customer preferences, fleet composition, technology usage, and driver demographics are all part of the operational dynamics of yellow cab services. The introduction of ride-hailing services such as Uber and Lyft has caused a disturbance in the conventional taxi sector, presenting opportunities as well as challenges for fleet owners and yellow taxi drivers.</a:t>
            </a:r>
          </a:p>
          <a:p>
            <a:r>
              <a:rPr lang="en-US" dirty="0"/>
              <a:t>The outcomes of this analysis aim to enhance understanding of urban mobility and could influence future transportation policy and urban planning decisions, particularly in optimizing taxi operations for better efficiency and customer satisfaction in metropolitan settings.</a:t>
            </a:r>
          </a:p>
        </p:txBody>
      </p:sp>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3</a:t>
            </a:fld>
            <a:endParaRPr lang="en-US" dirty="0"/>
          </a:p>
        </p:txBody>
      </p:sp>
      <p:pic>
        <p:nvPicPr>
          <p:cNvPr id="17" name="Picture Placeholder 16">
            <a:extLst>
              <a:ext uri="{FF2B5EF4-FFF2-40B4-BE49-F238E27FC236}">
                <a16:creationId xmlns:a16="http://schemas.microsoft.com/office/drawing/2014/main" id="{C31935B7-95C2-3341-4F07-8A1876AEAF52}"/>
              </a:ext>
            </a:extLst>
          </p:cNvPr>
          <p:cNvPicPr>
            <a:picLocks noGrp="1" noChangeAspect="1"/>
          </p:cNvPicPr>
          <p:nvPr>
            <p:ph type="pic" sz="quarter" idx="13"/>
          </p:nvPr>
        </p:nvPicPr>
        <p:blipFill>
          <a:blip r:embed="rId3"/>
          <a:srcRect t="6224" b="6224"/>
          <a:stretch>
            <a:fillRect/>
          </a:stretch>
        </p:blipFill>
        <p:spPr>
          <a:xfrm>
            <a:off x="87903" y="4023360"/>
            <a:ext cx="4984633" cy="2834640"/>
          </a:xfrm>
        </p:spPr>
      </p:pic>
    </p:spTree>
    <p:extLst>
      <p:ext uri="{BB962C8B-B14F-4D97-AF65-F5344CB8AC3E}">
        <p14:creationId xmlns:p14="http://schemas.microsoft.com/office/powerpoint/2010/main" val="3187533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15C89-A798-4398-A7C6-FFEC7692140E}"/>
              </a:ext>
            </a:extLst>
          </p:cNvPr>
          <p:cNvSpPr>
            <a:spLocks noGrp="1"/>
          </p:cNvSpPr>
          <p:nvPr>
            <p:ph type="title"/>
          </p:nvPr>
        </p:nvSpPr>
        <p:spPr/>
        <p:txBody>
          <a:bodyPr/>
          <a:lstStyle/>
          <a:p>
            <a:r>
              <a:rPr lang="en-US" dirty="0">
                <a:latin typeface="+mn-lt"/>
              </a:rPr>
              <a:t>Introduction</a:t>
            </a:r>
            <a:endParaRPr lang="en-IN" dirty="0">
              <a:latin typeface="+mn-lt"/>
            </a:endParaRPr>
          </a:p>
        </p:txBody>
      </p:sp>
      <p:sp>
        <p:nvSpPr>
          <p:cNvPr id="3" name="Text Placeholder 2">
            <a:extLst>
              <a:ext uri="{FF2B5EF4-FFF2-40B4-BE49-F238E27FC236}">
                <a16:creationId xmlns:a16="http://schemas.microsoft.com/office/drawing/2014/main" id="{F4F75D18-097F-DC16-FFF9-5010B52D46F7}"/>
              </a:ext>
            </a:extLst>
          </p:cNvPr>
          <p:cNvSpPr>
            <a:spLocks noGrp="1"/>
          </p:cNvSpPr>
          <p:nvPr>
            <p:ph type="body" idx="1"/>
          </p:nvPr>
        </p:nvSpPr>
        <p:spPr>
          <a:xfrm>
            <a:off x="2145737" y="1122744"/>
            <a:ext cx="7900525" cy="5013896"/>
          </a:xfrm>
        </p:spPr>
        <p:txBody>
          <a:bodyPr/>
          <a:lstStyle/>
          <a:p>
            <a:r>
              <a:rPr lang="en-US" dirty="0"/>
              <a:t>The New York City Taxi and Limousine Commission (TLC) collects comprehensive trip data for yellow taxis operating within the city. This dataset, known as the Yellow Taxi Trip Records, provides detailed insights into the daily operations of these cabs, capturing a variety of variables for each trip including the dates and times of pickup and drop-off, passenger counts, trip distances, pickup and drop-off locations, fare amounts, and types of payment used. </a:t>
            </a:r>
          </a:p>
          <a:p>
            <a:r>
              <a:rPr lang="en-US" dirty="0"/>
              <a:t>This extensive collection of data not only aids in monitoring and regulating taxi services but also serves as a crucial resource for urban studies. Researchers and policymakers utilize this dataset to analyze patterns in urban mobility, assess the efficiency of the public transport system, and make informed decisions about traffic management, city planning, and transportation policies. </a:t>
            </a:r>
          </a:p>
          <a:p>
            <a:r>
              <a:rPr lang="en-US" dirty="0"/>
              <a:t>The dataset's rich detail allows for an in-depth examination of how taxi usage varies by time of day and day of the week, providing a window into the rhythm of city life in New York City. By exploring specific research questions such as the variation in taxi activity across different times and areas and the difference in fare amounts between weekdays and weekends, this study seeks to uncover trends that could lead to improved taxi services and enhanced urban planning strategies.</a:t>
            </a:r>
            <a:endParaRPr lang="en-IN" dirty="0"/>
          </a:p>
        </p:txBody>
      </p:sp>
      <p:sp>
        <p:nvSpPr>
          <p:cNvPr id="4" name="Slide Number Placeholder 3">
            <a:extLst>
              <a:ext uri="{FF2B5EF4-FFF2-40B4-BE49-F238E27FC236}">
                <a16:creationId xmlns:a16="http://schemas.microsoft.com/office/drawing/2014/main" id="{3AACA2F1-D153-E038-D8E6-87872BD5F65E}"/>
              </a:ext>
            </a:extLst>
          </p:cNvPr>
          <p:cNvSpPr>
            <a:spLocks noGrp="1"/>
          </p:cNvSpPr>
          <p:nvPr>
            <p:ph type="sldNum" sz="quarter" idx="12"/>
          </p:nvPr>
        </p:nvSpPr>
        <p:spPr/>
        <p:txBody>
          <a:bodyPr/>
          <a:lstStyle/>
          <a:p>
            <a:r>
              <a:rPr lang="en-US" noProof="0"/>
              <a:t>4</a:t>
            </a:r>
            <a:endParaRPr lang="en-US" noProof="0" dirty="0"/>
          </a:p>
        </p:txBody>
      </p:sp>
    </p:spTree>
    <p:extLst>
      <p:ext uri="{BB962C8B-B14F-4D97-AF65-F5344CB8AC3E}">
        <p14:creationId xmlns:p14="http://schemas.microsoft.com/office/powerpoint/2010/main" val="1700464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491250" y="892550"/>
            <a:ext cx="5285422" cy="866271"/>
          </a:xfrm>
        </p:spPr>
        <p:txBody>
          <a:bodyPr/>
          <a:lstStyle/>
          <a:p>
            <a:r>
              <a:rPr lang="en-US" dirty="0">
                <a:latin typeface="+mn-lt"/>
              </a:rPr>
              <a:t>Research Question</a:t>
            </a:r>
            <a:br>
              <a:rPr lang="en-US" dirty="0">
                <a:latin typeface="+mn-lt"/>
              </a:rPr>
            </a:br>
            <a:endParaRPr lang="en-US" dirty="0">
              <a:latin typeface="+mn-lt"/>
            </a:endParaRPr>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491250" y="1758821"/>
            <a:ext cx="7468966" cy="3251200"/>
          </a:xfrm>
        </p:spPr>
        <p:txBody>
          <a:bodyPr/>
          <a:lstStyle/>
          <a:p>
            <a:pPr marL="0" marR="0" indent="0">
              <a:lnSpc>
                <a:spcPct val="115000"/>
              </a:lnSpc>
              <a:spcBef>
                <a:spcPts val="0"/>
              </a:spcBef>
              <a:spcAft>
                <a:spcPts val="800"/>
              </a:spcAft>
              <a:buNone/>
            </a:pPr>
            <a:r>
              <a:rPr lang="en-US" sz="2000" kern="100" dirty="0">
                <a:solidFill>
                  <a:srgbClr val="000000"/>
                </a:solidFill>
                <a:effectLst/>
                <a:highlight>
                  <a:srgbClr val="FFFFFF"/>
                </a:highlight>
                <a:ea typeface="Aptos" panose="020B0004020202020204" pitchFamily="34" charset="0"/>
                <a:cs typeface="Cavolini" panose="020B0502040204020203" pitchFamily="66" charset="0"/>
              </a:rPr>
              <a:t>EXPLORING TAXI FARE PATTERNS: FACTORS INFLUENCING PRICING DYNAMICS- </a:t>
            </a:r>
          </a:p>
          <a:p>
            <a:pPr marR="0" lvl="0" algn="just">
              <a:lnSpc>
                <a:spcPct val="115000"/>
              </a:lnSpc>
              <a:spcBef>
                <a:spcPts val="0"/>
              </a:spcBef>
              <a:spcAft>
                <a:spcPts val="800"/>
              </a:spcAft>
              <a:buFont typeface="Wingdings" panose="05000000000000000000" pitchFamily="2" charset="2"/>
              <a:buChar char="Ø"/>
            </a:pPr>
            <a:r>
              <a:rPr lang="en-US" sz="2000" kern="100" dirty="0">
                <a:effectLst/>
                <a:ea typeface="Aptos" panose="020B0004020202020204" pitchFamily="34" charset="0"/>
                <a:cs typeface="Cavolini" panose="03000502040302020204" pitchFamily="66" charset="0"/>
              </a:rPr>
              <a:t>How does the combination of pickup location and trip distance influence the fare amount for taxi rides in New York City?</a:t>
            </a:r>
          </a:p>
          <a:p>
            <a:pPr marR="0" lvl="0" algn="just">
              <a:lnSpc>
                <a:spcPct val="115000"/>
              </a:lnSpc>
              <a:spcBef>
                <a:spcPts val="0"/>
              </a:spcBef>
              <a:spcAft>
                <a:spcPts val="800"/>
              </a:spcAft>
              <a:buFont typeface="Wingdings" panose="05000000000000000000" pitchFamily="2" charset="2"/>
              <a:buChar char="Ø"/>
            </a:pPr>
            <a:r>
              <a:rPr lang="en-US" sz="2000" kern="100" dirty="0">
                <a:effectLst/>
                <a:ea typeface="Aptos" panose="020B0004020202020204" pitchFamily="34" charset="0"/>
                <a:cs typeface="Cavolini" panose="03000502040302020204" pitchFamily="66" charset="0"/>
              </a:rPr>
              <a:t>How does the average fare amount for taxi rides differ between weekdays and weekends in New York City?</a:t>
            </a: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5</a:t>
            </a:fld>
            <a:endParaRPr lang="en-US" dirty="0"/>
          </a:p>
        </p:txBody>
      </p:sp>
      <p:pic>
        <p:nvPicPr>
          <p:cNvPr id="9" name="Picture Placeholder 8">
            <a:extLst>
              <a:ext uri="{FF2B5EF4-FFF2-40B4-BE49-F238E27FC236}">
                <a16:creationId xmlns:a16="http://schemas.microsoft.com/office/drawing/2014/main" id="{F9FDD4E2-09FE-D93F-4663-D599CD837799}"/>
              </a:ext>
            </a:extLst>
          </p:cNvPr>
          <p:cNvPicPr>
            <a:picLocks noGrp="1" noChangeAspect="1"/>
          </p:cNvPicPr>
          <p:nvPr>
            <p:ph type="pic" sz="quarter" idx="13"/>
          </p:nvPr>
        </p:nvPicPr>
        <p:blipFill>
          <a:blip r:embed="rId3"/>
          <a:srcRect t="1574" b="1574"/>
          <a:stretch>
            <a:fillRect/>
          </a:stretch>
        </p:blipFill>
        <p:spPr>
          <a:xfrm>
            <a:off x="8353667" y="1"/>
            <a:ext cx="3838334" cy="3517640"/>
          </a:xfrm>
        </p:spPr>
      </p:pic>
    </p:spTree>
    <p:extLst>
      <p:ext uri="{BB962C8B-B14F-4D97-AF65-F5344CB8AC3E}">
        <p14:creationId xmlns:p14="http://schemas.microsoft.com/office/powerpoint/2010/main" val="433561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5F5A3B-A7A7-76F4-9C1E-E4683429221A}"/>
              </a:ext>
            </a:extLst>
          </p:cNvPr>
          <p:cNvSpPr>
            <a:spLocks noGrp="1"/>
          </p:cNvSpPr>
          <p:nvPr>
            <p:ph idx="1"/>
          </p:nvPr>
        </p:nvSpPr>
        <p:spPr>
          <a:xfrm>
            <a:off x="538960" y="1825625"/>
            <a:ext cx="4914189" cy="4351338"/>
          </a:xfrm>
        </p:spPr>
        <p:txBody>
          <a:bodyPr>
            <a:normAutofit/>
          </a:bodyPr>
          <a:lstStyle/>
          <a:p>
            <a:pPr marL="0" indent="0">
              <a:buNone/>
            </a:pPr>
            <a:r>
              <a:rPr lang="en-US" dirty="0"/>
              <a:t>Data Preprocessing &amp; Cleaning</a:t>
            </a:r>
          </a:p>
          <a:p>
            <a:pPr marL="0" indent="0">
              <a:buNone/>
            </a:pPr>
            <a:r>
              <a:rPr lang="en-US" dirty="0"/>
              <a:t>Exploratory Data Analysis</a:t>
            </a:r>
          </a:p>
          <a:p>
            <a:pPr marL="0" indent="0">
              <a:buNone/>
            </a:pPr>
            <a:r>
              <a:rPr lang="en-IN" dirty="0">
                <a:highlight>
                  <a:srgbClr val="FFFFFF"/>
                </a:highlight>
              </a:rPr>
              <a:t>D</a:t>
            </a:r>
            <a:r>
              <a:rPr lang="en-IN" b="0" i="0" dirty="0">
                <a:effectLst/>
                <a:highlight>
                  <a:srgbClr val="FFFFFF"/>
                </a:highlight>
              </a:rPr>
              <a:t>escriptive statistics</a:t>
            </a:r>
          </a:p>
          <a:p>
            <a:pPr marL="0" indent="0">
              <a:buNone/>
            </a:pPr>
            <a:r>
              <a:rPr lang="en-IN" dirty="0">
                <a:highlight>
                  <a:srgbClr val="FFFFFF"/>
                </a:highlight>
              </a:rPr>
              <a:t>Visualization to understand the data</a:t>
            </a:r>
          </a:p>
          <a:p>
            <a:pPr marL="0" indent="0">
              <a:buNone/>
            </a:pPr>
            <a:r>
              <a:rPr lang="en-IN" b="0" i="0" dirty="0">
                <a:effectLst/>
                <a:highlight>
                  <a:srgbClr val="FFFFFF"/>
                </a:highlight>
              </a:rPr>
              <a:t>Data Modelling </a:t>
            </a:r>
            <a:r>
              <a:rPr lang="en-US" b="0" i="0" dirty="0">
                <a:effectLst/>
                <a:highlight>
                  <a:srgbClr val="FFFFFF"/>
                </a:highlight>
              </a:rPr>
              <a:t>using Machine Learning models</a:t>
            </a:r>
            <a:endParaRPr lang="en-IN" b="0" i="0" dirty="0">
              <a:effectLst/>
              <a:highlight>
                <a:srgbClr val="FFFFFF"/>
              </a:highlight>
            </a:endParaRPr>
          </a:p>
          <a:p>
            <a:pPr marL="0" indent="0">
              <a:buNone/>
            </a:pPr>
            <a:r>
              <a:rPr lang="en-US" b="0" i="0" dirty="0">
                <a:effectLst/>
                <a:highlight>
                  <a:srgbClr val="FFFFFF"/>
                </a:highlight>
              </a:rPr>
              <a:t>Prediction &amp; Visualization of data to understand the modelling</a:t>
            </a:r>
          </a:p>
          <a:p>
            <a:pPr marL="0" indent="0">
              <a:buNone/>
            </a:pPr>
            <a:r>
              <a:rPr lang="en-US" dirty="0">
                <a:highlight>
                  <a:srgbClr val="FFFFFF"/>
                </a:highlight>
              </a:rPr>
              <a:t>Results of modeling</a:t>
            </a:r>
          </a:p>
          <a:p>
            <a:endParaRPr lang="en-IN" b="0" i="0" dirty="0">
              <a:effectLst/>
              <a:highlight>
                <a:srgbClr val="FFFFFF"/>
              </a:highlight>
            </a:endParaRPr>
          </a:p>
          <a:p>
            <a:endParaRPr lang="en-IN" dirty="0"/>
          </a:p>
        </p:txBody>
      </p:sp>
      <p:sp>
        <p:nvSpPr>
          <p:cNvPr id="12" name="Slide Number Placeholder 2">
            <a:extLst>
              <a:ext uri="{FF2B5EF4-FFF2-40B4-BE49-F238E27FC236}">
                <a16:creationId xmlns:a16="http://schemas.microsoft.com/office/drawing/2014/main" id="{26460BD9-6866-C303-8877-B8D26BD2CA9F}"/>
              </a:ext>
            </a:extLst>
          </p:cNvPr>
          <p:cNvSpPr>
            <a:spLocks noGrp="1"/>
          </p:cNvSpPr>
          <p:nvPr>
            <p:ph type="sldNum" sz="quarter" idx="12"/>
          </p:nvPr>
        </p:nvSpPr>
        <p:spPr>
          <a:xfrm>
            <a:off x="11363696" y="6455739"/>
            <a:ext cx="294460" cy="187367"/>
          </a:xfrm>
        </p:spPr>
        <p:txBody>
          <a:bodyPr/>
          <a:lstStyle/>
          <a:p>
            <a:r>
              <a:rPr lang="en-US" noProof="0" dirty="0"/>
              <a:t>6</a:t>
            </a:r>
          </a:p>
        </p:txBody>
      </p:sp>
      <p:pic>
        <p:nvPicPr>
          <p:cNvPr id="7" name="Picture Placeholder 6" descr="A person drawing a diagram&#10;&#10;Description automatically generated">
            <a:extLst>
              <a:ext uri="{FF2B5EF4-FFF2-40B4-BE49-F238E27FC236}">
                <a16:creationId xmlns:a16="http://schemas.microsoft.com/office/drawing/2014/main" id="{8A6BDD68-18EA-3C17-A1F9-153C2A4A74B9}"/>
              </a:ext>
            </a:extLst>
          </p:cNvPr>
          <p:cNvPicPr>
            <a:picLocks noGrp="1" noChangeAspect="1"/>
          </p:cNvPicPr>
          <p:nvPr>
            <p:ph type="pic" sz="quarter" idx="13"/>
          </p:nvPr>
        </p:nvPicPr>
        <p:blipFill rotWithShape="1">
          <a:blip r:embed="rId2"/>
          <a:srcRect l="1020" r="2417" b="1"/>
          <a:stretch/>
        </p:blipFill>
        <p:spPr>
          <a:xfrm>
            <a:off x="5884648" y="10"/>
            <a:ext cx="6307353" cy="5780362"/>
          </a:xfrm>
          <a:noFill/>
        </p:spPr>
      </p:pic>
      <p:sp>
        <p:nvSpPr>
          <p:cNvPr id="5" name="Title 4">
            <a:extLst>
              <a:ext uri="{FF2B5EF4-FFF2-40B4-BE49-F238E27FC236}">
                <a16:creationId xmlns:a16="http://schemas.microsoft.com/office/drawing/2014/main" id="{B4B19802-5058-8C21-2DA2-BAF028DB2229}"/>
              </a:ext>
            </a:extLst>
          </p:cNvPr>
          <p:cNvSpPr>
            <a:spLocks noGrp="1"/>
          </p:cNvSpPr>
          <p:nvPr>
            <p:ph type="title"/>
          </p:nvPr>
        </p:nvSpPr>
        <p:spPr>
          <a:xfrm>
            <a:off x="515939" y="499595"/>
            <a:ext cx="4574222" cy="1075205"/>
          </a:xfrm>
        </p:spPr>
        <p:txBody>
          <a:bodyPr anchor="ctr">
            <a:normAutofit/>
          </a:bodyPr>
          <a:lstStyle/>
          <a:p>
            <a:r>
              <a:rPr lang="en-US" dirty="0">
                <a:latin typeface="+mn-lt"/>
              </a:rPr>
              <a:t>Structural Outline</a:t>
            </a:r>
            <a:endParaRPr lang="en-IN" dirty="0">
              <a:latin typeface="+mn-lt"/>
            </a:endParaRPr>
          </a:p>
        </p:txBody>
      </p:sp>
      <p:sp>
        <p:nvSpPr>
          <p:cNvPr id="3" name="Slide Number Placeholder 2" hidden="1">
            <a:extLst>
              <a:ext uri="{FF2B5EF4-FFF2-40B4-BE49-F238E27FC236}">
                <a16:creationId xmlns:a16="http://schemas.microsoft.com/office/drawing/2014/main" id="{8B5453DE-2F86-2E74-A57D-725E480BE557}"/>
              </a:ext>
            </a:extLst>
          </p:cNvPr>
          <p:cNvSpPr>
            <a:spLocks noGrp="1"/>
          </p:cNvSpPr>
          <p:nvPr>
            <p:ph type="sldNum" sz="quarter" idx="4294967295"/>
          </p:nvPr>
        </p:nvSpPr>
        <p:spPr>
          <a:xfrm>
            <a:off x="11363696" y="6455739"/>
            <a:ext cx="294460" cy="187367"/>
          </a:xfrm>
        </p:spPr>
        <p:txBody>
          <a:bodyPr/>
          <a:lstStyle/>
          <a:p>
            <a:pPr>
              <a:spcAft>
                <a:spcPts val="600"/>
              </a:spcAft>
            </a:pPr>
            <a:r>
              <a:rPr lang="en-US" noProof="0" dirty="0"/>
              <a:t>6</a:t>
            </a:r>
            <a:endParaRPr lang="en-US" noProof="0"/>
          </a:p>
        </p:txBody>
      </p:sp>
    </p:spTree>
    <p:extLst>
      <p:ext uri="{BB962C8B-B14F-4D97-AF65-F5344CB8AC3E}">
        <p14:creationId xmlns:p14="http://schemas.microsoft.com/office/powerpoint/2010/main" val="86805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DE058C-54DA-6AD9-8566-0CBF77B1A804}"/>
              </a:ext>
            </a:extLst>
          </p:cNvPr>
          <p:cNvSpPr>
            <a:spLocks noGrp="1"/>
          </p:cNvSpPr>
          <p:nvPr>
            <p:ph type="sldNum" sz="quarter" idx="12"/>
          </p:nvPr>
        </p:nvSpPr>
        <p:spPr/>
        <p:txBody>
          <a:bodyPr/>
          <a:lstStyle/>
          <a:p>
            <a:r>
              <a:rPr lang="en-US" noProof="0" dirty="0"/>
              <a:t>7</a:t>
            </a:r>
          </a:p>
        </p:txBody>
      </p:sp>
      <p:sp>
        <p:nvSpPr>
          <p:cNvPr id="3" name="Text Placeholder 2">
            <a:extLst>
              <a:ext uri="{FF2B5EF4-FFF2-40B4-BE49-F238E27FC236}">
                <a16:creationId xmlns:a16="http://schemas.microsoft.com/office/drawing/2014/main" id="{C28CAA4C-2662-78F0-222D-53D832704EAB}"/>
              </a:ext>
            </a:extLst>
          </p:cNvPr>
          <p:cNvSpPr>
            <a:spLocks noGrp="1"/>
          </p:cNvSpPr>
          <p:nvPr>
            <p:ph type="body" idx="1"/>
          </p:nvPr>
        </p:nvSpPr>
        <p:spPr>
          <a:xfrm>
            <a:off x="698818" y="1564627"/>
            <a:ext cx="5157787" cy="823912"/>
          </a:xfrm>
        </p:spPr>
        <p:txBody>
          <a:bodyPr/>
          <a:lstStyle/>
          <a:p>
            <a:r>
              <a:rPr lang="en-US" dirty="0">
                <a:latin typeface="+mn-lt"/>
              </a:rPr>
              <a:t>Gradient Boosting Regression</a:t>
            </a:r>
          </a:p>
          <a:p>
            <a:endParaRPr lang="en-US" dirty="0"/>
          </a:p>
        </p:txBody>
      </p:sp>
      <p:sp>
        <p:nvSpPr>
          <p:cNvPr id="4" name="Content Placeholder 3">
            <a:extLst>
              <a:ext uri="{FF2B5EF4-FFF2-40B4-BE49-F238E27FC236}">
                <a16:creationId xmlns:a16="http://schemas.microsoft.com/office/drawing/2014/main" id="{25D6DC2A-1795-0CFB-7F6B-011EF887435C}"/>
              </a:ext>
            </a:extLst>
          </p:cNvPr>
          <p:cNvSpPr>
            <a:spLocks noGrp="1"/>
          </p:cNvSpPr>
          <p:nvPr>
            <p:ph sz="half" idx="2"/>
          </p:nvPr>
        </p:nvSpPr>
        <p:spPr/>
        <p:txBody>
          <a:bodyPr>
            <a:normAutofit/>
          </a:bodyPr>
          <a:lstStyle/>
          <a:p>
            <a:pPr algn="just"/>
            <a:r>
              <a:rPr lang="en-US" sz="2000" dirty="0"/>
              <a:t>It is a potent machine learning technique that improves prediction accuracy by combining multiple weak predictors into a strong model, especially effective for complex, non-linear relationships within data like the Yellow Taxi Trip Records. It sequentially builds upon each model to correct previous errors, allowing it to handle diverse data types and optimize different loss functions, thereby making it highly effective for predicting variables such as fares and trip durations.</a:t>
            </a:r>
          </a:p>
          <a:p>
            <a:pPr algn="just"/>
            <a:endParaRPr lang="en-US" sz="2000" dirty="0"/>
          </a:p>
        </p:txBody>
      </p:sp>
      <p:sp>
        <p:nvSpPr>
          <p:cNvPr id="5" name="Text Placeholder 4">
            <a:extLst>
              <a:ext uri="{FF2B5EF4-FFF2-40B4-BE49-F238E27FC236}">
                <a16:creationId xmlns:a16="http://schemas.microsoft.com/office/drawing/2014/main" id="{2EFB2CF7-B36C-CBDF-87BD-FD2AAA310A27}"/>
              </a:ext>
            </a:extLst>
          </p:cNvPr>
          <p:cNvSpPr>
            <a:spLocks noGrp="1"/>
          </p:cNvSpPr>
          <p:nvPr>
            <p:ph type="body" sz="quarter" idx="3"/>
          </p:nvPr>
        </p:nvSpPr>
        <p:spPr>
          <a:xfrm>
            <a:off x="6598920" y="1847677"/>
            <a:ext cx="3266440" cy="1098724"/>
          </a:xfrm>
        </p:spPr>
        <p:txBody>
          <a:bodyPr>
            <a:normAutofit/>
          </a:bodyPr>
          <a:lstStyle/>
          <a:p>
            <a:r>
              <a:rPr lang="en-US" sz="2800" dirty="0">
                <a:solidFill>
                  <a:schemeClr val="accent5">
                    <a:lumMod val="75000"/>
                  </a:schemeClr>
                </a:solidFill>
                <a:latin typeface="+mn-lt"/>
              </a:rPr>
              <a:t>Linear Regression</a:t>
            </a:r>
            <a:endParaRPr lang="en-IN" sz="2800" dirty="0">
              <a:solidFill>
                <a:schemeClr val="accent5">
                  <a:lumMod val="75000"/>
                </a:schemeClr>
              </a:solidFill>
              <a:latin typeface="+mn-lt"/>
            </a:endParaRPr>
          </a:p>
          <a:p>
            <a:endParaRPr lang="en-US" sz="2800" dirty="0">
              <a:solidFill>
                <a:schemeClr val="accent5">
                  <a:lumMod val="75000"/>
                </a:schemeClr>
              </a:solidFill>
            </a:endParaRPr>
          </a:p>
          <a:p>
            <a:endParaRPr lang="en-US" sz="2800" dirty="0">
              <a:solidFill>
                <a:schemeClr val="accent5">
                  <a:lumMod val="75000"/>
                </a:schemeClr>
              </a:solidFill>
            </a:endParaRPr>
          </a:p>
        </p:txBody>
      </p:sp>
      <p:sp>
        <p:nvSpPr>
          <p:cNvPr id="6" name="Content Placeholder 5">
            <a:extLst>
              <a:ext uri="{FF2B5EF4-FFF2-40B4-BE49-F238E27FC236}">
                <a16:creationId xmlns:a16="http://schemas.microsoft.com/office/drawing/2014/main" id="{1A57E3FB-1900-EDA4-A5A8-B7BCF367E508}"/>
              </a:ext>
            </a:extLst>
          </p:cNvPr>
          <p:cNvSpPr>
            <a:spLocks noGrp="1"/>
          </p:cNvSpPr>
          <p:nvPr>
            <p:ph sz="quarter" idx="4"/>
          </p:nvPr>
        </p:nvSpPr>
        <p:spPr/>
        <p:txBody>
          <a:bodyPr>
            <a:normAutofit/>
          </a:bodyPr>
          <a:lstStyle/>
          <a:p>
            <a:pPr algn="just"/>
            <a:r>
              <a:rPr lang="en-US" sz="2000" dirty="0"/>
              <a:t>It is a interpretable approach for analyzing relationships in the Yellow Taxi Trip Records dataset, such as the impact of trip distance, passenger count, and time of day on fare amounts. It serves as an effective baseline model for predicting continuous outcomes, ideal for initial exploratory data analysis to derive preliminary insights before employing more complex modeling techniques.</a:t>
            </a:r>
            <a:endParaRPr lang="en-IN" sz="2000" dirty="0"/>
          </a:p>
          <a:p>
            <a:pPr algn="just"/>
            <a:endParaRPr lang="en-US" sz="2000" dirty="0"/>
          </a:p>
          <a:p>
            <a:pPr algn="just"/>
            <a:endParaRPr lang="en-US" sz="2000" dirty="0"/>
          </a:p>
        </p:txBody>
      </p:sp>
      <p:sp>
        <p:nvSpPr>
          <p:cNvPr id="7" name="Title 6">
            <a:extLst>
              <a:ext uri="{FF2B5EF4-FFF2-40B4-BE49-F238E27FC236}">
                <a16:creationId xmlns:a16="http://schemas.microsoft.com/office/drawing/2014/main" id="{B7BDF45D-8197-D94B-8EE0-69EA55A14F6E}"/>
              </a:ext>
            </a:extLst>
          </p:cNvPr>
          <p:cNvSpPr>
            <a:spLocks noGrp="1"/>
          </p:cNvSpPr>
          <p:nvPr>
            <p:ph type="title"/>
          </p:nvPr>
        </p:nvSpPr>
        <p:spPr/>
        <p:txBody>
          <a:bodyPr/>
          <a:lstStyle/>
          <a:p>
            <a:r>
              <a:rPr lang="en-US" dirty="0">
                <a:latin typeface="+mn-lt"/>
              </a:rPr>
              <a:t>Machine learning techniques used in this analysis</a:t>
            </a:r>
            <a:endParaRPr lang="en-US" dirty="0"/>
          </a:p>
        </p:txBody>
      </p:sp>
    </p:spTree>
    <p:extLst>
      <p:ext uri="{BB962C8B-B14F-4D97-AF65-F5344CB8AC3E}">
        <p14:creationId xmlns:p14="http://schemas.microsoft.com/office/powerpoint/2010/main" val="3461478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
            <a:extLst>
              <a:ext uri="{FF2B5EF4-FFF2-40B4-BE49-F238E27FC236}">
                <a16:creationId xmlns:a16="http://schemas.microsoft.com/office/drawing/2014/main" id="{936E321F-BB78-A093-81A0-737FA5708B70}"/>
              </a:ext>
            </a:extLst>
          </p:cNvPr>
          <p:cNvSpPr>
            <a:spLocks noGrp="1"/>
          </p:cNvSpPr>
          <p:nvPr>
            <p:ph type="sldNum" sz="quarter" idx="12"/>
          </p:nvPr>
        </p:nvSpPr>
        <p:spPr>
          <a:xfrm>
            <a:off x="11363696" y="6455739"/>
            <a:ext cx="294460" cy="187367"/>
          </a:xfrm>
        </p:spPr>
        <p:txBody>
          <a:bodyPr/>
          <a:lstStyle/>
          <a:p>
            <a:r>
              <a:rPr lang="en-US" noProof="0" dirty="0"/>
              <a:t>8</a:t>
            </a:r>
          </a:p>
        </p:txBody>
      </p:sp>
      <p:sp>
        <p:nvSpPr>
          <p:cNvPr id="4" name="Title 3">
            <a:extLst>
              <a:ext uri="{FF2B5EF4-FFF2-40B4-BE49-F238E27FC236}">
                <a16:creationId xmlns:a16="http://schemas.microsoft.com/office/drawing/2014/main" id="{19EDED84-E7C4-BC55-7B66-863221EC2774}"/>
              </a:ext>
            </a:extLst>
          </p:cNvPr>
          <p:cNvSpPr>
            <a:spLocks noGrp="1"/>
          </p:cNvSpPr>
          <p:nvPr>
            <p:ph type="title"/>
          </p:nvPr>
        </p:nvSpPr>
        <p:spPr>
          <a:xfrm>
            <a:off x="515938" y="246621"/>
            <a:ext cx="6758622" cy="802704"/>
          </a:xfrm>
        </p:spPr>
        <p:txBody>
          <a:bodyPr vert="horz" lIns="0" tIns="0" rIns="0" bIns="0" rtlCol="0" anchor="b">
            <a:normAutofit/>
          </a:bodyPr>
          <a:lstStyle/>
          <a:p>
            <a:r>
              <a:rPr lang="en-US" b="1" kern="1200" cap="all" baseline="0" dirty="0">
                <a:latin typeface="+mn-lt"/>
              </a:rPr>
              <a:t>Data Pre-Processing</a:t>
            </a:r>
          </a:p>
        </p:txBody>
      </p:sp>
      <p:graphicFrame>
        <p:nvGraphicFramePr>
          <p:cNvPr id="8" name="TextBox 5">
            <a:extLst>
              <a:ext uri="{FF2B5EF4-FFF2-40B4-BE49-F238E27FC236}">
                <a16:creationId xmlns:a16="http://schemas.microsoft.com/office/drawing/2014/main" id="{322A1652-FC25-6E8A-B41A-36534453AE88}"/>
              </a:ext>
            </a:extLst>
          </p:cNvPr>
          <p:cNvGraphicFramePr/>
          <p:nvPr>
            <p:extLst>
              <p:ext uri="{D42A27DB-BD31-4B8C-83A1-F6EECF244321}">
                <p14:modId xmlns:p14="http://schemas.microsoft.com/office/powerpoint/2010/main" val="4071885855"/>
              </p:ext>
            </p:extLst>
          </p:nvPr>
        </p:nvGraphicFramePr>
        <p:xfrm>
          <a:off x="304356" y="1126172"/>
          <a:ext cx="11593004" cy="51933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966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FA30D3-024A-C78B-99CE-3E19B223CEE3}"/>
              </a:ext>
            </a:extLst>
          </p:cNvPr>
          <p:cNvSpPr>
            <a:spLocks noGrp="1"/>
          </p:cNvSpPr>
          <p:nvPr>
            <p:ph type="sldNum" sz="quarter" idx="12"/>
          </p:nvPr>
        </p:nvSpPr>
        <p:spPr>
          <a:xfrm>
            <a:off x="11363696" y="6455739"/>
            <a:ext cx="294460" cy="187367"/>
          </a:xfrm>
        </p:spPr>
        <p:txBody>
          <a:bodyPr vert="horz" lIns="0" tIns="0" rIns="0" bIns="0" rtlCol="0" anchor="ctr">
            <a:normAutofit/>
          </a:bodyPr>
          <a:lstStyle/>
          <a:p>
            <a:pPr>
              <a:spcAft>
                <a:spcPts val="600"/>
              </a:spcAft>
            </a:pPr>
            <a:r>
              <a:rPr lang="en-US" dirty="0"/>
              <a:t>9</a:t>
            </a:r>
            <a:endParaRPr lang="en-US" kern="1200" dirty="0">
              <a:latin typeface="+mn-lt"/>
              <a:ea typeface="+mn-ea"/>
              <a:cs typeface="+mn-cs"/>
            </a:endParaRPr>
          </a:p>
        </p:txBody>
      </p:sp>
      <p:sp>
        <p:nvSpPr>
          <p:cNvPr id="4" name="Title 3">
            <a:extLst>
              <a:ext uri="{FF2B5EF4-FFF2-40B4-BE49-F238E27FC236}">
                <a16:creationId xmlns:a16="http://schemas.microsoft.com/office/drawing/2014/main" id="{ACCCF9A7-448A-643B-B25B-8F30BD655C8B}"/>
              </a:ext>
            </a:extLst>
          </p:cNvPr>
          <p:cNvSpPr>
            <a:spLocks noGrp="1"/>
          </p:cNvSpPr>
          <p:nvPr>
            <p:ph type="title"/>
          </p:nvPr>
        </p:nvSpPr>
        <p:spPr>
          <a:xfrm>
            <a:off x="515938" y="246621"/>
            <a:ext cx="11150600" cy="920336"/>
          </a:xfrm>
        </p:spPr>
        <p:txBody>
          <a:bodyPr vert="horz" lIns="0" tIns="0" rIns="0" bIns="0" rtlCol="0" anchor="b">
            <a:normAutofit/>
          </a:bodyPr>
          <a:lstStyle/>
          <a:p>
            <a:r>
              <a:rPr lang="en-US" b="1" kern="1200" cap="all" baseline="0" dirty="0">
                <a:latin typeface="+mn-lt"/>
                <a:ea typeface="+mj-ea"/>
                <a:cs typeface="+mj-cs"/>
              </a:rPr>
              <a:t>Data Cleaning</a:t>
            </a:r>
          </a:p>
        </p:txBody>
      </p:sp>
      <p:graphicFrame>
        <p:nvGraphicFramePr>
          <p:cNvPr id="11" name="TextBox 8">
            <a:extLst>
              <a:ext uri="{FF2B5EF4-FFF2-40B4-BE49-F238E27FC236}">
                <a16:creationId xmlns:a16="http://schemas.microsoft.com/office/drawing/2014/main" id="{E1286012-37E2-6536-5887-BF31CE476919}"/>
              </a:ext>
            </a:extLst>
          </p:cNvPr>
          <p:cNvGraphicFramePr/>
          <p:nvPr>
            <p:extLst>
              <p:ext uri="{D42A27DB-BD31-4B8C-83A1-F6EECF244321}">
                <p14:modId xmlns:p14="http://schemas.microsoft.com/office/powerpoint/2010/main" val="3618965627"/>
              </p:ext>
            </p:extLst>
          </p:nvPr>
        </p:nvGraphicFramePr>
        <p:xfrm>
          <a:off x="515938" y="1541144"/>
          <a:ext cx="11150600" cy="4605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482297"/>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2.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10033</TotalTime>
  <Words>2064</Words>
  <Application>Microsoft Office PowerPoint</Application>
  <PresentationFormat>Widescreen</PresentationFormat>
  <Paragraphs>143</Paragraphs>
  <Slides>26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Aptos</vt:lpstr>
      <vt:lpstr>Arial</vt:lpstr>
      <vt:lpstr>Calibri</vt:lpstr>
      <vt:lpstr>Corbel</vt:lpstr>
      <vt:lpstr>Wingdings</vt:lpstr>
      <vt:lpstr>Office Theme</vt:lpstr>
      <vt:lpstr>EXPLORING TAXI FARE PATTERNS: FACTORS INFLUENCING PRICING DYNAMICS</vt:lpstr>
      <vt:lpstr>Content</vt:lpstr>
      <vt:lpstr>Abstract</vt:lpstr>
      <vt:lpstr>Introduction</vt:lpstr>
      <vt:lpstr>Research Question </vt:lpstr>
      <vt:lpstr>Structural Outline</vt:lpstr>
      <vt:lpstr>Machine learning techniques used in this analysis</vt:lpstr>
      <vt:lpstr>Data Pre-Processing</vt:lpstr>
      <vt:lpstr>Data Cleaning</vt:lpstr>
      <vt:lpstr>Exploratory data analysis- Descriptive statistics</vt:lpstr>
      <vt:lpstr>Considering relevant features</vt:lpstr>
      <vt:lpstr>Exploratory data analysis- Visualizations: to understand the data</vt:lpstr>
      <vt:lpstr>Exploratory data analysis- Visualizations: to understand the data</vt:lpstr>
      <vt:lpstr>Exploratory data analysis- Visualizations: to understand the data</vt:lpstr>
      <vt:lpstr>Exploratory data analysis- Visualizations: to understand the data</vt:lpstr>
      <vt:lpstr>Exploratory data analysis- Visualizations: to understand the data</vt:lpstr>
      <vt:lpstr>Correlation Map</vt:lpstr>
      <vt:lpstr>Machine Learning Modeling implementation- Feature Selection</vt:lpstr>
      <vt:lpstr>Machine Learning Modeling &amp; Metrics implementation-1</vt:lpstr>
      <vt:lpstr>Machine Learning Modeling &amp; Metrics implementation-2</vt:lpstr>
      <vt:lpstr>Machine Learning Modeling &amp; Metrics implementation-2</vt:lpstr>
      <vt:lpstr>Visualization Results: to understand modeling-1</vt:lpstr>
      <vt:lpstr>Visualization Results: to understand modeling-2</vt:lpstr>
      <vt:lpstr>Conclusion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Tirumalasetty, Naga Sudha Pavani</dc:creator>
  <cp:lastModifiedBy>Tirumalasetty, Naga Sudha Pavani</cp:lastModifiedBy>
  <cp:revision>124</cp:revision>
  <dcterms:created xsi:type="dcterms:W3CDTF">2024-02-04T03:48:09Z</dcterms:created>
  <dcterms:modified xsi:type="dcterms:W3CDTF">2024-05-08T21:43:17Z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