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6"/>
  </p:notesMasterIdLst>
  <p:sldIdLst>
    <p:sldId id="303" r:id="rId2"/>
    <p:sldId id="301" r:id="rId3"/>
    <p:sldId id="298" r:id="rId4"/>
    <p:sldId id="297" r:id="rId5"/>
    <p:sldId id="353" r:id="rId6"/>
    <p:sldId id="354" r:id="rId7"/>
    <p:sldId id="311" r:id="rId8"/>
    <p:sldId id="312" r:id="rId9"/>
    <p:sldId id="355" r:id="rId10"/>
    <p:sldId id="265" r:id="rId11"/>
    <p:sldId id="266" r:id="rId12"/>
    <p:sldId id="267" r:id="rId13"/>
    <p:sldId id="356" r:id="rId14"/>
    <p:sldId id="269" r:id="rId15"/>
    <p:sldId id="270" r:id="rId16"/>
    <p:sldId id="271" r:id="rId17"/>
    <p:sldId id="272" r:id="rId18"/>
    <p:sldId id="273" r:id="rId19"/>
    <p:sldId id="274" r:id="rId20"/>
    <p:sldId id="275" r:id="rId21"/>
    <p:sldId id="276" r:id="rId22"/>
    <p:sldId id="277" r:id="rId23"/>
    <p:sldId id="313" r:id="rId24"/>
    <p:sldId id="314" r:id="rId25"/>
    <p:sldId id="315" r:id="rId26"/>
    <p:sldId id="316" r:id="rId27"/>
    <p:sldId id="317" r:id="rId28"/>
    <p:sldId id="319" r:id="rId29"/>
    <p:sldId id="323" r:id="rId30"/>
    <p:sldId id="326" r:id="rId31"/>
    <p:sldId id="327" r:id="rId32"/>
    <p:sldId id="328" r:id="rId33"/>
    <p:sldId id="329" r:id="rId34"/>
    <p:sldId id="330" r:id="rId35"/>
    <p:sldId id="331" r:id="rId36"/>
    <p:sldId id="343" r:id="rId37"/>
    <p:sldId id="342" r:id="rId38"/>
    <p:sldId id="336" r:id="rId39"/>
    <p:sldId id="359" r:id="rId40"/>
    <p:sldId id="337" r:id="rId41"/>
    <p:sldId id="338" r:id="rId42"/>
    <p:sldId id="339" r:id="rId43"/>
    <p:sldId id="358" r:id="rId44"/>
    <p:sldId id="360" r:id="rId45"/>
    <p:sldId id="361" r:id="rId46"/>
    <p:sldId id="345" r:id="rId47"/>
    <p:sldId id="346" r:id="rId48"/>
    <p:sldId id="347" r:id="rId49"/>
    <p:sldId id="348" r:id="rId50"/>
    <p:sldId id="349" r:id="rId51"/>
    <p:sldId id="362" r:id="rId52"/>
    <p:sldId id="350" r:id="rId53"/>
    <p:sldId id="351" r:id="rId54"/>
    <p:sldId id="296" r:id="rId55"/>
  </p:sldIdLst>
  <p:sldSz cx="9144000" cy="6858000" type="screen4x3"/>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60" autoAdjust="0"/>
    <p:restoredTop sz="94434" autoAdjust="0"/>
  </p:normalViewPr>
  <p:slideViewPr>
    <p:cSldViewPr snapToGrid="0">
      <p:cViewPr varScale="1">
        <p:scale>
          <a:sx n="63" d="100"/>
          <a:sy n="63" d="100"/>
        </p:scale>
        <p:origin x="1460" y="76"/>
      </p:cViewPr>
      <p:guideLst>
        <p:guide orient="horz" pos="2160"/>
        <p:guide pos="288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na Raheen" userId="14c4bfd16a68ed1b" providerId="LiveId" clId="{FED52BA2-1DFF-47E9-AD4B-28A1FB6B5746}"/>
    <pc:docChg chg="modSld">
      <pc:chgData name="Alina Raheen" userId="14c4bfd16a68ed1b" providerId="LiveId" clId="{FED52BA2-1DFF-47E9-AD4B-28A1FB6B5746}" dt="2024-08-16T10:48:32.657" v="7" actId="20577"/>
      <pc:docMkLst>
        <pc:docMk/>
      </pc:docMkLst>
      <pc:sldChg chg="modSp mod">
        <pc:chgData name="Alina Raheen" userId="14c4bfd16a68ed1b" providerId="LiveId" clId="{FED52BA2-1DFF-47E9-AD4B-28A1FB6B5746}" dt="2024-08-16T10:48:32.657" v="7" actId="20577"/>
        <pc:sldMkLst>
          <pc:docMk/>
          <pc:sldMk cId="0" sldId="319"/>
        </pc:sldMkLst>
        <pc:spChg chg="mod">
          <ac:chgData name="Alina Raheen" userId="14c4bfd16a68ed1b" providerId="LiveId" clId="{FED52BA2-1DFF-47E9-AD4B-28A1FB6B5746}" dt="2024-08-16T10:48:32.657" v="7" actId="20577"/>
          <ac:spMkLst>
            <pc:docMk/>
            <pc:sldMk cId="0" sldId="319"/>
            <ac:spMk id="32770" creationId="{BD3B719C-C9B3-3E19-CB13-EA067CEAC02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0E320D5-2CA4-918E-0DD4-D472AF321DE5}"/>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7CCB7339-4866-6C0A-83DC-8AC8E75D277D}"/>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E03F52B6-93E0-48C5-B730-EF9D364A0276}" type="datetimeFigureOut">
              <a:rPr lang="en-US"/>
              <a:pPr>
                <a:defRPr/>
              </a:pPr>
              <a:t>8/16/2024</a:t>
            </a:fld>
            <a:endParaRPr lang="en-US"/>
          </a:p>
        </p:txBody>
      </p:sp>
      <p:sp>
        <p:nvSpPr>
          <p:cNvPr id="4" name="Slide Image Placeholder 3">
            <a:extLst>
              <a:ext uri="{FF2B5EF4-FFF2-40B4-BE49-F238E27FC236}">
                <a16:creationId xmlns:a16="http://schemas.microsoft.com/office/drawing/2014/main" id="{E7D30AC8-3AC3-FAB9-E9CF-43B8007A9226}"/>
              </a:ext>
            </a:extLst>
          </p:cNvPr>
          <p:cNvSpPr>
            <a:spLocks noGrp="1" noRot="1" noChangeAspect="1"/>
          </p:cNvSpPr>
          <p:nvPr>
            <p:ph type="sldImg" idx="2"/>
          </p:nvPr>
        </p:nvSpPr>
        <p:spPr>
          <a:xfrm>
            <a:off x="1384300" y="1163638"/>
            <a:ext cx="4186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DA49376C-9DF4-744F-8FE8-1A837CB13478}"/>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F9BC36C9-ADBF-FEAB-7056-558A17C7B406}"/>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6AC6ACCA-F818-DBE1-7933-2D284B0E851D}"/>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fld id="{DD576F56-D4FD-4105-A89A-1828F777557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3C67FFD4-C021-801C-1DDC-7867AEFA26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E8187734-1873-C2F5-CD0D-B3117E179FD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3796" name="Slide Number Placeholder 3">
            <a:extLst>
              <a:ext uri="{FF2B5EF4-FFF2-40B4-BE49-F238E27FC236}">
                <a16:creationId xmlns:a16="http://schemas.microsoft.com/office/drawing/2014/main" id="{0EF2E9F2-20DA-FE77-5EE0-965356313A8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87FA8BD8-ED46-47C6-8A56-1B53ED58532E}" type="slidenum">
              <a:rPr lang="en-US" altLang="en-US"/>
              <a:pPr/>
              <a:t>28</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96237"/>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913002A-8137-7467-EF5C-C59451033B48}"/>
              </a:ext>
            </a:extLst>
          </p:cNvPr>
          <p:cNvSpPr>
            <a:spLocks noGrp="1"/>
          </p:cNvSpPr>
          <p:nvPr>
            <p:ph type="dt" sz="half" idx="10"/>
          </p:nvPr>
        </p:nvSpPr>
        <p:spPr/>
        <p:txBody>
          <a:bodyPr/>
          <a:lstStyle>
            <a:lvl1pPr>
              <a:defRPr/>
            </a:lvl1pPr>
          </a:lstStyle>
          <a:p>
            <a:pPr>
              <a:defRPr/>
            </a:pPr>
            <a:fld id="{35222E22-AE2A-420C-8C75-1F5438543CAA}" type="datetime1">
              <a:rPr lang="en-US"/>
              <a:pPr>
                <a:defRPr/>
              </a:pPr>
              <a:t>8/16/2024</a:t>
            </a:fld>
            <a:endParaRPr lang="en-US"/>
          </a:p>
        </p:txBody>
      </p:sp>
      <p:sp>
        <p:nvSpPr>
          <p:cNvPr id="5" name="Footer Placeholder 4">
            <a:extLst>
              <a:ext uri="{FF2B5EF4-FFF2-40B4-BE49-F238E27FC236}">
                <a16:creationId xmlns:a16="http://schemas.microsoft.com/office/drawing/2014/main" id="{35FCCD4E-B87C-8FCB-F415-A12B0A332E00}"/>
              </a:ext>
            </a:extLst>
          </p:cNvPr>
          <p:cNvSpPr>
            <a:spLocks noGrp="1"/>
          </p:cNvSpPr>
          <p:nvPr>
            <p:ph type="ftr" sz="quarter" idx="11"/>
          </p:nvPr>
        </p:nvSpPr>
        <p:spPr/>
        <p:txBody>
          <a:bodyPr/>
          <a:lstStyle>
            <a:lvl1pPr>
              <a:defRPr/>
            </a:lvl1pPr>
          </a:lstStyle>
          <a:p>
            <a:pPr>
              <a:defRPr/>
            </a:pPr>
            <a:r>
              <a:rPr lang="en-US"/>
              <a:t>Data Modelling using Entities and Relationships</a:t>
            </a:r>
          </a:p>
        </p:txBody>
      </p:sp>
      <p:sp>
        <p:nvSpPr>
          <p:cNvPr id="6" name="Slide Number Placeholder 5">
            <a:extLst>
              <a:ext uri="{FF2B5EF4-FFF2-40B4-BE49-F238E27FC236}">
                <a16:creationId xmlns:a16="http://schemas.microsoft.com/office/drawing/2014/main" id="{16C22319-88D1-93C6-3A6E-6DEF21CE00B0}"/>
              </a:ext>
            </a:extLst>
          </p:cNvPr>
          <p:cNvSpPr>
            <a:spLocks noGrp="1"/>
          </p:cNvSpPr>
          <p:nvPr>
            <p:ph type="sldNum" sz="quarter" idx="12"/>
          </p:nvPr>
        </p:nvSpPr>
        <p:spPr>
          <a:xfrm>
            <a:off x="7085013" y="6381750"/>
            <a:ext cx="2057400" cy="365125"/>
          </a:xfrm>
        </p:spPr>
        <p:txBody>
          <a:bodyPr/>
          <a:lstStyle>
            <a:lvl1pPr>
              <a:defRPr sz="1600" b="1">
                <a:solidFill>
                  <a:schemeClr val="bg1"/>
                </a:solidFill>
                <a:latin typeface="Cambria" panose="02040503050406030204" pitchFamily="18" charset="0"/>
              </a:defRPr>
            </a:lvl1pPr>
          </a:lstStyle>
          <a:p>
            <a:fld id="{3B47633D-E998-485A-BE2B-E1913D9A2A97}" type="slidenum">
              <a:rPr lang="en-US" altLang="en-US"/>
              <a:pPr/>
              <a:t>‹#›</a:t>
            </a:fld>
            <a:endParaRPr lang="en-US" altLang="en-US"/>
          </a:p>
        </p:txBody>
      </p:sp>
    </p:spTree>
    <p:extLst>
      <p:ext uri="{BB962C8B-B14F-4D97-AF65-F5344CB8AC3E}">
        <p14:creationId xmlns:p14="http://schemas.microsoft.com/office/powerpoint/2010/main" val="2868384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6A2E35C-14FD-A4EA-BA61-57EB9765ADB9}"/>
              </a:ext>
            </a:extLst>
          </p:cNvPr>
          <p:cNvSpPr>
            <a:spLocks noGrp="1"/>
          </p:cNvSpPr>
          <p:nvPr>
            <p:ph type="dt" sz="half" idx="10"/>
          </p:nvPr>
        </p:nvSpPr>
        <p:spPr/>
        <p:txBody>
          <a:bodyPr/>
          <a:lstStyle>
            <a:lvl1pPr>
              <a:defRPr/>
            </a:lvl1pPr>
          </a:lstStyle>
          <a:p>
            <a:pPr>
              <a:defRPr/>
            </a:pPr>
            <a:fld id="{2F7C4FCD-04E7-4C6E-8B96-C7CBEB4FF4CA}" type="datetime1">
              <a:rPr lang="en-US"/>
              <a:pPr>
                <a:defRPr/>
              </a:pPr>
              <a:t>8/16/2024</a:t>
            </a:fld>
            <a:endParaRPr lang="en-US"/>
          </a:p>
        </p:txBody>
      </p:sp>
      <p:sp>
        <p:nvSpPr>
          <p:cNvPr id="5" name="Footer Placeholder 4">
            <a:extLst>
              <a:ext uri="{FF2B5EF4-FFF2-40B4-BE49-F238E27FC236}">
                <a16:creationId xmlns:a16="http://schemas.microsoft.com/office/drawing/2014/main" id="{A854A1B5-AAE3-3F98-60A5-D10B6A4D2ECD}"/>
              </a:ext>
            </a:extLst>
          </p:cNvPr>
          <p:cNvSpPr>
            <a:spLocks noGrp="1"/>
          </p:cNvSpPr>
          <p:nvPr>
            <p:ph type="ftr" sz="quarter" idx="11"/>
          </p:nvPr>
        </p:nvSpPr>
        <p:spPr/>
        <p:txBody>
          <a:bodyPr/>
          <a:lstStyle>
            <a:lvl1pPr>
              <a:defRPr/>
            </a:lvl1pPr>
          </a:lstStyle>
          <a:p>
            <a:pPr>
              <a:defRPr/>
            </a:pPr>
            <a:r>
              <a:rPr lang="en-US"/>
              <a:t>Data Modelling using Entities and Relationships</a:t>
            </a:r>
          </a:p>
        </p:txBody>
      </p:sp>
      <p:sp>
        <p:nvSpPr>
          <p:cNvPr id="6" name="Slide Number Placeholder 5">
            <a:extLst>
              <a:ext uri="{FF2B5EF4-FFF2-40B4-BE49-F238E27FC236}">
                <a16:creationId xmlns:a16="http://schemas.microsoft.com/office/drawing/2014/main" id="{573DFBC8-FFD5-1DD6-87A2-CA995BE2F05F}"/>
              </a:ext>
            </a:extLst>
          </p:cNvPr>
          <p:cNvSpPr>
            <a:spLocks noGrp="1"/>
          </p:cNvSpPr>
          <p:nvPr>
            <p:ph type="sldNum" sz="quarter" idx="12"/>
          </p:nvPr>
        </p:nvSpPr>
        <p:spPr/>
        <p:txBody>
          <a:bodyPr/>
          <a:lstStyle>
            <a:lvl1pPr>
              <a:defRPr/>
            </a:lvl1pPr>
          </a:lstStyle>
          <a:p>
            <a:fld id="{3A0144A2-2920-405B-BD4E-80C6B9857851}" type="slidenum">
              <a:rPr lang="en-US" altLang="en-US"/>
              <a:pPr/>
              <a:t>‹#›</a:t>
            </a:fld>
            <a:endParaRPr lang="en-US" altLang="en-US"/>
          </a:p>
        </p:txBody>
      </p:sp>
    </p:spTree>
    <p:extLst>
      <p:ext uri="{BB962C8B-B14F-4D97-AF65-F5344CB8AC3E}">
        <p14:creationId xmlns:p14="http://schemas.microsoft.com/office/powerpoint/2010/main" val="2135794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02E8003-65FE-DDE8-F840-80C3188B0019}"/>
              </a:ext>
            </a:extLst>
          </p:cNvPr>
          <p:cNvSpPr>
            <a:spLocks noGrp="1"/>
          </p:cNvSpPr>
          <p:nvPr>
            <p:ph type="dt" sz="half" idx="10"/>
          </p:nvPr>
        </p:nvSpPr>
        <p:spPr/>
        <p:txBody>
          <a:bodyPr/>
          <a:lstStyle>
            <a:lvl1pPr>
              <a:defRPr/>
            </a:lvl1pPr>
          </a:lstStyle>
          <a:p>
            <a:pPr>
              <a:defRPr/>
            </a:pPr>
            <a:fld id="{6F8D7909-BDA5-4B7D-820F-A2C2BFA5110F}" type="datetime1">
              <a:rPr lang="en-US"/>
              <a:pPr>
                <a:defRPr/>
              </a:pPr>
              <a:t>8/16/2024</a:t>
            </a:fld>
            <a:endParaRPr lang="en-US"/>
          </a:p>
        </p:txBody>
      </p:sp>
      <p:sp>
        <p:nvSpPr>
          <p:cNvPr id="5" name="Footer Placeholder 4">
            <a:extLst>
              <a:ext uri="{FF2B5EF4-FFF2-40B4-BE49-F238E27FC236}">
                <a16:creationId xmlns:a16="http://schemas.microsoft.com/office/drawing/2014/main" id="{16F1F9DC-9F9A-1351-9061-86B958B03870}"/>
              </a:ext>
            </a:extLst>
          </p:cNvPr>
          <p:cNvSpPr>
            <a:spLocks noGrp="1"/>
          </p:cNvSpPr>
          <p:nvPr>
            <p:ph type="ftr" sz="quarter" idx="11"/>
          </p:nvPr>
        </p:nvSpPr>
        <p:spPr/>
        <p:txBody>
          <a:bodyPr/>
          <a:lstStyle>
            <a:lvl1pPr>
              <a:defRPr/>
            </a:lvl1pPr>
          </a:lstStyle>
          <a:p>
            <a:pPr>
              <a:defRPr/>
            </a:pPr>
            <a:r>
              <a:rPr lang="en-US"/>
              <a:t>Data Modelling using Entities and Relationships</a:t>
            </a:r>
          </a:p>
        </p:txBody>
      </p:sp>
      <p:sp>
        <p:nvSpPr>
          <p:cNvPr id="6" name="Slide Number Placeholder 5">
            <a:extLst>
              <a:ext uri="{FF2B5EF4-FFF2-40B4-BE49-F238E27FC236}">
                <a16:creationId xmlns:a16="http://schemas.microsoft.com/office/drawing/2014/main" id="{5ACC648F-1B50-21D5-3AFB-6341BC6D3AEE}"/>
              </a:ext>
            </a:extLst>
          </p:cNvPr>
          <p:cNvSpPr>
            <a:spLocks noGrp="1"/>
          </p:cNvSpPr>
          <p:nvPr>
            <p:ph type="sldNum" sz="quarter" idx="12"/>
          </p:nvPr>
        </p:nvSpPr>
        <p:spPr/>
        <p:txBody>
          <a:bodyPr/>
          <a:lstStyle>
            <a:lvl1pPr>
              <a:defRPr/>
            </a:lvl1pPr>
          </a:lstStyle>
          <a:p>
            <a:fld id="{738A97AC-877C-4FC2-A2B6-5455BC511B20}" type="slidenum">
              <a:rPr lang="en-US" altLang="en-US"/>
              <a:pPr/>
              <a:t>‹#›</a:t>
            </a:fld>
            <a:endParaRPr lang="en-US" altLang="en-US"/>
          </a:p>
        </p:txBody>
      </p:sp>
    </p:spTree>
    <p:extLst>
      <p:ext uri="{BB962C8B-B14F-4D97-AF65-F5344CB8AC3E}">
        <p14:creationId xmlns:p14="http://schemas.microsoft.com/office/powerpoint/2010/main" val="3288457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832370"/>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306285"/>
            <a:ext cx="7886700" cy="38796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57642E-3349-6EBA-4726-7B952E30E5F0}"/>
              </a:ext>
            </a:extLst>
          </p:cNvPr>
          <p:cNvSpPr>
            <a:spLocks noGrp="1"/>
          </p:cNvSpPr>
          <p:nvPr>
            <p:ph type="dt" sz="half" idx="10"/>
          </p:nvPr>
        </p:nvSpPr>
        <p:spPr/>
        <p:txBody>
          <a:bodyPr/>
          <a:lstStyle>
            <a:lvl1pPr>
              <a:defRPr/>
            </a:lvl1pPr>
          </a:lstStyle>
          <a:p>
            <a:pPr>
              <a:defRPr/>
            </a:pPr>
            <a:fld id="{7E037210-8FD0-49E5-A602-249C5FED6B91}" type="datetime1">
              <a:rPr lang="en-US"/>
              <a:pPr>
                <a:defRPr/>
              </a:pPr>
              <a:t>8/16/2024</a:t>
            </a:fld>
            <a:endParaRPr lang="en-US"/>
          </a:p>
        </p:txBody>
      </p:sp>
      <p:sp>
        <p:nvSpPr>
          <p:cNvPr id="5" name="Footer Placeholder 4">
            <a:extLst>
              <a:ext uri="{FF2B5EF4-FFF2-40B4-BE49-F238E27FC236}">
                <a16:creationId xmlns:a16="http://schemas.microsoft.com/office/drawing/2014/main" id="{F612227E-CED1-6F38-8372-C7EED77BFEFE}"/>
              </a:ext>
            </a:extLst>
          </p:cNvPr>
          <p:cNvSpPr>
            <a:spLocks noGrp="1"/>
          </p:cNvSpPr>
          <p:nvPr>
            <p:ph type="ftr" sz="quarter" idx="11"/>
          </p:nvPr>
        </p:nvSpPr>
        <p:spPr/>
        <p:txBody>
          <a:bodyPr/>
          <a:lstStyle>
            <a:lvl1pPr>
              <a:defRPr/>
            </a:lvl1pPr>
          </a:lstStyle>
          <a:p>
            <a:pPr>
              <a:defRPr/>
            </a:pPr>
            <a:r>
              <a:rPr lang="en-US"/>
              <a:t>Data Modelling using Entities and Relationships</a:t>
            </a:r>
          </a:p>
        </p:txBody>
      </p:sp>
      <p:sp>
        <p:nvSpPr>
          <p:cNvPr id="6" name="Slide Number Placeholder 5">
            <a:extLst>
              <a:ext uri="{FF2B5EF4-FFF2-40B4-BE49-F238E27FC236}">
                <a16:creationId xmlns:a16="http://schemas.microsoft.com/office/drawing/2014/main" id="{7744777C-8299-6DAE-CA41-5F7721FD107E}"/>
              </a:ext>
            </a:extLst>
          </p:cNvPr>
          <p:cNvSpPr>
            <a:spLocks noGrp="1"/>
          </p:cNvSpPr>
          <p:nvPr>
            <p:ph type="sldNum" sz="quarter" idx="12"/>
          </p:nvPr>
        </p:nvSpPr>
        <p:spPr>
          <a:xfrm>
            <a:off x="7061200" y="6429375"/>
            <a:ext cx="2057400" cy="365125"/>
          </a:xfrm>
        </p:spPr>
        <p:txBody>
          <a:bodyPr/>
          <a:lstStyle>
            <a:lvl1pPr>
              <a:defRPr sz="1400" b="1">
                <a:solidFill>
                  <a:schemeClr val="bg1"/>
                </a:solidFill>
              </a:defRPr>
            </a:lvl1pPr>
          </a:lstStyle>
          <a:p>
            <a:fld id="{8B4A9B09-D049-4FE9-B7AC-7898586622D8}" type="slidenum">
              <a:rPr lang="en-US" altLang="en-US"/>
              <a:pPr/>
              <a:t>‹#›</a:t>
            </a:fld>
            <a:endParaRPr lang="en-US" altLang="en-US"/>
          </a:p>
        </p:txBody>
      </p:sp>
    </p:spTree>
    <p:extLst>
      <p:ext uri="{BB962C8B-B14F-4D97-AF65-F5344CB8AC3E}">
        <p14:creationId xmlns:p14="http://schemas.microsoft.com/office/powerpoint/2010/main" val="3393569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730023"/>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3727315"/>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3DB69F5-622E-18EC-C57E-D43C10E4E50D}"/>
              </a:ext>
            </a:extLst>
          </p:cNvPr>
          <p:cNvSpPr>
            <a:spLocks noGrp="1"/>
          </p:cNvSpPr>
          <p:nvPr>
            <p:ph type="dt" sz="half" idx="10"/>
          </p:nvPr>
        </p:nvSpPr>
        <p:spPr/>
        <p:txBody>
          <a:bodyPr/>
          <a:lstStyle>
            <a:lvl1pPr>
              <a:defRPr/>
            </a:lvl1pPr>
          </a:lstStyle>
          <a:p>
            <a:pPr>
              <a:defRPr/>
            </a:pPr>
            <a:fld id="{FECABC67-B977-4C7B-B38F-BE6B595ECE24}" type="datetime1">
              <a:rPr lang="en-US"/>
              <a:pPr>
                <a:defRPr/>
              </a:pPr>
              <a:t>8/16/2024</a:t>
            </a:fld>
            <a:endParaRPr lang="en-US"/>
          </a:p>
        </p:txBody>
      </p:sp>
      <p:sp>
        <p:nvSpPr>
          <p:cNvPr id="5" name="Footer Placeholder 4">
            <a:extLst>
              <a:ext uri="{FF2B5EF4-FFF2-40B4-BE49-F238E27FC236}">
                <a16:creationId xmlns:a16="http://schemas.microsoft.com/office/drawing/2014/main" id="{4F333ED8-57B4-8F9E-1F5D-91DADBC5216B}"/>
              </a:ext>
            </a:extLst>
          </p:cNvPr>
          <p:cNvSpPr>
            <a:spLocks noGrp="1"/>
          </p:cNvSpPr>
          <p:nvPr>
            <p:ph type="ftr" sz="quarter" idx="11"/>
          </p:nvPr>
        </p:nvSpPr>
        <p:spPr/>
        <p:txBody>
          <a:bodyPr/>
          <a:lstStyle>
            <a:lvl1pPr>
              <a:defRPr/>
            </a:lvl1pPr>
          </a:lstStyle>
          <a:p>
            <a:pPr>
              <a:defRPr/>
            </a:pPr>
            <a:r>
              <a:rPr lang="en-US"/>
              <a:t>Data Modelling using Entities and Relationships</a:t>
            </a:r>
          </a:p>
        </p:txBody>
      </p:sp>
      <p:sp>
        <p:nvSpPr>
          <p:cNvPr id="6" name="Slide Number Placeholder 5">
            <a:extLst>
              <a:ext uri="{FF2B5EF4-FFF2-40B4-BE49-F238E27FC236}">
                <a16:creationId xmlns:a16="http://schemas.microsoft.com/office/drawing/2014/main" id="{ED29DE0A-E1D1-A402-02B4-A9A88922E8E2}"/>
              </a:ext>
            </a:extLst>
          </p:cNvPr>
          <p:cNvSpPr>
            <a:spLocks noGrp="1"/>
          </p:cNvSpPr>
          <p:nvPr>
            <p:ph type="sldNum" sz="quarter" idx="12"/>
          </p:nvPr>
        </p:nvSpPr>
        <p:spPr/>
        <p:txBody>
          <a:bodyPr/>
          <a:lstStyle>
            <a:lvl1pPr>
              <a:defRPr/>
            </a:lvl1pPr>
          </a:lstStyle>
          <a:p>
            <a:fld id="{56E317B3-F7A1-446D-B6AD-DF0E0CFF0755}" type="slidenum">
              <a:rPr lang="en-US" altLang="en-US"/>
              <a:pPr/>
              <a:t>‹#›</a:t>
            </a:fld>
            <a:endParaRPr lang="en-US" altLang="en-US"/>
          </a:p>
        </p:txBody>
      </p:sp>
    </p:spTree>
    <p:extLst>
      <p:ext uri="{BB962C8B-B14F-4D97-AF65-F5344CB8AC3E}">
        <p14:creationId xmlns:p14="http://schemas.microsoft.com/office/powerpoint/2010/main" val="2788263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362C3528-7E99-7B9C-8900-70566438D8BD}"/>
              </a:ext>
            </a:extLst>
          </p:cNvPr>
          <p:cNvSpPr>
            <a:spLocks noGrp="1"/>
          </p:cNvSpPr>
          <p:nvPr>
            <p:ph type="dt" sz="half" idx="10"/>
          </p:nvPr>
        </p:nvSpPr>
        <p:spPr/>
        <p:txBody>
          <a:bodyPr/>
          <a:lstStyle>
            <a:lvl1pPr>
              <a:defRPr/>
            </a:lvl1pPr>
          </a:lstStyle>
          <a:p>
            <a:pPr>
              <a:defRPr/>
            </a:pPr>
            <a:fld id="{DD3A4780-3FFC-4C02-8929-3059A0589DB3}" type="datetime1">
              <a:rPr lang="en-US"/>
              <a:pPr>
                <a:defRPr/>
              </a:pPr>
              <a:t>8/16/2024</a:t>
            </a:fld>
            <a:endParaRPr lang="en-US"/>
          </a:p>
        </p:txBody>
      </p:sp>
      <p:sp>
        <p:nvSpPr>
          <p:cNvPr id="6" name="Footer Placeholder 4">
            <a:extLst>
              <a:ext uri="{FF2B5EF4-FFF2-40B4-BE49-F238E27FC236}">
                <a16:creationId xmlns:a16="http://schemas.microsoft.com/office/drawing/2014/main" id="{7F382C7D-801E-4DE2-1FCC-3BF342FEB0A8}"/>
              </a:ext>
            </a:extLst>
          </p:cNvPr>
          <p:cNvSpPr>
            <a:spLocks noGrp="1"/>
          </p:cNvSpPr>
          <p:nvPr>
            <p:ph type="ftr" sz="quarter" idx="11"/>
          </p:nvPr>
        </p:nvSpPr>
        <p:spPr/>
        <p:txBody>
          <a:bodyPr/>
          <a:lstStyle>
            <a:lvl1pPr>
              <a:defRPr/>
            </a:lvl1pPr>
          </a:lstStyle>
          <a:p>
            <a:pPr>
              <a:defRPr/>
            </a:pPr>
            <a:r>
              <a:rPr lang="en-US"/>
              <a:t>Data Modelling using Entities and Relationships</a:t>
            </a:r>
          </a:p>
        </p:txBody>
      </p:sp>
      <p:sp>
        <p:nvSpPr>
          <p:cNvPr id="7" name="Slide Number Placeholder 5">
            <a:extLst>
              <a:ext uri="{FF2B5EF4-FFF2-40B4-BE49-F238E27FC236}">
                <a16:creationId xmlns:a16="http://schemas.microsoft.com/office/drawing/2014/main" id="{CA6C6D9C-B0BD-7703-6DC0-B9CCB73E4F89}"/>
              </a:ext>
            </a:extLst>
          </p:cNvPr>
          <p:cNvSpPr>
            <a:spLocks noGrp="1"/>
          </p:cNvSpPr>
          <p:nvPr>
            <p:ph type="sldNum" sz="quarter" idx="12"/>
          </p:nvPr>
        </p:nvSpPr>
        <p:spPr/>
        <p:txBody>
          <a:bodyPr/>
          <a:lstStyle>
            <a:lvl1pPr>
              <a:defRPr/>
            </a:lvl1pPr>
          </a:lstStyle>
          <a:p>
            <a:fld id="{7C16883B-B594-4D9E-B4AB-12646F225562}" type="slidenum">
              <a:rPr lang="en-US" altLang="en-US"/>
              <a:pPr/>
              <a:t>‹#›</a:t>
            </a:fld>
            <a:endParaRPr lang="en-US" altLang="en-US"/>
          </a:p>
        </p:txBody>
      </p:sp>
    </p:spTree>
    <p:extLst>
      <p:ext uri="{BB962C8B-B14F-4D97-AF65-F5344CB8AC3E}">
        <p14:creationId xmlns:p14="http://schemas.microsoft.com/office/powerpoint/2010/main" val="3393059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EEE678F6-8550-F076-177D-6193E4801980}"/>
              </a:ext>
            </a:extLst>
          </p:cNvPr>
          <p:cNvSpPr>
            <a:spLocks noGrp="1"/>
          </p:cNvSpPr>
          <p:nvPr>
            <p:ph type="dt" sz="half" idx="10"/>
          </p:nvPr>
        </p:nvSpPr>
        <p:spPr/>
        <p:txBody>
          <a:bodyPr/>
          <a:lstStyle>
            <a:lvl1pPr>
              <a:defRPr/>
            </a:lvl1pPr>
          </a:lstStyle>
          <a:p>
            <a:pPr>
              <a:defRPr/>
            </a:pPr>
            <a:fld id="{438C4425-8133-4E92-B582-18C53A0C5A02}" type="datetime1">
              <a:rPr lang="en-US"/>
              <a:pPr>
                <a:defRPr/>
              </a:pPr>
              <a:t>8/16/2024</a:t>
            </a:fld>
            <a:endParaRPr lang="en-US"/>
          </a:p>
        </p:txBody>
      </p:sp>
      <p:sp>
        <p:nvSpPr>
          <p:cNvPr id="8" name="Footer Placeholder 4">
            <a:extLst>
              <a:ext uri="{FF2B5EF4-FFF2-40B4-BE49-F238E27FC236}">
                <a16:creationId xmlns:a16="http://schemas.microsoft.com/office/drawing/2014/main" id="{087018B1-35EA-ED46-0E13-7FA73CCF5E50}"/>
              </a:ext>
            </a:extLst>
          </p:cNvPr>
          <p:cNvSpPr>
            <a:spLocks noGrp="1"/>
          </p:cNvSpPr>
          <p:nvPr>
            <p:ph type="ftr" sz="quarter" idx="11"/>
          </p:nvPr>
        </p:nvSpPr>
        <p:spPr/>
        <p:txBody>
          <a:bodyPr/>
          <a:lstStyle>
            <a:lvl1pPr>
              <a:defRPr/>
            </a:lvl1pPr>
          </a:lstStyle>
          <a:p>
            <a:pPr>
              <a:defRPr/>
            </a:pPr>
            <a:r>
              <a:rPr lang="en-US"/>
              <a:t>Data Modelling using Entities and Relationships</a:t>
            </a:r>
          </a:p>
        </p:txBody>
      </p:sp>
      <p:sp>
        <p:nvSpPr>
          <p:cNvPr id="9" name="Slide Number Placeholder 5">
            <a:extLst>
              <a:ext uri="{FF2B5EF4-FFF2-40B4-BE49-F238E27FC236}">
                <a16:creationId xmlns:a16="http://schemas.microsoft.com/office/drawing/2014/main" id="{A4222568-0B2C-8789-698E-9681A46C243A}"/>
              </a:ext>
            </a:extLst>
          </p:cNvPr>
          <p:cNvSpPr>
            <a:spLocks noGrp="1"/>
          </p:cNvSpPr>
          <p:nvPr>
            <p:ph type="sldNum" sz="quarter" idx="12"/>
          </p:nvPr>
        </p:nvSpPr>
        <p:spPr/>
        <p:txBody>
          <a:bodyPr/>
          <a:lstStyle>
            <a:lvl1pPr>
              <a:defRPr/>
            </a:lvl1pPr>
          </a:lstStyle>
          <a:p>
            <a:fld id="{C86EB2F0-A949-4AFD-B9CA-7801A230181F}" type="slidenum">
              <a:rPr lang="en-US" altLang="en-US"/>
              <a:pPr/>
              <a:t>‹#›</a:t>
            </a:fld>
            <a:endParaRPr lang="en-US" altLang="en-US"/>
          </a:p>
        </p:txBody>
      </p:sp>
    </p:spTree>
    <p:extLst>
      <p:ext uri="{BB962C8B-B14F-4D97-AF65-F5344CB8AC3E}">
        <p14:creationId xmlns:p14="http://schemas.microsoft.com/office/powerpoint/2010/main" val="3862877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75F788D8-87C6-DE20-78AE-3D6D2C68F194}"/>
              </a:ext>
            </a:extLst>
          </p:cNvPr>
          <p:cNvSpPr>
            <a:spLocks noGrp="1"/>
          </p:cNvSpPr>
          <p:nvPr>
            <p:ph type="dt" sz="half" idx="10"/>
          </p:nvPr>
        </p:nvSpPr>
        <p:spPr/>
        <p:txBody>
          <a:bodyPr/>
          <a:lstStyle>
            <a:lvl1pPr>
              <a:defRPr/>
            </a:lvl1pPr>
          </a:lstStyle>
          <a:p>
            <a:pPr>
              <a:defRPr/>
            </a:pPr>
            <a:fld id="{C136E1FB-9306-4A8F-8915-6529B2B478C5}" type="datetime1">
              <a:rPr lang="en-US"/>
              <a:pPr>
                <a:defRPr/>
              </a:pPr>
              <a:t>8/16/2024</a:t>
            </a:fld>
            <a:endParaRPr lang="en-US"/>
          </a:p>
        </p:txBody>
      </p:sp>
      <p:sp>
        <p:nvSpPr>
          <p:cNvPr id="4" name="Footer Placeholder 4">
            <a:extLst>
              <a:ext uri="{FF2B5EF4-FFF2-40B4-BE49-F238E27FC236}">
                <a16:creationId xmlns:a16="http://schemas.microsoft.com/office/drawing/2014/main" id="{BDF86DF5-CA45-2CEB-BCA1-EB575F2EA91E}"/>
              </a:ext>
            </a:extLst>
          </p:cNvPr>
          <p:cNvSpPr>
            <a:spLocks noGrp="1"/>
          </p:cNvSpPr>
          <p:nvPr>
            <p:ph type="ftr" sz="quarter" idx="11"/>
          </p:nvPr>
        </p:nvSpPr>
        <p:spPr/>
        <p:txBody>
          <a:bodyPr/>
          <a:lstStyle>
            <a:lvl1pPr>
              <a:defRPr/>
            </a:lvl1pPr>
          </a:lstStyle>
          <a:p>
            <a:pPr>
              <a:defRPr/>
            </a:pPr>
            <a:r>
              <a:rPr lang="en-US"/>
              <a:t>Data Modelling using Entities and Relationships</a:t>
            </a:r>
          </a:p>
        </p:txBody>
      </p:sp>
      <p:sp>
        <p:nvSpPr>
          <p:cNvPr id="5" name="Slide Number Placeholder 5">
            <a:extLst>
              <a:ext uri="{FF2B5EF4-FFF2-40B4-BE49-F238E27FC236}">
                <a16:creationId xmlns:a16="http://schemas.microsoft.com/office/drawing/2014/main" id="{DC10E296-8999-C42E-8B0C-7A04150651D8}"/>
              </a:ext>
            </a:extLst>
          </p:cNvPr>
          <p:cNvSpPr>
            <a:spLocks noGrp="1"/>
          </p:cNvSpPr>
          <p:nvPr>
            <p:ph type="sldNum" sz="quarter" idx="12"/>
          </p:nvPr>
        </p:nvSpPr>
        <p:spPr/>
        <p:txBody>
          <a:bodyPr/>
          <a:lstStyle>
            <a:lvl1pPr>
              <a:defRPr/>
            </a:lvl1pPr>
          </a:lstStyle>
          <a:p>
            <a:fld id="{99227023-A13C-45B3-947C-3B4FBBEC935F}" type="slidenum">
              <a:rPr lang="en-US" altLang="en-US"/>
              <a:pPr/>
              <a:t>‹#›</a:t>
            </a:fld>
            <a:endParaRPr lang="en-US" altLang="en-US"/>
          </a:p>
        </p:txBody>
      </p:sp>
    </p:spTree>
    <p:extLst>
      <p:ext uri="{BB962C8B-B14F-4D97-AF65-F5344CB8AC3E}">
        <p14:creationId xmlns:p14="http://schemas.microsoft.com/office/powerpoint/2010/main" val="3129217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1D2AFB3-FAF6-28C3-549C-5C076CE2A66E}"/>
              </a:ext>
            </a:extLst>
          </p:cNvPr>
          <p:cNvSpPr>
            <a:spLocks noGrp="1"/>
          </p:cNvSpPr>
          <p:nvPr>
            <p:ph type="dt" sz="half" idx="10"/>
          </p:nvPr>
        </p:nvSpPr>
        <p:spPr/>
        <p:txBody>
          <a:bodyPr/>
          <a:lstStyle>
            <a:lvl1pPr>
              <a:defRPr/>
            </a:lvl1pPr>
          </a:lstStyle>
          <a:p>
            <a:pPr>
              <a:defRPr/>
            </a:pPr>
            <a:fld id="{1B50A9DD-0374-4FA6-8E3B-1EB00DFE5C73}" type="datetime1">
              <a:rPr lang="en-US"/>
              <a:pPr>
                <a:defRPr/>
              </a:pPr>
              <a:t>8/16/2024</a:t>
            </a:fld>
            <a:endParaRPr lang="en-US"/>
          </a:p>
        </p:txBody>
      </p:sp>
      <p:sp>
        <p:nvSpPr>
          <p:cNvPr id="3" name="Footer Placeholder 4">
            <a:extLst>
              <a:ext uri="{FF2B5EF4-FFF2-40B4-BE49-F238E27FC236}">
                <a16:creationId xmlns:a16="http://schemas.microsoft.com/office/drawing/2014/main" id="{89AD4B81-F961-7693-FE4F-38DA9BE819D5}"/>
              </a:ext>
            </a:extLst>
          </p:cNvPr>
          <p:cNvSpPr>
            <a:spLocks noGrp="1"/>
          </p:cNvSpPr>
          <p:nvPr>
            <p:ph type="ftr" sz="quarter" idx="11"/>
          </p:nvPr>
        </p:nvSpPr>
        <p:spPr/>
        <p:txBody>
          <a:bodyPr/>
          <a:lstStyle>
            <a:lvl1pPr>
              <a:defRPr/>
            </a:lvl1pPr>
          </a:lstStyle>
          <a:p>
            <a:pPr>
              <a:defRPr/>
            </a:pPr>
            <a:r>
              <a:rPr lang="en-US"/>
              <a:t>Data Modelling using Entities and Relationships</a:t>
            </a:r>
          </a:p>
        </p:txBody>
      </p:sp>
      <p:sp>
        <p:nvSpPr>
          <p:cNvPr id="4" name="Slide Number Placeholder 5">
            <a:extLst>
              <a:ext uri="{FF2B5EF4-FFF2-40B4-BE49-F238E27FC236}">
                <a16:creationId xmlns:a16="http://schemas.microsoft.com/office/drawing/2014/main" id="{5F363504-CADF-CD4C-287F-AA3C74D9D550}"/>
              </a:ext>
            </a:extLst>
          </p:cNvPr>
          <p:cNvSpPr>
            <a:spLocks noGrp="1"/>
          </p:cNvSpPr>
          <p:nvPr>
            <p:ph type="sldNum" sz="quarter" idx="12"/>
          </p:nvPr>
        </p:nvSpPr>
        <p:spPr/>
        <p:txBody>
          <a:bodyPr/>
          <a:lstStyle>
            <a:lvl1pPr>
              <a:defRPr/>
            </a:lvl1pPr>
          </a:lstStyle>
          <a:p>
            <a:fld id="{07258DDB-8B04-4EEC-A6EA-8896660807FE}" type="slidenum">
              <a:rPr lang="en-US" altLang="en-US"/>
              <a:pPr/>
              <a:t>‹#›</a:t>
            </a:fld>
            <a:endParaRPr lang="en-US" altLang="en-US"/>
          </a:p>
        </p:txBody>
      </p:sp>
    </p:spTree>
    <p:extLst>
      <p:ext uri="{BB962C8B-B14F-4D97-AF65-F5344CB8AC3E}">
        <p14:creationId xmlns:p14="http://schemas.microsoft.com/office/powerpoint/2010/main" val="303095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BE6E2D0F-131B-E6DF-7AE8-AFA7B52C73B3}"/>
              </a:ext>
            </a:extLst>
          </p:cNvPr>
          <p:cNvSpPr>
            <a:spLocks noGrp="1"/>
          </p:cNvSpPr>
          <p:nvPr>
            <p:ph type="dt" sz="half" idx="10"/>
          </p:nvPr>
        </p:nvSpPr>
        <p:spPr/>
        <p:txBody>
          <a:bodyPr/>
          <a:lstStyle>
            <a:lvl1pPr>
              <a:defRPr/>
            </a:lvl1pPr>
          </a:lstStyle>
          <a:p>
            <a:pPr>
              <a:defRPr/>
            </a:pPr>
            <a:fld id="{3459CBAF-B6D1-4A65-A686-D207DF7DECD4}" type="datetime1">
              <a:rPr lang="en-US"/>
              <a:pPr>
                <a:defRPr/>
              </a:pPr>
              <a:t>8/16/2024</a:t>
            </a:fld>
            <a:endParaRPr lang="en-US"/>
          </a:p>
        </p:txBody>
      </p:sp>
      <p:sp>
        <p:nvSpPr>
          <p:cNvPr id="6" name="Footer Placeholder 4">
            <a:extLst>
              <a:ext uri="{FF2B5EF4-FFF2-40B4-BE49-F238E27FC236}">
                <a16:creationId xmlns:a16="http://schemas.microsoft.com/office/drawing/2014/main" id="{3C4ABF03-2B6A-1498-E59C-E3D36A4F52F3}"/>
              </a:ext>
            </a:extLst>
          </p:cNvPr>
          <p:cNvSpPr>
            <a:spLocks noGrp="1"/>
          </p:cNvSpPr>
          <p:nvPr>
            <p:ph type="ftr" sz="quarter" idx="11"/>
          </p:nvPr>
        </p:nvSpPr>
        <p:spPr/>
        <p:txBody>
          <a:bodyPr/>
          <a:lstStyle>
            <a:lvl1pPr>
              <a:defRPr/>
            </a:lvl1pPr>
          </a:lstStyle>
          <a:p>
            <a:pPr>
              <a:defRPr/>
            </a:pPr>
            <a:r>
              <a:rPr lang="en-US"/>
              <a:t>Data Modelling using Entities and Relationships</a:t>
            </a:r>
          </a:p>
        </p:txBody>
      </p:sp>
      <p:sp>
        <p:nvSpPr>
          <p:cNvPr id="7" name="Slide Number Placeholder 5">
            <a:extLst>
              <a:ext uri="{FF2B5EF4-FFF2-40B4-BE49-F238E27FC236}">
                <a16:creationId xmlns:a16="http://schemas.microsoft.com/office/drawing/2014/main" id="{94083BF9-4BB1-C63D-AECC-209F597B139D}"/>
              </a:ext>
            </a:extLst>
          </p:cNvPr>
          <p:cNvSpPr>
            <a:spLocks noGrp="1"/>
          </p:cNvSpPr>
          <p:nvPr>
            <p:ph type="sldNum" sz="quarter" idx="12"/>
          </p:nvPr>
        </p:nvSpPr>
        <p:spPr/>
        <p:txBody>
          <a:bodyPr/>
          <a:lstStyle>
            <a:lvl1pPr>
              <a:defRPr/>
            </a:lvl1pPr>
          </a:lstStyle>
          <a:p>
            <a:fld id="{8F038B15-BC68-432C-A476-2B76EB474A2A}" type="slidenum">
              <a:rPr lang="en-US" altLang="en-US"/>
              <a:pPr/>
              <a:t>‹#›</a:t>
            </a:fld>
            <a:endParaRPr lang="en-US" altLang="en-US"/>
          </a:p>
        </p:txBody>
      </p:sp>
    </p:spTree>
    <p:extLst>
      <p:ext uri="{BB962C8B-B14F-4D97-AF65-F5344CB8AC3E}">
        <p14:creationId xmlns:p14="http://schemas.microsoft.com/office/powerpoint/2010/main" val="2197921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66AA2F6C-639F-AA50-86AF-6E541802019C}"/>
              </a:ext>
            </a:extLst>
          </p:cNvPr>
          <p:cNvSpPr>
            <a:spLocks noGrp="1"/>
          </p:cNvSpPr>
          <p:nvPr>
            <p:ph type="dt" sz="half" idx="10"/>
          </p:nvPr>
        </p:nvSpPr>
        <p:spPr/>
        <p:txBody>
          <a:bodyPr/>
          <a:lstStyle>
            <a:lvl1pPr>
              <a:defRPr/>
            </a:lvl1pPr>
          </a:lstStyle>
          <a:p>
            <a:pPr>
              <a:defRPr/>
            </a:pPr>
            <a:fld id="{D33A9698-85BB-4132-9857-98F85BF00321}" type="datetime1">
              <a:rPr lang="en-US"/>
              <a:pPr>
                <a:defRPr/>
              </a:pPr>
              <a:t>8/16/2024</a:t>
            </a:fld>
            <a:endParaRPr lang="en-US"/>
          </a:p>
        </p:txBody>
      </p:sp>
      <p:sp>
        <p:nvSpPr>
          <p:cNvPr id="6" name="Footer Placeholder 4">
            <a:extLst>
              <a:ext uri="{FF2B5EF4-FFF2-40B4-BE49-F238E27FC236}">
                <a16:creationId xmlns:a16="http://schemas.microsoft.com/office/drawing/2014/main" id="{23C9A734-19DC-2100-3125-D24CCB77A020}"/>
              </a:ext>
            </a:extLst>
          </p:cNvPr>
          <p:cNvSpPr>
            <a:spLocks noGrp="1"/>
          </p:cNvSpPr>
          <p:nvPr>
            <p:ph type="ftr" sz="quarter" idx="11"/>
          </p:nvPr>
        </p:nvSpPr>
        <p:spPr/>
        <p:txBody>
          <a:bodyPr/>
          <a:lstStyle>
            <a:lvl1pPr>
              <a:defRPr/>
            </a:lvl1pPr>
          </a:lstStyle>
          <a:p>
            <a:pPr>
              <a:defRPr/>
            </a:pPr>
            <a:r>
              <a:rPr lang="en-US"/>
              <a:t>Data Modelling using Entities and Relationships</a:t>
            </a:r>
          </a:p>
        </p:txBody>
      </p:sp>
      <p:sp>
        <p:nvSpPr>
          <p:cNvPr id="7" name="Slide Number Placeholder 5">
            <a:extLst>
              <a:ext uri="{FF2B5EF4-FFF2-40B4-BE49-F238E27FC236}">
                <a16:creationId xmlns:a16="http://schemas.microsoft.com/office/drawing/2014/main" id="{5B0F556F-146C-6EBB-4AC9-0C75DA83965D}"/>
              </a:ext>
            </a:extLst>
          </p:cNvPr>
          <p:cNvSpPr>
            <a:spLocks noGrp="1"/>
          </p:cNvSpPr>
          <p:nvPr>
            <p:ph type="sldNum" sz="quarter" idx="12"/>
          </p:nvPr>
        </p:nvSpPr>
        <p:spPr/>
        <p:txBody>
          <a:bodyPr/>
          <a:lstStyle>
            <a:lvl1pPr>
              <a:defRPr/>
            </a:lvl1pPr>
          </a:lstStyle>
          <a:p>
            <a:fld id="{C336519D-F4F0-4C6E-B2F3-DAC0777B7A1A}" type="slidenum">
              <a:rPr lang="en-US" altLang="en-US"/>
              <a:pPr/>
              <a:t>‹#›</a:t>
            </a:fld>
            <a:endParaRPr lang="en-US" altLang="en-US"/>
          </a:p>
        </p:txBody>
      </p:sp>
    </p:spTree>
    <p:extLst>
      <p:ext uri="{BB962C8B-B14F-4D97-AF65-F5344CB8AC3E}">
        <p14:creationId xmlns:p14="http://schemas.microsoft.com/office/powerpoint/2010/main" val="690810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93848FA-1D6B-2C43-CD13-364115ADE324}"/>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3BE02A10-7FD9-DBE3-688D-64CDDE3EC2F4}"/>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63BBE4B-D2DF-3343-87EC-CBE255645A1B}"/>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769BC7B6-0AC2-4E77-94C0-7D451A857ED9}" type="datetime1">
              <a:rPr lang="en-US"/>
              <a:pPr>
                <a:defRPr/>
              </a:pPr>
              <a:t>8/16/2024</a:t>
            </a:fld>
            <a:endParaRPr lang="en-US"/>
          </a:p>
        </p:txBody>
      </p:sp>
      <p:sp>
        <p:nvSpPr>
          <p:cNvPr id="5" name="Footer Placeholder 4">
            <a:extLst>
              <a:ext uri="{FF2B5EF4-FFF2-40B4-BE49-F238E27FC236}">
                <a16:creationId xmlns:a16="http://schemas.microsoft.com/office/drawing/2014/main" id="{95C1C99D-2336-0690-0D39-8C68C290BFBC}"/>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a:t>Data Modelling using Entities and Relationships</a:t>
            </a:r>
          </a:p>
        </p:txBody>
      </p:sp>
      <p:sp>
        <p:nvSpPr>
          <p:cNvPr id="6" name="Slide Number Placeholder 5">
            <a:extLst>
              <a:ext uri="{FF2B5EF4-FFF2-40B4-BE49-F238E27FC236}">
                <a16:creationId xmlns:a16="http://schemas.microsoft.com/office/drawing/2014/main" id="{686EAB7B-737B-01EC-22E6-B30FC23779AE}"/>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3F74F4A1-C860-489F-B856-F96ECB8BDE4B}" type="slidenum">
              <a:rPr lang="en-US" altLang="en-US"/>
              <a:pPr/>
              <a:t>‹#›</a:t>
            </a:fld>
            <a:endParaRPr lang="en-US" altLang="en-US"/>
          </a:p>
        </p:txBody>
      </p:sp>
      <p:pic>
        <p:nvPicPr>
          <p:cNvPr id="1031" name="Picture 7">
            <a:extLst>
              <a:ext uri="{FF2B5EF4-FFF2-40B4-BE49-F238E27FC236}">
                <a16:creationId xmlns:a16="http://schemas.microsoft.com/office/drawing/2014/main" id="{2342A553-6316-98C4-8CEF-B62BBEE126FB}"/>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9144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839" r:id="rId1"/>
    <p:sldLayoutId id="2147484840" r:id="rId2"/>
    <p:sldLayoutId id="2147484830" r:id="rId3"/>
    <p:sldLayoutId id="2147484831" r:id="rId4"/>
    <p:sldLayoutId id="2147484832" r:id="rId5"/>
    <p:sldLayoutId id="2147484833" r:id="rId6"/>
    <p:sldLayoutId id="2147484834" r:id="rId7"/>
    <p:sldLayoutId id="2147484835" r:id="rId8"/>
    <p:sldLayoutId id="2147484836" r:id="rId9"/>
    <p:sldLayoutId id="2147484837" r:id="rId10"/>
    <p:sldLayoutId id="2147484838" r:id="rId11"/>
  </p:sldLayoutIdLst>
  <p:hf hdr="0" ftr="0" dt="0"/>
  <p:txStyles>
    <p:titleStyle>
      <a:lvl1pPr algn="l" rtl="0" eaLnBrk="0" fontAlgn="base" hangingPunct="0">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C0017277-E015-5513-F2D7-9586906594E0}"/>
              </a:ext>
            </a:extLst>
          </p:cNvPr>
          <p:cNvSpPr>
            <a:spLocks noGrp="1"/>
          </p:cNvSpPr>
          <p:nvPr>
            <p:ph type="ctrTitle"/>
          </p:nvPr>
        </p:nvSpPr>
        <p:spPr>
          <a:xfrm>
            <a:off x="91440" y="-144966"/>
            <a:ext cx="8839200" cy="967926"/>
          </a:xfrm>
        </p:spPr>
        <p:txBody>
          <a:bodyPr/>
          <a:lstStyle/>
          <a:p>
            <a:r>
              <a:rPr lang="en-US" altLang="en-US" sz="3600" b="1" dirty="0">
                <a:latin typeface="Times New Roman" panose="02020603050405020304" pitchFamily="18" charset="0"/>
                <a:cs typeface="Times New Roman" panose="02020603050405020304" pitchFamily="18" charset="0"/>
              </a:rPr>
              <a:t>CSE3190-Fundamentals of Data Analytics</a:t>
            </a:r>
          </a:p>
        </p:txBody>
      </p:sp>
      <p:sp>
        <p:nvSpPr>
          <p:cNvPr id="5123" name="Subtitle 2">
            <a:extLst>
              <a:ext uri="{FF2B5EF4-FFF2-40B4-BE49-F238E27FC236}">
                <a16:creationId xmlns:a16="http://schemas.microsoft.com/office/drawing/2014/main" id="{F5779028-BE25-6CDC-D939-7BD836F9D26D}"/>
              </a:ext>
            </a:extLst>
          </p:cNvPr>
          <p:cNvSpPr>
            <a:spLocks noGrp="1"/>
          </p:cNvSpPr>
          <p:nvPr>
            <p:ph type="subTitle" idx="1"/>
          </p:nvPr>
        </p:nvSpPr>
        <p:spPr>
          <a:xfrm>
            <a:off x="213360" y="538480"/>
            <a:ext cx="8717280" cy="4705033"/>
          </a:xfrm>
        </p:spPr>
        <p:txBody>
          <a:bodyPr/>
          <a:lstStyle/>
          <a:p>
            <a:endParaRPr lang="en-US" altLang="en-US" b="1" dirty="0"/>
          </a:p>
          <a:p>
            <a:r>
              <a:rPr lang="en-US" altLang="en-US" sz="3200" b="1" dirty="0">
                <a:solidFill>
                  <a:srgbClr val="002060"/>
                </a:solidFill>
                <a:latin typeface="Times New Roman" panose="02020603050405020304" pitchFamily="18" charset="0"/>
                <a:cs typeface="Times New Roman" panose="02020603050405020304" pitchFamily="18" charset="0"/>
              </a:rPr>
              <a:t>Module 1-Introduction to Data Analysis</a:t>
            </a:r>
            <a:endParaRPr lang="en-US" altLang="en-US" sz="3200" dirty="0">
              <a:solidFill>
                <a:srgbClr val="002060"/>
              </a:solidFill>
              <a:latin typeface="Times New Roman" panose="02020603050405020304" pitchFamily="18" charset="0"/>
              <a:cs typeface="Times New Roman" panose="02020603050405020304" pitchFamily="18" charset="0"/>
            </a:endParaRPr>
          </a:p>
          <a:p>
            <a:pPr algn="just"/>
            <a:r>
              <a:rPr lang="en-US" altLang="en-US" dirty="0">
                <a:latin typeface="Times New Roman" panose="02020603050405020304" pitchFamily="18" charset="0"/>
                <a:cs typeface="Times New Roman" panose="02020603050405020304" pitchFamily="18" charset="0"/>
              </a:rPr>
              <a:t>Introducing Data, overview of data analysis: Data in the Real World, Data vs. Information, Many “Vs” of Data, Structured Data and Unstructured Data, Types of Data, Data Analysis Defined, Types of Variables, Central Tendency of Data, Scales of Data, Sources of Data, Data preparation: Cleaning the data, Removing variables, Data Transformations.</a:t>
            </a:r>
          </a:p>
          <a:p>
            <a:pPr algn="just"/>
            <a:r>
              <a:rPr lang="en-GB"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 Studio:</a:t>
            </a:r>
            <a:r>
              <a:rPr lang="en-GB"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Base R-R Studio IDE-Introduction to R Projects and R Markdown. Basic R: R as a calculator-Scripts and Comments-R Variables. Data I/O: Working Directories-Importing Data Exporting Data-More ways to save-Data I/O in Base R.</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altLang="en-US" dirty="0"/>
          </a:p>
          <a:p>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52056-A80D-53A3-9DA4-4AD4DDD59E9C}"/>
              </a:ext>
            </a:extLst>
          </p:cNvPr>
          <p:cNvSpPr>
            <a:spLocks noGrp="1"/>
          </p:cNvSpPr>
          <p:nvPr>
            <p:ph type="ctrTitle"/>
          </p:nvPr>
        </p:nvSpPr>
        <p:spPr>
          <a:xfrm>
            <a:off x="1027113" y="1100138"/>
            <a:ext cx="6858000" cy="615950"/>
          </a:xfrm>
        </p:spPr>
        <p:txBody>
          <a:bodyPr>
            <a:normAutofit fontScale="90000"/>
          </a:bodyPr>
          <a:lstStyle/>
          <a:p>
            <a:pPr>
              <a:defRPr/>
            </a:pPr>
            <a:r>
              <a:rPr lang="en-US" b="1" dirty="0">
                <a:latin typeface="Times New Roman" panose="02020603050405020304" pitchFamily="18" charset="0"/>
                <a:cs typeface="Times New Roman" panose="02020603050405020304" pitchFamily="18" charset="0"/>
              </a:rPr>
              <a:t>Many v’s of Data</a:t>
            </a:r>
          </a:p>
        </p:txBody>
      </p:sp>
      <p:sp>
        <p:nvSpPr>
          <p:cNvPr id="13315" name="AutoShape 2" descr="Image result for 10 v of big data">
            <a:extLst>
              <a:ext uri="{FF2B5EF4-FFF2-40B4-BE49-F238E27FC236}">
                <a16:creationId xmlns:a16="http://schemas.microsoft.com/office/drawing/2014/main" id="{EACFAE38-B951-625C-D334-E2FF9F72E59F}"/>
              </a:ext>
            </a:extLst>
          </p:cNvPr>
          <p:cNvSpPr>
            <a:spLocks noChangeAspect="1" noChangeArrowheads="1"/>
          </p:cNvSpPr>
          <p:nvPr/>
        </p:nvSpPr>
        <p:spPr bwMode="auto">
          <a:xfrm>
            <a:off x="115888" y="7493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altLang="en-US" sz="1800">
              <a:latin typeface="Calibri" panose="020F0502020204030204" pitchFamily="34" charset="0"/>
              <a:cs typeface="Arial" panose="020B0604020202020204" pitchFamily="34" charset="0"/>
            </a:endParaRPr>
          </a:p>
        </p:txBody>
      </p:sp>
      <p:sp>
        <p:nvSpPr>
          <p:cNvPr id="13316" name="AutoShape 4" descr="Image result for 10 v of big data">
            <a:extLst>
              <a:ext uri="{FF2B5EF4-FFF2-40B4-BE49-F238E27FC236}">
                <a16:creationId xmlns:a16="http://schemas.microsoft.com/office/drawing/2014/main" id="{64CF89F3-65AA-8549-EBB7-C64C63292844}"/>
              </a:ext>
            </a:extLst>
          </p:cNvPr>
          <p:cNvSpPr>
            <a:spLocks noChangeAspect="1" noChangeArrowheads="1"/>
          </p:cNvSpPr>
          <p:nvPr/>
        </p:nvSpPr>
        <p:spPr bwMode="auto">
          <a:xfrm>
            <a:off x="230188" y="8636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altLang="en-US" sz="1800">
              <a:latin typeface="Calibri" panose="020F0502020204030204" pitchFamily="34" charset="0"/>
              <a:cs typeface="Arial" panose="020B0604020202020204" pitchFamily="34" charset="0"/>
            </a:endParaRPr>
          </a:p>
        </p:txBody>
      </p:sp>
      <p:pic>
        <p:nvPicPr>
          <p:cNvPr id="13317" name="Picture 4">
            <a:extLst>
              <a:ext uri="{FF2B5EF4-FFF2-40B4-BE49-F238E27FC236}">
                <a16:creationId xmlns:a16="http://schemas.microsoft.com/office/drawing/2014/main" id="{4530ECC3-B35B-DAD0-DCEF-C16A1EA053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65300" y="1792288"/>
            <a:ext cx="6119813" cy="338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FCA71E78-B1B7-785C-E7D0-AE010C8B0B46}"/>
              </a:ext>
            </a:extLst>
          </p:cNvPr>
          <p:cNvSpPr>
            <a:spLocks noGrp="1"/>
          </p:cNvSpPr>
          <p:nvPr>
            <p:ph type="title"/>
          </p:nvPr>
        </p:nvSpPr>
        <p:spPr>
          <a:xfrm>
            <a:off x="628650" y="0"/>
            <a:ext cx="7886700" cy="379141"/>
          </a:xfrm>
        </p:spPr>
        <p:txBody>
          <a:bodyPr/>
          <a:lstStyle/>
          <a:p>
            <a:pPr algn="ctr"/>
            <a:r>
              <a:rPr lang="en-US" altLang="en-US" b="1" dirty="0">
                <a:latin typeface="Times New Roman" panose="02020603050405020304" pitchFamily="18" charset="0"/>
                <a:cs typeface="Times New Roman" panose="02020603050405020304" pitchFamily="18" charset="0"/>
              </a:rPr>
              <a:t>A. Volume</a:t>
            </a:r>
          </a:p>
        </p:txBody>
      </p:sp>
      <p:sp>
        <p:nvSpPr>
          <p:cNvPr id="3" name="Content Placeholder 2">
            <a:extLst>
              <a:ext uri="{FF2B5EF4-FFF2-40B4-BE49-F238E27FC236}">
                <a16:creationId xmlns:a16="http://schemas.microsoft.com/office/drawing/2014/main" id="{1FDF25B9-05EB-6414-91FB-9775AC5EA550}"/>
              </a:ext>
            </a:extLst>
          </p:cNvPr>
          <p:cNvSpPr>
            <a:spLocks noGrp="1"/>
          </p:cNvSpPr>
          <p:nvPr>
            <p:ph idx="1"/>
          </p:nvPr>
        </p:nvSpPr>
        <p:spPr>
          <a:xfrm>
            <a:off x="211873" y="568712"/>
            <a:ext cx="8752740" cy="4554151"/>
          </a:xfrm>
        </p:spPr>
        <p:txBody>
          <a:bodyPr>
            <a:noAutofit/>
          </a:bodyPr>
          <a:lstStyle/>
          <a:p>
            <a:pPr algn="just">
              <a:lnSpc>
                <a:spcPct val="150000"/>
              </a:lnSpc>
              <a:spcBef>
                <a:spcPts val="0"/>
              </a:spcBef>
              <a:defRPr/>
            </a:pPr>
            <a:r>
              <a:rPr lang="en-US" sz="2200" dirty="0">
                <a:latin typeface="Times New Roman" panose="02020603050405020304" pitchFamily="18" charset="0"/>
                <a:cs typeface="Times New Roman" panose="02020603050405020304" pitchFamily="18" charset="0"/>
              </a:rPr>
              <a:t>The term Volume is meant for the Magnitude or Scale of data. </a:t>
            </a:r>
          </a:p>
          <a:p>
            <a:pPr marL="0" indent="0" algn="just">
              <a:lnSpc>
                <a:spcPct val="150000"/>
              </a:lnSpc>
              <a:spcBef>
                <a:spcPts val="0"/>
              </a:spcBef>
              <a:buNone/>
              <a:defRPr/>
            </a:pPr>
            <a:r>
              <a:rPr lang="en-US" sz="2200" b="1" dirty="0">
                <a:latin typeface="Times New Roman" panose="02020603050405020304" pitchFamily="18" charset="0"/>
                <a:cs typeface="Times New Roman" panose="02020603050405020304" pitchFamily="18" charset="0"/>
              </a:rPr>
              <a:t>Data Sources and Repositories:- </a:t>
            </a:r>
          </a:p>
          <a:p>
            <a:pPr algn="just">
              <a:lnSpc>
                <a:spcPct val="150000"/>
              </a:lnSpc>
              <a:spcBef>
                <a:spcPts val="0"/>
              </a:spcBef>
              <a:defRPr/>
            </a:pPr>
            <a:r>
              <a:rPr lang="en-US" sz="2200" dirty="0">
                <a:latin typeface="Times New Roman" panose="02020603050405020304" pitchFamily="18" charset="0"/>
                <a:cs typeface="Times New Roman" panose="02020603050405020304" pitchFamily="18" charset="0"/>
              </a:rPr>
              <a:t>Websites</a:t>
            </a:r>
          </a:p>
          <a:p>
            <a:pPr marL="0" indent="0" algn="just">
              <a:lnSpc>
                <a:spcPct val="150000"/>
              </a:lnSpc>
              <a:spcBef>
                <a:spcPts val="0"/>
              </a:spcBef>
              <a:buNone/>
              <a:defRPr/>
            </a:pPr>
            <a:r>
              <a:rPr lang="en-US" sz="2200" b="1" dirty="0">
                <a:latin typeface="Times New Roman" panose="02020603050405020304" pitchFamily="18" charset="0"/>
                <a:cs typeface="Times New Roman" panose="02020603050405020304" pitchFamily="18" charset="0"/>
              </a:rPr>
              <a:t>Data Generation and Sharing:- </a:t>
            </a:r>
          </a:p>
          <a:p>
            <a:pPr algn="just">
              <a:lnSpc>
                <a:spcPct val="100000"/>
              </a:lnSpc>
              <a:spcBef>
                <a:spcPts val="0"/>
              </a:spcBef>
              <a:defRPr/>
            </a:pPr>
            <a:r>
              <a:rPr lang="en-US" sz="2200" dirty="0">
                <a:latin typeface="Times New Roman" panose="02020603050405020304" pitchFamily="18" charset="0"/>
                <a:cs typeface="Times New Roman" panose="02020603050405020304" pitchFamily="18" charset="0"/>
              </a:rPr>
              <a:t>User clickstreams recorded and stored</a:t>
            </a:r>
          </a:p>
          <a:p>
            <a:pPr algn="just">
              <a:lnSpc>
                <a:spcPct val="100000"/>
              </a:lnSpc>
              <a:spcBef>
                <a:spcPts val="0"/>
              </a:spcBef>
              <a:defRPr/>
            </a:pPr>
            <a:r>
              <a:rPr lang="en-US" sz="2200" dirty="0">
                <a:latin typeface="Times New Roman" panose="02020603050405020304" pitchFamily="18" charset="0"/>
                <a:cs typeface="Times New Roman" panose="02020603050405020304" pitchFamily="18" charset="0"/>
              </a:rPr>
              <a:t>Social media applications (Facebook, Twitter, etc.) become prosumers (producers and consumers) of data</a:t>
            </a:r>
          </a:p>
          <a:p>
            <a:pPr algn="just">
              <a:lnSpc>
                <a:spcPct val="100000"/>
              </a:lnSpc>
              <a:spcBef>
                <a:spcPts val="0"/>
              </a:spcBef>
              <a:defRPr/>
            </a:pPr>
            <a:r>
              <a:rPr lang="en-US" sz="2200" dirty="0">
                <a:latin typeface="Times New Roman" panose="02020603050405020304" pitchFamily="18" charset="0"/>
                <a:cs typeface="Times New Roman" panose="02020603050405020304" pitchFamily="18" charset="0"/>
              </a:rPr>
              <a:t>Increased data shares and larger data elements</a:t>
            </a:r>
          </a:p>
          <a:p>
            <a:pPr algn="just">
              <a:lnSpc>
                <a:spcPct val="100000"/>
              </a:lnSpc>
              <a:spcBef>
                <a:spcPts val="0"/>
              </a:spcBef>
              <a:defRPr/>
            </a:pPr>
            <a:r>
              <a:rPr lang="en-US" sz="2200" dirty="0">
                <a:latin typeface="Times New Roman" panose="02020603050405020304" pitchFamily="18" charset="0"/>
                <a:cs typeface="Times New Roman" panose="02020603050405020304" pitchFamily="18" charset="0"/>
              </a:rPr>
              <a:t>High-definition videos increase shared data. </a:t>
            </a:r>
          </a:p>
          <a:p>
            <a:pPr marL="0" indent="0" algn="just">
              <a:lnSpc>
                <a:spcPct val="150000"/>
              </a:lnSpc>
              <a:spcBef>
                <a:spcPts val="0"/>
              </a:spcBef>
              <a:buNone/>
              <a:defRPr/>
            </a:pPr>
            <a:r>
              <a:rPr lang="en-US" sz="2200" b="1" dirty="0">
                <a:latin typeface="Times New Roman" panose="02020603050405020304" pitchFamily="18" charset="0"/>
                <a:cs typeface="Times New Roman" panose="02020603050405020304" pitchFamily="18" charset="0"/>
              </a:rPr>
              <a:t>Autonomous Data Streams:- </a:t>
            </a:r>
          </a:p>
          <a:p>
            <a:pPr algn="just">
              <a:lnSpc>
                <a:spcPct val="100000"/>
              </a:lnSpc>
              <a:spcBef>
                <a:spcPts val="0"/>
              </a:spcBef>
              <a:defRPr/>
            </a:pPr>
            <a:r>
              <a:rPr lang="en-US" sz="2200" dirty="0">
                <a:latin typeface="Times New Roman" panose="02020603050405020304" pitchFamily="18" charset="0"/>
                <a:cs typeface="Times New Roman" panose="02020603050405020304" pitchFamily="18" charset="0"/>
              </a:rPr>
              <a:t>Video, Audio, Text</a:t>
            </a:r>
          </a:p>
          <a:p>
            <a:pPr algn="just">
              <a:lnSpc>
                <a:spcPct val="100000"/>
              </a:lnSpc>
              <a:spcBef>
                <a:spcPts val="0"/>
              </a:spcBef>
              <a:defRPr/>
            </a:pPr>
            <a:r>
              <a:rPr lang="en-US" sz="2200" dirty="0">
                <a:latin typeface="Times New Roman" panose="02020603050405020304" pitchFamily="18" charset="0"/>
                <a:cs typeface="Times New Roman" panose="02020603050405020304" pitchFamily="18" charset="0"/>
              </a:rPr>
              <a:t>Data from:    Social media sites , Websites , RFID applications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11D3A411-656D-BC92-FB2B-73CA08E10E52}"/>
              </a:ext>
            </a:extLst>
          </p:cNvPr>
          <p:cNvSpPr>
            <a:spLocks noGrp="1"/>
          </p:cNvSpPr>
          <p:nvPr>
            <p:ph type="title"/>
          </p:nvPr>
        </p:nvSpPr>
        <p:spPr>
          <a:xfrm>
            <a:off x="535259" y="0"/>
            <a:ext cx="7980091" cy="669073"/>
          </a:xfrm>
        </p:spPr>
        <p:txBody>
          <a:bodyPr/>
          <a:lstStyle/>
          <a:p>
            <a:pPr algn="ctr"/>
            <a:r>
              <a:rPr lang="en-US" altLang="en-US" b="1" dirty="0">
                <a:latin typeface="Times New Roman" panose="02020603050405020304" pitchFamily="18" charset="0"/>
                <a:cs typeface="Times New Roman" panose="02020603050405020304" pitchFamily="18" charset="0"/>
              </a:rPr>
              <a:t>B. Velocity</a:t>
            </a:r>
          </a:p>
        </p:txBody>
      </p:sp>
      <p:sp>
        <p:nvSpPr>
          <p:cNvPr id="3" name="Content Placeholder 2">
            <a:extLst>
              <a:ext uri="{FF2B5EF4-FFF2-40B4-BE49-F238E27FC236}">
                <a16:creationId xmlns:a16="http://schemas.microsoft.com/office/drawing/2014/main" id="{5A1ADFFA-A2D7-959E-9D71-B291A4C40934}"/>
              </a:ext>
            </a:extLst>
          </p:cNvPr>
          <p:cNvSpPr>
            <a:spLocks noGrp="1"/>
          </p:cNvSpPr>
          <p:nvPr>
            <p:ph idx="1"/>
          </p:nvPr>
        </p:nvSpPr>
        <p:spPr>
          <a:xfrm>
            <a:off x="412595" y="501805"/>
            <a:ext cx="8288494" cy="4590895"/>
          </a:xfrm>
        </p:spPr>
        <p:txBody>
          <a:bodyPr>
            <a:noAutofit/>
          </a:bodyPr>
          <a:lstStyle/>
          <a:p>
            <a:pPr algn="just">
              <a:lnSpc>
                <a:spcPct val="150000"/>
              </a:lnSpc>
              <a:spcBef>
                <a:spcPts val="0"/>
              </a:spcBef>
              <a:defRPr/>
            </a:pPr>
            <a:r>
              <a:rPr lang="en-US" sz="2000" dirty="0">
                <a:latin typeface="Times New Roman" panose="02020603050405020304" pitchFamily="18" charset="0"/>
                <a:cs typeface="Times New Roman" panose="02020603050405020304" pitchFamily="18" charset="0"/>
              </a:rPr>
              <a:t>Velocity refers to the speed at which the gigantic amount of data is being generated, collected and scrutinized. </a:t>
            </a:r>
          </a:p>
          <a:p>
            <a:pPr marL="0" indent="0" algn="just">
              <a:lnSpc>
                <a:spcPct val="150000"/>
              </a:lnSpc>
              <a:spcBef>
                <a:spcPts val="0"/>
              </a:spcBef>
              <a:buNone/>
              <a:defRPr/>
            </a:pPr>
            <a:r>
              <a:rPr lang="en-US" sz="2000" b="1" dirty="0">
                <a:latin typeface="Times New Roman" panose="02020603050405020304" pitchFamily="18" charset="0"/>
                <a:cs typeface="Times New Roman" panose="02020603050405020304" pitchFamily="18" charset="0"/>
              </a:rPr>
              <a:t>Enhanced Data Movement:- </a:t>
            </a:r>
          </a:p>
          <a:p>
            <a:pPr algn="just">
              <a:lnSpc>
                <a:spcPct val="150000"/>
              </a:lnSpc>
              <a:spcBef>
                <a:spcPts val="0"/>
              </a:spcBef>
              <a:defRPr/>
            </a:pPr>
            <a:r>
              <a:rPr lang="en-US" sz="2000" dirty="0">
                <a:latin typeface="Times New Roman" panose="02020603050405020304" pitchFamily="18" charset="0"/>
                <a:cs typeface="Times New Roman" panose="02020603050405020304" pitchFamily="18" charset="0"/>
              </a:rPr>
              <a:t>Faster data movement through the Internet</a:t>
            </a:r>
          </a:p>
          <a:p>
            <a:pPr algn="just">
              <a:lnSpc>
                <a:spcPct val="150000"/>
              </a:lnSpc>
              <a:spcBef>
                <a:spcPts val="0"/>
              </a:spcBef>
              <a:defRPr/>
            </a:pPr>
            <a:r>
              <a:rPr lang="en-US" sz="2000" dirty="0">
                <a:latin typeface="Times New Roman" panose="02020603050405020304" pitchFamily="18" charset="0"/>
                <a:cs typeface="Times New Roman" panose="02020603050405020304" pitchFamily="18" charset="0"/>
              </a:rPr>
              <a:t>Quick transfer of  E-mails, Social media, Video files</a:t>
            </a:r>
          </a:p>
          <a:p>
            <a:pPr marL="0" indent="0" algn="just">
              <a:lnSpc>
                <a:spcPct val="150000"/>
              </a:lnSpc>
              <a:spcBef>
                <a:spcPts val="0"/>
              </a:spcBef>
              <a:buNone/>
              <a:defRPr/>
            </a:pPr>
            <a:r>
              <a:rPr lang="en-US" sz="2000" b="1" dirty="0">
                <a:latin typeface="Times New Roman" panose="02020603050405020304" pitchFamily="18" charset="0"/>
                <a:cs typeface="Times New Roman" panose="02020603050405020304" pitchFamily="18" charset="0"/>
              </a:rPr>
              <a:t>Cloud-Based Storage:- </a:t>
            </a:r>
          </a:p>
          <a:p>
            <a:pPr algn="just">
              <a:lnSpc>
                <a:spcPct val="150000"/>
              </a:lnSpc>
              <a:spcBef>
                <a:spcPts val="0"/>
              </a:spcBef>
              <a:defRPr/>
            </a:pPr>
            <a:r>
              <a:rPr lang="en-US" sz="2000" dirty="0">
                <a:latin typeface="Times New Roman" panose="02020603050405020304" pitchFamily="18" charset="0"/>
                <a:cs typeface="Times New Roman" panose="02020603050405020304" pitchFamily="18" charset="0"/>
              </a:rPr>
              <a:t>Instantaneous sharing-</a:t>
            </a:r>
          </a:p>
          <a:p>
            <a:pPr algn="just">
              <a:lnSpc>
                <a:spcPct val="150000"/>
              </a:lnSpc>
              <a:spcBef>
                <a:spcPts val="0"/>
              </a:spcBef>
              <a:defRPr/>
            </a:pPr>
            <a:r>
              <a:rPr lang="en-US" sz="2000" dirty="0">
                <a:latin typeface="Times New Roman" panose="02020603050405020304" pitchFamily="18" charset="0"/>
                <a:cs typeface="Times New Roman" panose="02020603050405020304" pitchFamily="18" charset="0"/>
              </a:rPr>
              <a:t>Easy accessibility from anywhere </a:t>
            </a:r>
          </a:p>
          <a:p>
            <a:pPr marL="0" indent="0" algn="just">
              <a:lnSpc>
                <a:spcPct val="150000"/>
              </a:lnSpc>
              <a:spcBef>
                <a:spcPts val="0"/>
              </a:spcBef>
              <a:buNone/>
              <a:defRPr/>
            </a:pPr>
            <a:r>
              <a:rPr lang="en-US" sz="2000" b="1" dirty="0">
                <a:latin typeface="Times New Roman" panose="02020603050405020304" pitchFamily="18" charset="0"/>
                <a:cs typeface="Times New Roman" panose="02020603050405020304" pitchFamily="18" charset="0"/>
              </a:rPr>
              <a:t>Social Media and Data Sharing:- </a:t>
            </a:r>
          </a:p>
          <a:p>
            <a:pPr algn="just">
              <a:lnSpc>
                <a:spcPct val="150000"/>
              </a:lnSpc>
              <a:spcBef>
                <a:spcPts val="0"/>
              </a:spcBef>
              <a:defRPr/>
            </a:pPr>
            <a:r>
              <a:rPr lang="en-US" sz="2000" dirty="0">
                <a:latin typeface="Times New Roman" panose="02020603050405020304" pitchFamily="18" charset="0"/>
                <a:cs typeface="Times New Roman" panose="02020603050405020304" pitchFamily="18" charset="0"/>
              </a:rPr>
              <a:t>Instant data sharing among people- </a:t>
            </a:r>
          </a:p>
          <a:p>
            <a:pPr algn="just">
              <a:lnSpc>
                <a:spcPct val="150000"/>
              </a:lnSpc>
              <a:spcBef>
                <a:spcPts val="0"/>
              </a:spcBef>
              <a:defRPr/>
            </a:pPr>
            <a:r>
              <a:rPr lang="en-US" sz="2000" dirty="0">
                <a:latin typeface="Times New Roman" panose="02020603050405020304" pitchFamily="18" charset="0"/>
                <a:cs typeface="Times New Roman" panose="02020603050405020304" pitchFamily="18" charset="0"/>
              </a:rPr>
              <a:t>Mobile access for faster data generation and access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CF884D8C-0952-0785-BBDC-39738A6178E9}"/>
              </a:ext>
            </a:extLst>
          </p:cNvPr>
          <p:cNvSpPr>
            <a:spLocks noGrp="1"/>
          </p:cNvSpPr>
          <p:nvPr>
            <p:ph type="title"/>
          </p:nvPr>
        </p:nvSpPr>
        <p:spPr>
          <a:xfrm>
            <a:off x="628650" y="0"/>
            <a:ext cx="7886700" cy="524107"/>
          </a:xfrm>
        </p:spPr>
        <p:txBody>
          <a:bodyPr/>
          <a:lstStyle/>
          <a:p>
            <a:pPr algn="ctr"/>
            <a:r>
              <a:rPr lang="en-US" altLang="en-US" sz="3200" b="1" dirty="0">
                <a:latin typeface="Times New Roman" panose="02020603050405020304" pitchFamily="18" charset="0"/>
                <a:cs typeface="Times New Roman" panose="02020603050405020304" pitchFamily="18" charset="0"/>
              </a:rPr>
              <a:t>C. Variety</a:t>
            </a:r>
          </a:p>
        </p:txBody>
      </p:sp>
      <p:sp>
        <p:nvSpPr>
          <p:cNvPr id="16387" name="Content Placeholder 2">
            <a:extLst>
              <a:ext uri="{FF2B5EF4-FFF2-40B4-BE49-F238E27FC236}">
                <a16:creationId xmlns:a16="http://schemas.microsoft.com/office/drawing/2014/main" id="{AF4EB3BF-F725-19F6-3DFD-C43E014B6CE9}"/>
              </a:ext>
            </a:extLst>
          </p:cNvPr>
          <p:cNvSpPr>
            <a:spLocks noGrp="1"/>
          </p:cNvSpPr>
          <p:nvPr>
            <p:ph idx="1"/>
          </p:nvPr>
        </p:nvSpPr>
        <p:spPr>
          <a:xfrm>
            <a:off x="178420" y="345688"/>
            <a:ext cx="8722694" cy="4710499"/>
          </a:xfrm>
        </p:spPr>
        <p:txBody>
          <a:bodyPr/>
          <a:lstStyle/>
          <a:p>
            <a:pPr marL="0" indent="0" algn="just">
              <a:lnSpc>
                <a:spcPct val="150000"/>
              </a:lnSpc>
              <a:spcBef>
                <a:spcPts val="0"/>
              </a:spcBef>
              <a:buNone/>
            </a:pPr>
            <a:r>
              <a:rPr lang="en-US" altLang="en-US" sz="2000" b="1" dirty="0">
                <a:latin typeface="Times New Roman" panose="02020603050405020304" pitchFamily="18" charset="0"/>
                <a:cs typeface="Times New Roman" panose="02020603050405020304" pitchFamily="18" charset="0"/>
              </a:rPr>
              <a:t>Types of Data:- </a:t>
            </a:r>
          </a:p>
          <a:p>
            <a:pPr algn="just">
              <a:lnSpc>
                <a:spcPct val="100000"/>
              </a:lnSpc>
              <a:spcBef>
                <a:spcPts val="0"/>
              </a:spcBef>
            </a:pPr>
            <a:r>
              <a:rPr lang="en-US" altLang="en-US" sz="2000" dirty="0">
                <a:latin typeface="Times New Roman" panose="02020603050405020304" pitchFamily="18" charset="0"/>
                <a:cs typeface="Times New Roman" panose="02020603050405020304" pitchFamily="18" charset="0"/>
              </a:rPr>
              <a:t>Structured data (numeric, text fields)-</a:t>
            </a:r>
          </a:p>
          <a:p>
            <a:pPr algn="just">
              <a:lnSpc>
                <a:spcPct val="100000"/>
              </a:lnSpc>
              <a:spcBef>
                <a:spcPts val="0"/>
              </a:spcBef>
            </a:pPr>
            <a:r>
              <a:rPr lang="en-US" altLang="en-US" sz="2000" dirty="0">
                <a:latin typeface="Times New Roman" panose="02020603050405020304" pitchFamily="18" charset="0"/>
                <a:cs typeface="Times New Roman" panose="02020603050405020304" pitchFamily="18" charset="0"/>
              </a:rPr>
              <a:t>Unstructured data (images, video, audio, etc.)</a:t>
            </a:r>
          </a:p>
          <a:p>
            <a:pPr marL="0" indent="0" algn="just">
              <a:lnSpc>
                <a:spcPct val="100000"/>
              </a:lnSpc>
              <a:spcBef>
                <a:spcPts val="0"/>
              </a:spcBef>
              <a:buNone/>
            </a:pPr>
            <a:endParaRPr lang="en-US" altLang="en-US" sz="20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US" altLang="en-US" sz="2000" b="1" dirty="0">
                <a:latin typeface="Times New Roman" panose="02020603050405020304" pitchFamily="18" charset="0"/>
                <a:cs typeface="Times New Roman" panose="02020603050405020304" pitchFamily="18" charset="0"/>
              </a:rPr>
              <a:t>Sources of Data:- </a:t>
            </a:r>
          </a:p>
          <a:p>
            <a:pPr algn="just">
              <a:lnSpc>
                <a:spcPct val="100000"/>
              </a:lnSpc>
              <a:spcBef>
                <a:spcPts val="0"/>
              </a:spcBef>
            </a:pPr>
            <a:r>
              <a:rPr lang="en-US" altLang="en-US" sz="2000" dirty="0">
                <a:latin typeface="Times New Roman" panose="02020603050405020304" pitchFamily="18" charset="0"/>
                <a:cs typeface="Times New Roman" panose="02020603050405020304" pitchFamily="18" charset="0"/>
              </a:rPr>
              <a:t>Structured data: ERPs, operational systems- </a:t>
            </a:r>
          </a:p>
          <a:p>
            <a:pPr algn="just">
              <a:lnSpc>
                <a:spcPct val="100000"/>
              </a:lnSpc>
              <a:spcBef>
                <a:spcPts val="0"/>
              </a:spcBef>
            </a:pPr>
            <a:r>
              <a:rPr lang="en-US" altLang="en-US" sz="2000" dirty="0">
                <a:latin typeface="Times New Roman" panose="02020603050405020304" pitchFamily="18" charset="0"/>
                <a:cs typeface="Times New Roman" panose="02020603050405020304" pitchFamily="18" charset="0"/>
              </a:rPr>
              <a:t>Unstructured data: social media, web, RFID, machine data, etc.</a:t>
            </a:r>
          </a:p>
          <a:p>
            <a:pPr algn="just">
              <a:lnSpc>
                <a:spcPct val="100000"/>
              </a:lnSpc>
              <a:spcBef>
                <a:spcPts val="0"/>
              </a:spcBef>
            </a:pPr>
            <a:endParaRPr lang="en-US" altLang="en-US" sz="20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US" altLang="en-US" sz="2000" b="1" dirty="0">
                <a:latin typeface="Times New Roman" panose="02020603050405020304" pitchFamily="18" charset="0"/>
                <a:cs typeface="Times New Roman" panose="02020603050405020304" pitchFamily="18" charset="0"/>
              </a:rPr>
              <a:t>Characteristics of Unstructured Data:- </a:t>
            </a:r>
          </a:p>
          <a:p>
            <a:pPr algn="just">
              <a:lnSpc>
                <a:spcPct val="150000"/>
              </a:lnSpc>
              <a:spcBef>
                <a:spcPts val="0"/>
              </a:spcBef>
            </a:pPr>
            <a:r>
              <a:rPr lang="en-US" altLang="en-US" sz="2000" dirty="0">
                <a:latin typeface="Times New Roman" panose="02020603050405020304" pitchFamily="18" charset="0"/>
                <a:cs typeface="Times New Roman" panose="02020603050405020304" pitchFamily="18" charset="0"/>
              </a:rPr>
              <a:t>Varying sizes and resolutions</a:t>
            </a:r>
          </a:p>
          <a:p>
            <a:pPr algn="just">
              <a:lnSpc>
                <a:spcPct val="100000"/>
              </a:lnSpc>
              <a:spcBef>
                <a:spcPts val="0"/>
              </a:spcBef>
            </a:pPr>
            <a:r>
              <a:rPr lang="en-US" altLang="en-US" sz="2000" dirty="0">
                <a:latin typeface="Times New Roman" panose="02020603050405020304" pitchFamily="18" charset="0"/>
                <a:cs typeface="Times New Roman" panose="02020603050405020304" pitchFamily="18" charset="0"/>
              </a:rPr>
              <a:t>Subject to different types of analysis</a:t>
            </a:r>
          </a:p>
          <a:p>
            <a:pPr marL="0" indent="0" algn="just">
              <a:lnSpc>
                <a:spcPct val="100000"/>
              </a:lnSpc>
              <a:spcBef>
                <a:spcPts val="0"/>
              </a:spcBef>
              <a:buNone/>
            </a:pPr>
            <a:r>
              <a:rPr lang="en-US" altLang="en-US" sz="2000" dirty="0">
                <a:latin typeface="Times New Roman" panose="02020603050405020304" pitchFamily="18" charset="0"/>
                <a:cs typeface="Times New Roman" panose="02020603050405020304" pitchFamily="18" charset="0"/>
              </a:rPr>
              <a:t>     Examples:  Video: tagging, playback (not computable)  </a:t>
            </a:r>
          </a:p>
          <a:p>
            <a:pPr marL="0" indent="0" algn="just">
              <a:lnSpc>
                <a:spcPct val="100000"/>
              </a:lnSpc>
              <a:spcBef>
                <a:spcPts val="0"/>
              </a:spcBef>
              <a:buNone/>
            </a:pPr>
            <a:r>
              <a:rPr lang="en-US" altLang="en-US" sz="2000" dirty="0">
                <a:latin typeface="Times New Roman" panose="02020603050405020304" pitchFamily="18" charset="0"/>
                <a:cs typeface="Times New Roman" panose="02020603050405020304" pitchFamily="18" charset="0"/>
              </a:rPr>
              <a:t>                        Audio: playback (not computable)   </a:t>
            </a:r>
          </a:p>
          <a:p>
            <a:pPr marL="0" indent="0" algn="just">
              <a:lnSpc>
                <a:spcPct val="100000"/>
              </a:lnSpc>
              <a:spcBef>
                <a:spcPts val="0"/>
              </a:spcBef>
              <a:buNone/>
            </a:pPr>
            <a:r>
              <a:rPr lang="en-US" altLang="en-US" sz="2000" dirty="0">
                <a:latin typeface="Times New Roman" panose="02020603050405020304" pitchFamily="18" charset="0"/>
                <a:cs typeface="Times New Roman" panose="02020603050405020304" pitchFamily="18" charset="0"/>
              </a:rPr>
              <a:t>                       Graphic: network distance analysis   </a:t>
            </a:r>
          </a:p>
          <a:p>
            <a:pPr marL="0" indent="0" algn="just">
              <a:lnSpc>
                <a:spcPct val="100000"/>
              </a:lnSpc>
              <a:spcBef>
                <a:spcPts val="0"/>
              </a:spcBef>
              <a:buNone/>
            </a:pPr>
            <a:r>
              <a:rPr lang="en-US" altLang="en-US" sz="2000" dirty="0">
                <a:latin typeface="Times New Roman" panose="02020603050405020304" pitchFamily="18" charset="0"/>
                <a:cs typeface="Times New Roman" panose="02020603050405020304" pitchFamily="18" charset="0"/>
              </a:rPr>
              <a:t>                       Text (Facebook, tweets): sentiment analysis (not directly comparable)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C3EDEB78-30F9-ECD7-70AE-282D5C5DD55C}"/>
              </a:ext>
            </a:extLst>
          </p:cNvPr>
          <p:cNvSpPr>
            <a:spLocks noGrp="1"/>
          </p:cNvSpPr>
          <p:nvPr>
            <p:ph type="title"/>
          </p:nvPr>
        </p:nvSpPr>
        <p:spPr>
          <a:xfrm>
            <a:off x="628650" y="312738"/>
            <a:ext cx="7886700" cy="831850"/>
          </a:xfrm>
        </p:spPr>
        <p:txBody>
          <a:bodyPr/>
          <a:lstStyle/>
          <a:p>
            <a:pPr algn="ctr"/>
            <a:r>
              <a:rPr lang="en-US" altLang="en-US" b="1">
                <a:latin typeface="Times New Roman" panose="02020603050405020304" pitchFamily="18" charset="0"/>
                <a:cs typeface="Times New Roman" panose="02020603050405020304" pitchFamily="18" charset="0"/>
              </a:rPr>
              <a:t>D. Value</a:t>
            </a:r>
          </a:p>
        </p:txBody>
      </p:sp>
      <p:sp>
        <p:nvSpPr>
          <p:cNvPr id="3" name="Content Placeholder 2">
            <a:extLst>
              <a:ext uri="{FF2B5EF4-FFF2-40B4-BE49-F238E27FC236}">
                <a16:creationId xmlns:a16="http://schemas.microsoft.com/office/drawing/2014/main" id="{4D4759A9-3012-0389-7FC7-1254D3EE8520}"/>
              </a:ext>
            </a:extLst>
          </p:cNvPr>
          <p:cNvSpPr>
            <a:spLocks noGrp="1"/>
          </p:cNvSpPr>
          <p:nvPr>
            <p:ph idx="1"/>
          </p:nvPr>
        </p:nvSpPr>
        <p:spPr>
          <a:xfrm>
            <a:off x="279400" y="1144588"/>
            <a:ext cx="8607425" cy="3722687"/>
          </a:xfrm>
        </p:spPr>
        <p:txBody>
          <a:bodyPr>
            <a:normAutofit fontScale="77500" lnSpcReduction="20000"/>
          </a:bodyPr>
          <a:lstStyle/>
          <a:p>
            <a:pPr algn="just">
              <a:lnSpc>
                <a:spcPct val="150000"/>
              </a:lnSpc>
              <a:defRPr/>
            </a:pPr>
            <a:r>
              <a:rPr lang="en-US" dirty="0">
                <a:latin typeface="Times New Roman" panose="02020603050405020304" pitchFamily="18" charset="0"/>
                <a:cs typeface="Times New Roman" panose="02020603050405020304" pitchFamily="18" charset="0"/>
              </a:rPr>
              <a:t>Value refers to convert </a:t>
            </a:r>
            <a:r>
              <a:rPr lang="en-US" dirty="0">
                <a:solidFill>
                  <a:srgbClr val="FF0000"/>
                </a:solidFill>
                <a:latin typeface="Times New Roman" panose="02020603050405020304" pitchFamily="18" charset="0"/>
                <a:cs typeface="Times New Roman" panose="02020603050405020304" pitchFamily="18" charset="0"/>
              </a:rPr>
              <a:t>our investigated data into values. </a:t>
            </a:r>
          </a:p>
          <a:p>
            <a:pPr algn="just">
              <a:lnSpc>
                <a:spcPct val="150000"/>
              </a:lnSpc>
              <a:defRPr/>
            </a:pPr>
            <a:r>
              <a:rPr lang="en-US" dirty="0">
                <a:latin typeface="Times New Roman" panose="02020603050405020304" pitchFamily="18" charset="0"/>
                <a:cs typeface="Times New Roman" panose="02020603050405020304" pitchFamily="18" charset="0"/>
              </a:rPr>
              <a:t>Value in Big data </a:t>
            </a:r>
          </a:p>
          <a:p>
            <a:pPr algn="just">
              <a:lnSpc>
                <a:spcPct val="150000"/>
              </a:lnSpc>
              <a:buFontTx/>
              <a:buChar char="-"/>
              <a:defRPr/>
            </a:pPr>
            <a:r>
              <a:rPr lang="en-US" dirty="0">
                <a:latin typeface="Times New Roman" panose="02020603050405020304" pitchFamily="18" charset="0"/>
                <a:cs typeface="Times New Roman" panose="02020603050405020304" pitchFamily="18" charset="0"/>
              </a:rPr>
              <a:t>Important characteristic of Big Data</a:t>
            </a:r>
          </a:p>
          <a:p>
            <a:pPr algn="just">
              <a:lnSpc>
                <a:spcPct val="150000"/>
              </a:lnSpc>
              <a:buFontTx/>
              <a:buChar char="-"/>
              <a:defRPr/>
            </a:pPr>
            <a:r>
              <a:rPr lang="en-US" dirty="0">
                <a:latin typeface="Times New Roman" panose="02020603050405020304" pitchFamily="18" charset="0"/>
                <a:cs typeface="Times New Roman" panose="02020603050405020304" pitchFamily="18" charset="0"/>
              </a:rPr>
              <a:t>Involves collecting and analyzing data to Boost organizational performance  and  Enhance customer understanding</a:t>
            </a:r>
          </a:p>
          <a:p>
            <a:pPr algn="just">
              <a:lnSpc>
                <a:spcPct val="150000"/>
              </a:lnSpc>
              <a:defRPr/>
            </a:pPr>
            <a:r>
              <a:rPr lang="en-US" dirty="0">
                <a:latin typeface="Times New Roman" panose="02020603050405020304" pitchFamily="18" charset="0"/>
                <a:cs typeface="Times New Roman" panose="02020603050405020304" pitchFamily="18" charset="0"/>
              </a:rPr>
              <a:t>With the access to this useful data, one must analyze great values in order to get amazing benefits.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AB9697F8-EC21-7591-01B5-40DEC9F2CF53}"/>
              </a:ext>
            </a:extLst>
          </p:cNvPr>
          <p:cNvSpPr>
            <a:spLocks noGrp="1"/>
          </p:cNvSpPr>
          <p:nvPr>
            <p:ph type="title"/>
          </p:nvPr>
        </p:nvSpPr>
        <p:spPr>
          <a:xfrm>
            <a:off x="628650" y="312738"/>
            <a:ext cx="7886700" cy="831850"/>
          </a:xfrm>
        </p:spPr>
        <p:txBody>
          <a:bodyPr/>
          <a:lstStyle/>
          <a:p>
            <a:pPr algn="ctr"/>
            <a:r>
              <a:rPr lang="en-US" altLang="en-US" b="1">
                <a:latin typeface="Times New Roman" panose="02020603050405020304" pitchFamily="18" charset="0"/>
                <a:cs typeface="Times New Roman" panose="02020603050405020304" pitchFamily="18" charset="0"/>
              </a:rPr>
              <a:t>E. Variability</a:t>
            </a:r>
          </a:p>
        </p:txBody>
      </p:sp>
      <p:sp>
        <p:nvSpPr>
          <p:cNvPr id="18435" name="Content Placeholder 2">
            <a:extLst>
              <a:ext uri="{FF2B5EF4-FFF2-40B4-BE49-F238E27FC236}">
                <a16:creationId xmlns:a16="http://schemas.microsoft.com/office/drawing/2014/main" id="{7F05710A-5E68-443A-14E8-D0FC8AEF8C2B}"/>
              </a:ext>
            </a:extLst>
          </p:cNvPr>
          <p:cNvSpPr>
            <a:spLocks noGrp="1"/>
          </p:cNvSpPr>
          <p:nvPr>
            <p:ph idx="1"/>
          </p:nvPr>
        </p:nvSpPr>
        <p:spPr>
          <a:xfrm>
            <a:off x="277813" y="1401763"/>
            <a:ext cx="8588375" cy="3570287"/>
          </a:xfrm>
        </p:spPr>
        <p:txBody>
          <a:bodyPr/>
          <a:lstStyle/>
          <a:p>
            <a:pPr>
              <a:lnSpc>
                <a:spcPct val="150000"/>
              </a:lnSpc>
            </a:pPr>
            <a:r>
              <a:rPr lang="en-US" altLang="en-US" sz="2400" dirty="0">
                <a:latin typeface="Times New Roman" panose="02020603050405020304" pitchFamily="18" charset="0"/>
                <a:cs typeface="Times New Roman" panose="02020603050405020304" pitchFamily="18" charset="0"/>
              </a:rPr>
              <a:t>Variability refers to </a:t>
            </a:r>
            <a:r>
              <a:rPr lang="en-US" altLang="en-US" sz="2400" dirty="0">
                <a:solidFill>
                  <a:srgbClr val="FF0000"/>
                </a:solidFill>
                <a:latin typeface="Times New Roman" panose="02020603050405020304" pitchFamily="18" charset="0"/>
                <a:cs typeface="Times New Roman" panose="02020603050405020304" pitchFamily="18" charset="0"/>
              </a:rPr>
              <a:t>unpredictable changes in the data. </a:t>
            </a:r>
          </a:p>
          <a:p>
            <a:pPr>
              <a:lnSpc>
                <a:spcPct val="150000"/>
              </a:lnSpc>
            </a:pPr>
            <a:r>
              <a:rPr lang="en-US" altLang="en-US" sz="2400" dirty="0">
                <a:latin typeface="Times New Roman" panose="02020603050405020304" pitchFamily="18" charset="0"/>
                <a:cs typeface="Times New Roman" panose="02020603050405020304" pitchFamily="18" charset="0"/>
              </a:rPr>
              <a:t>It may happen because of multiple data types &amp; the speed with which data is generating and being loaded into the database.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B2554B13-9E43-C887-0C3A-BB1BB9D927EE}"/>
              </a:ext>
            </a:extLst>
          </p:cNvPr>
          <p:cNvSpPr>
            <a:spLocks noGrp="1"/>
          </p:cNvSpPr>
          <p:nvPr>
            <p:ph type="title"/>
          </p:nvPr>
        </p:nvSpPr>
        <p:spPr>
          <a:xfrm>
            <a:off x="628650" y="312738"/>
            <a:ext cx="7886700" cy="831850"/>
          </a:xfrm>
        </p:spPr>
        <p:txBody>
          <a:bodyPr/>
          <a:lstStyle/>
          <a:p>
            <a:pPr algn="ctr"/>
            <a:r>
              <a:rPr lang="en-US" altLang="en-US" b="1">
                <a:latin typeface="Times New Roman" panose="02020603050405020304" pitchFamily="18" charset="0"/>
                <a:cs typeface="Times New Roman" panose="02020603050405020304" pitchFamily="18" charset="0"/>
              </a:rPr>
              <a:t>F. Veracity</a:t>
            </a:r>
          </a:p>
        </p:txBody>
      </p:sp>
      <p:sp>
        <p:nvSpPr>
          <p:cNvPr id="3" name="Content Placeholder 2">
            <a:extLst>
              <a:ext uri="{FF2B5EF4-FFF2-40B4-BE49-F238E27FC236}">
                <a16:creationId xmlns:a16="http://schemas.microsoft.com/office/drawing/2014/main" id="{2BC2785D-C659-26BC-CBAF-369C580EA584}"/>
              </a:ext>
            </a:extLst>
          </p:cNvPr>
          <p:cNvSpPr>
            <a:spLocks noGrp="1"/>
          </p:cNvSpPr>
          <p:nvPr>
            <p:ph idx="1"/>
          </p:nvPr>
        </p:nvSpPr>
        <p:spPr>
          <a:xfrm>
            <a:off x="128588" y="1301750"/>
            <a:ext cx="8848725" cy="3363913"/>
          </a:xfrm>
        </p:spPr>
        <p:txBody>
          <a:bodyPr>
            <a:normAutofit fontScale="70000" lnSpcReduction="20000"/>
          </a:bodyPr>
          <a:lstStyle/>
          <a:p>
            <a:pPr algn="just">
              <a:lnSpc>
                <a:spcPct val="150000"/>
              </a:lnSpc>
              <a:defRPr/>
            </a:pPr>
            <a:r>
              <a:rPr lang="en-US" dirty="0">
                <a:latin typeface="Times New Roman" panose="02020603050405020304" pitchFamily="18" charset="0"/>
                <a:cs typeface="Times New Roman" panose="02020603050405020304" pitchFamily="18" charset="0"/>
              </a:rPr>
              <a:t>Veracity refers to the </a:t>
            </a:r>
            <a:r>
              <a:rPr lang="en-US" dirty="0">
                <a:solidFill>
                  <a:srgbClr val="FF0000"/>
                </a:solidFill>
                <a:latin typeface="Times New Roman" panose="02020603050405020304" pitchFamily="18" charset="0"/>
                <a:cs typeface="Times New Roman" panose="02020603050405020304" pitchFamily="18" charset="0"/>
              </a:rPr>
              <a:t>term trustworthiness with reference to accurate data. </a:t>
            </a:r>
          </a:p>
          <a:p>
            <a:pPr algn="just">
              <a:lnSpc>
                <a:spcPct val="150000"/>
              </a:lnSpc>
              <a:defRPr/>
            </a:pPr>
            <a:r>
              <a:rPr lang="en-US" dirty="0">
                <a:latin typeface="Times New Roman" panose="02020603050405020304" pitchFamily="18" charset="0"/>
                <a:cs typeface="Times New Roman" panose="02020603050405020304" pitchFamily="18" charset="0"/>
              </a:rPr>
              <a:t>If the data is accurate, only then you could think of meaningful data. </a:t>
            </a:r>
          </a:p>
          <a:p>
            <a:pPr algn="just">
              <a:lnSpc>
                <a:spcPct val="150000"/>
              </a:lnSpc>
              <a:defRPr/>
            </a:pPr>
            <a:r>
              <a:rPr lang="en-US" dirty="0">
                <a:latin typeface="Times New Roman" panose="02020603050405020304" pitchFamily="18" charset="0"/>
                <a:cs typeface="Times New Roman" panose="02020603050405020304" pitchFamily="18" charset="0"/>
              </a:rPr>
              <a:t>For example, consider a dataset of thirty students on which we have to make an analysis about the reason they got distinction. </a:t>
            </a:r>
          </a:p>
          <a:p>
            <a:pPr algn="just">
              <a:lnSpc>
                <a:spcPct val="150000"/>
              </a:lnSpc>
              <a:defRPr/>
            </a:pPr>
            <a:r>
              <a:rPr lang="en-US" dirty="0">
                <a:latin typeface="Times New Roman" panose="02020603050405020304" pitchFamily="18" charset="0"/>
                <a:cs typeface="Times New Roman" panose="02020603050405020304" pitchFamily="18" charset="0"/>
              </a:rPr>
              <a:t>Being an analyzer, you can ask questions like: </a:t>
            </a:r>
          </a:p>
          <a:p>
            <a:pPr algn="just">
              <a:lnSpc>
                <a:spcPct val="150000"/>
              </a:lnSpc>
              <a:defRPr/>
            </a:pPr>
            <a:r>
              <a:rPr lang="en-US" dirty="0">
                <a:latin typeface="Times New Roman" panose="02020603050405020304" pitchFamily="18" charset="0"/>
                <a:cs typeface="Times New Roman" panose="02020603050405020304" pitchFamily="18" charset="0"/>
              </a:rPr>
              <a:t>what are the methodology you adopted to get good marks in all the subjects?</a:t>
            </a:r>
          </a:p>
          <a:p>
            <a:pPr marL="0" indent="0">
              <a:buFont typeface="Arial" panose="020B0604020202020204" pitchFamily="34" charset="0"/>
              <a:buNone/>
              <a:defRPr/>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a:extLst>
              <a:ext uri="{FF2B5EF4-FFF2-40B4-BE49-F238E27FC236}">
                <a16:creationId xmlns:a16="http://schemas.microsoft.com/office/drawing/2014/main" id="{94BC23C9-144A-5938-21DE-475D03264B28}"/>
              </a:ext>
            </a:extLst>
          </p:cNvPr>
          <p:cNvSpPr>
            <a:spLocks noGrp="1"/>
          </p:cNvSpPr>
          <p:nvPr>
            <p:ph idx="1"/>
          </p:nvPr>
        </p:nvSpPr>
        <p:spPr>
          <a:xfrm>
            <a:off x="258763" y="644525"/>
            <a:ext cx="8516937" cy="4992688"/>
          </a:xfrm>
        </p:spPr>
        <p:txBody>
          <a:bodyPr/>
          <a:lstStyle/>
          <a:p>
            <a:pPr algn="just">
              <a:lnSpc>
                <a:spcPct val="150000"/>
              </a:lnSpc>
            </a:pPr>
            <a:r>
              <a:rPr lang="en-US" altLang="en-US" sz="2000">
                <a:latin typeface="Times New Roman" panose="02020603050405020304" pitchFamily="18" charset="0"/>
                <a:cs typeface="Times New Roman" panose="02020603050405020304" pitchFamily="18" charset="0"/>
              </a:rPr>
              <a:t>How much time you devote to individual subject?</a:t>
            </a:r>
          </a:p>
          <a:p>
            <a:pPr algn="just">
              <a:lnSpc>
                <a:spcPct val="150000"/>
              </a:lnSpc>
            </a:pPr>
            <a:r>
              <a:rPr lang="en-US" altLang="en-US" sz="2000">
                <a:latin typeface="Times New Roman" panose="02020603050405020304" pitchFamily="18" charset="0"/>
                <a:cs typeface="Times New Roman" panose="02020603050405020304" pitchFamily="18" charset="0"/>
              </a:rPr>
              <a:t> Do you learn some subjects with the help of daily life activities like sports etc?</a:t>
            </a:r>
          </a:p>
          <a:p>
            <a:pPr algn="just">
              <a:lnSpc>
                <a:spcPct val="150000"/>
              </a:lnSpc>
            </a:pPr>
            <a:r>
              <a:rPr lang="en-US" altLang="en-US" sz="2000">
                <a:latin typeface="Times New Roman" panose="02020603050405020304" pitchFamily="18" charset="0"/>
                <a:cs typeface="Times New Roman" panose="02020603050405020304" pitchFamily="18" charset="0"/>
              </a:rPr>
              <a:t> Have you ever been a scholar? </a:t>
            </a:r>
          </a:p>
          <a:p>
            <a:pPr algn="just">
              <a:lnSpc>
                <a:spcPct val="150000"/>
              </a:lnSpc>
            </a:pPr>
            <a:r>
              <a:rPr lang="en-US" altLang="en-US" sz="2000">
                <a:latin typeface="Times New Roman" panose="02020603050405020304" pitchFamily="18" charset="0"/>
                <a:cs typeface="Times New Roman" panose="02020603050405020304" pitchFamily="18" charset="0"/>
              </a:rPr>
              <a:t>Be getting answers like this it would be easier to determine the </a:t>
            </a:r>
            <a:r>
              <a:rPr lang="en-US" altLang="en-US" sz="2000">
                <a:solidFill>
                  <a:srgbClr val="FF0000"/>
                </a:solidFill>
                <a:latin typeface="Times New Roman" panose="02020603050405020304" pitchFamily="18" charset="0"/>
                <a:cs typeface="Times New Roman" panose="02020603050405020304" pitchFamily="18" charset="0"/>
              </a:rPr>
              <a:t>accuracy of information </a:t>
            </a:r>
            <a:r>
              <a:rPr lang="en-US" altLang="en-US" sz="2000">
                <a:latin typeface="Times New Roman" panose="02020603050405020304" pitchFamily="18" charset="0"/>
                <a:cs typeface="Times New Roman" panose="02020603050405020304" pitchFamily="18" charset="0"/>
              </a:rPr>
              <a:t>which could easily be maintained in statistical form.</a:t>
            </a:r>
          </a:p>
          <a:p>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B5D2112E-75BE-FB2A-CF40-6B54CA379244}"/>
              </a:ext>
            </a:extLst>
          </p:cNvPr>
          <p:cNvSpPr>
            <a:spLocks noGrp="1"/>
          </p:cNvSpPr>
          <p:nvPr>
            <p:ph type="title"/>
          </p:nvPr>
        </p:nvSpPr>
        <p:spPr>
          <a:xfrm>
            <a:off x="628650" y="312738"/>
            <a:ext cx="7886700" cy="831850"/>
          </a:xfrm>
        </p:spPr>
        <p:txBody>
          <a:bodyPr/>
          <a:lstStyle/>
          <a:p>
            <a:pPr algn="ctr"/>
            <a:r>
              <a:rPr lang="en-US" altLang="en-US" b="1">
                <a:latin typeface="Times New Roman" panose="02020603050405020304" pitchFamily="18" charset="0"/>
                <a:cs typeface="Times New Roman" panose="02020603050405020304" pitchFamily="18" charset="0"/>
              </a:rPr>
              <a:t>G. Validity</a:t>
            </a:r>
          </a:p>
        </p:txBody>
      </p:sp>
      <p:sp>
        <p:nvSpPr>
          <p:cNvPr id="21507" name="Content Placeholder 2">
            <a:extLst>
              <a:ext uri="{FF2B5EF4-FFF2-40B4-BE49-F238E27FC236}">
                <a16:creationId xmlns:a16="http://schemas.microsoft.com/office/drawing/2014/main" id="{7401844B-96F3-7E43-A4CC-97939500B28C}"/>
              </a:ext>
            </a:extLst>
          </p:cNvPr>
          <p:cNvSpPr>
            <a:spLocks noGrp="1"/>
          </p:cNvSpPr>
          <p:nvPr>
            <p:ph idx="1"/>
          </p:nvPr>
        </p:nvSpPr>
        <p:spPr>
          <a:xfrm>
            <a:off x="198438" y="1530350"/>
            <a:ext cx="8636000" cy="3263900"/>
          </a:xfrm>
        </p:spPr>
        <p:txBody>
          <a:bodyPr/>
          <a:lstStyle/>
          <a:p>
            <a:pPr algn="just">
              <a:lnSpc>
                <a:spcPct val="150000"/>
              </a:lnSpc>
            </a:pPr>
            <a:r>
              <a:rPr lang="en-US" altLang="en-US" sz="2400">
                <a:latin typeface="Times New Roman" panose="02020603050405020304" pitchFamily="18" charset="0"/>
                <a:cs typeface="Times New Roman" panose="02020603050405020304" pitchFamily="18" charset="0"/>
              </a:rPr>
              <a:t>Two terms of big data veracity and validity seems to be alike but are quite different. </a:t>
            </a:r>
          </a:p>
          <a:p>
            <a:pPr algn="just">
              <a:lnSpc>
                <a:spcPct val="150000"/>
              </a:lnSpc>
            </a:pPr>
            <a:r>
              <a:rPr lang="en-US" altLang="en-US" sz="2400">
                <a:latin typeface="Times New Roman" panose="02020603050405020304" pitchFamily="18" charset="0"/>
                <a:cs typeface="Times New Roman" panose="02020603050405020304" pitchFamily="18" charset="0"/>
              </a:rPr>
              <a:t>validity is meant for an </a:t>
            </a:r>
            <a:r>
              <a:rPr lang="en-US" altLang="en-US" sz="2400">
                <a:solidFill>
                  <a:srgbClr val="FF0000"/>
                </a:solidFill>
                <a:latin typeface="Times New Roman" panose="02020603050405020304" pitchFamily="18" charset="0"/>
                <a:cs typeface="Times New Roman" panose="02020603050405020304" pitchFamily="18" charset="0"/>
              </a:rPr>
              <a:t>accurate analysis in order to get optimized results.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7059F2B1-DA0E-9A3B-271C-4AAC7ED5C801}"/>
              </a:ext>
            </a:extLst>
          </p:cNvPr>
          <p:cNvSpPr>
            <a:spLocks noGrp="1"/>
          </p:cNvSpPr>
          <p:nvPr>
            <p:ph type="title"/>
          </p:nvPr>
        </p:nvSpPr>
        <p:spPr>
          <a:xfrm>
            <a:off x="628650" y="312738"/>
            <a:ext cx="7886700" cy="831850"/>
          </a:xfrm>
        </p:spPr>
        <p:txBody>
          <a:bodyPr/>
          <a:lstStyle/>
          <a:p>
            <a:pPr algn="ctr"/>
            <a:r>
              <a:rPr lang="en-US" altLang="en-US" b="1">
                <a:latin typeface="Times New Roman" panose="02020603050405020304" pitchFamily="18" charset="0"/>
                <a:cs typeface="Times New Roman" panose="02020603050405020304" pitchFamily="18" charset="0"/>
              </a:rPr>
              <a:t>H. Vulnerability</a:t>
            </a:r>
          </a:p>
        </p:txBody>
      </p:sp>
      <p:sp>
        <p:nvSpPr>
          <p:cNvPr id="22531" name="Content Placeholder 2">
            <a:extLst>
              <a:ext uri="{FF2B5EF4-FFF2-40B4-BE49-F238E27FC236}">
                <a16:creationId xmlns:a16="http://schemas.microsoft.com/office/drawing/2014/main" id="{6A98E97F-8B1E-78DB-07C9-0AEBF4F9BF86}"/>
              </a:ext>
            </a:extLst>
          </p:cNvPr>
          <p:cNvSpPr>
            <a:spLocks noGrp="1"/>
          </p:cNvSpPr>
          <p:nvPr>
            <p:ph idx="1"/>
          </p:nvPr>
        </p:nvSpPr>
        <p:spPr>
          <a:xfrm>
            <a:off x="188913" y="1249363"/>
            <a:ext cx="8801100" cy="3263900"/>
          </a:xfrm>
        </p:spPr>
        <p:txBody>
          <a:bodyPr/>
          <a:lstStyle/>
          <a:p>
            <a:pPr algn="just">
              <a:lnSpc>
                <a:spcPct val="150000"/>
              </a:lnSpc>
            </a:pPr>
            <a:r>
              <a:rPr lang="en-US" altLang="en-US" sz="2400" dirty="0">
                <a:latin typeface="Times New Roman" panose="02020603050405020304" pitchFamily="18" charset="0"/>
                <a:cs typeface="Times New Roman" panose="02020603050405020304" pitchFamily="18" charset="0"/>
              </a:rPr>
              <a:t>Vulnerability is one of the major challenge in big data as the data generated from multiple sources with such an erratic speed has high chances of being harmed by any intruder. </a:t>
            </a:r>
          </a:p>
          <a:p>
            <a:pPr algn="just">
              <a:lnSpc>
                <a:spcPct val="150000"/>
              </a:lnSpc>
            </a:pPr>
            <a:r>
              <a:rPr lang="en-US" altLang="en-US" sz="2400" dirty="0">
                <a:latin typeface="Times New Roman" panose="02020603050405020304" pitchFamily="18" charset="0"/>
                <a:cs typeface="Times New Roman" panose="02020603050405020304" pitchFamily="18" charset="0"/>
              </a:rPr>
              <a:t>Currently, in a case of Facebook, where the Belgium court has threatened to fine a high amount on breaking privacy recently.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D08DCA3-BA89-5E2D-FF08-17D7F2DB551F}"/>
              </a:ext>
            </a:extLst>
          </p:cNvPr>
          <p:cNvSpPr>
            <a:spLocks noGrp="1"/>
          </p:cNvSpPr>
          <p:nvPr>
            <p:ph type="title"/>
          </p:nvPr>
        </p:nvSpPr>
        <p:spPr>
          <a:xfrm>
            <a:off x="628650" y="312738"/>
            <a:ext cx="7886700" cy="831850"/>
          </a:xfrm>
        </p:spPr>
        <p:txBody>
          <a:bodyPr/>
          <a:lstStyle/>
          <a:p>
            <a:r>
              <a:rPr lang="en-US" altLang="en-US" b="1" dirty="0">
                <a:latin typeface="Times New Roman" panose="02020603050405020304" pitchFamily="18" charset="0"/>
                <a:cs typeface="Times New Roman" panose="02020603050405020304" pitchFamily="18" charset="0"/>
              </a:rPr>
              <a:t>Introducing Data</a:t>
            </a:r>
          </a:p>
        </p:txBody>
      </p:sp>
      <p:sp>
        <p:nvSpPr>
          <p:cNvPr id="6147" name="Content Placeholder 2">
            <a:extLst>
              <a:ext uri="{FF2B5EF4-FFF2-40B4-BE49-F238E27FC236}">
                <a16:creationId xmlns:a16="http://schemas.microsoft.com/office/drawing/2014/main" id="{7E035433-2FF6-BD53-9115-F73BC2EA979F}"/>
              </a:ext>
            </a:extLst>
          </p:cNvPr>
          <p:cNvSpPr>
            <a:spLocks noGrp="1"/>
          </p:cNvSpPr>
          <p:nvPr>
            <p:ph idx="1"/>
          </p:nvPr>
        </p:nvSpPr>
        <p:spPr>
          <a:xfrm>
            <a:off x="222250" y="1144588"/>
            <a:ext cx="8789988" cy="1754187"/>
          </a:xfrm>
        </p:spPr>
        <p:txBody>
          <a:bodyPr/>
          <a:lstStyle/>
          <a:p>
            <a:pPr algn="just">
              <a:lnSpc>
                <a:spcPct val="150000"/>
              </a:lnSpc>
            </a:pPr>
            <a:r>
              <a:rPr lang="en-US" sz="2400" b="0" i="0" dirty="0">
                <a:solidFill>
                  <a:srgbClr val="111111"/>
                </a:solidFill>
                <a:effectLst/>
                <a:latin typeface="Times New Roman" panose="02020603050405020304" pitchFamily="18" charset="0"/>
                <a:cs typeface="Times New Roman" panose="02020603050405020304" pitchFamily="18" charset="0"/>
              </a:rPr>
              <a:t>Facts and statistics collected together for reference or analysis</a:t>
            </a:r>
          </a:p>
          <a:p>
            <a:pPr algn="just">
              <a:lnSpc>
                <a:spcPct val="150000"/>
              </a:lnSpc>
            </a:pPr>
            <a:r>
              <a:rPr lang="en-US" altLang="en-US" sz="2400" dirty="0">
                <a:latin typeface="Times New Roman" panose="02020603050405020304" pitchFamily="18" charset="0"/>
                <a:cs typeface="Times New Roman" panose="02020603050405020304" pitchFamily="18" charset="0"/>
              </a:rPr>
              <a:t>Data has to be transformed into a </a:t>
            </a:r>
            <a:r>
              <a:rPr lang="en-US" altLang="en-US" sz="2400" dirty="0">
                <a:solidFill>
                  <a:srgbClr val="FF0000"/>
                </a:solidFill>
                <a:latin typeface="Times New Roman" panose="02020603050405020304" pitchFamily="18" charset="0"/>
                <a:cs typeface="Times New Roman" panose="02020603050405020304" pitchFamily="18" charset="0"/>
              </a:rPr>
              <a:t>form</a:t>
            </a:r>
            <a:r>
              <a:rPr lang="en-US" altLang="en-US" sz="2400" dirty="0">
                <a:latin typeface="Times New Roman" panose="02020603050405020304" pitchFamily="18" charset="0"/>
                <a:cs typeface="Times New Roman" panose="02020603050405020304" pitchFamily="18" charset="0"/>
              </a:rPr>
              <a:t> that is efficient for movement or processing. </a:t>
            </a:r>
          </a:p>
        </p:txBody>
      </p:sp>
      <p:sp>
        <p:nvSpPr>
          <p:cNvPr id="6148" name="Slide Number Placeholder 6">
            <a:extLst>
              <a:ext uri="{FF2B5EF4-FFF2-40B4-BE49-F238E27FC236}">
                <a16:creationId xmlns:a16="http://schemas.microsoft.com/office/drawing/2014/main" id="{D922AB08-0E4F-D717-D1C4-4053304E9E1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5AC4D5F0-A932-4867-94D2-DE725E0E7BF6}"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2</a:t>
            </a:fld>
            <a:endParaRPr lang="en-US" altLang="en-US" sz="1400">
              <a:solidFill>
                <a:schemeClr val="bg1"/>
              </a:solidFill>
              <a:latin typeface="Calibri" panose="020F0502020204030204" pitchFamily="34" charset="0"/>
              <a:cs typeface="Arial" panose="020B0604020202020204" pitchFamily="34" charset="0"/>
            </a:endParaRPr>
          </a:p>
        </p:txBody>
      </p:sp>
      <p:pic>
        <p:nvPicPr>
          <p:cNvPr id="6149" name="Picture 6" descr="Image result for data">
            <a:extLst>
              <a:ext uri="{FF2B5EF4-FFF2-40B4-BE49-F238E27FC236}">
                <a16:creationId xmlns:a16="http://schemas.microsoft.com/office/drawing/2014/main" id="{5DF99024-12E3-D300-6EA4-EDB423C6AB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5" y="3261135"/>
            <a:ext cx="5927725" cy="166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E112DF10-0885-86DD-77E2-7E25B470ECFE}"/>
              </a:ext>
            </a:extLst>
          </p:cNvPr>
          <p:cNvSpPr>
            <a:spLocks noGrp="1"/>
          </p:cNvSpPr>
          <p:nvPr>
            <p:ph type="title"/>
          </p:nvPr>
        </p:nvSpPr>
        <p:spPr>
          <a:xfrm>
            <a:off x="628650" y="312738"/>
            <a:ext cx="7886700" cy="831850"/>
          </a:xfrm>
        </p:spPr>
        <p:txBody>
          <a:bodyPr/>
          <a:lstStyle/>
          <a:p>
            <a:pPr algn="ctr"/>
            <a:r>
              <a:rPr lang="en-US" altLang="en-US" b="1">
                <a:latin typeface="Times New Roman" panose="02020603050405020304" pitchFamily="18" charset="0"/>
                <a:cs typeface="Times New Roman" panose="02020603050405020304" pitchFamily="18" charset="0"/>
              </a:rPr>
              <a:t>I. Volatility</a:t>
            </a:r>
          </a:p>
        </p:txBody>
      </p:sp>
      <p:sp>
        <p:nvSpPr>
          <p:cNvPr id="23555" name="Content Placeholder 2">
            <a:extLst>
              <a:ext uri="{FF2B5EF4-FFF2-40B4-BE49-F238E27FC236}">
                <a16:creationId xmlns:a16="http://schemas.microsoft.com/office/drawing/2014/main" id="{C1879555-3944-A386-A016-5BF1C8F6B2AA}"/>
              </a:ext>
            </a:extLst>
          </p:cNvPr>
          <p:cNvSpPr>
            <a:spLocks noGrp="1"/>
          </p:cNvSpPr>
          <p:nvPr>
            <p:ph idx="1"/>
          </p:nvPr>
        </p:nvSpPr>
        <p:spPr>
          <a:xfrm>
            <a:off x="319088" y="1454150"/>
            <a:ext cx="8528050" cy="3262313"/>
          </a:xfrm>
        </p:spPr>
        <p:txBody>
          <a:bodyPr/>
          <a:lstStyle/>
          <a:p>
            <a:pPr algn="just">
              <a:lnSpc>
                <a:spcPct val="150000"/>
              </a:lnSpc>
            </a:pPr>
            <a:r>
              <a:rPr lang="en-US" altLang="en-US" sz="2400">
                <a:latin typeface="Times New Roman" panose="02020603050405020304" pitchFamily="18" charset="0"/>
                <a:cs typeface="Times New Roman" panose="02020603050405020304" pitchFamily="18" charset="0"/>
              </a:rPr>
              <a:t>Volatility refers to how </a:t>
            </a:r>
            <a:r>
              <a:rPr lang="en-US" altLang="en-US" sz="2400">
                <a:solidFill>
                  <a:srgbClr val="FF0000"/>
                </a:solidFill>
                <a:latin typeface="Times New Roman" panose="02020603050405020304" pitchFamily="18" charset="0"/>
                <a:cs typeface="Times New Roman" panose="02020603050405020304" pitchFamily="18" charset="0"/>
              </a:rPr>
              <a:t>long the perceived data remains </a:t>
            </a:r>
            <a:r>
              <a:rPr lang="en-US" altLang="en-US" sz="2400">
                <a:latin typeface="Times New Roman" panose="02020603050405020304" pitchFamily="18" charset="0"/>
                <a:cs typeface="Times New Roman" panose="02020603050405020304" pitchFamily="18" charset="0"/>
              </a:rPr>
              <a:t>to be useful for us and how it is to be kept. </a:t>
            </a:r>
          </a:p>
          <a:p>
            <a:pPr algn="just">
              <a:lnSpc>
                <a:spcPct val="150000"/>
              </a:lnSpc>
            </a:pPr>
            <a:r>
              <a:rPr lang="en-US" altLang="en-US" sz="2400">
                <a:latin typeface="Times New Roman" panose="02020603050405020304" pitchFamily="18" charset="0"/>
                <a:cs typeface="Times New Roman" panose="02020603050405020304" pitchFamily="18" charset="0"/>
              </a:rPr>
              <a:t>For analyzing the same, it is necessary to develop some new rules and techniques through which rapid access to information is possible.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31E716EE-6538-24AA-52BA-FDBF87132B09}"/>
              </a:ext>
            </a:extLst>
          </p:cNvPr>
          <p:cNvSpPr>
            <a:spLocks noGrp="1"/>
          </p:cNvSpPr>
          <p:nvPr>
            <p:ph type="title"/>
          </p:nvPr>
        </p:nvSpPr>
        <p:spPr>
          <a:xfrm>
            <a:off x="628650" y="312738"/>
            <a:ext cx="7886700" cy="831850"/>
          </a:xfrm>
        </p:spPr>
        <p:txBody>
          <a:bodyPr/>
          <a:lstStyle/>
          <a:p>
            <a:pPr algn="ctr"/>
            <a:r>
              <a:rPr lang="en-US" altLang="en-US" b="1">
                <a:latin typeface="Times New Roman" panose="02020603050405020304" pitchFamily="18" charset="0"/>
                <a:cs typeface="Times New Roman" panose="02020603050405020304" pitchFamily="18" charset="0"/>
              </a:rPr>
              <a:t>J. Visualization</a:t>
            </a:r>
          </a:p>
        </p:txBody>
      </p:sp>
      <p:sp>
        <p:nvSpPr>
          <p:cNvPr id="3" name="Content Placeholder 2">
            <a:extLst>
              <a:ext uri="{FF2B5EF4-FFF2-40B4-BE49-F238E27FC236}">
                <a16:creationId xmlns:a16="http://schemas.microsoft.com/office/drawing/2014/main" id="{3F166074-8F8A-A117-C6F1-28351AAA2A81}"/>
              </a:ext>
            </a:extLst>
          </p:cNvPr>
          <p:cNvSpPr>
            <a:spLocks noGrp="1"/>
          </p:cNvSpPr>
          <p:nvPr>
            <p:ph idx="1"/>
          </p:nvPr>
        </p:nvSpPr>
        <p:spPr>
          <a:xfrm>
            <a:off x="254000" y="1298575"/>
            <a:ext cx="8670925" cy="3263900"/>
          </a:xfrm>
        </p:spPr>
        <p:txBody>
          <a:bodyPr>
            <a:normAutofit fontScale="77500" lnSpcReduction="20000"/>
          </a:bodyPr>
          <a:lstStyle/>
          <a:p>
            <a:pPr algn="just">
              <a:lnSpc>
                <a:spcPct val="150000"/>
              </a:lnSpc>
              <a:defRPr/>
            </a:pPr>
            <a:r>
              <a:rPr lang="en-US" dirty="0">
                <a:latin typeface="Times New Roman" panose="02020603050405020304" pitchFamily="18" charset="0"/>
                <a:cs typeface="Times New Roman" panose="02020603050405020304" pitchFamily="18" charset="0"/>
              </a:rPr>
              <a:t>Data Visualization is one of the most complex challenge in big data.</a:t>
            </a:r>
          </a:p>
          <a:p>
            <a:pPr algn="just">
              <a:lnSpc>
                <a:spcPct val="150000"/>
              </a:lnSpc>
              <a:defRPr/>
            </a:pPr>
            <a:r>
              <a:rPr lang="en-US" dirty="0">
                <a:latin typeface="Times New Roman" panose="02020603050405020304" pitchFamily="18" charset="0"/>
                <a:cs typeface="Times New Roman" panose="02020603050405020304" pitchFamily="18" charset="0"/>
              </a:rPr>
              <a:t> In this information age, </a:t>
            </a:r>
            <a:r>
              <a:rPr lang="en-US" dirty="0">
                <a:solidFill>
                  <a:srgbClr val="FF0000"/>
                </a:solidFill>
                <a:latin typeface="Times New Roman" panose="02020603050405020304" pitchFamily="18" charset="0"/>
                <a:cs typeface="Times New Roman" panose="02020603050405020304" pitchFamily="18" charset="0"/>
              </a:rPr>
              <a:t>data is not only going beyond the limits </a:t>
            </a:r>
            <a:r>
              <a:rPr lang="en-US" dirty="0">
                <a:latin typeface="Times New Roman" panose="02020603050405020304" pitchFamily="18" charset="0"/>
                <a:cs typeface="Times New Roman" panose="02020603050405020304" pitchFamily="18" charset="0"/>
              </a:rPr>
              <a:t>but also is composed of different data types. </a:t>
            </a:r>
          </a:p>
          <a:p>
            <a:pPr algn="just">
              <a:lnSpc>
                <a:spcPct val="150000"/>
              </a:lnSpc>
              <a:defRPr/>
            </a:pPr>
            <a:r>
              <a:rPr lang="en-US" dirty="0">
                <a:latin typeface="Times New Roman" panose="02020603050405020304" pitchFamily="18" charset="0"/>
                <a:cs typeface="Times New Roman" panose="02020603050405020304" pitchFamily="18" charset="0"/>
              </a:rPr>
              <a:t>So, there is a need of communicate the information by visualizing it through some special ways with special functionalities like a web-based approach, statistical analysis etc.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a:extLst>
              <a:ext uri="{FF2B5EF4-FFF2-40B4-BE49-F238E27FC236}">
                <a16:creationId xmlns:a16="http://schemas.microsoft.com/office/drawing/2014/main" id="{CD9DF389-14A8-106A-C6B2-AC14C3282FA0}"/>
              </a:ext>
            </a:extLst>
          </p:cNvPr>
          <p:cNvSpPr>
            <a:spLocks noGrp="1"/>
          </p:cNvSpPr>
          <p:nvPr>
            <p:ph idx="1"/>
          </p:nvPr>
        </p:nvSpPr>
        <p:spPr>
          <a:xfrm>
            <a:off x="628650" y="727393"/>
            <a:ext cx="7886700" cy="3879850"/>
          </a:xfrm>
        </p:spPr>
        <p:txBody>
          <a:bodyPr/>
          <a:lstStyle/>
          <a:p>
            <a:pPr algn="just">
              <a:lnSpc>
                <a:spcPct val="150000"/>
              </a:lnSpc>
            </a:pPr>
            <a:r>
              <a:rPr lang="en-US" altLang="en-US" sz="2400" dirty="0">
                <a:latin typeface="Times New Roman" panose="02020603050405020304" pitchFamily="18" charset="0"/>
                <a:cs typeface="Times New Roman" panose="02020603050405020304" pitchFamily="18" charset="0"/>
              </a:rPr>
              <a:t>Traditional tools of data visualization face severe challenges like low response time, complex methods of scalability, precision in reporting time etc. </a:t>
            </a:r>
          </a:p>
          <a:p>
            <a:pPr algn="just">
              <a:lnSpc>
                <a:spcPct val="150000"/>
              </a:lnSpc>
            </a:pPr>
            <a:r>
              <a:rPr lang="en-US" altLang="en-US" sz="2400" dirty="0">
                <a:latin typeface="Times New Roman" panose="02020603050405020304" pitchFamily="18" charset="0"/>
                <a:cs typeface="Times New Roman" panose="02020603050405020304" pitchFamily="18" charset="0"/>
              </a:rPr>
              <a:t>So, it is a challenge to work with the concept which way of communication with data is most suitable in order to make visualization more effective.</a:t>
            </a:r>
          </a:p>
          <a:p>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a:extLst>
              <a:ext uri="{FF2B5EF4-FFF2-40B4-BE49-F238E27FC236}">
                <a16:creationId xmlns:a16="http://schemas.microsoft.com/office/drawing/2014/main" id="{234D716A-FB90-2CA1-D9BF-869E860DC59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F2EA2906-3625-4EA1-BD4C-3BCA691A46F8}"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23</a:t>
            </a:fld>
            <a:endParaRPr lang="en-US" altLang="en-US" sz="1400">
              <a:solidFill>
                <a:schemeClr val="bg1"/>
              </a:solidFill>
              <a:latin typeface="Calibri" panose="020F0502020204030204" pitchFamily="34" charset="0"/>
              <a:cs typeface="Arial" panose="020B0604020202020204" pitchFamily="34" charset="0"/>
            </a:endParaRPr>
          </a:p>
        </p:txBody>
      </p:sp>
      <p:pic>
        <p:nvPicPr>
          <p:cNvPr id="26627" name="Picture 2" descr="Structured Data vs. Unstructured Data: what are they and why care?">
            <a:extLst>
              <a:ext uri="{FF2B5EF4-FFF2-40B4-BE49-F238E27FC236}">
                <a16:creationId xmlns:a16="http://schemas.microsoft.com/office/drawing/2014/main" id="{92E7C3CD-9269-5E61-CCDF-183D0502C0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463" y="312738"/>
            <a:ext cx="6259512"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D539FF-E205-3224-89A4-B0EF6F7EE0C4}"/>
              </a:ext>
            </a:extLst>
          </p:cNvPr>
          <p:cNvSpPr>
            <a:spLocks noGrp="1"/>
          </p:cNvSpPr>
          <p:nvPr>
            <p:ph idx="1"/>
          </p:nvPr>
        </p:nvSpPr>
        <p:spPr>
          <a:xfrm>
            <a:off x="111125" y="166688"/>
            <a:ext cx="8826500" cy="5268912"/>
          </a:xfrm>
        </p:spPr>
        <p:txBody>
          <a:bodyPr>
            <a:normAutofit fontScale="77500" lnSpcReduction="20000"/>
          </a:bodyPr>
          <a:lstStyle/>
          <a:p>
            <a:pPr marL="0" indent="0" algn="ctr">
              <a:buFont typeface="Arial" panose="020B0604020202020204" pitchFamily="34" charset="0"/>
              <a:buNone/>
              <a:defRPr/>
            </a:pPr>
            <a:r>
              <a:rPr lang="en-US" sz="2100" dirty="0">
                <a:latin typeface="Times New Roman" panose="02020603050405020304" pitchFamily="18" charset="0"/>
                <a:cs typeface="Times New Roman" panose="02020603050405020304" pitchFamily="18" charset="0"/>
              </a:rPr>
              <a:t>         </a:t>
            </a:r>
            <a:r>
              <a:rPr lang="en-US" sz="4600" b="1" dirty="0">
                <a:latin typeface="Times New Roman" panose="02020603050405020304" pitchFamily="18" charset="0"/>
                <a:cs typeface="Times New Roman" panose="02020603050405020304" pitchFamily="18" charset="0"/>
              </a:rPr>
              <a:t>Typical human-generated unstructured data includes</a:t>
            </a:r>
          </a:p>
          <a:p>
            <a:pPr marL="0" indent="0">
              <a:buFont typeface="Arial" panose="020B0604020202020204" pitchFamily="34" charset="0"/>
              <a:buNone/>
              <a:defRPr/>
            </a:pPr>
            <a:endParaRPr lang="en-US" sz="2400" b="1" dirty="0">
              <a:latin typeface="Times New Roman" panose="02020603050405020304" pitchFamily="18" charset="0"/>
              <a:cs typeface="Times New Roman" panose="02020603050405020304" pitchFamily="18" charset="0"/>
            </a:endParaRPr>
          </a:p>
          <a:p>
            <a:pPr algn="just">
              <a:lnSpc>
                <a:spcPct val="120000"/>
              </a:lnSpc>
              <a:defRPr/>
            </a:pPr>
            <a:r>
              <a:rPr lang="en-US" sz="2300" b="1" dirty="0">
                <a:latin typeface="Times New Roman" panose="02020603050405020304" pitchFamily="18" charset="0"/>
                <a:cs typeface="Times New Roman" panose="02020603050405020304" pitchFamily="18" charset="0"/>
              </a:rPr>
              <a:t>Text files:</a:t>
            </a:r>
            <a:r>
              <a:rPr lang="en-US" sz="2300" dirty="0">
                <a:latin typeface="Times New Roman" panose="02020603050405020304" pitchFamily="18" charset="0"/>
                <a:cs typeface="Times New Roman" panose="02020603050405020304" pitchFamily="18" charset="0"/>
              </a:rPr>
              <a:t> Word processing, spreadsheets, presentations, email, logs.</a:t>
            </a:r>
          </a:p>
          <a:p>
            <a:pPr algn="just">
              <a:lnSpc>
                <a:spcPct val="120000"/>
              </a:lnSpc>
              <a:defRPr/>
            </a:pPr>
            <a:r>
              <a:rPr lang="en-US" sz="2300" b="1" dirty="0">
                <a:latin typeface="Times New Roman" panose="02020603050405020304" pitchFamily="18" charset="0"/>
                <a:cs typeface="Times New Roman" panose="02020603050405020304" pitchFamily="18" charset="0"/>
              </a:rPr>
              <a:t>Email:</a:t>
            </a:r>
            <a:r>
              <a:rPr lang="en-US" sz="2300" dirty="0">
                <a:latin typeface="Times New Roman" panose="02020603050405020304" pitchFamily="18" charset="0"/>
                <a:cs typeface="Times New Roman" panose="02020603050405020304" pitchFamily="18" charset="0"/>
              </a:rPr>
              <a:t> Email has some internal structure thanks to its metadata, and we sometimes refer to it as semi-structured. However, its message field is unstructured and traditional analytics tools cannot parse it.</a:t>
            </a:r>
          </a:p>
          <a:p>
            <a:pPr algn="just">
              <a:lnSpc>
                <a:spcPct val="120000"/>
              </a:lnSpc>
              <a:defRPr/>
            </a:pPr>
            <a:r>
              <a:rPr lang="en-US" sz="2300" b="1" dirty="0">
                <a:latin typeface="Times New Roman" panose="02020603050405020304" pitchFamily="18" charset="0"/>
                <a:cs typeface="Times New Roman" panose="02020603050405020304" pitchFamily="18" charset="0"/>
              </a:rPr>
              <a:t>Social Media:</a:t>
            </a:r>
            <a:r>
              <a:rPr lang="en-US" sz="2300" dirty="0">
                <a:latin typeface="Times New Roman" panose="02020603050405020304" pitchFamily="18" charset="0"/>
                <a:cs typeface="Times New Roman" panose="02020603050405020304" pitchFamily="18" charset="0"/>
              </a:rPr>
              <a:t> Data from Facebook, Twitter, LinkedIn.</a:t>
            </a:r>
          </a:p>
          <a:p>
            <a:pPr algn="just">
              <a:lnSpc>
                <a:spcPct val="120000"/>
              </a:lnSpc>
              <a:defRPr/>
            </a:pPr>
            <a:r>
              <a:rPr lang="en-US" sz="2300" b="1" dirty="0">
                <a:latin typeface="Times New Roman" panose="02020603050405020304" pitchFamily="18" charset="0"/>
                <a:cs typeface="Times New Roman" panose="02020603050405020304" pitchFamily="18" charset="0"/>
              </a:rPr>
              <a:t>Website:</a:t>
            </a:r>
            <a:r>
              <a:rPr lang="en-US" sz="2300" dirty="0">
                <a:latin typeface="Times New Roman" panose="02020603050405020304" pitchFamily="18" charset="0"/>
                <a:cs typeface="Times New Roman" panose="02020603050405020304" pitchFamily="18" charset="0"/>
              </a:rPr>
              <a:t> YouTube, Instagram, photo sharing sites.</a:t>
            </a:r>
          </a:p>
          <a:p>
            <a:pPr algn="just">
              <a:lnSpc>
                <a:spcPct val="120000"/>
              </a:lnSpc>
              <a:defRPr/>
            </a:pPr>
            <a:r>
              <a:rPr lang="en-US" sz="2300" b="1" dirty="0">
                <a:latin typeface="Times New Roman" panose="02020603050405020304" pitchFamily="18" charset="0"/>
                <a:cs typeface="Times New Roman" panose="02020603050405020304" pitchFamily="18" charset="0"/>
              </a:rPr>
              <a:t>Mobile data:</a:t>
            </a:r>
            <a:r>
              <a:rPr lang="en-US" sz="2300" dirty="0">
                <a:latin typeface="Times New Roman" panose="02020603050405020304" pitchFamily="18" charset="0"/>
                <a:cs typeface="Times New Roman" panose="02020603050405020304" pitchFamily="18" charset="0"/>
              </a:rPr>
              <a:t> Text messages, locations.</a:t>
            </a:r>
          </a:p>
          <a:p>
            <a:pPr algn="just">
              <a:lnSpc>
                <a:spcPct val="120000"/>
              </a:lnSpc>
              <a:defRPr/>
            </a:pPr>
            <a:r>
              <a:rPr lang="en-US" sz="2300" b="1" dirty="0">
                <a:latin typeface="Times New Roman" panose="02020603050405020304" pitchFamily="18" charset="0"/>
                <a:cs typeface="Times New Roman" panose="02020603050405020304" pitchFamily="18" charset="0"/>
              </a:rPr>
              <a:t>Communications:</a:t>
            </a:r>
            <a:r>
              <a:rPr lang="en-US" sz="2300" dirty="0">
                <a:latin typeface="Times New Roman" panose="02020603050405020304" pitchFamily="18" charset="0"/>
                <a:cs typeface="Times New Roman" panose="02020603050405020304" pitchFamily="18" charset="0"/>
              </a:rPr>
              <a:t> Chat, IM, phone recordings, collaboration software.</a:t>
            </a:r>
          </a:p>
          <a:p>
            <a:pPr algn="just">
              <a:lnSpc>
                <a:spcPct val="120000"/>
              </a:lnSpc>
              <a:defRPr/>
            </a:pPr>
            <a:r>
              <a:rPr lang="en-US" sz="2300" b="1" dirty="0">
                <a:latin typeface="Times New Roman" panose="02020603050405020304" pitchFamily="18" charset="0"/>
                <a:cs typeface="Times New Roman" panose="02020603050405020304" pitchFamily="18" charset="0"/>
              </a:rPr>
              <a:t>Media:</a:t>
            </a:r>
            <a:r>
              <a:rPr lang="en-US" sz="2300" dirty="0">
                <a:latin typeface="Times New Roman" panose="02020603050405020304" pitchFamily="18" charset="0"/>
                <a:cs typeface="Times New Roman" panose="02020603050405020304" pitchFamily="18" charset="0"/>
              </a:rPr>
              <a:t> MP3, digital photos, audio and video files.</a:t>
            </a:r>
          </a:p>
          <a:p>
            <a:pPr algn="just">
              <a:lnSpc>
                <a:spcPct val="120000"/>
              </a:lnSpc>
              <a:defRPr/>
            </a:pPr>
            <a:r>
              <a:rPr lang="en-US" sz="2300" b="1" dirty="0">
                <a:latin typeface="Times New Roman" panose="02020603050405020304" pitchFamily="18" charset="0"/>
                <a:cs typeface="Times New Roman" panose="02020603050405020304" pitchFamily="18" charset="0"/>
              </a:rPr>
              <a:t>Business applications:</a:t>
            </a:r>
            <a:r>
              <a:rPr lang="en-US" sz="2300" dirty="0">
                <a:latin typeface="Times New Roman" panose="02020603050405020304" pitchFamily="18" charset="0"/>
                <a:cs typeface="Times New Roman" panose="02020603050405020304" pitchFamily="18" charset="0"/>
              </a:rPr>
              <a:t> MS Office documents, productivity applications</a:t>
            </a:r>
          </a:p>
          <a:p>
            <a:pPr>
              <a:defRPr/>
            </a:pPr>
            <a:endParaRPr lang="en-US" dirty="0"/>
          </a:p>
        </p:txBody>
      </p:sp>
      <p:sp>
        <p:nvSpPr>
          <p:cNvPr id="27651" name="Slide Number Placeholder 3">
            <a:extLst>
              <a:ext uri="{FF2B5EF4-FFF2-40B4-BE49-F238E27FC236}">
                <a16:creationId xmlns:a16="http://schemas.microsoft.com/office/drawing/2014/main" id="{132E36F9-CBE5-E9E9-1D5E-E7F6331E5F6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641DB8B0-8E95-4965-B404-EB93011627CC}"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24</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440997-93D7-CB50-DDBE-20E028325369}"/>
              </a:ext>
            </a:extLst>
          </p:cNvPr>
          <p:cNvSpPr>
            <a:spLocks noGrp="1"/>
          </p:cNvSpPr>
          <p:nvPr>
            <p:ph idx="1"/>
          </p:nvPr>
        </p:nvSpPr>
        <p:spPr>
          <a:xfrm>
            <a:off x="203200" y="0"/>
            <a:ext cx="8582978" cy="5098435"/>
          </a:xfrm>
        </p:spPr>
        <p:txBody>
          <a:bodyPr/>
          <a:lstStyle/>
          <a:p>
            <a:pPr marL="0" indent="0" algn="ctr">
              <a:lnSpc>
                <a:spcPct val="150000"/>
              </a:lnSpc>
              <a:buFont typeface="Arial" panose="020B0604020202020204" pitchFamily="34" charset="0"/>
              <a:buNone/>
              <a:defRPr/>
            </a:pPr>
            <a:r>
              <a:rPr lang="en-US" sz="3600" b="1" dirty="0">
                <a:latin typeface="Times New Roman" panose="02020603050405020304" pitchFamily="18" charset="0"/>
                <a:cs typeface="Times New Roman" panose="02020603050405020304" pitchFamily="18" charset="0"/>
              </a:rPr>
              <a:t>Typical machine-generated unstructured data includes:</a:t>
            </a:r>
          </a:p>
          <a:p>
            <a:pPr algn="just">
              <a:lnSpc>
                <a:spcPct val="150000"/>
              </a:lnSpc>
              <a:defRPr/>
            </a:pPr>
            <a:r>
              <a:rPr lang="en-US" sz="2400" b="1" dirty="0">
                <a:latin typeface="Times New Roman" panose="02020603050405020304" pitchFamily="18" charset="0"/>
                <a:cs typeface="Times New Roman" panose="02020603050405020304" pitchFamily="18" charset="0"/>
              </a:rPr>
              <a:t>Satellite imagery:</a:t>
            </a:r>
            <a:r>
              <a:rPr lang="en-US" sz="2400" dirty="0">
                <a:latin typeface="Times New Roman" panose="02020603050405020304" pitchFamily="18" charset="0"/>
                <a:cs typeface="Times New Roman" panose="02020603050405020304" pitchFamily="18" charset="0"/>
              </a:rPr>
              <a:t> Weather data, land forms, military movements.</a:t>
            </a:r>
          </a:p>
          <a:p>
            <a:pPr algn="just">
              <a:lnSpc>
                <a:spcPct val="150000"/>
              </a:lnSpc>
              <a:defRPr/>
            </a:pPr>
            <a:r>
              <a:rPr lang="en-US" sz="2400" b="1" dirty="0">
                <a:latin typeface="Times New Roman" panose="02020603050405020304" pitchFamily="18" charset="0"/>
                <a:cs typeface="Times New Roman" panose="02020603050405020304" pitchFamily="18" charset="0"/>
              </a:rPr>
              <a:t>Scientific data:</a:t>
            </a:r>
            <a:r>
              <a:rPr lang="en-US" sz="2400" dirty="0">
                <a:latin typeface="Times New Roman" panose="02020603050405020304" pitchFamily="18" charset="0"/>
                <a:cs typeface="Times New Roman" panose="02020603050405020304" pitchFamily="18" charset="0"/>
              </a:rPr>
              <a:t> Oil and gas exploration, space exploration, seismic imagery, atmospheric data.</a:t>
            </a:r>
          </a:p>
          <a:p>
            <a:pPr algn="just">
              <a:lnSpc>
                <a:spcPct val="150000"/>
              </a:lnSpc>
              <a:defRPr/>
            </a:pPr>
            <a:r>
              <a:rPr lang="en-US" sz="2400" b="1" dirty="0">
                <a:latin typeface="Times New Roman" panose="02020603050405020304" pitchFamily="18" charset="0"/>
                <a:cs typeface="Times New Roman" panose="02020603050405020304" pitchFamily="18" charset="0"/>
              </a:rPr>
              <a:t>Digital surveillance:</a:t>
            </a:r>
            <a:r>
              <a:rPr lang="en-US" sz="2400" dirty="0">
                <a:latin typeface="Times New Roman" panose="02020603050405020304" pitchFamily="18" charset="0"/>
                <a:cs typeface="Times New Roman" panose="02020603050405020304" pitchFamily="18" charset="0"/>
              </a:rPr>
              <a:t> Surveillance photos and video.</a:t>
            </a:r>
          </a:p>
          <a:p>
            <a:pPr algn="just">
              <a:lnSpc>
                <a:spcPct val="150000"/>
              </a:lnSpc>
              <a:defRPr/>
            </a:pPr>
            <a:r>
              <a:rPr lang="en-US" sz="2400" b="1" dirty="0">
                <a:latin typeface="Times New Roman" panose="02020603050405020304" pitchFamily="18" charset="0"/>
                <a:cs typeface="Times New Roman" panose="02020603050405020304" pitchFamily="18" charset="0"/>
              </a:rPr>
              <a:t>Sensor data:</a:t>
            </a:r>
            <a:r>
              <a:rPr lang="en-US" sz="2400" dirty="0">
                <a:latin typeface="Times New Roman" panose="02020603050405020304" pitchFamily="18" charset="0"/>
                <a:cs typeface="Times New Roman" panose="02020603050405020304" pitchFamily="18" charset="0"/>
              </a:rPr>
              <a:t> Traffic, weather, oceanographic sensors.</a:t>
            </a:r>
          </a:p>
          <a:p>
            <a:pPr>
              <a:defRPr/>
            </a:pPr>
            <a:endParaRPr lang="en-US" dirty="0"/>
          </a:p>
        </p:txBody>
      </p:sp>
      <p:sp>
        <p:nvSpPr>
          <p:cNvPr id="28675" name="Slide Number Placeholder 3">
            <a:extLst>
              <a:ext uri="{FF2B5EF4-FFF2-40B4-BE49-F238E27FC236}">
                <a16:creationId xmlns:a16="http://schemas.microsoft.com/office/drawing/2014/main" id="{E0E3C8A7-B275-21DA-F3B4-987CF1B4E7E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698938B7-D20D-443D-A121-C0AB75D17CF1}"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25</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BDAAF2E8-671D-9664-EBCC-B7B002CBCA7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E2C4E231-B183-4DD5-BACA-35954237C2B4}"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26</a:t>
            </a:fld>
            <a:endParaRPr lang="en-US" altLang="en-US" sz="1400">
              <a:solidFill>
                <a:schemeClr val="bg1"/>
              </a:solidFill>
              <a:latin typeface="Calibri" panose="020F0502020204030204" pitchFamily="34" charset="0"/>
              <a:cs typeface="Arial" panose="020B0604020202020204" pitchFamily="34" charset="0"/>
            </a:endParaRPr>
          </a:p>
        </p:txBody>
      </p:sp>
      <p:pic>
        <p:nvPicPr>
          <p:cNvPr id="29699" name="Picture 2" descr="Image result for variety of data">
            <a:extLst>
              <a:ext uri="{FF2B5EF4-FFF2-40B4-BE49-F238E27FC236}">
                <a16:creationId xmlns:a16="http://schemas.microsoft.com/office/drawing/2014/main" id="{29EF0D15-98BC-AA3B-B223-C7731AE237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62025" y="465138"/>
            <a:ext cx="7332663" cy="4376737"/>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a:extLst>
              <a:ext uri="{FF2B5EF4-FFF2-40B4-BE49-F238E27FC236}">
                <a16:creationId xmlns:a16="http://schemas.microsoft.com/office/drawing/2014/main" id="{129506A6-F3B7-F99D-9305-0353B093B60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0246748E-1D17-440D-87A1-7D06A3A70F94}"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27</a:t>
            </a:fld>
            <a:endParaRPr lang="en-US" altLang="en-US" sz="1400">
              <a:solidFill>
                <a:schemeClr val="bg1"/>
              </a:solidFill>
              <a:latin typeface="Calibri" panose="020F0502020204030204" pitchFamily="34" charset="0"/>
              <a:cs typeface="Arial" panose="020B0604020202020204" pitchFamily="34" charset="0"/>
            </a:endParaRPr>
          </a:p>
        </p:txBody>
      </p:sp>
      <p:pic>
        <p:nvPicPr>
          <p:cNvPr id="30723" name="Picture 2" descr="Image result for issues related to unstructured data">
            <a:extLst>
              <a:ext uri="{FF2B5EF4-FFF2-40B4-BE49-F238E27FC236}">
                <a16:creationId xmlns:a16="http://schemas.microsoft.com/office/drawing/2014/main" id="{8F510885-7DE1-E445-2EBD-A172209227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01650" y="230188"/>
            <a:ext cx="8435975" cy="4999037"/>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BD3B719C-C9B3-3E19-CB13-EA067CEAC02D}"/>
              </a:ext>
            </a:extLst>
          </p:cNvPr>
          <p:cNvSpPr>
            <a:spLocks noGrp="1"/>
          </p:cNvSpPr>
          <p:nvPr>
            <p:ph type="title"/>
          </p:nvPr>
        </p:nvSpPr>
        <p:spPr>
          <a:xfrm>
            <a:off x="628650" y="312738"/>
            <a:ext cx="7886700" cy="831850"/>
          </a:xfrm>
        </p:spPr>
        <p:txBody>
          <a:bodyPr/>
          <a:lstStyle/>
          <a:p>
            <a:pPr algn="ctr"/>
            <a:r>
              <a:rPr lang="en-US" altLang="en-US" b="1" dirty="0">
                <a:latin typeface="Times New Roman" panose="02020603050405020304" pitchFamily="18" charset="0"/>
                <a:cs typeface="Times New Roman" panose="02020603050405020304" pitchFamily="18" charset="0"/>
              </a:rPr>
              <a:t>Types </a:t>
            </a:r>
            <a:r>
              <a:rPr lang="en-US" altLang="en-US" b="1">
                <a:latin typeface="Times New Roman" panose="02020603050405020304" pitchFamily="18" charset="0"/>
                <a:cs typeface="Times New Roman" panose="02020603050405020304" pitchFamily="18" charset="0"/>
              </a:rPr>
              <a:t>of Digital </a:t>
            </a:r>
            <a:r>
              <a:rPr lang="en-US" altLang="en-US" b="1" dirty="0">
                <a:latin typeface="Times New Roman" panose="02020603050405020304" pitchFamily="18" charset="0"/>
                <a:cs typeface="Times New Roman" panose="02020603050405020304" pitchFamily="18" charset="0"/>
              </a:rPr>
              <a:t>Data </a:t>
            </a:r>
          </a:p>
        </p:txBody>
      </p:sp>
      <p:pic>
        <p:nvPicPr>
          <p:cNvPr id="32771" name="Content Placeholder 3">
            <a:extLst>
              <a:ext uri="{FF2B5EF4-FFF2-40B4-BE49-F238E27FC236}">
                <a16:creationId xmlns:a16="http://schemas.microsoft.com/office/drawing/2014/main" id="{0F28E400-BBC0-9578-E24F-ECE3B54A4D60}"/>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352425" y="1144588"/>
            <a:ext cx="7886700" cy="3708400"/>
          </a:xfrm>
        </p:spPr>
      </p:pic>
      <p:sp>
        <p:nvSpPr>
          <p:cNvPr id="32772" name="Slide Number Placeholder 4">
            <a:extLst>
              <a:ext uri="{FF2B5EF4-FFF2-40B4-BE49-F238E27FC236}">
                <a16:creationId xmlns:a16="http://schemas.microsoft.com/office/drawing/2014/main" id="{3B5B027B-1AA0-819B-8EA8-EE42A4983B0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409D9203-0779-43E2-AEE7-FE3AFA0D87C5}"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28</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91DCF3DB-2783-7CF2-DA03-FA2112662695}"/>
              </a:ext>
            </a:extLst>
          </p:cNvPr>
          <p:cNvSpPr>
            <a:spLocks noGrp="1"/>
          </p:cNvSpPr>
          <p:nvPr>
            <p:ph type="title"/>
          </p:nvPr>
        </p:nvSpPr>
        <p:spPr>
          <a:xfrm>
            <a:off x="628650" y="312738"/>
            <a:ext cx="7886700" cy="831850"/>
          </a:xfrm>
        </p:spPr>
        <p:txBody>
          <a:bodyPr/>
          <a:lstStyle/>
          <a:p>
            <a:r>
              <a:rPr lang="en-US" altLang="en-US" b="1" dirty="0">
                <a:latin typeface="Times New Roman" panose="02020603050405020304" pitchFamily="18" charset="0"/>
                <a:cs typeface="Times New Roman" panose="02020603050405020304" pitchFamily="18" charset="0"/>
              </a:rPr>
              <a:t>Data Analysis-Types</a:t>
            </a:r>
          </a:p>
        </p:txBody>
      </p:sp>
      <p:sp>
        <p:nvSpPr>
          <p:cNvPr id="34820" name="Slide Number Placeholder 3">
            <a:extLst>
              <a:ext uri="{FF2B5EF4-FFF2-40B4-BE49-F238E27FC236}">
                <a16:creationId xmlns:a16="http://schemas.microsoft.com/office/drawing/2014/main" id="{8349D9D1-3347-4117-E7B3-CC7A278BCA6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B74A5795-EEB9-476D-9775-59E766FAE102}"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29</a:t>
            </a:fld>
            <a:endParaRPr lang="en-US" altLang="en-US" sz="1400">
              <a:solidFill>
                <a:schemeClr val="bg1"/>
              </a:solidFill>
              <a:latin typeface="Calibri" panose="020F0502020204030204" pitchFamily="34" charset="0"/>
              <a:cs typeface="Arial" panose="020B0604020202020204" pitchFamily="34" charset="0"/>
            </a:endParaRPr>
          </a:p>
        </p:txBody>
      </p:sp>
      <p:pic>
        <p:nvPicPr>
          <p:cNvPr id="1026" name="Picture 2" descr="The four main types of data analytics: Descriptive, diagnostic, predictive, and prescriptive">
            <a:extLst>
              <a:ext uri="{FF2B5EF4-FFF2-40B4-BE49-F238E27FC236}">
                <a16:creationId xmlns:a16="http://schemas.microsoft.com/office/drawing/2014/main" id="{03ABB62E-DC94-CC47-8B87-4DD1238F6C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94" y="1562304"/>
            <a:ext cx="8632812" cy="37333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a:extLst>
              <a:ext uri="{FF2B5EF4-FFF2-40B4-BE49-F238E27FC236}">
                <a16:creationId xmlns:a16="http://schemas.microsoft.com/office/drawing/2014/main" id="{C77C1BAD-ECFA-F720-A091-12CA022D5CC1}"/>
              </a:ext>
            </a:extLst>
          </p:cNvPr>
          <p:cNvSpPr>
            <a:spLocks noGrp="1"/>
          </p:cNvSpPr>
          <p:nvPr>
            <p:ph idx="1"/>
          </p:nvPr>
        </p:nvSpPr>
        <p:spPr>
          <a:xfrm>
            <a:off x="159026" y="63501"/>
            <a:ext cx="8534400" cy="4803154"/>
          </a:xfrm>
        </p:spPr>
        <p:txBody>
          <a:bodyPr/>
          <a:lstStyle/>
          <a:p>
            <a:pPr marL="0" indent="0" algn="just">
              <a:buNone/>
            </a:pPr>
            <a:r>
              <a:rPr lang="en-US" altLang="en-US" sz="3600" b="1" dirty="0">
                <a:solidFill>
                  <a:srgbClr val="002060"/>
                </a:solidFill>
                <a:latin typeface="Times New Roman" panose="02020603050405020304" pitchFamily="18" charset="0"/>
                <a:cs typeface="Times New Roman" panose="02020603050405020304" pitchFamily="18" charset="0"/>
              </a:rPr>
              <a:t>Data Analysis Definition</a:t>
            </a:r>
          </a:p>
          <a:p>
            <a:pPr algn="just"/>
            <a:r>
              <a:rPr lang="en-US" altLang="en-US" sz="2600" b="1" dirty="0">
                <a:latin typeface="Times New Roman" panose="02020603050405020304" pitchFamily="18" charset="0"/>
                <a:cs typeface="Times New Roman" panose="02020603050405020304" pitchFamily="18" charset="0"/>
              </a:rPr>
              <a:t>Data analysis</a:t>
            </a:r>
            <a:r>
              <a:rPr lang="en-US" altLang="en-US" sz="2600" dirty="0">
                <a:latin typeface="Times New Roman" panose="02020603050405020304" pitchFamily="18" charset="0"/>
                <a:cs typeface="Times New Roman" panose="02020603050405020304" pitchFamily="18" charset="0"/>
              </a:rPr>
              <a:t> is defined as a process of cleaning, transforming, and modeling data to discover useful information for business decision-making. </a:t>
            </a:r>
          </a:p>
          <a:p>
            <a:pPr algn="just"/>
            <a:r>
              <a:rPr lang="en-US" altLang="en-US" sz="2600" dirty="0">
                <a:latin typeface="Times New Roman" panose="02020603050405020304" pitchFamily="18" charset="0"/>
                <a:cs typeface="Times New Roman" panose="02020603050405020304" pitchFamily="18" charset="0"/>
              </a:rPr>
              <a:t>Purpose: Extract useful information for business decision-making. </a:t>
            </a:r>
          </a:p>
          <a:p>
            <a:pPr algn="just"/>
            <a:r>
              <a:rPr lang="en-US" altLang="en-US" sz="2600" dirty="0">
                <a:latin typeface="Times New Roman" panose="02020603050405020304" pitchFamily="18" charset="0"/>
                <a:cs typeface="Times New Roman" panose="02020603050405020304" pitchFamily="18" charset="0"/>
              </a:rPr>
              <a:t>Example: Day-to-day decision-making based on past experiences or future expectations, Gathering memories (past data) or dreams (future data) to inform decisions</a:t>
            </a:r>
          </a:p>
          <a:p>
            <a:pPr algn="just"/>
            <a:r>
              <a:rPr lang="en-US" altLang="en-US" sz="2600" dirty="0">
                <a:latin typeface="Times New Roman" panose="02020603050405020304" pitchFamily="18" charset="0"/>
                <a:cs typeface="Times New Roman" panose="02020603050405020304" pitchFamily="18" charset="0"/>
              </a:rPr>
              <a:t>Business Application: Analysts apply data analysis techniques for business purposes and Data analysis informs business decision-making</a:t>
            </a:r>
          </a:p>
        </p:txBody>
      </p:sp>
      <p:sp>
        <p:nvSpPr>
          <p:cNvPr id="8195" name="Slide Number Placeholder 3">
            <a:extLst>
              <a:ext uri="{FF2B5EF4-FFF2-40B4-BE49-F238E27FC236}">
                <a16:creationId xmlns:a16="http://schemas.microsoft.com/office/drawing/2014/main" id="{1E4FC423-66BE-6E43-258F-B8665296503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BD3EA627-DEE7-4FE1-92AF-26873FE3E8FA}"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3</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B44008A3-9622-7C41-F4D1-3DA031704EFE}"/>
              </a:ext>
            </a:extLst>
          </p:cNvPr>
          <p:cNvSpPr>
            <a:spLocks noGrp="1"/>
          </p:cNvSpPr>
          <p:nvPr>
            <p:ph type="title"/>
          </p:nvPr>
        </p:nvSpPr>
        <p:spPr>
          <a:xfrm>
            <a:off x="628650" y="312738"/>
            <a:ext cx="7886700" cy="831850"/>
          </a:xfrm>
        </p:spPr>
        <p:txBody>
          <a:bodyPr/>
          <a:lstStyle/>
          <a:p>
            <a:r>
              <a:rPr lang="en-US" altLang="en-US" b="1"/>
              <a:t>Statistical Analysis </a:t>
            </a:r>
            <a:br>
              <a:rPr lang="en-US" altLang="en-US" sz="3200" b="1"/>
            </a:br>
            <a:endParaRPr lang="en-US" altLang="en-US" sz="3200"/>
          </a:p>
        </p:txBody>
      </p:sp>
      <p:sp>
        <p:nvSpPr>
          <p:cNvPr id="36867" name="Content Placeholder 2">
            <a:extLst>
              <a:ext uri="{FF2B5EF4-FFF2-40B4-BE49-F238E27FC236}">
                <a16:creationId xmlns:a16="http://schemas.microsoft.com/office/drawing/2014/main" id="{F085E078-F030-D047-93DE-D741204415A0}"/>
              </a:ext>
            </a:extLst>
          </p:cNvPr>
          <p:cNvSpPr>
            <a:spLocks noGrp="1"/>
          </p:cNvSpPr>
          <p:nvPr>
            <p:ph idx="1"/>
          </p:nvPr>
        </p:nvSpPr>
        <p:spPr>
          <a:xfrm>
            <a:off x="284480" y="833120"/>
            <a:ext cx="7965758" cy="4387809"/>
          </a:xfrm>
        </p:spPr>
        <p:txBody>
          <a:bodyPr/>
          <a:lstStyle/>
          <a:p>
            <a:pPr algn="just"/>
            <a:r>
              <a:rPr lang="en-US" altLang="en-US" dirty="0"/>
              <a:t>Statistical Analysis shows </a:t>
            </a:r>
            <a:r>
              <a:rPr lang="en-US" altLang="en-US" dirty="0">
                <a:solidFill>
                  <a:srgbClr val="FF0000"/>
                </a:solidFill>
              </a:rPr>
              <a:t>"What happen?" </a:t>
            </a:r>
            <a:r>
              <a:rPr lang="en-US" altLang="en-US" dirty="0"/>
              <a:t>by using past data in the form of dashboards.</a:t>
            </a:r>
          </a:p>
          <a:p>
            <a:pPr algn="just"/>
            <a:r>
              <a:rPr lang="en-US" altLang="en-US" dirty="0"/>
              <a:t> Statistical Analysis includes collection, Analysis, interpretation, presentation, and modeling of data. </a:t>
            </a:r>
          </a:p>
          <a:p>
            <a:pPr algn="just"/>
            <a:r>
              <a:rPr lang="en-US" altLang="en-US" dirty="0"/>
              <a:t>Analyses a sample of data. </a:t>
            </a:r>
          </a:p>
          <a:p>
            <a:pPr algn="just"/>
            <a:r>
              <a:rPr lang="en-US" altLang="en-US" dirty="0"/>
              <a:t>There are two categories of this type of Analysis - 	Descriptive Analysis</a:t>
            </a:r>
          </a:p>
          <a:p>
            <a:pPr marL="0" indent="0" algn="just">
              <a:buNone/>
            </a:pPr>
            <a:r>
              <a:rPr lang="en-US" altLang="en-US" dirty="0"/>
              <a:t> 	Inferential Analysis. </a:t>
            </a:r>
          </a:p>
        </p:txBody>
      </p:sp>
      <p:sp>
        <p:nvSpPr>
          <p:cNvPr id="36868" name="Slide Number Placeholder 3">
            <a:extLst>
              <a:ext uri="{FF2B5EF4-FFF2-40B4-BE49-F238E27FC236}">
                <a16:creationId xmlns:a16="http://schemas.microsoft.com/office/drawing/2014/main" id="{4F68C0FA-8E9C-E0E7-20B7-87CE11E7560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56948DE8-4008-4EF3-AD7C-DC33EE6B6ED0}"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30</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87CB73-8EF4-784D-4172-6EF2D645C991}"/>
              </a:ext>
            </a:extLst>
          </p:cNvPr>
          <p:cNvSpPr>
            <a:spLocks noGrp="1"/>
          </p:cNvSpPr>
          <p:nvPr>
            <p:ph idx="1"/>
          </p:nvPr>
        </p:nvSpPr>
        <p:spPr>
          <a:xfrm>
            <a:off x="628650" y="220663"/>
            <a:ext cx="8078470" cy="4965700"/>
          </a:xfrm>
        </p:spPr>
        <p:txBody>
          <a:bodyPr/>
          <a:lstStyle/>
          <a:p>
            <a:pPr marL="0" indent="0" algn="just">
              <a:buFont typeface="Arial" panose="020B0604020202020204" pitchFamily="34" charset="0"/>
              <a:buNone/>
              <a:defRPr/>
            </a:pPr>
            <a:r>
              <a:rPr lang="en-US" b="1" dirty="0">
                <a:latin typeface="Times New Roman" panose="02020603050405020304" pitchFamily="18" charset="0"/>
                <a:cs typeface="Times New Roman" panose="02020603050405020304" pitchFamily="18" charset="0"/>
              </a:rPr>
              <a:t>Descriptive Analysis</a:t>
            </a:r>
          </a:p>
          <a:p>
            <a:pPr algn="just">
              <a:defRPr/>
            </a:pPr>
            <a:r>
              <a:rPr lang="en-US" dirty="0">
                <a:latin typeface="Times New Roman" panose="02020603050405020304" pitchFamily="18" charset="0"/>
                <a:cs typeface="Times New Roman" panose="02020603050405020304" pitchFamily="18" charset="0"/>
              </a:rPr>
              <a:t>Analyses complete data or a sample of summarized numerical data. </a:t>
            </a:r>
          </a:p>
          <a:p>
            <a:pPr algn="just">
              <a:defRPr/>
            </a:pPr>
            <a:r>
              <a:rPr lang="en-US" dirty="0">
                <a:latin typeface="Times New Roman" panose="02020603050405020304" pitchFamily="18" charset="0"/>
                <a:cs typeface="Times New Roman" panose="02020603050405020304" pitchFamily="18" charset="0"/>
              </a:rPr>
              <a:t>It shows mean and deviation for continuous data whereas percentage and frequency for categorical data. </a:t>
            </a:r>
          </a:p>
          <a:p>
            <a:pPr marL="0" indent="0" algn="just">
              <a:buFont typeface="Arial" panose="020B0604020202020204" pitchFamily="34" charset="0"/>
              <a:buNone/>
              <a:defRPr/>
            </a:pPr>
            <a:r>
              <a:rPr lang="en-US" b="1" dirty="0">
                <a:latin typeface="Times New Roman" panose="02020603050405020304" pitchFamily="18" charset="0"/>
                <a:cs typeface="Times New Roman" panose="02020603050405020304" pitchFamily="18" charset="0"/>
              </a:rPr>
              <a:t>Inferential Analysis</a:t>
            </a:r>
          </a:p>
          <a:p>
            <a:pPr algn="just">
              <a:defRPr/>
            </a:pPr>
            <a:r>
              <a:rPr lang="en-US" dirty="0">
                <a:latin typeface="Times New Roman" panose="02020603050405020304" pitchFamily="18" charset="0"/>
                <a:cs typeface="Times New Roman" panose="02020603050405020304" pitchFamily="18" charset="0"/>
              </a:rPr>
              <a:t>Analyses sample from complete data. In this type of Analysis, you can find different conclusions from the same data by selecting different samples. </a:t>
            </a:r>
          </a:p>
          <a:p>
            <a:pPr>
              <a:defRPr/>
            </a:pPr>
            <a:endParaRPr lang="en-US" dirty="0"/>
          </a:p>
        </p:txBody>
      </p:sp>
      <p:sp>
        <p:nvSpPr>
          <p:cNvPr id="37891" name="Slide Number Placeholder 3">
            <a:extLst>
              <a:ext uri="{FF2B5EF4-FFF2-40B4-BE49-F238E27FC236}">
                <a16:creationId xmlns:a16="http://schemas.microsoft.com/office/drawing/2014/main" id="{0B497CAE-44AC-F01C-3BA7-6751BEF4A29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8334DA7D-E0EA-4420-A273-D9B8568B2109}"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31</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81452173-62C0-F40D-8F17-ACBEACD8E6B6}"/>
              </a:ext>
            </a:extLst>
          </p:cNvPr>
          <p:cNvSpPr>
            <a:spLocks noGrp="1"/>
          </p:cNvSpPr>
          <p:nvPr>
            <p:ph type="title"/>
          </p:nvPr>
        </p:nvSpPr>
        <p:spPr>
          <a:xfrm>
            <a:off x="628650" y="312738"/>
            <a:ext cx="7886700" cy="831850"/>
          </a:xfrm>
        </p:spPr>
        <p:txBody>
          <a:bodyPr/>
          <a:lstStyle/>
          <a:p>
            <a:r>
              <a:rPr lang="en-US" altLang="en-US" b="1" dirty="0">
                <a:latin typeface="Times New Roman" panose="02020603050405020304" pitchFamily="18" charset="0"/>
                <a:cs typeface="Times New Roman" panose="02020603050405020304" pitchFamily="18" charset="0"/>
              </a:rPr>
              <a:t>Diagnostic Analysis</a:t>
            </a:r>
            <a:br>
              <a:rPr lang="en-US" altLang="en-US" b="1" dirty="0">
                <a:latin typeface="Times New Roman" panose="02020603050405020304" pitchFamily="18" charset="0"/>
                <a:cs typeface="Times New Roman" panose="02020603050405020304" pitchFamily="18" charset="0"/>
              </a:rPr>
            </a:br>
            <a:endParaRPr lang="en-US" altLang="en-US" dirty="0">
              <a:latin typeface="Times New Roman" panose="02020603050405020304" pitchFamily="18" charset="0"/>
              <a:cs typeface="Times New Roman" panose="02020603050405020304" pitchFamily="18" charset="0"/>
            </a:endParaRPr>
          </a:p>
        </p:txBody>
      </p:sp>
      <p:sp>
        <p:nvSpPr>
          <p:cNvPr id="38915" name="Content Placeholder 2">
            <a:extLst>
              <a:ext uri="{FF2B5EF4-FFF2-40B4-BE49-F238E27FC236}">
                <a16:creationId xmlns:a16="http://schemas.microsoft.com/office/drawing/2014/main" id="{76F77313-163A-DE34-586A-1FEAD0E749D3}"/>
              </a:ext>
            </a:extLst>
          </p:cNvPr>
          <p:cNvSpPr>
            <a:spLocks noGrp="1"/>
          </p:cNvSpPr>
          <p:nvPr>
            <p:ph idx="1"/>
          </p:nvPr>
        </p:nvSpPr>
        <p:spPr>
          <a:xfrm>
            <a:off x="386080" y="873760"/>
            <a:ext cx="8129270" cy="4312603"/>
          </a:xfrm>
        </p:spPr>
        <p:txBody>
          <a:bodyPr/>
          <a:lstStyle/>
          <a:p>
            <a:pPr algn="just"/>
            <a:r>
              <a:rPr lang="en-US" altLang="en-US" dirty="0">
                <a:latin typeface="Times New Roman" panose="02020603050405020304" pitchFamily="18" charset="0"/>
                <a:cs typeface="Times New Roman" panose="02020603050405020304" pitchFamily="18" charset="0"/>
              </a:rPr>
              <a:t>Diagnostic Analysis shows "Why did it happen?" by finding the cause from the insight found in Statistical Analysis. This Analysis is u</a:t>
            </a:r>
          </a:p>
          <a:p>
            <a:pPr algn="just"/>
            <a:r>
              <a:rPr lang="en-US" altLang="en-US" dirty="0">
                <a:latin typeface="Times New Roman" panose="02020603050405020304" pitchFamily="18" charset="0"/>
                <a:cs typeface="Times New Roman" panose="02020603050405020304" pitchFamily="18" charset="0"/>
              </a:rPr>
              <a:t>Useful to identify behavior patterns of data. </a:t>
            </a:r>
          </a:p>
          <a:p>
            <a:pPr algn="just"/>
            <a:r>
              <a:rPr lang="en-US" altLang="en-US" dirty="0">
                <a:latin typeface="Times New Roman" panose="02020603050405020304" pitchFamily="18" charset="0"/>
                <a:cs typeface="Times New Roman" panose="02020603050405020304" pitchFamily="18" charset="0"/>
              </a:rPr>
              <a:t>If a new problem arrives in your business process, then you can look into this Analysis to find similar patterns of that problem. </a:t>
            </a:r>
          </a:p>
          <a:p>
            <a:pPr algn="just"/>
            <a:r>
              <a:rPr lang="en-US" altLang="en-US" dirty="0">
                <a:latin typeface="Times New Roman" panose="02020603050405020304" pitchFamily="18" charset="0"/>
                <a:cs typeface="Times New Roman" panose="02020603050405020304" pitchFamily="18" charset="0"/>
              </a:rPr>
              <a:t>May have chances to use similar prescriptions for the new problems. </a:t>
            </a:r>
          </a:p>
        </p:txBody>
      </p:sp>
      <p:sp>
        <p:nvSpPr>
          <p:cNvPr id="38916" name="Slide Number Placeholder 3">
            <a:extLst>
              <a:ext uri="{FF2B5EF4-FFF2-40B4-BE49-F238E27FC236}">
                <a16:creationId xmlns:a16="http://schemas.microsoft.com/office/drawing/2014/main" id="{234E09C7-DF1C-2CAD-B171-308999F03BA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B76F284E-8223-45A0-B036-37CB44170630}"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32</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C8F37EB5-44B9-6A9A-2BB3-4C7C65C5B37B}"/>
              </a:ext>
            </a:extLst>
          </p:cNvPr>
          <p:cNvSpPr>
            <a:spLocks noGrp="1"/>
          </p:cNvSpPr>
          <p:nvPr>
            <p:ph type="title"/>
          </p:nvPr>
        </p:nvSpPr>
        <p:spPr>
          <a:xfrm>
            <a:off x="628650" y="312738"/>
            <a:ext cx="7886700" cy="831850"/>
          </a:xfrm>
        </p:spPr>
        <p:txBody>
          <a:bodyPr/>
          <a:lstStyle/>
          <a:p>
            <a:r>
              <a:rPr lang="en-US" altLang="en-US" b="1" dirty="0">
                <a:latin typeface="Times New Roman" panose="02020603050405020304" pitchFamily="18" charset="0"/>
                <a:cs typeface="Times New Roman" panose="02020603050405020304" pitchFamily="18" charset="0"/>
              </a:rPr>
              <a:t>Predictive Analysis</a:t>
            </a:r>
            <a:br>
              <a:rPr lang="en-US" altLang="en-US" b="1" dirty="0"/>
            </a:br>
            <a:endParaRPr lang="en-US" altLang="en-US" dirty="0"/>
          </a:p>
        </p:txBody>
      </p:sp>
      <p:sp>
        <p:nvSpPr>
          <p:cNvPr id="39939" name="Content Placeholder 2">
            <a:extLst>
              <a:ext uri="{FF2B5EF4-FFF2-40B4-BE49-F238E27FC236}">
                <a16:creationId xmlns:a16="http://schemas.microsoft.com/office/drawing/2014/main" id="{65AF13CF-CD48-7B95-9958-2DF6033B1358}"/>
              </a:ext>
            </a:extLst>
          </p:cNvPr>
          <p:cNvSpPr>
            <a:spLocks noGrp="1"/>
          </p:cNvSpPr>
          <p:nvPr>
            <p:ph idx="1"/>
          </p:nvPr>
        </p:nvSpPr>
        <p:spPr>
          <a:xfrm>
            <a:off x="355600" y="660400"/>
            <a:ext cx="8554720" cy="4525963"/>
          </a:xfrm>
        </p:spPr>
        <p:txBody>
          <a:bodyPr/>
          <a:lstStyle/>
          <a:p>
            <a:pPr algn="just"/>
            <a:r>
              <a:rPr lang="en-US" altLang="en-US" sz="2400" dirty="0">
                <a:latin typeface="Times New Roman" panose="02020603050405020304" pitchFamily="18" charset="0"/>
                <a:cs typeface="Times New Roman" panose="02020603050405020304" pitchFamily="18" charset="0"/>
              </a:rPr>
              <a:t>Predictive Analysis shows </a:t>
            </a:r>
            <a:r>
              <a:rPr lang="en-US" altLang="en-US" sz="2400" dirty="0">
                <a:solidFill>
                  <a:srgbClr val="FF0000"/>
                </a:solidFill>
                <a:latin typeface="Times New Roman" panose="02020603050405020304" pitchFamily="18" charset="0"/>
                <a:cs typeface="Times New Roman" panose="02020603050405020304" pitchFamily="18" charset="0"/>
              </a:rPr>
              <a:t>"what is likely to happen" </a:t>
            </a:r>
            <a:r>
              <a:rPr lang="en-US" altLang="en-US" sz="2400" dirty="0">
                <a:latin typeface="Times New Roman" panose="02020603050405020304" pitchFamily="18" charset="0"/>
                <a:cs typeface="Times New Roman" panose="02020603050405020304" pitchFamily="18" charset="0"/>
              </a:rPr>
              <a:t>by using previous data. </a:t>
            </a:r>
          </a:p>
          <a:p>
            <a:pPr algn="just"/>
            <a:r>
              <a:rPr lang="en-US" altLang="en-US" sz="2400" dirty="0">
                <a:latin typeface="Times New Roman" panose="02020603050405020304" pitchFamily="18" charset="0"/>
                <a:cs typeface="Times New Roman" panose="02020603050405020304" pitchFamily="18" charset="0"/>
              </a:rPr>
              <a:t>The simplest data analysis example is like if last year I bought two dresses based on my savings and if this year my salary is increasing double then I can buy four dresses. But of course it's not easy like this because you have to think about other circumstances like chances of prices of clothes is increased this year or maybe instead of dresses you want to buy a new bike, or you need to buy a house! </a:t>
            </a:r>
          </a:p>
          <a:p>
            <a:pPr algn="just"/>
            <a:r>
              <a:rPr lang="en-US" altLang="en-US" sz="2400" dirty="0">
                <a:latin typeface="Times New Roman" panose="02020603050405020304" pitchFamily="18" charset="0"/>
                <a:cs typeface="Times New Roman" panose="02020603050405020304" pitchFamily="18" charset="0"/>
              </a:rPr>
              <a:t>Predictive Analysis makes predictions about future outcomes based on current or past data. </a:t>
            </a:r>
          </a:p>
          <a:p>
            <a:pPr algn="just"/>
            <a:r>
              <a:rPr lang="en-US" altLang="en-US" sz="2400" dirty="0">
                <a:latin typeface="Times New Roman" panose="02020603050405020304" pitchFamily="18" charset="0"/>
                <a:cs typeface="Times New Roman" panose="02020603050405020304" pitchFamily="18" charset="0"/>
              </a:rPr>
              <a:t>Forecasting is just an estimate. Its accuracy is based on how much detailed information you have and how much you dig in it. </a:t>
            </a:r>
          </a:p>
          <a:p>
            <a:endParaRPr lang="en-US" altLang="en-US" dirty="0"/>
          </a:p>
        </p:txBody>
      </p:sp>
      <p:sp>
        <p:nvSpPr>
          <p:cNvPr id="39940" name="Slide Number Placeholder 3">
            <a:extLst>
              <a:ext uri="{FF2B5EF4-FFF2-40B4-BE49-F238E27FC236}">
                <a16:creationId xmlns:a16="http://schemas.microsoft.com/office/drawing/2014/main" id="{89649820-E0B3-A322-BF16-2B3D1C2B27B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7E556C5F-D511-4376-88E5-5799E50C2D13}"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33</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EDF2B1A5-E9AB-FA1D-C086-B3B7A232269D}"/>
              </a:ext>
            </a:extLst>
          </p:cNvPr>
          <p:cNvSpPr>
            <a:spLocks noGrp="1"/>
          </p:cNvSpPr>
          <p:nvPr>
            <p:ph type="title"/>
          </p:nvPr>
        </p:nvSpPr>
        <p:spPr>
          <a:xfrm>
            <a:off x="628650" y="312738"/>
            <a:ext cx="7886700" cy="831850"/>
          </a:xfrm>
        </p:spPr>
        <p:txBody>
          <a:bodyPr/>
          <a:lstStyle/>
          <a:p>
            <a:r>
              <a:rPr lang="en-US" altLang="en-US" b="1" dirty="0">
                <a:latin typeface="Times New Roman" panose="02020603050405020304" pitchFamily="18" charset="0"/>
                <a:cs typeface="Times New Roman" panose="02020603050405020304" pitchFamily="18" charset="0"/>
              </a:rPr>
              <a:t>Prescriptive Analysis </a:t>
            </a:r>
          </a:p>
        </p:txBody>
      </p:sp>
      <p:sp>
        <p:nvSpPr>
          <p:cNvPr id="40963" name="Content Placeholder 2">
            <a:extLst>
              <a:ext uri="{FF2B5EF4-FFF2-40B4-BE49-F238E27FC236}">
                <a16:creationId xmlns:a16="http://schemas.microsoft.com/office/drawing/2014/main" id="{AEB9E29C-A079-B7A0-71EF-64911130BE92}"/>
              </a:ext>
            </a:extLst>
          </p:cNvPr>
          <p:cNvSpPr>
            <a:spLocks noGrp="1"/>
          </p:cNvSpPr>
          <p:nvPr>
            <p:ph idx="1"/>
          </p:nvPr>
        </p:nvSpPr>
        <p:spPr>
          <a:xfrm>
            <a:off x="628650" y="1144588"/>
            <a:ext cx="7886700" cy="4041775"/>
          </a:xfrm>
        </p:spPr>
        <p:txBody>
          <a:bodyPr/>
          <a:lstStyle/>
          <a:p>
            <a:pPr algn="just"/>
            <a:r>
              <a:rPr lang="en-US" altLang="en-US" dirty="0">
                <a:latin typeface="Times New Roman" panose="02020603050405020304" pitchFamily="18" charset="0"/>
                <a:cs typeface="Times New Roman" panose="02020603050405020304" pitchFamily="18" charset="0"/>
              </a:rPr>
              <a:t>Prescriptive Analysis combines the insight from all previous Analysis to determine which action to take in a current problem or decision. </a:t>
            </a:r>
          </a:p>
          <a:p>
            <a:pPr algn="just"/>
            <a:r>
              <a:rPr lang="en-US" altLang="en-US" dirty="0">
                <a:latin typeface="Times New Roman" panose="02020603050405020304" pitchFamily="18" charset="0"/>
                <a:cs typeface="Times New Roman" panose="02020603050405020304" pitchFamily="18" charset="0"/>
              </a:rPr>
              <a:t>Data-driven companies are utilizing Prescriptive Analysis because predictive and descriptive Analysis are not enough to improve data performance. </a:t>
            </a:r>
          </a:p>
          <a:p>
            <a:pPr algn="just"/>
            <a:r>
              <a:rPr lang="en-US" altLang="en-US" dirty="0">
                <a:latin typeface="Times New Roman" panose="02020603050405020304" pitchFamily="18" charset="0"/>
                <a:cs typeface="Times New Roman" panose="02020603050405020304" pitchFamily="18" charset="0"/>
              </a:rPr>
              <a:t>Based on current situations and problems, they analyze the data and make decisions. </a:t>
            </a:r>
          </a:p>
          <a:p>
            <a:endParaRPr lang="en-US" altLang="en-US" dirty="0"/>
          </a:p>
        </p:txBody>
      </p:sp>
      <p:sp>
        <p:nvSpPr>
          <p:cNvPr id="40964" name="Slide Number Placeholder 3">
            <a:extLst>
              <a:ext uri="{FF2B5EF4-FFF2-40B4-BE49-F238E27FC236}">
                <a16:creationId xmlns:a16="http://schemas.microsoft.com/office/drawing/2014/main" id="{F33655DD-26C9-4253-D61E-3BDA7BEDD8E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261386F5-62C2-41B0-A470-5561C6849715}"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34</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11380556-0ABD-3709-FC25-1F0378C6C7FD}"/>
              </a:ext>
            </a:extLst>
          </p:cNvPr>
          <p:cNvSpPr>
            <a:spLocks noGrp="1"/>
          </p:cNvSpPr>
          <p:nvPr>
            <p:ph type="title"/>
          </p:nvPr>
        </p:nvSpPr>
        <p:spPr>
          <a:xfrm>
            <a:off x="628650" y="0"/>
            <a:ext cx="7886700" cy="880946"/>
          </a:xfrm>
        </p:spPr>
        <p:txBody>
          <a:bodyPr/>
          <a:lstStyle/>
          <a:p>
            <a:r>
              <a:rPr lang="en-US" altLang="en-US" b="1" dirty="0">
                <a:latin typeface="Times New Roman" panose="02020603050405020304" pitchFamily="18" charset="0"/>
                <a:cs typeface="Times New Roman" panose="02020603050405020304" pitchFamily="18" charset="0"/>
              </a:rPr>
              <a:t>Types of Variable</a:t>
            </a:r>
          </a:p>
        </p:txBody>
      </p:sp>
      <p:sp>
        <p:nvSpPr>
          <p:cNvPr id="41987" name="Content Placeholder 2">
            <a:extLst>
              <a:ext uri="{FF2B5EF4-FFF2-40B4-BE49-F238E27FC236}">
                <a16:creationId xmlns:a16="http://schemas.microsoft.com/office/drawing/2014/main" id="{A3FC39D7-7B3C-21AF-C9D3-A519515528B0}"/>
              </a:ext>
            </a:extLst>
          </p:cNvPr>
          <p:cNvSpPr>
            <a:spLocks noGrp="1"/>
          </p:cNvSpPr>
          <p:nvPr>
            <p:ph idx="1"/>
          </p:nvPr>
        </p:nvSpPr>
        <p:spPr>
          <a:xfrm>
            <a:off x="200722" y="635620"/>
            <a:ext cx="8943278" cy="4550743"/>
          </a:xfrm>
        </p:spPr>
        <p:txBody>
          <a:bodyPr/>
          <a:lstStyle/>
          <a:p>
            <a:pPr marL="0" indent="0" algn="just" eaLnBrk="1" hangingPunct="1">
              <a:buClr>
                <a:schemeClr val="tx1"/>
              </a:buClr>
              <a:buNone/>
            </a:pPr>
            <a:r>
              <a:rPr lang="en-US" altLang="en-US" dirty="0">
                <a:latin typeface="Times New Roman" panose="02020603050405020304" pitchFamily="18" charset="0"/>
              </a:rPr>
              <a:t>Categorized based on type of values variable has.</a:t>
            </a:r>
          </a:p>
          <a:p>
            <a:pPr marL="0" indent="0" algn="just" eaLnBrk="1" hangingPunct="1">
              <a:buClr>
                <a:schemeClr val="tx1"/>
              </a:buClr>
              <a:buNone/>
            </a:pPr>
            <a:r>
              <a:rPr lang="en-US" altLang="en-US" b="1" dirty="0">
                <a:latin typeface="Times New Roman" panose="02020603050405020304" pitchFamily="18" charset="0"/>
              </a:rPr>
              <a:t>Discrete Variables: </a:t>
            </a:r>
          </a:p>
          <a:p>
            <a:pPr algn="just" eaLnBrk="1" hangingPunct="1">
              <a:lnSpc>
                <a:spcPct val="100000"/>
              </a:lnSpc>
              <a:spcBef>
                <a:spcPts val="0"/>
              </a:spcBef>
              <a:buClr>
                <a:schemeClr val="tx1"/>
              </a:buClr>
            </a:pPr>
            <a:r>
              <a:rPr lang="en-US" altLang="en-US" dirty="0">
                <a:latin typeface="Times New Roman" panose="02020603050405020304" pitchFamily="18" charset="0"/>
              </a:rPr>
              <a:t>Contain a fixed number of distinct values </a:t>
            </a:r>
          </a:p>
          <a:p>
            <a:pPr algn="just" eaLnBrk="1" hangingPunct="1">
              <a:lnSpc>
                <a:spcPct val="100000"/>
              </a:lnSpc>
              <a:spcBef>
                <a:spcPts val="0"/>
              </a:spcBef>
              <a:buClr>
                <a:schemeClr val="tx1"/>
              </a:buClr>
            </a:pPr>
            <a:r>
              <a:rPr lang="en-US" altLang="en-US" dirty="0">
                <a:latin typeface="Times New Roman" panose="02020603050405020304" pitchFamily="18" charset="0"/>
              </a:rPr>
              <a:t>Finite number of possible values  </a:t>
            </a:r>
          </a:p>
          <a:p>
            <a:pPr algn="just" eaLnBrk="1" hangingPunct="1">
              <a:lnSpc>
                <a:spcPct val="100000"/>
              </a:lnSpc>
              <a:spcBef>
                <a:spcPts val="0"/>
              </a:spcBef>
              <a:buClr>
                <a:schemeClr val="tx1"/>
              </a:buClr>
            </a:pPr>
            <a:r>
              <a:rPr lang="en-US" altLang="en-US" dirty="0">
                <a:latin typeface="Times New Roman" panose="02020603050405020304" pitchFamily="18" charset="0"/>
              </a:rPr>
              <a:t>Example: Industrial sector variable  values are  telecommunication industry, retail industry with finite number of possible values.</a:t>
            </a:r>
          </a:p>
          <a:p>
            <a:pPr marL="0" indent="0" algn="just" eaLnBrk="1" hangingPunct="1">
              <a:buClr>
                <a:schemeClr val="tx1"/>
              </a:buClr>
              <a:buNone/>
            </a:pPr>
            <a:r>
              <a:rPr lang="en-US" altLang="en-US" b="1" dirty="0">
                <a:latin typeface="Times New Roman" panose="02020603050405020304" pitchFamily="18" charset="0"/>
              </a:rPr>
              <a:t>Continuous Variables:    </a:t>
            </a:r>
          </a:p>
          <a:p>
            <a:pPr algn="just" eaLnBrk="1" hangingPunct="1">
              <a:lnSpc>
                <a:spcPct val="100000"/>
              </a:lnSpc>
              <a:spcBef>
                <a:spcPts val="0"/>
              </a:spcBef>
              <a:buClr>
                <a:schemeClr val="tx1"/>
              </a:buClr>
            </a:pPr>
            <a:r>
              <a:rPr lang="en-US" altLang="en-US" dirty="0">
                <a:latin typeface="Times New Roman" panose="02020603050405020304" pitchFamily="18" charset="0"/>
              </a:rPr>
              <a:t>Can take any numeric value within a range    </a:t>
            </a:r>
          </a:p>
          <a:p>
            <a:pPr algn="just" eaLnBrk="1" hangingPunct="1">
              <a:lnSpc>
                <a:spcPct val="100000"/>
              </a:lnSpc>
              <a:spcBef>
                <a:spcPts val="0"/>
              </a:spcBef>
              <a:buClr>
                <a:schemeClr val="tx1"/>
              </a:buClr>
            </a:pPr>
            <a:r>
              <a:rPr lang="en-US" altLang="en-US" dirty="0">
                <a:latin typeface="Times New Roman" panose="02020603050405020304" pitchFamily="18" charset="0"/>
              </a:rPr>
              <a:t>Infinite number of possible values   </a:t>
            </a:r>
          </a:p>
          <a:p>
            <a:pPr algn="just" eaLnBrk="1" hangingPunct="1">
              <a:lnSpc>
                <a:spcPct val="100000"/>
              </a:lnSpc>
              <a:spcBef>
                <a:spcPts val="0"/>
              </a:spcBef>
              <a:buClr>
                <a:schemeClr val="tx1"/>
              </a:buClr>
            </a:pPr>
            <a:r>
              <a:rPr lang="en-US" altLang="en-US" dirty="0">
                <a:latin typeface="Times New Roman" panose="02020603050405020304" pitchFamily="18" charset="0"/>
              </a:rPr>
              <a:t>Example: Patient's weight (e.g., 153.2 </a:t>
            </a:r>
            <a:r>
              <a:rPr lang="en-US" altLang="en-US" dirty="0" err="1">
                <a:latin typeface="Times New Roman" panose="02020603050405020304" pitchFamily="18" charset="0"/>
              </a:rPr>
              <a:t>lb</a:t>
            </a:r>
            <a:r>
              <a:rPr lang="en-US" altLang="en-US" dirty="0">
                <a:latin typeface="Times New Roman" panose="02020603050405020304" pitchFamily="18" charset="0"/>
              </a:rPr>
              <a:t>, 98.2 </a:t>
            </a:r>
            <a:r>
              <a:rPr lang="en-US" altLang="en-US" dirty="0" err="1">
                <a:latin typeface="Times New Roman" panose="02020603050405020304" pitchFamily="18" charset="0"/>
              </a:rPr>
              <a:t>lb</a:t>
            </a:r>
            <a:r>
              <a:rPr lang="en-US" altLang="en-US" dirty="0">
                <a:latin typeface="Times New Roman" panose="02020603050405020304" pitchFamily="18" charset="0"/>
              </a:rPr>
              <a:t>)</a:t>
            </a:r>
            <a:endParaRPr lang="en-US" altLang="en-US" i="1" dirty="0">
              <a:solidFill>
                <a:srgbClr val="FF0000"/>
              </a:solidFill>
              <a:latin typeface="Times New Roman" panose="02020603050405020304" pitchFamily="18" charset="0"/>
            </a:endParaRPr>
          </a:p>
        </p:txBody>
      </p:sp>
      <p:sp>
        <p:nvSpPr>
          <p:cNvPr id="41988" name="Slide Number Placeholder 3">
            <a:extLst>
              <a:ext uri="{FF2B5EF4-FFF2-40B4-BE49-F238E27FC236}">
                <a16:creationId xmlns:a16="http://schemas.microsoft.com/office/drawing/2014/main" id="{66144190-FAB9-7216-30C2-8E2956CFAEC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03B99FEA-37BC-4475-B9AF-67D77FF85668}"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35</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a:extLst>
              <a:ext uri="{FF2B5EF4-FFF2-40B4-BE49-F238E27FC236}">
                <a16:creationId xmlns:a16="http://schemas.microsoft.com/office/drawing/2014/main" id="{05EBCFC1-1DF9-86A7-AD8A-7C5C40E92541}"/>
              </a:ext>
            </a:extLst>
          </p:cNvPr>
          <p:cNvSpPr>
            <a:spLocks noGrp="1"/>
          </p:cNvSpPr>
          <p:nvPr>
            <p:ph idx="1"/>
          </p:nvPr>
        </p:nvSpPr>
        <p:spPr>
          <a:xfrm>
            <a:off x="0" y="0"/>
            <a:ext cx="8953500" cy="5008563"/>
          </a:xfrm>
        </p:spPr>
        <p:txBody>
          <a:bodyPr/>
          <a:lstStyle/>
          <a:p>
            <a:pPr marL="0" indent="0" algn="just">
              <a:lnSpc>
                <a:spcPct val="100000"/>
              </a:lnSpc>
              <a:spcBef>
                <a:spcPts val="0"/>
              </a:spcBef>
              <a:buNone/>
            </a:pPr>
            <a:r>
              <a:rPr lang="en-US" altLang="en-US" sz="2400" b="1" dirty="0">
                <a:latin typeface="Times New Roman" panose="02020603050405020304" pitchFamily="18" charset="0"/>
                <a:cs typeface="Times New Roman" panose="02020603050405020304" pitchFamily="18" charset="0"/>
              </a:rPr>
              <a:t>Ratio Scale:    </a:t>
            </a:r>
          </a:p>
          <a:p>
            <a:pPr marL="0" indent="0" algn="just">
              <a:lnSpc>
                <a:spcPct val="100000"/>
              </a:lnSpc>
              <a:spcBef>
                <a:spcPts val="0"/>
              </a:spcBef>
              <a:buNone/>
            </a:pPr>
            <a:r>
              <a:rPr lang="en-US" altLang="en-US" sz="2400" dirty="0">
                <a:latin typeface="Times New Roman" panose="02020603050405020304" pitchFamily="18" charset="0"/>
                <a:cs typeface="Times New Roman" panose="02020603050405020304" pitchFamily="18" charset="0"/>
              </a:rPr>
              <a:t>Intervals and ratios of values can be compared    </a:t>
            </a:r>
          </a:p>
          <a:p>
            <a:pPr marL="0" indent="0" algn="just">
              <a:lnSpc>
                <a:spcPct val="100000"/>
              </a:lnSpc>
              <a:spcBef>
                <a:spcPts val="0"/>
              </a:spcBef>
              <a:buNone/>
            </a:pPr>
            <a:r>
              <a:rPr lang="en-US" altLang="en-US" sz="2400" dirty="0">
                <a:latin typeface="Times New Roman" panose="02020603050405020304" pitchFamily="18" charset="0"/>
                <a:cs typeface="Times New Roman" panose="02020603050405020304" pitchFamily="18" charset="0"/>
              </a:rPr>
              <a:t>Natural zero point    </a:t>
            </a:r>
          </a:p>
          <a:p>
            <a:pPr marL="0" indent="0" algn="just">
              <a:lnSpc>
                <a:spcPct val="100000"/>
              </a:lnSpc>
              <a:spcBef>
                <a:spcPts val="0"/>
              </a:spcBef>
              <a:buNone/>
            </a:pPr>
            <a:r>
              <a:rPr lang="en-US" altLang="en-US" sz="2400" dirty="0">
                <a:latin typeface="Times New Roman" panose="02020603050405020304" pitchFamily="18" charset="0"/>
                <a:cs typeface="Times New Roman" panose="02020603050405020304" pitchFamily="18" charset="0"/>
              </a:rPr>
              <a:t>Example: Bank account balance ($5, $10, $15)</a:t>
            </a:r>
          </a:p>
          <a:p>
            <a:pPr marL="0" indent="0" algn="just">
              <a:lnSpc>
                <a:spcPct val="100000"/>
              </a:lnSpc>
              <a:spcBef>
                <a:spcPts val="0"/>
              </a:spcBef>
              <a:buNone/>
            </a:pPr>
            <a:endParaRPr lang="en-US" altLang="en-US" sz="2400"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US" altLang="en-US" sz="2400" b="1" dirty="0">
                <a:latin typeface="Times New Roman" panose="02020603050405020304" pitchFamily="18" charset="0"/>
                <a:cs typeface="Times New Roman" panose="02020603050405020304" pitchFamily="18" charset="0"/>
              </a:rPr>
              <a:t>Special Types of Variables:- </a:t>
            </a:r>
          </a:p>
          <a:p>
            <a:pPr marL="0" indent="0" algn="just">
              <a:lnSpc>
                <a:spcPct val="100000"/>
              </a:lnSpc>
              <a:spcBef>
                <a:spcPts val="0"/>
              </a:spcBef>
              <a:buNone/>
            </a:pPr>
            <a:r>
              <a:rPr lang="en-US" altLang="en-US" sz="2400" b="1" dirty="0">
                <a:latin typeface="Times New Roman" panose="02020603050405020304" pitchFamily="18" charset="0"/>
                <a:cs typeface="Times New Roman" panose="02020603050405020304" pitchFamily="18" charset="0"/>
              </a:rPr>
              <a:t>Dichotomous Variable:  </a:t>
            </a:r>
          </a:p>
          <a:p>
            <a:pPr marL="0" indent="0" algn="just">
              <a:lnSpc>
                <a:spcPct val="100000"/>
              </a:lnSpc>
              <a:spcBef>
                <a:spcPts val="0"/>
              </a:spcBef>
              <a:buNone/>
            </a:pPr>
            <a:r>
              <a:rPr lang="en-US" altLang="en-US" sz="2400" dirty="0">
                <a:latin typeface="Times New Roman" panose="02020603050405020304" pitchFamily="18" charset="0"/>
                <a:cs typeface="Times New Roman" panose="02020603050405020304" pitchFamily="18" charset="0"/>
              </a:rPr>
              <a:t>Only two possible values  </a:t>
            </a:r>
          </a:p>
          <a:p>
            <a:pPr marL="0" indent="0" algn="just">
              <a:lnSpc>
                <a:spcPct val="100000"/>
              </a:lnSpc>
              <a:spcBef>
                <a:spcPts val="0"/>
              </a:spcBef>
              <a:buNone/>
            </a:pPr>
            <a:r>
              <a:rPr lang="en-US" altLang="en-US" sz="2400" dirty="0">
                <a:latin typeface="Times New Roman" panose="02020603050405020304" pitchFamily="18" charset="0"/>
                <a:cs typeface="Times New Roman" panose="02020603050405020304" pitchFamily="18" charset="0"/>
              </a:rPr>
              <a:t>Example: Gender (male, female)</a:t>
            </a:r>
          </a:p>
          <a:p>
            <a:pPr marL="0" indent="0" algn="just">
              <a:lnSpc>
                <a:spcPct val="100000"/>
              </a:lnSpc>
              <a:spcBef>
                <a:spcPts val="0"/>
              </a:spcBef>
              <a:buNone/>
            </a:pPr>
            <a:endParaRPr lang="en-US" altLang="en-US" sz="2400" b="1"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US" altLang="en-US" sz="2400" b="1" dirty="0">
                <a:latin typeface="Times New Roman" panose="02020603050405020304" pitchFamily="18" charset="0"/>
                <a:cs typeface="Times New Roman" panose="02020603050405020304" pitchFamily="18" charset="0"/>
              </a:rPr>
              <a:t>Binary Variable: </a:t>
            </a:r>
            <a:r>
              <a:rPr lang="en-US" altLang="en-US" sz="2400" dirty="0">
                <a:latin typeface="Times New Roman" panose="02020603050405020304" pitchFamily="18" charset="0"/>
                <a:cs typeface="Times New Roman" panose="02020603050405020304" pitchFamily="18" charset="0"/>
              </a:rPr>
              <a:t>Dichotomous variable with values 0 or 1    </a:t>
            </a:r>
          </a:p>
          <a:p>
            <a:pPr marL="0" indent="0" algn="just">
              <a:lnSpc>
                <a:spcPct val="100000"/>
              </a:lnSpc>
              <a:spcBef>
                <a:spcPts val="0"/>
              </a:spcBef>
              <a:buNone/>
            </a:pPr>
            <a:r>
              <a:rPr lang="en-US" altLang="en-US" sz="2400" dirty="0">
                <a:latin typeface="Times New Roman" panose="02020603050405020304" pitchFamily="18" charset="0"/>
                <a:cs typeface="Times New Roman" panose="02020603050405020304" pitchFamily="18" charset="0"/>
              </a:rPr>
              <a:t> Example: Purchase (0 = no, 1 = yes), Fuel Efficiency (0 = low, 1 = high)</a:t>
            </a:r>
          </a:p>
        </p:txBody>
      </p:sp>
      <p:sp>
        <p:nvSpPr>
          <p:cNvPr id="51203" name="Slide Number Placeholder 3">
            <a:extLst>
              <a:ext uri="{FF2B5EF4-FFF2-40B4-BE49-F238E27FC236}">
                <a16:creationId xmlns:a16="http://schemas.microsoft.com/office/drawing/2014/main" id="{241BD176-7F97-9F1D-CAA8-04ED6AA9EA8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12F61677-0911-40CA-BD76-7A1766ACF165}" type="slidenum">
              <a:rPr lang="en-US" altLang="en-US">
                <a:solidFill>
                  <a:schemeClr val="bg1"/>
                </a:solidFill>
              </a:rPr>
              <a:pPr/>
              <a:t>36</a:t>
            </a:fld>
            <a:endParaRPr lang="en-US" altLang="en-US">
              <a:solidFill>
                <a:schemeClr val="bg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75E5B4FC-D458-361D-1B39-508171ED92D7}"/>
              </a:ext>
            </a:extLst>
          </p:cNvPr>
          <p:cNvSpPr>
            <a:spLocks noGrp="1"/>
          </p:cNvSpPr>
          <p:nvPr>
            <p:ph type="title"/>
          </p:nvPr>
        </p:nvSpPr>
        <p:spPr>
          <a:xfrm>
            <a:off x="301083" y="-111512"/>
            <a:ext cx="8214267" cy="695712"/>
          </a:xfrm>
        </p:spPr>
        <p:txBody>
          <a:bodyPr/>
          <a:lstStyle/>
          <a:p>
            <a:r>
              <a:rPr lang="en-US" altLang="en-US" b="1" dirty="0">
                <a:latin typeface="Times New Roman" panose="02020603050405020304" pitchFamily="18" charset="0"/>
                <a:cs typeface="Times New Roman" panose="02020603050405020304" pitchFamily="18" charset="0"/>
              </a:rPr>
              <a:t>Scales of Data</a:t>
            </a:r>
          </a:p>
        </p:txBody>
      </p:sp>
      <p:sp>
        <p:nvSpPr>
          <p:cNvPr id="50179" name="Content Placeholder 2">
            <a:extLst>
              <a:ext uri="{FF2B5EF4-FFF2-40B4-BE49-F238E27FC236}">
                <a16:creationId xmlns:a16="http://schemas.microsoft.com/office/drawing/2014/main" id="{AC058CE1-9FF2-7408-A60E-CD017DC970E4}"/>
              </a:ext>
            </a:extLst>
          </p:cNvPr>
          <p:cNvSpPr>
            <a:spLocks noGrp="1"/>
          </p:cNvSpPr>
          <p:nvPr>
            <p:ph idx="1"/>
          </p:nvPr>
        </p:nvSpPr>
        <p:spPr>
          <a:xfrm>
            <a:off x="1" y="584200"/>
            <a:ext cx="8515350" cy="4602163"/>
          </a:xfrm>
        </p:spPr>
        <p:txBody>
          <a:bodyPr/>
          <a:lstStyle/>
          <a:p>
            <a:pPr marL="0" indent="0" algn="just">
              <a:lnSpc>
                <a:spcPct val="100000"/>
              </a:lnSpc>
              <a:spcBef>
                <a:spcPts val="0"/>
              </a:spcBef>
              <a:buNone/>
            </a:pPr>
            <a:r>
              <a:rPr lang="en-US" sz="2200" dirty="0">
                <a:latin typeface="Times New Roman" panose="02020603050405020304" pitchFamily="18" charset="0"/>
                <a:cs typeface="Times New Roman" panose="02020603050405020304" pitchFamily="18" charset="0"/>
              </a:rPr>
              <a:t>Variables classified according to the scale on which they are measured.</a:t>
            </a:r>
            <a:endParaRPr lang="en-US" altLang="en-US" sz="2200" dirty="0">
              <a:solidFill>
                <a:srgbClr val="FF0000"/>
              </a:solidFill>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US" altLang="en-US" sz="2200" b="1" dirty="0">
                <a:latin typeface="Times New Roman" panose="02020603050405020304" pitchFamily="18" charset="0"/>
                <a:cs typeface="Times New Roman" panose="02020603050405020304" pitchFamily="18" charset="0"/>
              </a:rPr>
              <a:t>Nominal Scale:    </a:t>
            </a:r>
          </a:p>
          <a:p>
            <a:pPr algn="just">
              <a:lnSpc>
                <a:spcPct val="100000"/>
              </a:lnSpc>
              <a:spcBef>
                <a:spcPts val="0"/>
              </a:spcBef>
            </a:pPr>
            <a:r>
              <a:rPr lang="en-US" altLang="en-US" sz="2200" dirty="0">
                <a:latin typeface="Times New Roman" panose="02020603050405020304" pitchFamily="18" charset="0"/>
                <a:cs typeface="Times New Roman" panose="02020603050405020304" pitchFamily="18" charset="0"/>
              </a:rPr>
              <a:t>Variable with Limited number of values    </a:t>
            </a:r>
          </a:p>
          <a:p>
            <a:pPr algn="just">
              <a:lnSpc>
                <a:spcPct val="100000"/>
              </a:lnSpc>
              <a:spcBef>
                <a:spcPts val="0"/>
              </a:spcBef>
            </a:pPr>
            <a:r>
              <a:rPr lang="en-US" altLang="en-US" sz="2200" dirty="0">
                <a:latin typeface="Times New Roman" panose="02020603050405020304" pitchFamily="18" charset="0"/>
                <a:cs typeface="Times New Roman" panose="02020603050405020304" pitchFamily="18" charset="0"/>
              </a:rPr>
              <a:t>Values cannot be ordered</a:t>
            </a:r>
          </a:p>
          <a:p>
            <a:pPr algn="just">
              <a:lnSpc>
                <a:spcPct val="100000"/>
              </a:lnSpc>
              <a:spcBef>
                <a:spcPts val="0"/>
              </a:spcBef>
            </a:pPr>
            <a:r>
              <a:rPr lang="en-US" altLang="en-US" sz="2200" dirty="0">
                <a:latin typeface="Times New Roman" panose="02020603050405020304" pitchFamily="18" charset="0"/>
                <a:cs typeface="Times New Roman" panose="02020603050405020304" pitchFamily="18" charset="0"/>
              </a:rPr>
              <a:t>Example: Industry (financial, engineering, retail)</a:t>
            </a:r>
          </a:p>
          <a:p>
            <a:pPr algn="just">
              <a:lnSpc>
                <a:spcPct val="100000"/>
              </a:lnSpc>
              <a:spcBef>
                <a:spcPts val="0"/>
              </a:spcBef>
            </a:pPr>
            <a:endParaRPr lang="en-US" altLang="en-US" sz="2200"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US" altLang="en-US" sz="2200" b="1" dirty="0">
                <a:latin typeface="Times New Roman" panose="02020603050405020304" pitchFamily="18" charset="0"/>
                <a:cs typeface="Times New Roman" panose="02020603050405020304" pitchFamily="18" charset="0"/>
              </a:rPr>
              <a:t>Ordinal Scale:    </a:t>
            </a:r>
          </a:p>
          <a:p>
            <a:pPr algn="just">
              <a:lnSpc>
                <a:spcPct val="100000"/>
              </a:lnSpc>
              <a:spcBef>
                <a:spcPts val="0"/>
              </a:spcBef>
            </a:pPr>
            <a:r>
              <a:rPr lang="en-US" altLang="en-US" sz="2200" dirty="0">
                <a:latin typeface="Times New Roman" panose="02020603050405020304" pitchFamily="18" charset="0"/>
                <a:cs typeface="Times New Roman" panose="02020603050405020304" pitchFamily="18" charset="0"/>
              </a:rPr>
              <a:t>Variable whose Values can be ordered or ranked    </a:t>
            </a:r>
          </a:p>
          <a:p>
            <a:pPr algn="just">
              <a:lnSpc>
                <a:spcPct val="100000"/>
              </a:lnSpc>
              <a:spcBef>
                <a:spcPts val="0"/>
              </a:spcBef>
            </a:pPr>
            <a:r>
              <a:rPr lang="en-US" altLang="en-US" sz="2200" dirty="0">
                <a:latin typeface="Times New Roman" panose="02020603050405020304" pitchFamily="18" charset="0"/>
                <a:cs typeface="Times New Roman" panose="02020603050405020304" pitchFamily="18" charset="0"/>
              </a:rPr>
              <a:t>Values are assigned to fixed categories    </a:t>
            </a:r>
          </a:p>
          <a:p>
            <a:pPr algn="just">
              <a:lnSpc>
                <a:spcPct val="100000"/>
              </a:lnSpc>
              <a:spcBef>
                <a:spcPts val="0"/>
              </a:spcBef>
            </a:pPr>
            <a:r>
              <a:rPr lang="en-US" altLang="en-US" sz="2200" dirty="0">
                <a:latin typeface="Times New Roman" panose="02020603050405020304" pitchFamily="18" charset="0"/>
                <a:cs typeface="Times New Roman" panose="02020603050405020304" pitchFamily="18" charset="0"/>
              </a:rPr>
              <a:t>Example: Low, Medium, High</a:t>
            </a:r>
          </a:p>
          <a:p>
            <a:pPr algn="just">
              <a:lnSpc>
                <a:spcPct val="100000"/>
              </a:lnSpc>
              <a:spcBef>
                <a:spcPts val="0"/>
              </a:spcBef>
            </a:pPr>
            <a:endParaRPr lang="en-US" altLang="en-US" sz="2200"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US" altLang="en-US" sz="2200" b="1" dirty="0">
                <a:latin typeface="Times New Roman" panose="02020603050405020304" pitchFamily="18" charset="0"/>
                <a:cs typeface="Times New Roman" panose="02020603050405020304" pitchFamily="18" charset="0"/>
              </a:rPr>
              <a:t>Interval Scale:   </a:t>
            </a:r>
          </a:p>
          <a:p>
            <a:pPr algn="just">
              <a:lnSpc>
                <a:spcPct val="100000"/>
              </a:lnSpc>
              <a:spcBef>
                <a:spcPts val="0"/>
              </a:spcBef>
            </a:pPr>
            <a:r>
              <a:rPr lang="en-US" altLang="en-US" sz="2200" dirty="0">
                <a:latin typeface="Times New Roman" panose="02020603050405020304" pitchFamily="18" charset="0"/>
                <a:cs typeface="Times New Roman" panose="02020603050405020304" pitchFamily="18" charset="0"/>
              </a:rPr>
              <a:t>Intervals between values can be compared    </a:t>
            </a:r>
          </a:p>
          <a:p>
            <a:pPr algn="just">
              <a:lnSpc>
                <a:spcPct val="100000"/>
              </a:lnSpc>
              <a:spcBef>
                <a:spcPts val="0"/>
              </a:spcBef>
            </a:pPr>
            <a:r>
              <a:rPr lang="en-US" altLang="en-US" sz="2200" dirty="0">
                <a:latin typeface="Times New Roman" panose="02020603050405020304" pitchFamily="18" charset="0"/>
                <a:cs typeface="Times New Roman" panose="02020603050405020304" pitchFamily="18" charset="0"/>
              </a:rPr>
              <a:t>Values share same unit of measurement    </a:t>
            </a:r>
          </a:p>
          <a:p>
            <a:pPr algn="just">
              <a:lnSpc>
                <a:spcPct val="100000"/>
              </a:lnSpc>
              <a:spcBef>
                <a:spcPts val="0"/>
              </a:spcBef>
            </a:pPr>
            <a:r>
              <a:rPr lang="en-US" altLang="en-US" sz="2200" dirty="0">
                <a:latin typeface="Times New Roman" panose="02020603050405020304" pitchFamily="18" charset="0"/>
                <a:cs typeface="Times New Roman" panose="02020603050405020304" pitchFamily="18" charset="0"/>
              </a:rPr>
              <a:t>Example: Fahrenheit scale (5◦F, 10◦F, 15◦F)</a:t>
            </a:r>
          </a:p>
          <a:p>
            <a:pPr algn="just">
              <a:lnSpc>
                <a:spcPct val="100000"/>
              </a:lnSpc>
              <a:spcBef>
                <a:spcPts val="0"/>
              </a:spcBef>
            </a:pPr>
            <a:endParaRPr lang="en-US" altLang="en-US" sz="2400" dirty="0">
              <a:latin typeface="Times New Roman" panose="02020603050405020304" pitchFamily="18" charset="0"/>
              <a:cs typeface="Times New Roman" panose="02020603050405020304" pitchFamily="18" charset="0"/>
            </a:endParaRPr>
          </a:p>
        </p:txBody>
      </p:sp>
      <p:sp>
        <p:nvSpPr>
          <p:cNvPr id="50180" name="Slide Number Placeholder 3">
            <a:extLst>
              <a:ext uri="{FF2B5EF4-FFF2-40B4-BE49-F238E27FC236}">
                <a16:creationId xmlns:a16="http://schemas.microsoft.com/office/drawing/2014/main" id="{2EBC87BC-9996-B0AA-526E-C350A1D0F87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6DED0CC3-00E8-4581-9724-29776E4F890D}" type="slidenum">
              <a:rPr lang="en-US" altLang="en-US">
                <a:solidFill>
                  <a:schemeClr val="bg1"/>
                </a:solidFill>
              </a:rPr>
              <a:pPr/>
              <a:t>37</a:t>
            </a:fld>
            <a:endParaRPr lang="en-US" altLang="en-US">
              <a:solidFill>
                <a:schemeClr val="bg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49BB8049-C20D-6BA6-D36C-A1D98EAF5327}"/>
              </a:ext>
            </a:extLst>
          </p:cNvPr>
          <p:cNvSpPr>
            <a:spLocks noGrp="1"/>
          </p:cNvSpPr>
          <p:nvPr>
            <p:ph type="title"/>
          </p:nvPr>
        </p:nvSpPr>
        <p:spPr>
          <a:xfrm>
            <a:off x="628650" y="312738"/>
            <a:ext cx="7886700" cy="525462"/>
          </a:xfrm>
        </p:spPr>
        <p:txBody>
          <a:bodyPr/>
          <a:lstStyle/>
          <a:p>
            <a:r>
              <a:rPr lang="en-US" altLang="en-US" b="1" dirty="0">
                <a:latin typeface="Times New Roman" panose="02020603050405020304" pitchFamily="18" charset="0"/>
                <a:cs typeface="Times New Roman" panose="02020603050405020304" pitchFamily="18" charset="0"/>
              </a:rPr>
              <a:t>Central Tendency of Data</a:t>
            </a:r>
            <a:br>
              <a:rPr lang="en-US" altLang="en-US" dirty="0"/>
            </a:br>
            <a:endParaRPr lang="en-US" altLang="en-US" dirty="0"/>
          </a:p>
        </p:txBody>
      </p:sp>
      <p:sp>
        <p:nvSpPr>
          <p:cNvPr id="44035" name="Content Placeholder 2">
            <a:extLst>
              <a:ext uri="{FF2B5EF4-FFF2-40B4-BE49-F238E27FC236}">
                <a16:creationId xmlns:a16="http://schemas.microsoft.com/office/drawing/2014/main" id="{AB4EC595-EB83-9F2A-B7C5-8F0A5523BF53}"/>
              </a:ext>
            </a:extLst>
          </p:cNvPr>
          <p:cNvSpPr>
            <a:spLocks noGrp="1"/>
          </p:cNvSpPr>
          <p:nvPr>
            <p:ph idx="1"/>
          </p:nvPr>
        </p:nvSpPr>
        <p:spPr>
          <a:xfrm>
            <a:off x="177800" y="838200"/>
            <a:ext cx="8750300" cy="4348163"/>
          </a:xfrm>
        </p:spPr>
        <p:txBody>
          <a:bodyPr/>
          <a:lstStyle/>
          <a:p>
            <a:pPr algn="just"/>
            <a:r>
              <a:rPr lang="en-US" altLang="en-US" dirty="0">
                <a:latin typeface="Times New Roman" panose="02020603050405020304" pitchFamily="18" charset="0"/>
                <a:cs typeface="Times New Roman" panose="02020603050405020304" pitchFamily="18" charset="0"/>
              </a:rPr>
              <a:t>Definition: Value that characterizes the center of a set of values</a:t>
            </a:r>
          </a:p>
          <a:p>
            <a:pPr algn="just"/>
            <a:r>
              <a:rPr lang="en-US" altLang="en-US" dirty="0">
                <a:latin typeface="Times New Roman" panose="02020603050405020304" pitchFamily="18" charset="0"/>
                <a:cs typeface="Times New Roman" panose="02020603050405020304" pitchFamily="18" charset="0"/>
              </a:rPr>
              <a:t>Purpose: Quantify the middle or central location of a variable such as average.</a:t>
            </a:r>
          </a:p>
          <a:p>
            <a:pPr algn="just"/>
            <a:r>
              <a:rPr lang="en-US" altLang="en-US" dirty="0">
                <a:latin typeface="Times New Roman" panose="02020603050405020304" pitchFamily="18" charset="0"/>
                <a:cs typeface="Times New Roman" panose="02020603050405020304" pitchFamily="18" charset="0"/>
              </a:rPr>
              <a:t>Many observations values lie around central value.</a:t>
            </a:r>
          </a:p>
          <a:p>
            <a:pPr algn="just"/>
            <a:r>
              <a:rPr lang="en-US" altLang="en-US" dirty="0">
                <a:latin typeface="Times New Roman" panose="02020603050405020304" pitchFamily="18" charset="0"/>
                <a:cs typeface="Times New Roman" panose="02020603050405020304" pitchFamily="18" charset="0"/>
              </a:rPr>
              <a:t>Approaches to Calculating Central Tendency:- Mode, Median and Mean</a:t>
            </a:r>
          </a:p>
        </p:txBody>
      </p:sp>
      <p:sp>
        <p:nvSpPr>
          <p:cNvPr id="44036" name="Slide Number Placeholder 3">
            <a:extLst>
              <a:ext uri="{FF2B5EF4-FFF2-40B4-BE49-F238E27FC236}">
                <a16:creationId xmlns:a16="http://schemas.microsoft.com/office/drawing/2014/main" id="{78756D78-72BD-8BF7-6EA6-A4AD389D4FA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45F09426-3798-4B5A-BF26-250F94A32485}" type="slidenum">
              <a:rPr lang="en-US" altLang="en-US">
                <a:solidFill>
                  <a:schemeClr val="bg1"/>
                </a:solidFill>
              </a:rPr>
              <a:pPr/>
              <a:t>38</a:t>
            </a:fld>
            <a:endParaRPr lang="en-US" altLang="en-US">
              <a:solidFill>
                <a:schemeClr val="bg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7B8256-7C4B-5D03-53AE-01644E199223}"/>
              </a:ext>
            </a:extLst>
          </p:cNvPr>
          <p:cNvSpPr>
            <a:spLocks noGrp="1"/>
          </p:cNvSpPr>
          <p:nvPr>
            <p:ph idx="1"/>
          </p:nvPr>
        </p:nvSpPr>
        <p:spPr>
          <a:xfrm>
            <a:off x="0" y="190500"/>
            <a:ext cx="8515350" cy="4995455"/>
          </a:xfrm>
        </p:spPr>
        <p:txBody>
          <a:bodyPr/>
          <a:lstStyle/>
          <a:p>
            <a:pPr marL="0" indent="0" algn="just">
              <a:buNone/>
            </a:pPr>
            <a:r>
              <a:rPr lang="en-US" altLang="en-US" sz="3600" b="1" dirty="0">
                <a:latin typeface="Times New Roman" panose="02020603050405020304" pitchFamily="18" charset="0"/>
                <a:cs typeface="Times New Roman" panose="02020603050405020304" pitchFamily="18" charset="0"/>
              </a:rPr>
              <a:t>Mode:</a:t>
            </a:r>
          </a:p>
          <a:p>
            <a:pPr algn="just"/>
            <a:r>
              <a:rPr lang="en-US" altLang="en-US" dirty="0">
                <a:latin typeface="Times New Roman" panose="02020603050405020304" pitchFamily="18" charset="0"/>
                <a:cs typeface="Times New Roman" panose="02020603050405020304" pitchFamily="18" charset="0"/>
              </a:rPr>
              <a:t>The mode is the most commonly reported value for a particular variable. </a:t>
            </a:r>
          </a:p>
          <a:p>
            <a:pPr algn="just"/>
            <a:r>
              <a:rPr lang="en-US" altLang="en-US" dirty="0">
                <a:latin typeface="Times New Roman" panose="02020603050405020304" pitchFamily="18" charset="0"/>
                <a:cs typeface="Times New Roman" panose="02020603050405020304" pitchFamily="18" charset="0"/>
              </a:rPr>
              <a:t>It is illustrated using the following variable whose values are: 3, 4, 5, 6, 7, 7, 7, 8,8,9</a:t>
            </a:r>
          </a:p>
          <a:p>
            <a:pPr algn="just"/>
            <a:r>
              <a:rPr lang="en-US" altLang="en-US" dirty="0">
                <a:latin typeface="Times New Roman" panose="02020603050405020304" pitchFamily="18" charset="0"/>
                <a:cs typeface="Times New Roman" panose="02020603050405020304" pitchFamily="18" charset="0"/>
              </a:rPr>
              <a:t>The mode is 7 since there are three occurrences of 7.</a:t>
            </a:r>
          </a:p>
          <a:p>
            <a:pPr algn="just"/>
            <a:r>
              <a:rPr lang="en-US" altLang="en-US" dirty="0">
                <a:latin typeface="Times New Roman" panose="02020603050405020304" pitchFamily="18" charset="0"/>
                <a:cs typeface="Times New Roman" panose="02020603050405020304" pitchFamily="18" charset="0"/>
              </a:rPr>
              <a:t>The following values, both 7 and 8 are reported three times: 3, 4, 5, 6, 7,7, 7, 8, 8, 8, 9 </a:t>
            </a:r>
          </a:p>
          <a:p>
            <a:pPr algn="just"/>
            <a:r>
              <a:rPr lang="en-US" altLang="en-US" dirty="0">
                <a:latin typeface="Times New Roman" panose="02020603050405020304" pitchFamily="18" charset="0"/>
                <a:cs typeface="Times New Roman" panose="02020603050405020304" pitchFamily="18" charset="0"/>
              </a:rPr>
              <a:t>The mode may be reported as {7, 8} or 7.5.</a:t>
            </a:r>
          </a:p>
          <a:p>
            <a:endParaRPr lang="en-IN" dirty="0"/>
          </a:p>
        </p:txBody>
      </p:sp>
      <p:sp>
        <p:nvSpPr>
          <p:cNvPr id="4" name="Slide Number Placeholder 3">
            <a:extLst>
              <a:ext uri="{FF2B5EF4-FFF2-40B4-BE49-F238E27FC236}">
                <a16:creationId xmlns:a16="http://schemas.microsoft.com/office/drawing/2014/main" id="{414CB58B-7285-2140-6A8C-C04041ED14A3}"/>
              </a:ext>
            </a:extLst>
          </p:cNvPr>
          <p:cNvSpPr>
            <a:spLocks noGrp="1"/>
          </p:cNvSpPr>
          <p:nvPr>
            <p:ph type="sldNum" sz="quarter" idx="12"/>
          </p:nvPr>
        </p:nvSpPr>
        <p:spPr/>
        <p:txBody>
          <a:bodyPr/>
          <a:lstStyle/>
          <a:p>
            <a:fld id="{8B4A9B09-D049-4FE9-B7AC-7898586622D8}" type="slidenum">
              <a:rPr lang="en-US" altLang="en-US" smtClean="0"/>
              <a:pPr/>
              <a:t>39</a:t>
            </a:fld>
            <a:endParaRPr lang="en-US" altLang="en-US"/>
          </a:p>
        </p:txBody>
      </p:sp>
    </p:spTree>
    <p:extLst>
      <p:ext uri="{BB962C8B-B14F-4D97-AF65-F5344CB8AC3E}">
        <p14:creationId xmlns:p14="http://schemas.microsoft.com/office/powerpoint/2010/main" val="1302131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D91EC261-8B55-3D13-01A9-3E4C17287374}"/>
              </a:ext>
            </a:extLst>
          </p:cNvPr>
          <p:cNvSpPr>
            <a:spLocks noGrp="1"/>
          </p:cNvSpPr>
          <p:nvPr>
            <p:ph type="ctrTitle"/>
          </p:nvPr>
        </p:nvSpPr>
        <p:spPr>
          <a:xfrm>
            <a:off x="685800" y="1096963"/>
            <a:ext cx="7772400" cy="2387600"/>
          </a:xfrm>
        </p:spPr>
        <p:txBody>
          <a:bodyPr/>
          <a:lstStyle/>
          <a:p>
            <a:r>
              <a:rPr lang="en-US" altLang="en-US" b="1" dirty="0">
                <a:latin typeface="Times New Roman" panose="02020603050405020304" pitchFamily="18" charset="0"/>
                <a:cs typeface="Times New Roman" panose="02020603050405020304" pitchFamily="18" charset="0"/>
              </a:rPr>
              <a:t>Over view of Data Analysis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C3143045-E19E-C963-7031-A8EB6446AE27}"/>
              </a:ext>
            </a:extLst>
          </p:cNvPr>
          <p:cNvSpPr>
            <a:spLocks noGrp="1"/>
          </p:cNvSpPr>
          <p:nvPr>
            <p:ph type="title"/>
          </p:nvPr>
        </p:nvSpPr>
        <p:spPr>
          <a:xfrm>
            <a:off x="177800" y="312738"/>
            <a:ext cx="8337550" cy="831850"/>
          </a:xfrm>
        </p:spPr>
        <p:txBody>
          <a:bodyPr/>
          <a:lstStyle/>
          <a:p>
            <a:r>
              <a:rPr lang="en-US" altLang="en-US" b="1" dirty="0">
                <a:solidFill>
                  <a:schemeClr val="tx1"/>
                </a:solidFill>
                <a:latin typeface="Times New Roman" panose="02020603050405020304" pitchFamily="18" charset="0"/>
                <a:cs typeface="Times New Roman" panose="02020603050405020304" pitchFamily="18" charset="0"/>
              </a:rPr>
              <a:t>Median</a:t>
            </a:r>
          </a:p>
        </p:txBody>
      </p:sp>
      <p:sp>
        <p:nvSpPr>
          <p:cNvPr id="45059" name="Content Placeholder 2">
            <a:extLst>
              <a:ext uri="{FF2B5EF4-FFF2-40B4-BE49-F238E27FC236}">
                <a16:creationId xmlns:a16="http://schemas.microsoft.com/office/drawing/2014/main" id="{33291E9E-85FA-433D-6443-D922D4AF2DE1}"/>
              </a:ext>
            </a:extLst>
          </p:cNvPr>
          <p:cNvSpPr>
            <a:spLocks noGrp="1"/>
          </p:cNvSpPr>
          <p:nvPr>
            <p:ph idx="1"/>
          </p:nvPr>
        </p:nvSpPr>
        <p:spPr>
          <a:xfrm>
            <a:off x="177800" y="1144588"/>
            <a:ext cx="8940800" cy="4029075"/>
          </a:xfrm>
        </p:spPr>
        <p:txBody>
          <a:bodyPr/>
          <a:lstStyle/>
          <a:p>
            <a:r>
              <a:rPr lang="en-US" altLang="en-US" dirty="0">
                <a:latin typeface="Times New Roman" panose="02020603050405020304" pitchFamily="18" charset="0"/>
                <a:cs typeface="Times New Roman" panose="02020603050405020304" pitchFamily="18" charset="0"/>
              </a:rPr>
              <a:t>The median is the middle value of a variable </a:t>
            </a:r>
          </a:p>
          <a:p>
            <a:r>
              <a:rPr lang="en-US" altLang="en-US" dirty="0">
                <a:latin typeface="Times New Roman" panose="02020603050405020304" pitchFamily="18" charset="0"/>
                <a:cs typeface="Times New Roman" panose="02020603050405020304" pitchFamily="18" charset="0"/>
              </a:rPr>
              <a:t>Sort values from low to high. </a:t>
            </a:r>
          </a:p>
          <a:p>
            <a:r>
              <a:rPr lang="en-US" altLang="en-US" dirty="0">
                <a:latin typeface="Times New Roman" panose="02020603050405020304" pitchFamily="18" charset="0"/>
                <a:cs typeface="Times New Roman" panose="02020603050405020304" pitchFamily="18" charset="0"/>
              </a:rPr>
              <a:t>For variables with an even number of values, the mean of the two values closest to the middle is selected.</a:t>
            </a:r>
          </a:p>
          <a:p>
            <a:r>
              <a:rPr lang="en-US" altLang="en-US" dirty="0">
                <a:latin typeface="Times New Roman" panose="02020603050405020304" pitchFamily="18" charset="0"/>
                <a:cs typeface="Times New Roman" panose="02020603050405020304" pitchFamily="18" charset="0"/>
              </a:rPr>
              <a:t>The following set of values will be used to illustrate: 3, 4, 7, 2, 3, 7,4, 2, 4, 7, 4.</a:t>
            </a:r>
          </a:p>
          <a:p>
            <a:r>
              <a:rPr lang="en-US" altLang="en-US" dirty="0">
                <a:latin typeface="Times New Roman" panose="02020603050405020304" pitchFamily="18" charset="0"/>
                <a:cs typeface="Times New Roman" panose="02020603050405020304" pitchFamily="18" charset="0"/>
              </a:rPr>
              <a:t>Before identifying the median, the values must be sorted: 2, 2, 3, 3, 4, </a:t>
            </a:r>
            <a:r>
              <a:rPr lang="en-US" altLang="en-US" dirty="0">
                <a:solidFill>
                  <a:srgbClr val="FF0000"/>
                </a:solidFill>
                <a:latin typeface="Times New Roman" panose="02020603050405020304" pitchFamily="18" charset="0"/>
                <a:cs typeface="Times New Roman" panose="02020603050405020304" pitchFamily="18" charset="0"/>
              </a:rPr>
              <a:t>4</a:t>
            </a:r>
            <a:r>
              <a:rPr lang="en-US" altLang="en-US" dirty="0">
                <a:latin typeface="Times New Roman" panose="02020603050405020304" pitchFamily="18" charset="0"/>
                <a:cs typeface="Times New Roman" panose="02020603050405020304" pitchFamily="18" charset="0"/>
              </a:rPr>
              <a:t>, 4, 4, 7,7, 7</a:t>
            </a:r>
          </a:p>
        </p:txBody>
      </p:sp>
      <p:sp>
        <p:nvSpPr>
          <p:cNvPr id="45060" name="Slide Number Placeholder 3">
            <a:extLst>
              <a:ext uri="{FF2B5EF4-FFF2-40B4-BE49-F238E27FC236}">
                <a16:creationId xmlns:a16="http://schemas.microsoft.com/office/drawing/2014/main" id="{C0784BE4-0729-1365-3EEE-9A4FBEA17E3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B05422F2-EB26-4AFA-86D8-53A25A505B55}" type="slidenum">
              <a:rPr lang="en-US" altLang="en-US">
                <a:solidFill>
                  <a:schemeClr val="bg1"/>
                </a:solidFill>
              </a:rPr>
              <a:pPr/>
              <a:t>40</a:t>
            </a:fld>
            <a:endParaRPr lang="en-US" altLang="en-US">
              <a:solidFill>
                <a:schemeClr val="bg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Slide Number Placeholder 3">
            <a:extLst>
              <a:ext uri="{FF2B5EF4-FFF2-40B4-BE49-F238E27FC236}">
                <a16:creationId xmlns:a16="http://schemas.microsoft.com/office/drawing/2014/main" id="{FB930B90-B7A9-00BE-081B-719D6AC7319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8BBC5838-FC1D-4483-B39E-CD849F1C639D}" type="slidenum">
              <a:rPr lang="en-US" altLang="en-US">
                <a:solidFill>
                  <a:schemeClr val="bg1"/>
                </a:solidFill>
              </a:rPr>
              <a:pPr/>
              <a:t>41</a:t>
            </a:fld>
            <a:endParaRPr lang="en-US" altLang="en-US">
              <a:solidFill>
                <a:schemeClr val="bg1"/>
              </a:solidFill>
            </a:endParaRPr>
          </a:p>
        </p:txBody>
      </p:sp>
      <p:sp>
        <p:nvSpPr>
          <p:cNvPr id="2" name="Content Placeholder 1">
            <a:extLst>
              <a:ext uri="{FF2B5EF4-FFF2-40B4-BE49-F238E27FC236}">
                <a16:creationId xmlns:a16="http://schemas.microsoft.com/office/drawing/2014/main" id="{6BD9254B-3361-EE26-E38A-3C55208EBE31}"/>
              </a:ext>
            </a:extLst>
          </p:cNvPr>
          <p:cNvSpPr>
            <a:spLocks noGrp="1"/>
          </p:cNvSpPr>
          <p:nvPr>
            <p:ph idx="1"/>
          </p:nvPr>
        </p:nvSpPr>
        <p:spPr>
          <a:xfrm>
            <a:off x="629920" y="182881"/>
            <a:ext cx="8128000" cy="5039360"/>
          </a:xfrm>
        </p:spPr>
        <p:txBody>
          <a:bodyPr/>
          <a:lstStyle/>
          <a:p>
            <a:pPr marL="0" indent="0">
              <a:buNone/>
            </a:pPr>
            <a:r>
              <a:rPr lang="en-US" altLang="en-US" sz="3200" b="1" dirty="0">
                <a:solidFill>
                  <a:schemeClr val="tx1"/>
                </a:solidFill>
                <a:latin typeface="Times New Roman" panose="02020603050405020304" pitchFamily="18" charset="0"/>
                <a:cs typeface="Times New Roman" panose="02020603050405020304" pitchFamily="18" charset="0"/>
              </a:rPr>
              <a:t>Mean: </a:t>
            </a:r>
          </a:p>
          <a:p>
            <a:r>
              <a:rPr lang="en-US" sz="2800" dirty="0">
                <a:solidFill>
                  <a:schemeClr val="tx1"/>
                </a:solidFill>
                <a:latin typeface="Times New Roman" panose="02020603050405020304" pitchFamily="18" charset="0"/>
                <a:cs typeface="Times New Roman" panose="02020603050405020304" pitchFamily="18" charset="0"/>
              </a:rPr>
              <a:t>Referred to as the average.</a:t>
            </a:r>
          </a:p>
          <a:p>
            <a:r>
              <a:rPr lang="en-US" dirty="0">
                <a:latin typeface="Times New Roman" panose="02020603050405020304" pitchFamily="18" charset="0"/>
                <a:cs typeface="Times New Roman" panose="02020603050405020304" pitchFamily="18" charset="0"/>
              </a:rPr>
              <a:t>C</a:t>
            </a:r>
            <a:r>
              <a:rPr lang="en-US" sz="2800" dirty="0">
                <a:solidFill>
                  <a:schemeClr val="tx1"/>
                </a:solidFill>
                <a:latin typeface="Times New Roman" panose="02020603050405020304" pitchFamily="18" charset="0"/>
                <a:cs typeface="Times New Roman" panose="02020603050405020304" pitchFamily="18" charset="0"/>
              </a:rPr>
              <a:t>ommonly used central tendency for variables measured on the interval or ratio scales. </a:t>
            </a:r>
            <a:r>
              <a:rPr lang="en-US" dirty="0">
                <a:latin typeface="Times New Roman" panose="02020603050405020304" pitchFamily="18" charset="0"/>
                <a:cs typeface="Times New Roman" panose="02020603050405020304" pitchFamily="18" charset="0"/>
              </a:rPr>
              <a:t>S</a:t>
            </a:r>
          </a:p>
          <a:p>
            <a:r>
              <a:rPr lang="en-US" sz="2800" dirty="0">
                <a:solidFill>
                  <a:schemeClr val="tx1"/>
                </a:solidFill>
                <a:latin typeface="Times New Roman" panose="02020603050405020304" pitchFamily="18" charset="0"/>
                <a:cs typeface="Times New Roman" panose="02020603050405020304" pitchFamily="18" charset="0"/>
              </a:rPr>
              <a:t>Sum of all the values divided by the number of values.</a:t>
            </a:r>
          </a:p>
          <a:p>
            <a:r>
              <a:rPr lang="en-US" dirty="0"/>
              <a:t>For example, for the following set of values: 3, 4, 5, 7, 7, 8, 9, 9, 9</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Calculate mean using the formula</a:t>
            </a:r>
          </a:p>
          <a:p>
            <a:endParaRPr lang="en-IN" dirty="0"/>
          </a:p>
        </p:txBody>
      </p:sp>
      <p:pic>
        <p:nvPicPr>
          <p:cNvPr id="6" name="Picture 5">
            <a:extLst>
              <a:ext uri="{FF2B5EF4-FFF2-40B4-BE49-F238E27FC236}">
                <a16:creationId xmlns:a16="http://schemas.microsoft.com/office/drawing/2014/main" id="{B2B6B271-21E3-D87A-F8E1-9798B7768D1B}"/>
              </a:ext>
            </a:extLst>
          </p:cNvPr>
          <p:cNvPicPr>
            <a:picLocks noChangeAspect="1"/>
          </p:cNvPicPr>
          <p:nvPr/>
        </p:nvPicPr>
        <p:blipFill rotWithShape="1">
          <a:blip r:embed="rId2"/>
          <a:srcRect l="17410" t="15257"/>
          <a:stretch/>
        </p:blipFill>
        <p:spPr>
          <a:xfrm>
            <a:off x="3647440" y="4419600"/>
            <a:ext cx="2178290" cy="11684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EF552850-0DD9-BA1F-CFA7-0894677CFB14}"/>
              </a:ext>
            </a:extLst>
          </p:cNvPr>
          <p:cNvSpPr>
            <a:spLocks noGrp="1"/>
          </p:cNvSpPr>
          <p:nvPr>
            <p:ph type="title"/>
          </p:nvPr>
        </p:nvSpPr>
        <p:spPr>
          <a:xfrm>
            <a:off x="289932" y="-278781"/>
            <a:ext cx="8225418" cy="836342"/>
          </a:xfrm>
        </p:spPr>
        <p:txBody>
          <a:bodyPr/>
          <a:lstStyle/>
          <a:p>
            <a:br>
              <a:rPr lang="en-US" altLang="en-US" dirty="0"/>
            </a:br>
            <a:r>
              <a:rPr lang="en-US" altLang="en-US" b="1" dirty="0">
                <a:latin typeface="Times New Roman" panose="02020603050405020304" pitchFamily="18" charset="0"/>
                <a:cs typeface="Times New Roman" panose="02020603050405020304" pitchFamily="18" charset="0"/>
              </a:rPr>
              <a:t>Source of Data</a:t>
            </a:r>
          </a:p>
        </p:txBody>
      </p:sp>
      <p:sp>
        <p:nvSpPr>
          <p:cNvPr id="3" name="Content Placeholder 2">
            <a:extLst>
              <a:ext uri="{FF2B5EF4-FFF2-40B4-BE49-F238E27FC236}">
                <a16:creationId xmlns:a16="http://schemas.microsoft.com/office/drawing/2014/main" id="{043EEB99-C8EC-2763-592D-D44180A9E5AE}"/>
              </a:ext>
            </a:extLst>
          </p:cNvPr>
          <p:cNvSpPr>
            <a:spLocks noGrp="1"/>
          </p:cNvSpPr>
          <p:nvPr>
            <p:ph idx="1"/>
          </p:nvPr>
        </p:nvSpPr>
        <p:spPr>
          <a:xfrm>
            <a:off x="289931" y="702527"/>
            <a:ext cx="8720253" cy="4483836"/>
          </a:xfrm>
        </p:spPr>
        <p:txBody>
          <a:bodyPr/>
          <a:lstStyle/>
          <a:p>
            <a:pPr algn="just">
              <a:defRPr/>
            </a:pPr>
            <a:r>
              <a:rPr lang="en-US" sz="2400" dirty="0">
                <a:latin typeface="Times New Roman" panose="02020603050405020304" pitchFamily="18" charset="0"/>
                <a:cs typeface="Times New Roman" panose="02020603050405020304" pitchFamily="18" charset="0"/>
              </a:rPr>
              <a:t>External data- may be incomplete, varying quality and accuracy</a:t>
            </a:r>
          </a:p>
          <a:p>
            <a:pPr algn="just">
              <a:defRPr/>
            </a:pPr>
            <a:r>
              <a:rPr lang="en-US" sz="2400" dirty="0">
                <a:latin typeface="Times New Roman" panose="02020603050405020304" pitchFamily="18" charset="0"/>
                <a:cs typeface="Times New Roman" panose="02020603050405020304" pitchFamily="18" charset="0"/>
              </a:rPr>
              <a:t>Internal data -higher quality, from within the organization</a:t>
            </a:r>
          </a:p>
          <a:p>
            <a:pPr marL="0" indent="0" algn="just">
              <a:buNone/>
              <a:defRPr/>
            </a:pPr>
            <a:r>
              <a:rPr lang="en-US" sz="2400" b="1" dirty="0">
                <a:latin typeface="Times New Roman" panose="02020603050405020304" pitchFamily="18" charset="0"/>
                <a:cs typeface="Times New Roman" panose="02020603050405020304" pitchFamily="18" charset="0"/>
              </a:rPr>
              <a:t>Main Sources of Data:-</a:t>
            </a:r>
          </a:p>
          <a:p>
            <a:pPr algn="just">
              <a:defRPr/>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Social Media: </a:t>
            </a:r>
            <a:r>
              <a:rPr lang="en-US" sz="2400" dirty="0">
                <a:latin typeface="Times New Roman" panose="02020603050405020304" pitchFamily="18" charset="0"/>
                <a:cs typeface="Times New Roman" panose="02020603050405020304" pitchFamily="18" charset="0"/>
              </a:rPr>
              <a:t>Web and social media activities, Email, Google searches, Facebook posts, Tweets, YouTube videos, blogs generate data for people.</a:t>
            </a:r>
          </a:p>
          <a:p>
            <a:pPr algn="just">
              <a:defRPr/>
            </a:pPr>
            <a:r>
              <a:rPr lang="en-US" sz="2400" b="1" dirty="0">
                <a:latin typeface="Times New Roman" panose="02020603050405020304" pitchFamily="18" charset="0"/>
                <a:cs typeface="Times New Roman" panose="02020603050405020304" pitchFamily="18" charset="0"/>
              </a:rPr>
              <a:t>Organizations:  </a:t>
            </a:r>
            <a:r>
              <a:rPr lang="en-US" sz="2400" dirty="0">
                <a:latin typeface="Times New Roman" panose="02020603050405020304" pitchFamily="18" charset="0"/>
                <a:cs typeface="Times New Roman" panose="02020603050405020304" pitchFamily="18" charset="0"/>
              </a:rPr>
              <a:t>Major source are Business and government data, ERP systems, e-commerce systems, user-generated content, web access logs </a:t>
            </a:r>
          </a:p>
          <a:p>
            <a:pPr algn="just">
              <a:defRPr/>
            </a:pPr>
            <a:r>
              <a:rPr lang="en-US" sz="2400" b="1" dirty="0">
                <a:latin typeface="Times New Roman" panose="02020603050405020304" pitchFamily="18" charset="0"/>
                <a:cs typeface="Times New Roman" panose="02020603050405020304" pitchFamily="18" charset="0"/>
              </a:rPr>
              <a:t>Machines: </a:t>
            </a:r>
            <a:r>
              <a:rPr lang="en-US" sz="2400" dirty="0">
                <a:latin typeface="Times New Roman" panose="02020603050405020304" pitchFamily="18" charset="0"/>
                <a:cs typeface="Times New Roman" panose="02020603050405020304" pitchFamily="18" charset="0"/>
              </a:rPr>
              <a:t>Internet of Things (IoT) is evolving, Autonomous data from connected machines such as RFID tags, telematics, phones, refrigerators. </a:t>
            </a:r>
          </a:p>
        </p:txBody>
      </p:sp>
      <p:sp>
        <p:nvSpPr>
          <p:cNvPr id="47108" name="Slide Number Placeholder 3">
            <a:extLst>
              <a:ext uri="{FF2B5EF4-FFF2-40B4-BE49-F238E27FC236}">
                <a16:creationId xmlns:a16="http://schemas.microsoft.com/office/drawing/2014/main" id="{208D7C5B-2716-37CA-9951-343C69F0753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87B8D7B3-8436-44DE-A29E-572F7B608897}" type="slidenum">
              <a:rPr lang="en-US" altLang="en-US">
                <a:solidFill>
                  <a:schemeClr val="bg1"/>
                </a:solidFill>
              </a:rPr>
              <a:pPr/>
              <a:t>42</a:t>
            </a:fld>
            <a:endParaRPr lang="en-US" altLang="en-US">
              <a:solidFill>
                <a:schemeClr val="bg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385019-6CEE-031A-C71B-B5B83C45F72F}"/>
              </a:ext>
            </a:extLst>
          </p:cNvPr>
          <p:cNvSpPr>
            <a:spLocks noGrp="1"/>
          </p:cNvSpPr>
          <p:nvPr>
            <p:ph idx="1"/>
          </p:nvPr>
        </p:nvSpPr>
        <p:spPr>
          <a:xfrm>
            <a:off x="401444" y="524107"/>
            <a:ext cx="8113906" cy="4661847"/>
          </a:xfrm>
        </p:spPr>
        <p:txBody>
          <a:bodyPr/>
          <a:lstStyle/>
          <a:p>
            <a:r>
              <a:rPr lang="en-US" b="1" dirty="0">
                <a:latin typeface="Times New Roman" panose="02020603050405020304" pitchFamily="18" charset="0"/>
                <a:cs typeface="Times New Roman" panose="02020603050405020304" pitchFamily="18" charset="0"/>
              </a:rPr>
              <a:t>Metadata:   </a:t>
            </a:r>
            <a:r>
              <a:rPr lang="en-US" dirty="0">
                <a:latin typeface="Times New Roman" panose="02020603050405020304" pitchFamily="18" charset="0"/>
                <a:cs typeface="Times New Roman" panose="02020603050405020304" pitchFamily="18" charset="0"/>
              </a:rPr>
              <a:t>Enormous data about data itself    </a:t>
            </a:r>
          </a:p>
          <a:p>
            <a:pPr>
              <a:buFontTx/>
              <a:buChar char="-"/>
            </a:pPr>
            <a:r>
              <a:rPr lang="en-US" dirty="0">
                <a:latin typeface="Times New Roman" panose="02020603050405020304" pitchFamily="18" charset="0"/>
                <a:cs typeface="Times New Roman" panose="02020603050405020304" pitchFamily="18" charset="0"/>
              </a:rPr>
              <a:t>Web crawlers and web-bots scans the web for new webpages, html structure, and metadata</a:t>
            </a:r>
          </a:p>
          <a:p>
            <a:pPr>
              <a:buFontTx/>
              <a:buChar char="-"/>
            </a:pPr>
            <a:r>
              <a:rPr lang="en-US" dirty="0">
                <a:latin typeface="Times New Roman" panose="02020603050405020304" pitchFamily="18" charset="0"/>
                <a:cs typeface="Times New Roman" panose="02020603050405020304" pitchFamily="18" charset="0"/>
              </a:rPr>
              <a:t>Used by applications like web search engines.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Data Quality:- </a:t>
            </a:r>
          </a:p>
          <a:p>
            <a:r>
              <a:rPr lang="en-US" dirty="0">
                <a:latin typeface="Times New Roman" panose="02020603050405020304" pitchFamily="18" charset="0"/>
                <a:cs typeface="Times New Roman" panose="02020603050405020304" pitchFamily="18" charset="0"/>
              </a:rPr>
              <a:t>Varies depending on purpose and collection methods</a:t>
            </a:r>
          </a:p>
          <a:p>
            <a:r>
              <a:rPr lang="en-US" dirty="0">
                <a:latin typeface="Times New Roman" panose="02020603050405020304" pitchFamily="18" charset="0"/>
                <a:cs typeface="Times New Roman" panose="02020603050405020304" pitchFamily="18" charset="0"/>
              </a:rPr>
              <a:t>Internal data generally higher quality</a:t>
            </a:r>
          </a:p>
          <a:p>
            <a:r>
              <a:rPr lang="en-US" dirty="0">
                <a:latin typeface="Times New Roman" panose="02020603050405020304" pitchFamily="18" charset="0"/>
                <a:cs typeface="Times New Roman" panose="02020603050405020304" pitchFamily="18" charset="0"/>
              </a:rPr>
              <a:t>Publicly available data includes trustworthy sources e.g. government data.</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F50DC6A-027C-6730-BE7B-77FC41BCC53C}"/>
              </a:ext>
            </a:extLst>
          </p:cNvPr>
          <p:cNvSpPr>
            <a:spLocks noGrp="1"/>
          </p:cNvSpPr>
          <p:nvPr>
            <p:ph type="sldNum" sz="quarter" idx="12"/>
          </p:nvPr>
        </p:nvSpPr>
        <p:spPr/>
        <p:txBody>
          <a:bodyPr/>
          <a:lstStyle/>
          <a:p>
            <a:fld id="{8B4A9B09-D049-4FE9-B7AC-7898586622D8}" type="slidenum">
              <a:rPr lang="en-US" altLang="en-US" smtClean="0"/>
              <a:pPr/>
              <a:t>43</a:t>
            </a:fld>
            <a:endParaRPr lang="en-US" altLang="en-US"/>
          </a:p>
        </p:txBody>
      </p:sp>
    </p:spTree>
    <p:extLst>
      <p:ext uri="{BB962C8B-B14F-4D97-AF65-F5344CB8AC3E}">
        <p14:creationId xmlns:p14="http://schemas.microsoft.com/office/powerpoint/2010/main" val="14581903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F37FF-3648-3A0F-DFAA-E291A4093077}"/>
              </a:ext>
            </a:extLst>
          </p:cNvPr>
          <p:cNvSpPr>
            <a:spLocks noGrp="1"/>
          </p:cNvSpPr>
          <p:nvPr>
            <p:ph type="title"/>
          </p:nvPr>
        </p:nvSpPr>
        <p:spPr>
          <a:xfrm>
            <a:off x="234778" y="-247135"/>
            <a:ext cx="8280572" cy="1392380"/>
          </a:xfrm>
        </p:spPr>
        <p:txBody>
          <a:bodyPr/>
          <a:lstStyle/>
          <a:p>
            <a:r>
              <a:rPr lang="en-IN" b="1" dirty="0">
                <a:latin typeface="Times New Roman" panose="02020603050405020304" pitchFamily="18" charset="0"/>
                <a:cs typeface="Times New Roman" panose="02020603050405020304" pitchFamily="18" charset="0"/>
              </a:rPr>
              <a:t>Data Preparation</a:t>
            </a:r>
          </a:p>
        </p:txBody>
      </p:sp>
      <p:sp>
        <p:nvSpPr>
          <p:cNvPr id="3" name="Content Placeholder 2">
            <a:extLst>
              <a:ext uri="{FF2B5EF4-FFF2-40B4-BE49-F238E27FC236}">
                <a16:creationId xmlns:a16="http://schemas.microsoft.com/office/drawing/2014/main" id="{49DBDDD5-FDBA-FC73-D80F-C0B1C1BBC60F}"/>
              </a:ext>
            </a:extLst>
          </p:cNvPr>
          <p:cNvSpPr>
            <a:spLocks noGrp="1"/>
          </p:cNvSpPr>
          <p:nvPr>
            <p:ph idx="1"/>
          </p:nvPr>
        </p:nvSpPr>
        <p:spPr>
          <a:xfrm>
            <a:off x="135924" y="729050"/>
            <a:ext cx="8982676" cy="4172700"/>
          </a:xfrm>
        </p:spPr>
        <p:txBody>
          <a:bodyPr/>
          <a:lstStyle/>
          <a:p>
            <a:r>
              <a:rPr lang="en-US" sz="2400" dirty="0">
                <a:latin typeface="Times New Roman" panose="02020603050405020304" pitchFamily="18" charset="0"/>
                <a:cs typeface="Times New Roman" panose="02020603050405020304" pitchFamily="18" charset="0"/>
              </a:rPr>
              <a:t>Preparing data is a time-consuming step in data analysis.</a:t>
            </a:r>
          </a:p>
          <a:p>
            <a:r>
              <a:rPr lang="en-US" sz="2400" dirty="0">
                <a:latin typeface="Times New Roman" panose="02020603050405020304" pitchFamily="18" charset="0"/>
                <a:cs typeface="Times New Roman" panose="02020603050405020304" pitchFamily="18" charset="0"/>
              </a:rPr>
              <a:t>Data preparation involves merging, characterizing, cleaning, and transforming data</a:t>
            </a:r>
          </a:p>
          <a:p>
            <a:pPr marL="0" indent="0">
              <a:buNone/>
            </a:pPr>
            <a:r>
              <a:rPr lang="en-US" sz="2400" b="1" dirty="0">
                <a:latin typeface="Times New Roman" panose="02020603050405020304" pitchFamily="18" charset="0"/>
                <a:cs typeface="Times New Roman" panose="02020603050405020304" pitchFamily="18" charset="0"/>
              </a:rPr>
              <a:t>Required Steps</a:t>
            </a:r>
          </a:p>
          <a:p>
            <a:r>
              <a:rPr lang="en-US" sz="2400" dirty="0">
                <a:latin typeface="Times New Roman" panose="02020603050405020304" pitchFamily="18" charset="0"/>
                <a:cs typeface="Times New Roman" panose="02020603050405020304" pitchFamily="18" charset="0"/>
              </a:rPr>
              <a:t>Merge data into a table from multiple sources </a:t>
            </a:r>
          </a:p>
          <a:p>
            <a:r>
              <a:rPr lang="en-US" sz="2400" dirty="0">
                <a:latin typeface="Times New Roman" panose="02020603050405020304" pitchFamily="18" charset="0"/>
                <a:cs typeface="Times New Roman" panose="02020603050405020304" pitchFamily="18" charset="0"/>
              </a:rPr>
              <a:t>Characterize data </a:t>
            </a:r>
          </a:p>
          <a:p>
            <a:r>
              <a:rPr lang="en-US" sz="2400" dirty="0">
                <a:latin typeface="Times New Roman" panose="02020603050405020304" pitchFamily="18" charset="0"/>
                <a:cs typeface="Times New Roman" panose="02020603050405020304" pitchFamily="18" charset="0"/>
              </a:rPr>
              <a:t>Clean data by:   </a:t>
            </a:r>
          </a:p>
          <a:p>
            <a:pPr marL="0" indent="0">
              <a:lnSpc>
                <a:spcPct val="100000"/>
              </a:lnSpc>
              <a:spcBef>
                <a:spcPts val="0"/>
              </a:spcBef>
              <a:buNone/>
            </a:pPr>
            <a:r>
              <a:rPr lang="en-US" sz="2400" dirty="0">
                <a:latin typeface="Times New Roman" panose="02020603050405020304" pitchFamily="18" charset="0"/>
                <a:cs typeface="Times New Roman" panose="02020603050405020304" pitchFamily="18" charset="0"/>
              </a:rPr>
              <a:t> - Resolving ambiguities and errors   </a:t>
            </a:r>
          </a:p>
          <a:p>
            <a:pPr marL="0" indent="0">
              <a:lnSpc>
                <a:spcPct val="100000"/>
              </a:lnSpc>
              <a:spcBef>
                <a:spcPts val="0"/>
              </a:spcBef>
              <a:buNone/>
            </a:pPr>
            <a:r>
              <a:rPr lang="en-US" sz="2400" dirty="0">
                <a:latin typeface="Times New Roman" panose="02020603050405020304" pitchFamily="18" charset="0"/>
                <a:cs typeface="Times New Roman" panose="02020603050405020304" pitchFamily="18" charset="0"/>
              </a:rPr>
              <a:t> - Removing redundant and problematic data    </a:t>
            </a:r>
          </a:p>
          <a:p>
            <a:pPr>
              <a:lnSpc>
                <a:spcPct val="100000"/>
              </a:lnSpc>
              <a:spcBef>
                <a:spcPts val="0"/>
              </a:spcBef>
              <a:buFontTx/>
              <a:buChar char="-"/>
            </a:pPr>
            <a:r>
              <a:rPr lang="en-US" sz="2400" dirty="0">
                <a:latin typeface="Times New Roman" panose="02020603050405020304" pitchFamily="18" charset="0"/>
                <a:cs typeface="Times New Roman" panose="02020603050405020304" pitchFamily="18" charset="0"/>
              </a:rPr>
              <a:t>Eliminating irrelevant columns</a:t>
            </a:r>
          </a:p>
          <a:p>
            <a:pPr>
              <a:lnSpc>
                <a:spcPct val="100000"/>
              </a:lnSpc>
              <a:spcBef>
                <a:spcPts val="0"/>
              </a:spcBef>
              <a:buFontTx/>
              <a:buChar char="-"/>
            </a:pPr>
            <a:r>
              <a:rPr lang="en-US" sz="2400" dirty="0">
                <a:latin typeface="Times New Roman" panose="02020603050405020304" pitchFamily="18" charset="0"/>
                <a:cs typeface="Times New Roman" panose="02020603050405020304" pitchFamily="18" charset="0"/>
              </a:rPr>
              <a:t>Calculate new columns of data (if necessary)</a:t>
            </a:r>
          </a:p>
          <a:p>
            <a:pPr>
              <a:lnSpc>
                <a:spcPct val="100000"/>
              </a:lnSpc>
              <a:spcBef>
                <a:spcPts val="0"/>
              </a:spcBef>
              <a:buFontTx/>
              <a:buChar char="-"/>
            </a:pPr>
            <a:r>
              <a:rPr lang="en-US" sz="2400" dirty="0">
                <a:latin typeface="Times New Roman" panose="02020603050405020304" pitchFamily="18" charset="0"/>
                <a:cs typeface="Times New Roman" panose="02020603050405020304" pitchFamily="18" charset="0"/>
              </a:rPr>
              <a:t>Divide data into subsets (if appropriate)</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EC7959E-69D6-4123-F543-F0F78495FCD4}"/>
              </a:ext>
            </a:extLst>
          </p:cNvPr>
          <p:cNvSpPr>
            <a:spLocks noGrp="1"/>
          </p:cNvSpPr>
          <p:nvPr>
            <p:ph type="sldNum" sz="quarter" idx="12"/>
          </p:nvPr>
        </p:nvSpPr>
        <p:spPr/>
        <p:txBody>
          <a:bodyPr/>
          <a:lstStyle/>
          <a:p>
            <a:fld id="{8B4A9B09-D049-4FE9-B7AC-7898586622D8}" type="slidenum">
              <a:rPr lang="en-US" altLang="en-US" smtClean="0"/>
              <a:pPr/>
              <a:t>44</a:t>
            </a:fld>
            <a:endParaRPr lang="en-US" altLang="en-US"/>
          </a:p>
        </p:txBody>
      </p:sp>
    </p:spTree>
    <p:extLst>
      <p:ext uri="{BB962C8B-B14F-4D97-AF65-F5344CB8AC3E}">
        <p14:creationId xmlns:p14="http://schemas.microsoft.com/office/powerpoint/2010/main" val="11430652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03C3B0-6E48-7BD0-BD23-C024945E87FE}"/>
              </a:ext>
            </a:extLst>
          </p:cNvPr>
          <p:cNvSpPr>
            <a:spLocks noGrp="1"/>
          </p:cNvSpPr>
          <p:nvPr>
            <p:ph idx="1"/>
          </p:nvPr>
        </p:nvSpPr>
        <p:spPr>
          <a:xfrm>
            <a:off x="197709" y="63500"/>
            <a:ext cx="8317642" cy="5122455"/>
          </a:xfrm>
        </p:spPr>
        <p:txBody>
          <a:bodyPr/>
          <a:lstStyle/>
          <a:p>
            <a:pPr marL="0" indent="0">
              <a:buNone/>
            </a:pPr>
            <a:r>
              <a:rPr lang="en-US" sz="2400" b="1" dirty="0">
                <a:latin typeface="Times New Roman" panose="02020603050405020304" pitchFamily="18" charset="0"/>
                <a:cs typeface="Times New Roman" panose="02020603050405020304" pitchFamily="18" charset="0"/>
              </a:rPr>
              <a:t>Important Considerations</a:t>
            </a:r>
          </a:p>
          <a:p>
            <a:pPr>
              <a:lnSpc>
                <a:spcPct val="100000"/>
              </a:lnSpc>
              <a:spcBef>
                <a:spcPts val="0"/>
              </a:spcBef>
            </a:pPr>
            <a:r>
              <a:rPr lang="en-US" sz="2400" dirty="0">
                <a:latin typeface="Times New Roman" panose="02020603050405020304" pitchFamily="18" charset="0"/>
                <a:cs typeface="Times New Roman" panose="02020603050405020304" pitchFamily="18" charset="0"/>
              </a:rPr>
              <a:t>Record details of data preparation steps and rationale</a:t>
            </a:r>
          </a:p>
          <a:p>
            <a:pPr>
              <a:lnSpc>
                <a:spcPct val="100000"/>
              </a:lnSpc>
              <a:spcBef>
                <a:spcPts val="0"/>
              </a:spcBef>
            </a:pPr>
            <a:r>
              <a:rPr lang="en-US" sz="2400" dirty="0">
                <a:latin typeface="Times New Roman" panose="02020603050405020304" pitchFamily="18" charset="0"/>
                <a:cs typeface="Times New Roman" panose="02020603050405020304" pitchFamily="18" charset="0"/>
              </a:rPr>
              <a:t>Provide documentation for future reference and validation of results</a:t>
            </a:r>
          </a:p>
          <a:p>
            <a:pPr>
              <a:lnSpc>
                <a:spcPct val="100000"/>
              </a:lnSpc>
              <a:spcBef>
                <a:spcPts val="0"/>
              </a:spcBef>
            </a:pPr>
            <a:r>
              <a:rPr lang="en-US" sz="2400" dirty="0">
                <a:latin typeface="Times New Roman" panose="02020603050405020304" pitchFamily="18" charset="0"/>
                <a:cs typeface="Times New Roman" panose="02020603050405020304" pitchFamily="18" charset="0"/>
              </a:rPr>
              <a:t>Ensure consistency in data preparation methodology</a:t>
            </a:r>
          </a:p>
          <a:p>
            <a:pPr marL="0" indent="0">
              <a:lnSpc>
                <a:spcPct val="100000"/>
              </a:lnSpc>
              <a:spcBef>
                <a:spcPts val="0"/>
              </a:spcBef>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Data Preparation Tasks</a:t>
            </a:r>
          </a:p>
          <a:p>
            <a:pPr>
              <a:lnSpc>
                <a:spcPct val="100000"/>
              </a:lnSpc>
              <a:spcBef>
                <a:spcPts val="0"/>
              </a:spcBef>
            </a:pPr>
            <a:r>
              <a:rPr lang="en-US" sz="2400" dirty="0">
                <a:latin typeface="Times New Roman" panose="02020603050405020304" pitchFamily="18" charset="0"/>
                <a:cs typeface="Times New Roman" panose="02020603050405020304" pitchFamily="18" charset="0"/>
              </a:rPr>
              <a:t>Identify and clean up errors</a:t>
            </a:r>
          </a:p>
          <a:p>
            <a:pPr>
              <a:lnSpc>
                <a:spcPct val="100000"/>
              </a:lnSpc>
              <a:spcBef>
                <a:spcPts val="0"/>
              </a:spcBef>
            </a:pPr>
            <a:r>
              <a:rPr lang="en-US" sz="2400" dirty="0">
                <a:latin typeface="Times New Roman" panose="02020603050405020304" pitchFamily="18" charset="0"/>
                <a:cs typeface="Times New Roman" panose="02020603050405020304" pitchFamily="18" charset="0"/>
              </a:rPr>
              <a:t>Remove certain variables or observations</a:t>
            </a:r>
          </a:p>
          <a:p>
            <a:pPr>
              <a:lnSpc>
                <a:spcPct val="100000"/>
              </a:lnSpc>
              <a:spcBef>
                <a:spcPts val="0"/>
              </a:spcBef>
            </a:pPr>
            <a:r>
              <a:rPr lang="en-US" sz="2400" dirty="0">
                <a:latin typeface="Times New Roman" panose="02020603050405020304" pitchFamily="18" charset="0"/>
                <a:cs typeface="Times New Roman" panose="02020603050405020304" pitchFamily="18" charset="0"/>
              </a:rPr>
              <a:t>Generate consistent scales across observations </a:t>
            </a:r>
          </a:p>
          <a:p>
            <a:pPr>
              <a:lnSpc>
                <a:spcPct val="100000"/>
              </a:lnSpc>
              <a:spcBef>
                <a:spcPts val="0"/>
              </a:spcBef>
            </a:pPr>
            <a:r>
              <a:rPr lang="en-US" sz="2400" dirty="0">
                <a:latin typeface="Times New Roman" panose="02020603050405020304" pitchFamily="18" charset="0"/>
                <a:cs typeface="Times New Roman" panose="02020603050405020304" pitchFamily="18" charset="0"/>
              </a:rPr>
              <a:t>Generate new frequency distributions</a:t>
            </a:r>
          </a:p>
          <a:p>
            <a:pPr>
              <a:lnSpc>
                <a:spcPct val="100000"/>
              </a:lnSpc>
              <a:spcBef>
                <a:spcPts val="0"/>
              </a:spcBef>
            </a:pPr>
            <a:r>
              <a:rPr lang="en-US" sz="2400" dirty="0">
                <a:latin typeface="Times New Roman" panose="02020603050405020304" pitchFamily="18" charset="0"/>
                <a:cs typeface="Times New Roman" panose="02020603050405020304" pitchFamily="18" charset="0"/>
              </a:rPr>
              <a:t>Convert text to numbers and vice versa</a:t>
            </a:r>
          </a:p>
          <a:p>
            <a:pPr>
              <a:lnSpc>
                <a:spcPct val="100000"/>
              </a:lnSpc>
              <a:spcBef>
                <a:spcPts val="0"/>
              </a:spcBef>
            </a:pPr>
            <a:r>
              <a:rPr lang="en-US" sz="2400" dirty="0">
                <a:latin typeface="Times New Roman" panose="02020603050405020304" pitchFamily="18" charset="0"/>
                <a:cs typeface="Times New Roman" panose="02020603050405020304" pitchFamily="18" charset="0"/>
              </a:rPr>
              <a:t>Combine variables</a:t>
            </a:r>
          </a:p>
          <a:p>
            <a:pPr>
              <a:lnSpc>
                <a:spcPct val="100000"/>
              </a:lnSpc>
              <a:spcBef>
                <a:spcPts val="0"/>
              </a:spcBef>
            </a:pPr>
            <a:r>
              <a:rPr lang="en-US" sz="2400" dirty="0">
                <a:latin typeface="Times New Roman" panose="02020603050405020304" pitchFamily="18" charset="0"/>
                <a:cs typeface="Times New Roman" panose="02020603050405020304" pitchFamily="18" charset="0"/>
              </a:rPr>
              <a:t>Generate groups</a:t>
            </a:r>
          </a:p>
          <a:p>
            <a:pPr>
              <a:lnSpc>
                <a:spcPct val="100000"/>
              </a:lnSpc>
              <a:spcBef>
                <a:spcPts val="0"/>
              </a:spcBef>
            </a:pPr>
            <a:r>
              <a:rPr lang="en-US" sz="2400" dirty="0">
                <a:latin typeface="Times New Roman" panose="02020603050405020304" pitchFamily="18" charset="0"/>
                <a:cs typeface="Times New Roman" panose="02020603050405020304" pitchFamily="18" charset="0"/>
              </a:rPr>
              <a:t>Prepare unstructured data</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7C1ADBE-7285-5CDB-A2FC-0244F5FE9DF2}"/>
              </a:ext>
            </a:extLst>
          </p:cNvPr>
          <p:cNvSpPr>
            <a:spLocks noGrp="1"/>
          </p:cNvSpPr>
          <p:nvPr>
            <p:ph type="sldNum" sz="quarter" idx="12"/>
          </p:nvPr>
        </p:nvSpPr>
        <p:spPr/>
        <p:txBody>
          <a:bodyPr/>
          <a:lstStyle/>
          <a:p>
            <a:fld id="{8B4A9B09-D049-4FE9-B7AC-7898586622D8}" type="slidenum">
              <a:rPr lang="en-US" altLang="en-US" smtClean="0"/>
              <a:pPr/>
              <a:t>45</a:t>
            </a:fld>
            <a:endParaRPr lang="en-US" altLang="en-US"/>
          </a:p>
        </p:txBody>
      </p:sp>
    </p:spTree>
    <p:extLst>
      <p:ext uri="{BB962C8B-B14F-4D97-AF65-F5344CB8AC3E}">
        <p14:creationId xmlns:p14="http://schemas.microsoft.com/office/powerpoint/2010/main" val="3532901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194B24B2-464B-6C03-5488-9FD155390376}"/>
              </a:ext>
            </a:extLst>
          </p:cNvPr>
          <p:cNvSpPr>
            <a:spLocks noGrp="1"/>
          </p:cNvSpPr>
          <p:nvPr>
            <p:ph type="title"/>
          </p:nvPr>
        </p:nvSpPr>
        <p:spPr>
          <a:xfrm>
            <a:off x="254000" y="63500"/>
            <a:ext cx="8261350" cy="647700"/>
          </a:xfrm>
        </p:spPr>
        <p:txBody>
          <a:bodyPr/>
          <a:lstStyle/>
          <a:p>
            <a:r>
              <a:rPr lang="en-US" altLang="en-US" sz="4000" b="1" dirty="0">
                <a:latin typeface="Times New Roman" panose="02020603050405020304" pitchFamily="18" charset="0"/>
                <a:cs typeface="Times New Roman" panose="02020603050405020304" pitchFamily="18" charset="0"/>
              </a:rPr>
              <a:t>Cleaning the Data</a:t>
            </a:r>
          </a:p>
        </p:txBody>
      </p:sp>
      <p:sp>
        <p:nvSpPr>
          <p:cNvPr id="53251" name="Content Placeholder 2">
            <a:extLst>
              <a:ext uri="{FF2B5EF4-FFF2-40B4-BE49-F238E27FC236}">
                <a16:creationId xmlns:a16="http://schemas.microsoft.com/office/drawing/2014/main" id="{37E5AD30-E8C3-76F6-636B-A2B85E55E666}"/>
              </a:ext>
            </a:extLst>
          </p:cNvPr>
          <p:cNvSpPr>
            <a:spLocks noGrp="1"/>
          </p:cNvSpPr>
          <p:nvPr>
            <p:ph idx="1"/>
          </p:nvPr>
        </p:nvSpPr>
        <p:spPr>
          <a:xfrm>
            <a:off x="345440" y="619760"/>
            <a:ext cx="8646159" cy="4730716"/>
          </a:xfrm>
        </p:spPr>
        <p:txBody>
          <a:bodyPr/>
          <a:lstStyle/>
          <a:p>
            <a:pPr algn="just"/>
            <a:r>
              <a:rPr lang="en-US" altLang="en-US" dirty="0">
                <a:latin typeface="Times New Roman" panose="02020603050405020304" pitchFamily="18" charset="0"/>
                <a:cs typeface="Times New Roman" panose="02020603050405020304" pitchFamily="18" charset="0"/>
              </a:rPr>
              <a:t>Since the data available for analysis may not have been originally collected with this project’s goal in mind, it is important to spend time cleaning the data.</a:t>
            </a:r>
          </a:p>
          <a:p>
            <a:pPr algn="just"/>
            <a:r>
              <a:rPr lang="en-US" altLang="en-US" dirty="0">
                <a:latin typeface="Times New Roman" panose="02020603050405020304" pitchFamily="18" charset="0"/>
                <a:cs typeface="Times New Roman" panose="02020603050405020304" pitchFamily="18" charset="0"/>
              </a:rPr>
              <a:t> It is also beneficial to understand the accuracy with which the data was collected as well as correcting any errors.</a:t>
            </a:r>
          </a:p>
          <a:p>
            <a:pPr algn="just"/>
            <a:r>
              <a:rPr lang="en-US" altLang="en-US" dirty="0">
                <a:latin typeface="Times New Roman" panose="02020603050405020304" pitchFamily="18" charset="0"/>
                <a:cs typeface="Times New Roman" panose="02020603050405020304" pitchFamily="18" charset="0"/>
              </a:rPr>
              <a:t>For variables measured on a nominal or ordinal scale (where there are a fixed number of possible values), it is useful to inspect all possible values to uncover mistakes and/or inconsistencies. </a:t>
            </a:r>
          </a:p>
          <a:p>
            <a:pPr algn="just"/>
            <a:r>
              <a:rPr lang="en-US" altLang="en-US" dirty="0">
                <a:latin typeface="Times New Roman" panose="02020603050405020304" pitchFamily="18" charset="0"/>
                <a:cs typeface="Times New Roman" panose="02020603050405020304" pitchFamily="18" charset="0"/>
              </a:rPr>
              <a:t>Any assumptions made concerning possible values that the variable can take should be tested.</a:t>
            </a:r>
          </a:p>
        </p:txBody>
      </p:sp>
      <p:sp>
        <p:nvSpPr>
          <p:cNvPr id="53252" name="Slide Number Placeholder 3">
            <a:extLst>
              <a:ext uri="{FF2B5EF4-FFF2-40B4-BE49-F238E27FC236}">
                <a16:creationId xmlns:a16="http://schemas.microsoft.com/office/drawing/2014/main" id="{3C7CD451-886E-A08A-46B8-6446B69D1A7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55BC1DF5-A925-4004-A780-28EB22FE1333}" type="slidenum">
              <a:rPr lang="en-US" altLang="en-US">
                <a:solidFill>
                  <a:schemeClr val="bg1"/>
                </a:solidFill>
              </a:rPr>
              <a:pPr/>
              <a:t>46</a:t>
            </a:fld>
            <a:endParaRPr lang="en-US" altLang="en-US">
              <a:solidFill>
                <a:schemeClr val="bg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2">
            <a:extLst>
              <a:ext uri="{FF2B5EF4-FFF2-40B4-BE49-F238E27FC236}">
                <a16:creationId xmlns:a16="http://schemas.microsoft.com/office/drawing/2014/main" id="{DB6A0D58-DB93-FC1C-6B44-7A3117930707}"/>
              </a:ext>
            </a:extLst>
          </p:cNvPr>
          <p:cNvSpPr>
            <a:spLocks noGrp="1"/>
          </p:cNvSpPr>
          <p:nvPr>
            <p:ph idx="1"/>
          </p:nvPr>
        </p:nvSpPr>
        <p:spPr>
          <a:xfrm>
            <a:off x="474663" y="392113"/>
            <a:ext cx="7886700" cy="3879850"/>
          </a:xfrm>
        </p:spPr>
        <p:txBody>
          <a:bodyPr/>
          <a:lstStyle/>
          <a:p>
            <a:r>
              <a:rPr lang="en-US" altLang="en-US" dirty="0">
                <a:latin typeface="Times New Roman" panose="02020603050405020304" pitchFamily="18" charset="0"/>
                <a:cs typeface="Times New Roman" panose="02020603050405020304" pitchFamily="18" charset="0"/>
              </a:rPr>
              <a:t>For example, a variable Company may include a number of different spellings for the same company such as: </a:t>
            </a:r>
          </a:p>
          <a:p>
            <a:r>
              <a:rPr lang="en-US" altLang="en-US" dirty="0">
                <a:latin typeface="Times New Roman" panose="02020603050405020304" pitchFamily="18" charset="0"/>
                <a:cs typeface="Times New Roman" panose="02020603050405020304" pitchFamily="18" charset="0"/>
              </a:rPr>
              <a:t>General Electric Company </a:t>
            </a:r>
          </a:p>
          <a:p>
            <a:r>
              <a:rPr lang="en-US" altLang="en-US" dirty="0">
                <a:latin typeface="Times New Roman" panose="02020603050405020304" pitchFamily="18" charset="0"/>
                <a:cs typeface="Times New Roman" panose="02020603050405020304" pitchFamily="18" charset="0"/>
              </a:rPr>
              <a:t>General Elec. Co</a:t>
            </a:r>
          </a:p>
          <a:p>
            <a:r>
              <a:rPr lang="en-US" altLang="en-US" dirty="0">
                <a:latin typeface="Times New Roman" panose="02020603050405020304" pitchFamily="18" charset="0"/>
                <a:cs typeface="Times New Roman" panose="02020603050405020304" pitchFamily="18" charset="0"/>
              </a:rPr>
              <a:t> GE </a:t>
            </a:r>
          </a:p>
          <a:p>
            <a:r>
              <a:rPr lang="en-US" altLang="en-US" dirty="0">
                <a:latin typeface="Times New Roman" panose="02020603050405020304" pitchFamily="18" charset="0"/>
                <a:cs typeface="Times New Roman" panose="02020603050405020304" pitchFamily="18" charset="0"/>
              </a:rPr>
              <a:t>Gen. Electric Company</a:t>
            </a:r>
          </a:p>
          <a:p>
            <a:r>
              <a:rPr lang="en-US" altLang="en-US" dirty="0">
                <a:latin typeface="Times New Roman" panose="02020603050405020304" pitchFamily="18" charset="0"/>
                <a:cs typeface="Times New Roman" panose="02020603050405020304" pitchFamily="18" charset="0"/>
              </a:rPr>
              <a:t> General electric company </a:t>
            </a:r>
          </a:p>
          <a:p>
            <a:r>
              <a:rPr lang="en-US" altLang="en-US" dirty="0">
                <a:latin typeface="Times New Roman" panose="02020603050405020304" pitchFamily="18" charset="0"/>
                <a:cs typeface="Times New Roman" panose="02020603050405020304" pitchFamily="18" charset="0"/>
              </a:rPr>
              <a:t>G.E. Company</a:t>
            </a:r>
          </a:p>
        </p:txBody>
      </p:sp>
      <p:sp>
        <p:nvSpPr>
          <p:cNvPr id="54275" name="Slide Number Placeholder 3">
            <a:extLst>
              <a:ext uri="{FF2B5EF4-FFF2-40B4-BE49-F238E27FC236}">
                <a16:creationId xmlns:a16="http://schemas.microsoft.com/office/drawing/2014/main" id="{A10599DB-3A5E-940E-C58B-602E67B1AC3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C4FAD9C0-CB1F-44A3-AE2A-C8A9AFA46E1E}" type="slidenum">
              <a:rPr lang="en-US" altLang="en-US">
                <a:solidFill>
                  <a:schemeClr val="bg1"/>
                </a:solidFill>
              </a:rPr>
              <a:pPr/>
              <a:t>47</a:t>
            </a:fld>
            <a:endParaRPr lang="en-US" altLang="en-US">
              <a:solidFill>
                <a:schemeClr val="bg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2">
            <a:extLst>
              <a:ext uri="{FF2B5EF4-FFF2-40B4-BE49-F238E27FC236}">
                <a16:creationId xmlns:a16="http://schemas.microsoft.com/office/drawing/2014/main" id="{0EDDE2C4-381A-C7D8-30EB-4AEAB9AA7F24}"/>
              </a:ext>
            </a:extLst>
          </p:cNvPr>
          <p:cNvSpPr>
            <a:spLocks noGrp="1"/>
          </p:cNvSpPr>
          <p:nvPr>
            <p:ph idx="1"/>
          </p:nvPr>
        </p:nvSpPr>
        <p:spPr>
          <a:xfrm>
            <a:off x="121920" y="406400"/>
            <a:ext cx="8368030" cy="4135438"/>
          </a:xfrm>
        </p:spPr>
        <p:txBody>
          <a:bodyPr/>
          <a:lstStyle/>
          <a:p>
            <a:pPr algn="just"/>
            <a:r>
              <a:rPr lang="en-US" altLang="en-US" sz="3200" dirty="0">
                <a:latin typeface="Times New Roman" panose="02020603050405020304" pitchFamily="18" charset="0"/>
                <a:cs typeface="Times New Roman" panose="02020603050405020304" pitchFamily="18" charset="0"/>
              </a:rPr>
              <a:t>These different terms, where they refer to the same company, should be consolidated into one for analysis.</a:t>
            </a:r>
          </a:p>
          <a:p>
            <a:pPr algn="just"/>
            <a:r>
              <a:rPr lang="en-US" altLang="en-US" sz="3200" dirty="0">
                <a:latin typeface="Times New Roman" panose="02020603050405020304" pitchFamily="18" charset="0"/>
                <a:cs typeface="Times New Roman" panose="02020603050405020304" pitchFamily="18" charset="0"/>
              </a:rPr>
              <a:t> In addition, subject matter expertise may be needed in cleaning these variables.</a:t>
            </a:r>
          </a:p>
          <a:p>
            <a:pPr algn="just"/>
            <a:r>
              <a:rPr lang="en-US" altLang="en-US" sz="3200" dirty="0">
                <a:latin typeface="Times New Roman" panose="02020603050405020304" pitchFamily="18" charset="0"/>
                <a:cs typeface="Times New Roman" panose="02020603050405020304" pitchFamily="18" charset="0"/>
              </a:rPr>
              <a:t> For example, a company name may include one of the divisions of the General Electric Company and for the purpose of this specific project it should be included as the ‘‘General Electric Company.’’ </a:t>
            </a:r>
          </a:p>
        </p:txBody>
      </p:sp>
      <p:sp>
        <p:nvSpPr>
          <p:cNvPr id="55299" name="Slide Number Placeholder 3">
            <a:extLst>
              <a:ext uri="{FF2B5EF4-FFF2-40B4-BE49-F238E27FC236}">
                <a16:creationId xmlns:a16="http://schemas.microsoft.com/office/drawing/2014/main" id="{762EA9BE-C361-DD28-A376-D69D3BF1C20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C5577881-C06F-4F0E-A9A9-37FE6F6920E4}" type="slidenum">
              <a:rPr lang="en-US" altLang="en-US">
                <a:solidFill>
                  <a:schemeClr val="bg1"/>
                </a:solidFill>
              </a:rPr>
              <a:pPr/>
              <a:t>48</a:t>
            </a:fld>
            <a:endParaRPr lang="en-US" altLang="en-US">
              <a:solidFill>
                <a:schemeClr val="bg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6AB866C2-8456-FD67-2D6F-98DAD28B58C4}"/>
              </a:ext>
            </a:extLst>
          </p:cNvPr>
          <p:cNvSpPr>
            <a:spLocks noGrp="1"/>
          </p:cNvSpPr>
          <p:nvPr>
            <p:ph type="title"/>
          </p:nvPr>
        </p:nvSpPr>
        <p:spPr>
          <a:xfrm>
            <a:off x="384810" y="241618"/>
            <a:ext cx="7886700" cy="831850"/>
          </a:xfrm>
        </p:spPr>
        <p:txBody>
          <a:bodyPr/>
          <a:lstStyle/>
          <a:p>
            <a:r>
              <a:rPr lang="en-US" altLang="en-US" b="1" dirty="0">
                <a:latin typeface="Times New Roman" panose="02020603050405020304" pitchFamily="18" charset="0"/>
                <a:cs typeface="Times New Roman" panose="02020603050405020304" pitchFamily="18" charset="0"/>
              </a:rPr>
              <a:t>Removing Variables</a:t>
            </a:r>
          </a:p>
        </p:txBody>
      </p:sp>
      <p:sp>
        <p:nvSpPr>
          <p:cNvPr id="56323" name="Content Placeholder 2">
            <a:extLst>
              <a:ext uri="{FF2B5EF4-FFF2-40B4-BE49-F238E27FC236}">
                <a16:creationId xmlns:a16="http://schemas.microsoft.com/office/drawing/2014/main" id="{9F52B4D9-9C49-9555-20E6-A90DCA7E5AB2}"/>
              </a:ext>
            </a:extLst>
          </p:cNvPr>
          <p:cNvSpPr>
            <a:spLocks noGrp="1"/>
          </p:cNvSpPr>
          <p:nvPr>
            <p:ph idx="1"/>
          </p:nvPr>
        </p:nvSpPr>
        <p:spPr>
          <a:xfrm>
            <a:off x="294640" y="1144588"/>
            <a:ext cx="8493760" cy="4041775"/>
          </a:xfrm>
        </p:spPr>
        <p:txBody>
          <a:bodyPr/>
          <a:lstStyle/>
          <a:p>
            <a:pPr algn="just"/>
            <a:r>
              <a:rPr lang="en-US" altLang="en-US" dirty="0">
                <a:latin typeface="Times New Roman" panose="02020603050405020304" pitchFamily="18" charset="0"/>
                <a:cs typeface="Times New Roman" panose="02020603050405020304" pitchFamily="18" charset="0"/>
              </a:rPr>
              <a:t>On the basis of an initial categorization of the variables, it may be possible to remove variables from consideration at this point. </a:t>
            </a:r>
          </a:p>
          <a:p>
            <a:pPr algn="just"/>
            <a:r>
              <a:rPr lang="en-US" altLang="en-US" dirty="0">
                <a:latin typeface="Times New Roman" panose="02020603050405020304" pitchFamily="18" charset="0"/>
                <a:cs typeface="Times New Roman" panose="02020603050405020304" pitchFamily="18" charset="0"/>
              </a:rPr>
              <a:t>For example, constants and variables with too many missing data points should be considered for removal.</a:t>
            </a:r>
          </a:p>
          <a:p>
            <a:pPr algn="just"/>
            <a:r>
              <a:rPr lang="en-US" altLang="en-US" dirty="0">
                <a:latin typeface="Times New Roman" panose="02020603050405020304" pitchFamily="18" charset="0"/>
                <a:cs typeface="Times New Roman" panose="02020603050405020304" pitchFamily="18" charset="0"/>
              </a:rPr>
              <a:t> Further analysis of the correlations between multiple variables may identify variables that provide no additional information to the analysis and hence could be removed. </a:t>
            </a:r>
          </a:p>
        </p:txBody>
      </p:sp>
      <p:sp>
        <p:nvSpPr>
          <p:cNvPr id="56324" name="Slide Number Placeholder 3">
            <a:extLst>
              <a:ext uri="{FF2B5EF4-FFF2-40B4-BE49-F238E27FC236}">
                <a16:creationId xmlns:a16="http://schemas.microsoft.com/office/drawing/2014/main" id="{536AC024-2F12-CE3A-19A9-671B6EBF517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D8DCFF50-99CE-4003-B539-FC6D6B49D8D4}" type="slidenum">
              <a:rPr lang="en-US" altLang="en-US">
                <a:solidFill>
                  <a:schemeClr val="bg1"/>
                </a:solidFill>
              </a:rPr>
              <a:pPr/>
              <a:t>49</a:t>
            </a:fld>
            <a:endParaRPr lang="en-US" altLang="en-US">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E7DF8-3718-A143-67F7-CBC27F14AFE0}"/>
              </a:ext>
            </a:extLst>
          </p:cNvPr>
          <p:cNvSpPr>
            <a:spLocks noGrp="1"/>
          </p:cNvSpPr>
          <p:nvPr>
            <p:ph type="title"/>
          </p:nvPr>
        </p:nvSpPr>
        <p:spPr>
          <a:xfrm>
            <a:off x="111512" y="-345688"/>
            <a:ext cx="8403838" cy="1490933"/>
          </a:xfrm>
        </p:spPr>
        <p:txBody>
          <a:bodyPr/>
          <a:lstStyle/>
          <a:p>
            <a:r>
              <a:rPr lang="en-IN" b="1" dirty="0">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EFC911E1-5374-B5B8-C5AE-47AC136DD587}"/>
              </a:ext>
            </a:extLst>
          </p:cNvPr>
          <p:cNvSpPr>
            <a:spLocks noGrp="1"/>
          </p:cNvSpPr>
          <p:nvPr>
            <p:ph idx="1"/>
          </p:nvPr>
        </p:nvSpPr>
        <p:spPr>
          <a:xfrm>
            <a:off x="0" y="802888"/>
            <a:ext cx="9266663" cy="4383067"/>
          </a:xfrm>
        </p:spPr>
        <p:txBody>
          <a:bodyPr/>
          <a:lstStyle/>
          <a:p>
            <a:pPr marL="0" indent="0">
              <a:buNone/>
            </a:pPr>
            <a:r>
              <a:rPr lang="en-US" sz="2600" b="1" dirty="0">
                <a:latin typeface="Times New Roman" panose="02020603050405020304" pitchFamily="18" charset="0"/>
                <a:cs typeface="Times New Roman" panose="02020603050405020304" pitchFamily="18" charset="0"/>
              </a:rPr>
              <a:t>Data Collection and Importance</a:t>
            </a:r>
          </a:p>
          <a:p>
            <a:r>
              <a:rPr lang="en-US" sz="2600" dirty="0">
                <a:latin typeface="Times New Roman" panose="02020603050405020304" pitchFamily="18" charset="0"/>
                <a:cs typeface="Times New Roman" panose="02020603050405020304" pitchFamily="18" charset="0"/>
              </a:rPr>
              <a:t>Various disciplines collect and store data digitally</a:t>
            </a:r>
          </a:p>
          <a:p>
            <a:r>
              <a:rPr lang="en-US" sz="2600" dirty="0">
                <a:latin typeface="Times New Roman" panose="02020603050405020304" pitchFamily="18" charset="0"/>
                <a:cs typeface="Times New Roman" panose="02020603050405020304" pitchFamily="18" charset="0"/>
              </a:rPr>
              <a:t>Retail, insurance, and meteorological organizations use data for informed decisions</a:t>
            </a:r>
          </a:p>
          <a:p>
            <a:r>
              <a:rPr lang="en-US" sz="2600" dirty="0">
                <a:latin typeface="Times New Roman" panose="02020603050405020304" pitchFamily="18" charset="0"/>
                <a:cs typeface="Times New Roman" panose="02020603050405020304" pitchFamily="18" charset="0"/>
              </a:rPr>
              <a:t>Timely decisions maximize sales, improve R&amp;D, and reduce costs</a:t>
            </a: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r>
              <a:rPr lang="en-US" sz="2600" b="1" dirty="0">
                <a:latin typeface="Times New Roman" panose="02020603050405020304" pitchFamily="18" charset="0"/>
                <a:cs typeface="Times New Roman" panose="02020603050405020304" pitchFamily="18" charset="0"/>
              </a:rPr>
              <a:t>Data Analysis Challenges </a:t>
            </a:r>
          </a:p>
          <a:p>
            <a:r>
              <a:rPr lang="en-US" sz="2600" dirty="0">
                <a:latin typeface="Times New Roman" panose="02020603050405020304" pitchFamily="18" charset="0"/>
                <a:cs typeface="Times New Roman" panose="02020603050405020304" pitchFamily="18" charset="0"/>
              </a:rPr>
              <a:t>Fast-growing data production due to internet and operational systems</a:t>
            </a:r>
          </a:p>
          <a:p>
            <a:r>
              <a:rPr lang="en-US" sz="2600" dirty="0">
                <a:latin typeface="Times New Roman" panose="02020603050405020304" pitchFamily="18" charset="0"/>
                <a:cs typeface="Times New Roman" panose="02020603050405020304" pitchFamily="18" charset="0"/>
              </a:rPr>
              <a:t>Increasing volume, complexity, and reliability concerns</a:t>
            </a:r>
            <a:endParaRPr lang="en-IN" sz="2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9776CFB-9156-2A48-09B9-26764D6A3B15}"/>
              </a:ext>
            </a:extLst>
          </p:cNvPr>
          <p:cNvSpPr>
            <a:spLocks noGrp="1"/>
          </p:cNvSpPr>
          <p:nvPr>
            <p:ph type="sldNum" sz="quarter" idx="12"/>
          </p:nvPr>
        </p:nvSpPr>
        <p:spPr/>
        <p:txBody>
          <a:bodyPr/>
          <a:lstStyle/>
          <a:p>
            <a:fld id="{8B4A9B09-D049-4FE9-B7AC-7898586622D8}" type="slidenum">
              <a:rPr lang="en-US" altLang="en-US" smtClean="0"/>
              <a:pPr/>
              <a:t>5</a:t>
            </a:fld>
            <a:endParaRPr lang="en-US" altLang="en-US"/>
          </a:p>
        </p:txBody>
      </p:sp>
    </p:spTree>
    <p:extLst>
      <p:ext uri="{BB962C8B-B14F-4D97-AF65-F5344CB8AC3E}">
        <p14:creationId xmlns:p14="http://schemas.microsoft.com/office/powerpoint/2010/main" val="21659185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F0580F60-C0E0-36F3-B5EF-56A783B9DAF4}"/>
              </a:ext>
            </a:extLst>
          </p:cNvPr>
          <p:cNvSpPr>
            <a:spLocks noGrp="1"/>
          </p:cNvSpPr>
          <p:nvPr>
            <p:ph type="title"/>
          </p:nvPr>
        </p:nvSpPr>
        <p:spPr>
          <a:xfrm>
            <a:off x="314960" y="-91440"/>
            <a:ext cx="8200390" cy="1087120"/>
          </a:xfrm>
        </p:spPr>
        <p:txBody>
          <a:bodyPr/>
          <a:lstStyle/>
          <a:p>
            <a:r>
              <a:rPr lang="en-US" altLang="en-US" b="1" dirty="0">
                <a:latin typeface="Times New Roman" panose="02020603050405020304" pitchFamily="18" charset="0"/>
                <a:cs typeface="Times New Roman" panose="02020603050405020304" pitchFamily="18" charset="0"/>
              </a:rPr>
              <a:t>Data Transformation</a:t>
            </a:r>
          </a:p>
        </p:txBody>
      </p:sp>
      <p:sp>
        <p:nvSpPr>
          <p:cNvPr id="3" name="Content Placeholder 2">
            <a:extLst>
              <a:ext uri="{FF2B5EF4-FFF2-40B4-BE49-F238E27FC236}">
                <a16:creationId xmlns:a16="http://schemas.microsoft.com/office/drawing/2014/main" id="{CD824D8D-FC77-C6ED-D22B-3E82ABF538E7}"/>
              </a:ext>
            </a:extLst>
          </p:cNvPr>
          <p:cNvSpPr>
            <a:spLocks noGrp="1"/>
          </p:cNvSpPr>
          <p:nvPr>
            <p:ph idx="1"/>
          </p:nvPr>
        </p:nvSpPr>
        <p:spPr>
          <a:xfrm>
            <a:off x="314960" y="863600"/>
            <a:ext cx="8514080" cy="4160838"/>
          </a:xfrm>
        </p:spPr>
        <p:txBody>
          <a:bodyPr/>
          <a:lstStyle/>
          <a:p>
            <a:pPr marL="0" indent="0" algn="just">
              <a:buFont typeface="Arial" panose="020B0604020202020204" pitchFamily="34" charset="0"/>
              <a:buNone/>
              <a:defRPr/>
            </a:pPr>
            <a:r>
              <a:rPr lang="en-US" sz="2200" dirty="0">
                <a:latin typeface="Times New Roman" panose="02020603050405020304" pitchFamily="18" charset="0"/>
                <a:cs typeface="Times New Roman" panose="02020603050405020304" pitchFamily="18" charset="0"/>
              </a:rPr>
              <a:t>Normalization</a:t>
            </a:r>
          </a:p>
          <a:p>
            <a:pPr algn="just">
              <a:defRPr/>
            </a:pPr>
            <a:r>
              <a:rPr lang="en-US" sz="2200" dirty="0">
                <a:latin typeface="Times New Roman" panose="02020603050405020304" pitchFamily="18" charset="0"/>
                <a:cs typeface="Times New Roman" panose="02020603050405020304" pitchFamily="18" charset="0"/>
              </a:rPr>
              <a:t> Normalization is a process where numeric columns are transformed using a mathematical function to a new range. It is important for two reasons. </a:t>
            </a:r>
          </a:p>
          <a:p>
            <a:pPr algn="just">
              <a:defRPr/>
            </a:pPr>
            <a:r>
              <a:rPr lang="en-US" sz="2200" dirty="0">
                <a:latin typeface="Times New Roman" panose="02020603050405020304" pitchFamily="18" charset="0"/>
                <a:cs typeface="Times New Roman" panose="02020603050405020304" pitchFamily="18" charset="0"/>
              </a:rPr>
              <a:t>First, analysis of the data should treat all variables equally so that one column does not have more influence over another because the ranges are different. </a:t>
            </a:r>
          </a:p>
          <a:p>
            <a:pPr algn="just">
              <a:defRPr/>
            </a:pPr>
            <a:r>
              <a:rPr lang="en-US" sz="2200" dirty="0">
                <a:latin typeface="Times New Roman" panose="02020603050405020304" pitchFamily="18" charset="0"/>
                <a:cs typeface="Times New Roman" panose="02020603050405020304" pitchFamily="18" charset="0"/>
              </a:rPr>
              <a:t>For example, when analyzing customer credit card data, the Credit limit value is not given more weightage in the analysis than the Customer’s age. </a:t>
            </a:r>
          </a:p>
          <a:p>
            <a:pPr algn="just">
              <a:defRPr/>
            </a:pPr>
            <a:r>
              <a:rPr lang="en-US" sz="2200" dirty="0">
                <a:latin typeface="Times New Roman" panose="02020603050405020304" pitchFamily="18" charset="0"/>
                <a:cs typeface="Times New Roman" panose="02020603050405020304" pitchFamily="18" charset="0"/>
              </a:rPr>
              <a:t>Second, certain data analysis and data mining methods require the data to be normalized prior to analysis, such as neural networks or k-nearest neighbors</a:t>
            </a:r>
          </a:p>
        </p:txBody>
      </p:sp>
      <p:sp>
        <p:nvSpPr>
          <p:cNvPr id="57348" name="Slide Number Placeholder 3">
            <a:extLst>
              <a:ext uri="{FF2B5EF4-FFF2-40B4-BE49-F238E27FC236}">
                <a16:creationId xmlns:a16="http://schemas.microsoft.com/office/drawing/2014/main" id="{C853535D-7B40-255C-38CD-75468F869BF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6C44FC3A-3897-4478-8C75-52C94B6ECE54}" type="slidenum">
              <a:rPr lang="en-US" altLang="en-US">
                <a:solidFill>
                  <a:schemeClr val="bg1"/>
                </a:solidFill>
              </a:rPr>
              <a:pPr/>
              <a:t>50</a:t>
            </a:fld>
            <a:endParaRPr lang="en-US" altLang="en-US">
              <a:solidFill>
                <a:schemeClr val="bg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4D9CCB43-8AA5-2B47-98A5-04AD80C7F6AA}"/>
              </a:ext>
            </a:extLst>
          </p:cNvPr>
          <p:cNvSpPr>
            <a:spLocks noGrp="1"/>
          </p:cNvSpPr>
          <p:nvPr>
            <p:ph type="title"/>
          </p:nvPr>
        </p:nvSpPr>
        <p:spPr>
          <a:xfrm>
            <a:off x="0" y="0"/>
            <a:ext cx="7886700" cy="831850"/>
          </a:xfrm>
        </p:spPr>
        <p:txBody>
          <a:bodyPr/>
          <a:lstStyle/>
          <a:p>
            <a:r>
              <a:rPr lang="en-GB" altLang="en-US" sz="4000" b="1" dirty="0">
                <a:latin typeface="Times New Roman" panose="02020603050405020304" pitchFamily="18" charset="0"/>
                <a:cs typeface="Times New Roman" panose="02020603050405020304" pitchFamily="18" charset="0"/>
              </a:rPr>
              <a:t>Min-Max Normalization</a:t>
            </a:r>
          </a:p>
        </p:txBody>
      </p:sp>
      <p:sp>
        <p:nvSpPr>
          <p:cNvPr id="66563" name="Content Placeholder 2">
            <a:extLst>
              <a:ext uri="{FF2B5EF4-FFF2-40B4-BE49-F238E27FC236}">
                <a16:creationId xmlns:a16="http://schemas.microsoft.com/office/drawing/2014/main" id="{D843F5CD-491D-764D-BAEB-D6896776977B}"/>
              </a:ext>
            </a:extLst>
          </p:cNvPr>
          <p:cNvSpPr>
            <a:spLocks noGrp="1"/>
          </p:cNvSpPr>
          <p:nvPr>
            <p:ph idx="1"/>
          </p:nvPr>
        </p:nvSpPr>
        <p:spPr>
          <a:xfrm>
            <a:off x="209550" y="595313"/>
            <a:ext cx="8324850" cy="3879850"/>
          </a:xfrm>
        </p:spPr>
        <p:txBody>
          <a:bodyPr/>
          <a:lstStyle/>
          <a:p>
            <a:pPr algn="just"/>
            <a:r>
              <a:rPr lang="en-GB" altLang="en-US" sz="2400" dirty="0">
                <a:latin typeface="Times New Roman" panose="02020603050405020304" pitchFamily="18" charset="0"/>
                <a:cs typeface="Times New Roman" panose="02020603050405020304" pitchFamily="18" charset="0"/>
              </a:rPr>
              <a:t>Linear transformation is performed on the original data. </a:t>
            </a:r>
          </a:p>
          <a:p>
            <a:pPr algn="just"/>
            <a:r>
              <a:rPr lang="en-GB" altLang="en-US" sz="2400" dirty="0">
                <a:latin typeface="Times New Roman" panose="02020603050405020304" pitchFamily="18" charset="0"/>
                <a:cs typeface="Times New Roman" panose="02020603050405020304" pitchFamily="18" charset="0"/>
              </a:rPr>
              <a:t>Minimum and maximum value from data is fetched and each value is replaced according to the following formula.</a:t>
            </a:r>
          </a:p>
        </p:txBody>
      </p:sp>
      <p:sp>
        <p:nvSpPr>
          <p:cNvPr id="66564" name="Slide Number Placeholder 3">
            <a:extLst>
              <a:ext uri="{FF2B5EF4-FFF2-40B4-BE49-F238E27FC236}">
                <a16:creationId xmlns:a16="http://schemas.microsoft.com/office/drawing/2014/main" id="{B286E04F-8CEF-16DC-40D5-6B02B2719FE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5CFF1FD7-14AE-419B-A3CA-86AD0A4399C2}"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51</a:t>
            </a:fld>
            <a:endParaRPr lang="en-US" altLang="en-US" sz="1400">
              <a:solidFill>
                <a:schemeClr val="bg1"/>
              </a:solidFill>
              <a:latin typeface="Calibri" panose="020F0502020204030204" pitchFamily="34" charset="0"/>
              <a:cs typeface="Arial" panose="020B0604020202020204" pitchFamily="34" charset="0"/>
            </a:endParaRPr>
          </a:p>
        </p:txBody>
      </p:sp>
      <p:pic>
        <p:nvPicPr>
          <p:cNvPr id="66565" name="Picture 4">
            <a:extLst>
              <a:ext uri="{FF2B5EF4-FFF2-40B4-BE49-F238E27FC236}">
                <a16:creationId xmlns:a16="http://schemas.microsoft.com/office/drawing/2014/main" id="{7D363436-ACC5-4A7B-B830-6EBEFD8CB7B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9550" y="1765300"/>
            <a:ext cx="8764588"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6" name="Rectangle 5">
            <a:extLst>
              <a:ext uri="{FF2B5EF4-FFF2-40B4-BE49-F238E27FC236}">
                <a16:creationId xmlns:a16="http://schemas.microsoft.com/office/drawing/2014/main" id="{9E426C77-AF1E-0CAB-38EC-B65ADF9B97B5}"/>
              </a:ext>
            </a:extLst>
          </p:cNvPr>
          <p:cNvSpPr>
            <a:spLocks noChangeArrowheads="1"/>
          </p:cNvSpPr>
          <p:nvPr/>
        </p:nvSpPr>
        <p:spPr bwMode="auto">
          <a:xfrm>
            <a:off x="209550" y="3411538"/>
            <a:ext cx="8647113"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r>
              <a:rPr lang="en-GB" altLang="en-US" sz="1800" dirty="0">
                <a:latin typeface="urw-din"/>
                <a:cs typeface="Arial" panose="020B0604020202020204" pitchFamily="34" charset="0"/>
              </a:rPr>
              <a:t>Where A is the attribute data,</a:t>
            </a:r>
            <a:br>
              <a:rPr lang="en-GB" altLang="en-US" sz="1800" dirty="0">
                <a:latin typeface="Calibri" panose="020F0502020204030204" pitchFamily="34" charset="0"/>
                <a:cs typeface="Arial" panose="020B0604020202020204" pitchFamily="34" charset="0"/>
              </a:rPr>
            </a:br>
            <a:r>
              <a:rPr lang="en-GB" altLang="en-US" sz="1800" dirty="0">
                <a:latin typeface="urw-din"/>
                <a:cs typeface="Arial" panose="020B0604020202020204" pitchFamily="34" charset="0"/>
              </a:rPr>
              <a:t>Min(A), Max(A) are the minimum and maximum absolute value of A respectively.</a:t>
            </a:r>
            <a:br>
              <a:rPr lang="en-GB" altLang="en-US" sz="1800" dirty="0">
                <a:latin typeface="Calibri" panose="020F0502020204030204" pitchFamily="34" charset="0"/>
                <a:cs typeface="Arial" panose="020B0604020202020204" pitchFamily="34" charset="0"/>
              </a:rPr>
            </a:br>
            <a:r>
              <a:rPr lang="en-GB" altLang="en-US" sz="1800" dirty="0">
                <a:latin typeface="urw-din"/>
                <a:cs typeface="Arial" panose="020B0604020202020204" pitchFamily="34" charset="0"/>
              </a:rPr>
              <a:t>v’ is the new value of each entry in data.</a:t>
            </a:r>
            <a:br>
              <a:rPr lang="en-GB" altLang="en-US" sz="1800" dirty="0">
                <a:latin typeface="Calibri" panose="020F0502020204030204" pitchFamily="34" charset="0"/>
                <a:cs typeface="Arial" panose="020B0604020202020204" pitchFamily="34" charset="0"/>
              </a:rPr>
            </a:br>
            <a:r>
              <a:rPr lang="en-GB" altLang="en-US" sz="1800" dirty="0">
                <a:latin typeface="urw-din"/>
                <a:cs typeface="Arial" panose="020B0604020202020204" pitchFamily="34" charset="0"/>
              </a:rPr>
              <a:t>v is the old value of each entry in data.</a:t>
            </a:r>
            <a:br>
              <a:rPr lang="en-GB" altLang="en-US" sz="1800" dirty="0">
                <a:latin typeface="Calibri" panose="020F0502020204030204" pitchFamily="34" charset="0"/>
                <a:cs typeface="Arial" panose="020B0604020202020204" pitchFamily="34" charset="0"/>
              </a:rPr>
            </a:br>
            <a:r>
              <a:rPr lang="en-GB" altLang="en-US" sz="1800" dirty="0" err="1">
                <a:latin typeface="urw-din"/>
                <a:cs typeface="Arial" panose="020B0604020202020204" pitchFamily="34" charset="0"/>
              </a:rPr>
              <a:t>new_max</a:t>
            </a:r>
            <a:r>
              <a:rPr lang="en-GB" altLang="en-US" sz="1800" dirty="0">
                <a:latin typeface="urw-din"/>
                <a:cs typeface="Arial" panose="020B0604020202020204" pitchFamily="34" charset="0"/>
              </a:rPr>
              <a:t>(A), </a:t>
            </a:r>
            <a:r>
              <a:rPr lang="en-GB" altLang="en-US" sz="1800" dirty="0" err="1">
                <a:latin typeface="urw-din"/>
                <a:cs typeface="Arial" panose="020B0604020202020204" pitchFamily="34" charset="0"/>
              </a:rPr>
              <a:t>new_min</a:t>
            </a:r>
            <a:r>
              <a:rPr lang="en-GB" altLang="en-US" sz="1800" dirty="0">
                <a:latin typeface="urw-din"/>
                <a:cs typeface="Arial" panose="020B0604020202020204" pitchFamily="34" charset="0"/>
              </a:rPr>
              <a:t>(A) is the max and min value of the range(</a:t>
            </a:r>
            <a:r>
              <a:rPr lang="en-GB" altLang="en-US" sz="1800" dirty="0" err="1">
                <a:latin typeface="urw-din"/>
                <a:cs typeface="Arial" panose="020B0604020202020204" pitchFamily="34" charset="0"/>
              </a:rPr>
              <a:t>i.e</a:t>
            </a:r>
            <a:r>
              <a:rPr lang="en-GB" altLang="en-US" sz="1800" dirty="0">
                <a:latin typeface="urw-din"/>
                <a:cs typeface="Arial" panose="020B0604020202020204" pitchFamily="34" charset="0"/>
              </a:rPr>
              <a:t> boundary value of range required) respectively.</a:t>
            </a:r>
            <a:endParaRPr lang="en-GB" altLang="en-US" sz="1800" dirty="0">
              <a:latin typeface="Calibri" panose="020F0502020204030204" pitchFamily="34" charset="0"/>
              <a:cs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8BBF5CB9-FBCA-CE07-7242-23715F539DC0}"/>
              </a:ext>
            </a:extLst>
          </p:cNvPr>
          <p:cNvSpPr>
            <a:spLocks noGrp="1"/>
          </p:cNvSpPr>
          <p:nvPr>
            <p:ph type="title"/>
          </p:nvPr>
        </p:nvSpPr>
        <p:spPr>
          <a:xfrm>
            <a:off x="628650" y="312738"/>
            <a:ext cx="7886700" cy="831850"/>
          </a:xfrm>
        </p:spPr>
        <p:txBody>
          <a:bodyPr/>
          <a:lstStyle/>
          <a:p>
            <a:r>
              <a:rPr lang="en-US" altLang="en-US"/>
              <a:t>Problem</a:t>
            </a:r>
          </a:p>
        </p:txBody>
      </p:sp>
      <p:pic>
        <p:nvPicPr>
          <p:cNvPr id="58371" name="Content Placeholder 4">
            <a:extLst>
              <a:ext uri="{FF2B5EF4-FFF2-40B4-BE49-F238E27FC236}">
                <a16:creationId xmlns:a16="http://schemas.microsoft.com/office/drawing/2014/main" id="{208E4686-F53B-7393-F8F0-D2101429B88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28650" y="1803400"/>
            <a:ext cx="7886700" cy="2886075"/>
          </a:xfrm>
        </p:spPr>
      </p:pic>
      <p:sp>
        <p:nvSpPr>
          <p:cNvPr id="58372" name="Slide Number Placeholder 3">
            <a:extLst>
              <a:ext uri="{FF2B5EF4-FFF2-40B4-BE49-F238E27FC236}">
                <a16:creationId xmlns:a16="http://schemas.microsoft.com/office/drawing/2014/main" id="{C3FB7752-29A5-1C11-6D4A-A4DA37063C0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61B72098-772C-49C4-BAAE-4E41BE613732}" type="slidenum">
              <a:rPr lang="en-US" altLang="en-US">
                <a:solidFill>
                  <a:schemeClr val="bg1"/>
                </a:solidFill>
              </a:rPr>
              <a:pPr/>
              <a:t>52</a:t>
            </a:fld>
            <a:endParaRPr lang="en-US" altLang="en-US">
              <a:solidFill>
                <a:schemeClr val="bg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11EA17A2-A058-01A3-1DA3-2D51EFC41A21}"/>
              </a:ext>
            </a:extLst>
          </p:cNvPr>
          <p:cNvSpPr>
            <a:spLocks noGrp="1"/>
          </p:cNvSpPr>
          <p:nvPr>
            <p:ph type="title"/>
          </p:nvPr>
        </p:nvSpPr>
        <p:spPr>
          <a:xfrm>
            <a:off x="628650" y="312738"/>
            <a:ext cx="7886700" cy="831850"/>
          </a:xfrm>
        </p:spPr>
        <p:txBody>
          <a:bodyPr/>
          <a:lstStyle/>
          <a:p>
            <a:r>
              <a:rPr lang="en-US" altLang="en-US"/>
              <a:t>Solution</a:t>
            </a:r>
          </a:p>
        </p:txBody>
      </p:sp>
      <p:pic>
        <p:nvPicPr>
          <p:cNvPr id="59395" name="Content Placeholder 4">
            <a:extLst>
              <a:ext uri="{FF2B5EF4-FFF2-40B4-BE49-F238E27FC236}">
                <a16:creationId xmlns:a16="http://schemas.microsoft.com/office/drawing/2014/main" id="{967ADDBE-79E5-483D-936F-FE415C64E9B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28650" y="1346200"/>
            <a:ext cx="7886700" cy="3800475"/>
          </a:xfrm>
        </p:spPr>
      </p:pic>
      <p:sp>
        <p:nvSpPr>
          <p:cNvPr id="59396" name="Slide Number Placeholder 3">
            <a:extLst>
              <a:ext uri="{FF2B5EF4-FFF2-40B4-BE49-F238E27FC236}">
                <a16:creationId xmlns:a16="http://schemas.microsoft.com/office/drawing/2014/main" id="{886CB634-5281-B454-9F70-4B457DD04B6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72C97800-0A97-46E2-AEC7-0AD4117745E6}" type="slidenum">
              <a:rPr lang="en-US" altLang="en-US">
                <a:solidFill>
                  <a:schemeClr val="bg1"/>
                </a:solidFill>
              </a:rPr>
              <a:pPr/>
              <a:t>53</a:t>
            </a:fld>
            <a:endParaRPr lang="en-US" altLang="en-US">
              <a:solidFill>
                <a:schemeClr val="bg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3">
            <a:extLst>
              <a:ext uri="{FF2B5EF4-FFF2-40B4-BE49-F238E27FC236}">
                <a16:creationId xmlns:a16="http://schemas.microsoft.com/office/drawing/2014/main" id="{3BA139E6-8142-FE11-E295-90D2F1CA78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82863" y="2219325"/>
            <a:ext cx="3106737" cy="258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FBAC4D-AA0C-11AA-011B-36581105CEFE}"/>
              </a:ext>
            </a:extLst>
          </p:cNvPr>
          <p:cNvSpPr>
            <a:spLocks noGrp="1"/>
          </p:cNvSpPr>
          <p:nvPr>
            <p:ph idx="1"/>
          </p:nvPr>
        </p:nvSpPr>
        <p:spPr>
          <a:xfrm>
            <a:off x="156117" y="1"/>
            <a:ext cx="8664498" cy="5363736"/>
          </a:xfrm>
        </p:spPr>
        <p:txBody>
          <a:bodyPr/>
          <a:lstStyle/>
          <a:p>
            <a:pPr marL="0" indent="0">
              <a:buNone/>
            </a:pPr>
            <a:r>
              <a:rPr lang="en-US" b="1" dirty="0">
                <a:latin typeface="Times New Roman" panose="02020603050405020304" pitchFamily="18" charset="0"/>
                <a:cs typeface="Times New Roman" panose="02020603050405020304" pitchFamily="18" charset="0"/>
              </a:rPr>
              <a:t>Data Analysis Process</a:t>
            </a:r>
          </a:p>
          <a:p>
            <a:r>
              <a:rPr lang="en-US" dirty="0">
                <a:latin typeface="Times New Roman" panose="02020603050405020304" pitchFamily="18" charset="0"/>
                <a:cs typeface="Times New Roman" panose="02020603050405020304" pitchFamily="18" charset="0"/>
              </a:rPr>
              <a:t>Define project and problem</a:t>
            </a:r>
          </a:p>
          <a:p>
            <a:r>
              <a:rPr lang="en-US" dirty="0">
                <a:latin typeface="Times New Roman" panose="02020603050405020304" pitchFamily="18" charset="0"/>
                <a:cs typeface="Times New Roman" panose="02020603050405020304" pitchFamily="18" charset="0"/>
              </a:rPr>
              <a:t>Prepare data for analysis</a:t>
            </a:r>
          </a:p>
          <a:p>
            <a:r>
              <a:rPr lang="en-US" dirty="0">
                <a:latin typeface="Times New Roman" panose="02020603050405020304" pitchFamily="18" charset="0"/>
                <a:cs typeface="Times New Roman" panose="02020603050405020304" pitchFamily="18" charset="0"/>
              </a:rPr>
              <a:t>Select and optimize data analysis approaches</a:t>
            </a:r>
          </a:p>
          <a:p>
            <a:r>
              <a:rPr lang="en-US" dirty="0">
                <a:latin typeface="Times New Roman" panose="02020603050405020304" pitchFamily="18" charset="0"/>
                <a:cs typeface="Times New Roman" panose="02020603050405020304" pitchFamily="18" charset="0"/>
              </a:rPr>
              <a:t>Deploy and measure results for expected benefits.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Key Objectives:</a:t>
            </a:r>
          </a:p>
          <a:p>
            <a:r>
              <a:rPr lang="en-US" dirty="0">
                <a:latin typeface="Times New Roman" panose="02020603050405020304" pitchFamily="18" charset="0"/>
                <a:cs typeface="Times New Roman" panose="02020603050405020304" pitchFamily="18" charset="0"/>
              </a:rPr>
              <a:t>Focus on converting raw data to meaningful information</a:t>
            </a:r>
          </a:p>
          <a:p>
            <a:r>
              <a:rPr lang="en-US" dirty="0">
                <a:latin typeface="Times New Roman" panose="02020603050405020304" pitchFamily="18" charset="0"/>
                <a:cs typeface="Times New Roman" panose="02020603050405020304" pitchFamily="18" charset="0"/>
              </a:rPr>
              <a:t>Outlines major steps in data analysis projects from defining the problem to the deployment of the results.</a:t>
            </a:r>
          </a:p>
        </p:txBody>
      </p:sp>
      <p:sp>
        <p:nvSpPr>
          <p:cNvPr id="4" name="Slide Number Placeholder 3">
            <a:extLst>
              <a:ext uri="{FF2B5EF4-FFF2-40B4-BE49-F238E27FC236}">
                <a16:creationId xmlns:a16="http://schemas.microsoft.com/office/drawing/2014/main" id="{534C5962-EC8E-11FF-5AE8-130F86E9FD91}"/>
              </a:ext>
            </a:extLst>
          </p:cNvPr>
          <p:cNvSpPr>
            <a:spLocks noGrp="1"/>
          </p:cNvSpPr>
          <p:nvPr>
            <p:ph type="sldNum" sz="quarter" idx="12"/>
          </p:nvPr>
        </p:nvSpPr>
        <p:spPr/>
        <p:txBody>
          <a:bodyPr/>
          <a:lstStyle/>
          <a:p>
            <a:fld id="{8B4A9B09-D049-4FE9-B7AC-7898586622D8}" type="slidenum">
              <a:rPr lang="en-US" altLang="en-US" smtClean="0"/>
              <a:pPr/>
              <a:t>6</a:t>
            </a:fld>
            <a:endParaRPr lang="en-US" altLang="en-US"/>
          </a:p>
        </p:txBody>
      </p:sp>
    </p:spTree>
    <p:extLst>
      <p:ext uri="{BB962C8B-B14F-4D97-AF65-F5344CB8AC3E}">
        <p14:creationId xmlns:p14="http://schemas.microsoft.com/office/powerpoint/2010/main" val="258031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38E419EF-21B4-169A-A045-882DF6687B44}"/>
              </a:ext>
            </a:extLst>
          </p:cNvPr>
          <p:cNvSpPr>
            <a:spLocks noGrp="1"/>
          </p:cNvSpPr>
          <p:nvPr>
            <p:ph type="title"/>
          </p:nvPr>
        </p:nvSpPr>
        <p:spPr>
          <a:xfrm>
            <a:off x="0" y="-345688"/>
            <a:ext cx="8515350" cy="1182029"/>
          </a:xfrm>
        </p:spPr>
        <p:txBody>
          <a:bodyPr/>
          <a:lstStyle/>
          <a:p>
            <a:r>
              <a:rPr lang="en-US" altLang="en-US" sz="3600" b="1" dirty="0">
                <a:latin typeface="Times New Roman" panose="02020603050405020304" pitchFamily="18" charset="0"/>
                <a:cs typeface="Times New Roman" panose="02020603050405020304" pitchFamily="18" charset="0"/>
              </a:rPr>
              <a:t>Data in the Real World </a:t>
            </a:r>
          </a:p>
        </p:txBody>
      </p:sp>
      <p:sp>
        <p:nvSpPr>
          <p:cNvPr id="11268" name="Slide Number Placeholder 3">
            <a:extLst>
              <a:ext uri="{FF2B5EF4-FFF2-40B4-BE49-F238E27FC236}">
                <a16:creationId xmlns:a16="http://schemas.microsoft.com/office/drawing/2014/main" id="{B9084360-5702-3F60-CCF8-AADE64D2AE3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3EBA4942-96EA-46B2-8E32-7ABB70BE3FE5}"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7</a:t>
            </a:fld>
            <a:endParaRPr lang="en-US" altLang="en-US" sz="1400">
              <a:solidFill>
                <a:schemeClr val="bg1"/>
              </a:solidFill>
              <a:latin typeface="Calibri" panose="020F050202020403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id="{BFD81D7B-219A-6C1E-5A27-A27EE4E16812}"/>
              </a:ext>
            </a:extLst>
          </p:cNvPr>
          <p:cNvSpPr>
            <a:spLocks noGrp="1"/>
          </p:cNvSpPr>
          <p:nvPr>
            <p:ph idx="1"/>
          </p:nvPr>
        </p:nvSpPr>
        <p:spPr>
          <a:xfrm>
            <a:off x="167268" y="479502"/>
            <a:ext cx="9121699" cy="4706454"/>
          </a:xfrm>
        </p:spPr>
        <p:txBody>
          <a:bodyPr/>
          <a:lstStyle/>
          <a:p>
            <a:pPr>
              <a:lnSpc>
                <a:spcPct val="100000"/>
              </a:lnSpc>
              <a:spcBef>
                <a:spcPts val="0"/>
              </a:spcBef>
            </a:pPr>
            <a:r>
              <a:rPr lang="en-US" dirty="0">
                <a:latin typeface="Times New Roman" panose="02020603050405020304" pitchFamily="18" charset="0"/>
                <a:cs typeface="Times New Roman" panose="02020603050405020304" pitchFamily="18" charset="0"/>
              </a:rPr>
              <a:t>Surveys or polls, interviews, and experiments are valuable approaches for gathering data to answer specific questions.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Data is collected from various sources, including:</a:t>
            </a:r>
          </a:p>
          <a:p>
            <a:pPr>
              <a:lnSpc>
                <a:spcPct val="100000"/>
              </a:lnSpc>
              <a:spcBef>
                <a:spcPts val="0"/>
              </a:spcBef>
            </a:pPr>
            <a:r>
              <a:rPr lang="en-US" dirty="0">
                <a:latin typeface="Times New Roman" panose="02020603050405020304" pitchFamily="18" charset="0"/>
                <a:cs typeface="Times New Roman" panose="02020603050405020304" pitchFamily="18" charset="0"/>
              </a:rPr>
              <a:t>Surveys and polls to understand opinions, preferences, and behavior</a:t>
            </a:r>
          </a:p>
          <a:p>
            <a:pPr marL="0" indent="0">
              <a:lnSpc>
                <a:spcPct val="100000"/>
              </a:lnSpc>
              <a:spcBef>
                <a:spcPts val="0"/>
              </a:spcBef>
              <a:buNone/>
            </a:pPr>
            <a:r>
              <a:rPr lang="en-US" dirty="0">
                <a:latin typeface="Times New Roman" panose="02020603050405020304" pitchFamily="18" charset="0"/>
                <a:cs typeface="Times New Roman" panose="02020603050405020304" pitchFamily="18" charset="0"/>
              </a:rPr>
              <a:t>    Example: Casting  a vote before election.</a:t>
            </a:r>
          </a:p>
          <a:p>
            <a:r>
              <a:rPr lang="en-US" dirty="0">
                <a:latin typeface="Times New Roman" panose="02020603050405020304" pitchFamily="18" charset="0"/>
                <a:cs typeface="Times New Roman" panose="02020603050405020304" pitchFamily="18" charset="0"/>
              </a:rPr>
              <a:t>Interviews to elicit information on people's opinions, preferences, and behavior. </a:t>
            </a:r>
          </a:p>
          <a:p>
            <a:pPr marL="0" indent="0">
              <a:lnSpc>
                <a:spcPct val="100000"/>
              </a:lnSpc>
              <a:spcBef>
                <a:spcPts val="0"/>
              </a:spcBef>
              <a:buNone/>
            </a:pPr>
            <a:r>
              <a:rPr lang="en-US" dirty="0">
                <a:latin typeface="Times New Roman" panose="02020603050405020304" pitchFamily="18" charset="0"/>
                <a:cs typeface="Times New Roman" panose="02020603050405020304" pitchFamily="18" charset="0"/>
              </a:rPr>
              <a:t>    Example: Conducted over the phone.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3">
            <a:extLst>
              <a:ext uri="{FF2B5EF4-FFF2-40B4-BE49-F238E27FC236}">
                <a16:creationId xmlns:a16="http://schemas.microsoft.com/office/drawing/2014/main" id="{0C559659-F1A0-5987-1CC2-7A6D1EAC1E1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F283E7CA-1B0A-47D5-9847-DA0C5E2AA6FC}"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8</a:t>
            </a:fld>
            <a:endParaRPr lang="en-US" altLang="en-US" sz="1400">
              <a:solidFill>
                <a:schemeClr val="bg1"/>
              </a:solidFill>
              <a:latin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D6035F5C-8194-12E9-5796-7E0975629E75}"/>
              </a:ext>
            </a:extLst>
          </p:cNvPr>
          <p:cNvSpPr txBox="1"/>
          <p:nvPr/>
        </p:nvSpPr>
        <p:spPr>
          <a:xfrm>
            <a:off x="1" y="182880"/>
            <a:ext cx="9042400" cy="4924425"/>
          </a:xfrm>
          <a:prstGeom prst="rect">
            <a:avLst/>
          </a:prstGeom>
          <a:noFill/>
        </p:spPr>
        <p:txBody>
          <a:bodyPr wrap="square">
            <a:spAutoFit/>
          </a:bodyPr>
          <a:lstStyle/>
          <a:p>
            <a:pPr marL="342900" indent="-342900">
              <a:lnSpc>
                <a:spcPct val="100000"/>
              </a:lnSpc>
              <a:spcBef>
                <a:spcPts val="0"/>
              </a:spcBef>
              <a:buFont typeface="Arial" panose="020B0604020202020204" pitchFamily="34" charset="0"/>
              <a:buChar char="•"/>
            </a:pPr>
            <a:r>
              <a:rPr lang="en-US" sz="2600" dirty="0">
                <a:latin typeface="Times New Roman" panose="02020603050405020304" pitchFamily="18" charset="0"/>
                <a:ea typeface="Cambria" panose="02040503050406030204" pitchFamily="18" charset="0"/>
                <a:cs typeface="Times New Roman" panose="02020603050405020304" pitchFamily="18" charset="0"/>
              </a:rPr>
              <a:t>Experiments to measure and collect data in a highly controlled manner</a:t>
            </a:r>
          </a:p>
          <a:p>
            <a:pPr>
              <a:lnSpc>
                <a:spcPct val="100000"/>
              </a:lnSpc>
              <a:spcBef>
                <a:spcPts val="0"/>
              </a:spcBef>
            </a:pPr>
            <a:r>
              <a:rPr lang="en-US" sz="2600" dirty="0">
                <a:latin typeface="Times New Roman" panose="02020603050405020304" pitchFamily="18" charset="0"/>
                <a:ea typeface="Cambria" panose="02040503050406030204" pitchFamily="18" charset="0"/>
                <a:cs typeface="Times New Roman" panose="02020603050405020304" pitchFamily="18" charset="0"/>
              </a:rPr>
              <a:t>     Example: Double-blind drug study (one group gets the drug,           other a placebo).</a:t>
            </a:r>
          </a:p>
          <a:p>
            <a:pPr marL="342900" indent="-342900">
              <a:buFont typeface="Arial" panose="020B0604020202020204" pitchFamily="34" charset="0"/>
              <a:buChar char="•"/>
            </a:pPr>
            <a:r>
              <a:rPr lang="en-US" sz="2600" dirty="0">
                <a:latin typeface="Times New Roman" panose="02020603050405020304" pitchFamily="18" charset="0"/>
                <a:ea typeface="Cambria" panose="02040503050406030204" pitchFamily="18" charset="0"/>
                <a:cs typeface="Times New Roman" panose="02020603050405020304" pitchFamily="18" charset="0"/>
              </a:rPr>
              <a:t>Operational databases containing ongoing business transactions</a:t>
            </a:r>
          </a:p>
          <a:p>
            <a:r>
              <a:rPr lang="en-US" sz="2600" dirty="0">
                <a:latin typeface="Times New Roman" panose="02020603050405020304" pitchFamily="18" charset="0"/>
                <a:ea typeface="Cambria" panose="02040503050406030204" pitchFamily="18" charset="0"/>
                <a:cs typeface="Times New Roman" panose="02020603050405020304" pitchFamily="18" charset="0"/>
              </a:rPr>
              <a:t>     -Sensors monitoring operational processes.</a:t>
            </a:r>
          </a:p>
          <a:p>
            <a:r>
              <a:rPr lang="en-US" sz="2600" dirty="0">
                <a:latin typeface="Times New Roman" panose="02020603050405020304" pitchFamily="18" charset="0"/>
                <a:ea typeface="Cambria" panose="02040503050406030204" pitchFamily="18" charset="0"/>
                <a:cs typeface="Times New Roman" panose="02020603050405020304" pitchFamily="18" charset="0"/>
              </a:rPr>
              <a:t>     -Stored in databases such as CRM, ERP, supply chain systems.</a:t>
            </a:r>
          </a:p>
          <a:p>
            <a:pPr marL="342900" indent="-342900">
              <a:buFont typeface="Arial" panose="020B0604020202020204" pitchFamily="34" charset="0"/>
              <a:buChar char="•"/>
            </a:pPr>
            <a:r>
              <a:rPr lang="en-US" sz="2600" dirty="0">
                <a:latin typeface="Times New Roman" panose="02020603050405020304" pitchFamily="18" charset="0"/>
                <a:ea typeface="Cambria" panose="02040503050406030204" pitchFamily="18" charset="0"/>
                <a:cs typeface="Times New Roman" panose="02020603050405020304" pitchFamily="18" charset="0"/>
              </a:rPr>
              <a:t>Data warehouses for making decisions</a:t>
            </a:r>
          </a:p>
          <a:p>
            <a:pPr marL="342900" indent="-342900">
              <a:buFont typeface="Arial" panose="020B0604020202020204" pitchFamily="34" charset="0"/>
              <a:buChar char="•"/>
            </a:pPr>
            <a:r>
              <a:rPr lang="en-US" sz="2600" dirty="0">
                <a:latin typeface="Times New Roman" panose="02020603050405020304" pitchFamily="18" charset="0"/>
                <a:ea typeface="Cambria" panose="02040503050406030204" pitchFamily="18" charset="0"/>
                <a:cs typeface="Times New Roman" panose="02020603050405020304" pitchFamily="18" charset="0"/>
              </a:rPr>
              <a:t>Databases used for Historical polls, surveys, and experiment.</a:t>
            </a:r>
          </a:p>
          <a:p>
            <a:pPr marL="342900" indent="-342900">
              <a:buFont typeface="Arial" panose="020B0604020202020204" pitchFamily="34" charset="0"/>
              <a:buChar char="•"/>
            </a:pPr>
            <a:r>
              <a:rPr lang="en-US" sz="2600" dirty="0">
                <a:latin typeface="Times New Roman" panose="02020603050405020304" pitchFamily="18" charset="0"/>
                <a:ea typeface="Cambria" panose="02040503050406030204" pitchFamily="18" charset="0"/>
                <a:cs typeface="Times New Roman" panose="02020603050405020304" pitchFamily="18" charset="0"/>
              </a:rPr>
              <a:t>External sources such as the web or literature</a:t>
            </a:r>
          </a:p>
          <a:p>
            <a:pPr marL="342900" indent="-342900">
              <a:buFont typeface="Arial" panose="020B0604020202020204" pitchFamily="34" charset="0"/>
              <a:buChar char="•"/>
            </a:pPr>
            <a:r>
              <a:rPr lang="en-US" sz="2600" dirty="0">
                <a:latin typeface="Times New Roman" panose="02020603050405020304" pitchFamily="18" charset="0"/>
                <a:ea typeface="Cambria" panose="02040503050406030204" pitchFamily="18" charset="0"/>
                <a:cs typeface="Times New Roman" panose="02020603050405020304" pitchFamily="18" charset="0"/>
              </a:rPr>
              <a:t>Data is used to answer specific questions, understand </a:t>
            </a:r>
            <a:r>
              <a:rPr lang="en-US" sz="2800" dirty="0">
                <a:latin typeface="Times New Roman" panose="02020603050405020304" pitchFamily="18" charset="0"/>
                <a:ea typeface="Cambria" panose="02040503050406030204" pitchFamily="18" charset="0"/>
                <a:cs typeface="Times New Roman" panose="02020603050405020304" pitchFamily="18" charset="0"/>
              </a:rPr>
              <a:t>opinions</a:t>
            </a:r>
            <a:r>
              <a:rPr lang="en-US" sz="2600" dirty="0">
                <a:latin typeface="Times New Roman" panose="02020603050405020304" pitchFamily="18" charset="0"/>
                <a:ea typeface="Cambria" panose="02040503050406030204" pitchFamily="18" charset="0"/>
                <a:cs typeface="Times New Roman" panose="02020603050405020304" pitchFamily="18" charset="0"/>
              </a:rPr>
              <a:t> and needs, and make informed decisions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4697FF-EC9C-38AB-96BC-81DE2371DD59}"/>
              </a:ext>
            </a:extLst>
          </p:cNvPr>
          <p:cNvSpPr>
            <a:spLocks noGrp="1"/>
          </p:cNvSpPr>
          <p:nvPr>
            <p:ph idx="1"/>
          </p:nvPr>
        </p:nvSpPr>
        <p:spPr>
          <a:xfrm>
            <a:off x="25400" y="-106060"/>
            <a:ext cx="9118600" cy="5464736"/>
          </a:xfrm>
        </p:spPr>
        <p:txBody>
          <a:bodyPr/>
          <a:lstStyle/>
          <a:p>
            <a:pPr marL="0" indent="0">
              <a:lnSpc>
                <a:spcPct val="150000"/>
              </a:lnSpc>
              <a:spcBef>
                <a:spcPts val="0"/>
              </a:spcBef>
              <a:buNone/>
            </a:pPr>
            <a:r>
              <a:rPr lang="en-US" sz="3600" b="1" dirty="0">
                <a:solidFill>
                  <a:srgbClr val="002060"/>
                </a:solidFill>
                <a:latin typeface="Times New Roman" panose="02020603050405020304" pitchFamily="18" charset="0"/>
                <a:cs typeface="Times New Roman" panose="02020603050405020304" pitchFamily="18" charset="0"/>
              </a:rPr>
              <a:t>Data vs. Information</a:t>
            </a:r>
          </a:p>
          <a:p>
            <a:pPr>
              <a:lnSpc>
                <a:spcPct val="100000"/>
              </a:lnSpc>
              <a:spcBef>
                <a:spcPts val="0"/>
              </a:spcBef>
            </a:pPr>
            <a:r>
              <a:rPr lang="en-US" sz="26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Data refers to the raw, unprocessed facts and figures collected from various sources.</a:t>
            </a:r>
          </a:p>
          <a:p>
            <a:pPr>
              <a:lnSpc>
                <a:spcPct val="100000"/>
              </a:lnSpc>
              <a:spcBef>
                <a:spcPts val="0"/>
              </a:spcBef>
            </a:pPr>
            <a:r>
              <a:rPr lang="en-US" sz="2400" dirty="0">
                <a:latin typeface="Times New Roman" panose="02020603050405020304" pitchFamily="18" charset="0"/>
                <a:cs typeface="Times New Roman" panose="02020603050405020304" pitchFamily="18" charset="0"/>
              </a:rPr>
              <a:t>Information refers to the processed and analyzed data that provides meaning and insight.</a:t>
            </a:r>
          </a:p>
          <a:p>
            <a:pPr>
              <a:lnSpc>
                <a:spcPct val="100000"/>
              </a:lnSpc>
              <a:spcBef>
                <a:spcPts val="0"/>
              </a:spcBef>
            </a:pPr>
            <a:r>
              <a:rPr lang="en-US" sz="2400" dirty="0">
                <a:latin typeface="Times New Roman" panose="02020603050405020304" pitchFamily="18" charset="0"/>
                <a:cs typeface="Times New Roman" panose="02020603050405020304" pitchFamily="18" charset="0"/>
              </a:rPr>
              <a:t>Data becomes information when it is:   </a:t>
            </a:r>
          </a:p>
          <a:p>
            <a:pPr marL="0" indent="0">
              <a:lnSpc>
                <a:spcPct val="100000"/>
              </a:lnSpc>
              <a:spcBef>
                <a:spcPts val="0"/>
              </a:spcBef>
              <a:buNone/>
            </a:pPr>
            <a:r>
              <a:rPr lang="en-US" sz="2400" dirty="0">
                <a:latin typeface="Times New Roman" panose="02020603050405020304" pitchFamily="18" charset="0"/>
                <a:cs typeface="Times New Roman" panose="02020603050405020304" pitchFamily="18" charset="0"/>
              </a:rPr>
              <a:t>- Collected and stored    </a:t>
            </a:r>
          </a:p>
          <a:p>
            <a:pPr>
              <a:lnSpc>
                <a:spcPct val="100000"/>
              </a:lnSpc>
              <a:spcBef>
                <a:spcPts val="0"/>
              </a:spcBef>
              <a:buFontTx/>
              <a:buChar char="-"/>
            </a:pPr>
            <a:r>
              <a:rPr lang="en-US" sz="2400" dirty="0">
                <a:latin typeface="Times New Roman" panose="02020603050405020304" pitchFamily="18" charset="0"/>
                <a:cs typeface="Times New Roman" panose="02020603050405020304" pitchFamily="18" charset="0"/>
              </a:rPr>
              <a:t>Processed and analyzed   </a:t>
            </a:r>
          </a:p>
          <a:p>
            <a:pPr>
              <a:lnSpc>
                <a:spcPct val="100000"/>
              </a:lnSpc>
              <a:spcBef>
                <a:spcPts val="0"/>
              </a:spcBef>
              <a:buFontTx/>
              <a:buChar char="-"/>
            </a:pPr>
            <a:r>
              <a:rPr lang="en-US" sz="2400" dirty="0">
                <a:latin typeface="Times New Roman" panose="02020603050405020304" pitchFamily="18" charset="0"/>
                <a:cs typeface="Times New Roman" panose="02020603050405020304" pitchFamily="18" charset="0"/>
              </a:rPr>
              <a:t>Interpreted and understood    </a:t>
            </a:r>
          </a:p>
          <a:p>
            <a:pPr marL="0" indent="0">
              <a:lnSpc>
                <a:spcPct val="100000"/>
              </a:lnSpc>
              <a:spcBef>
                <a:spcPts val="0"/>
              </a:spcBef>
              <a:buNone/>
            </a:pPr>
            <a:r>
              <a:rPr lang="en-US" sz="2400" dirty="0">
                <a:latin typeface="Times New Roman" panose="02020603050405020304" pitchFamily="18" charset="0"/>
                <a:cs typeface="Times New Roman" panose="02020603050405020304" pitchFamily="18" charset="0"/>
              </a:rPr>
              <a:t>- Used to make informed decisions</a:t>
            </a:r>
          </a:p>
          <a:p>
            <a:pPr>
              <a:lnSpc>
                <a:spcPct val="150000"/>
              </a:lnSpc>
              <a:spcBef>
                <a:spcPts val="0"/>
              </a:spcBef>
            </a:pPr>
            <a:r>
              <a:rPr lang="en-US" sz="2400" dirty="0">
                <a:latin typeface="Times New Roman" panose="02020603050405020304" pitchFamily="18" charset="0"/>
                <a:cs typeface="Times New Roman" panose="02020603050405020304" pitchFamily="18" charset="0"/>
              </a:rPr>
              <a:t>In other words, data is the raw material</a:t>
            </a:r>
          </a:p>
          <a:p>
            <a:pPr>
              <a:lnSpc>
                <a:spcPct val="100000"/>
              </a:lnSpc>
              <a:spcBef>
                <a:spcPts val="0"/>
              </a:spcBef>
            </a:pPr>
            <a:r>
              <a:rPr lang="en-US" sz="2400" dirty="0">
                <a:latin typeface="Times New Roman" panose="02020603050405020304" pitchFamily="18" charset="0"/>
                <a:cs typeface="Times New Roman" panose="02020603050405020304" pitchFamily="18" charset="0"/>
              </a:rPr>
              <a:t>Information is the result of processing and analyzing that data to extract meaning and value.</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D173246-F8E5-632B-D8C2-AF74063368E5}"/>
              </a:ext>
            </a:extLst>
          </p:cNvPr>
          <p:cNvSpPr>
            <a:spLocks noGrp="1"/>
          </p:cNvSpPr>
          <p:nvPr>
            <p:ph type="sldNum" sz="quarter" idx="12"/>
          </p:nvPr>
        </p:nvSpPr>
        <p:spPr/>
        <p:txBody>
          <a:bodyPr/>
          <a:lstStyle/>
          <a:p>
            <a:fld id="{8B4A9B09-D049-4FE9-B7AC-7898586622D8}" type="slidenum">
              <a:rPr lang="en-US" altLang="en-US" smtClean="0"/>
              <a:pPr/>
              <a:t>9</a:t>
            </a:fld>
            <a:endParaRPr lang="en-US" altLang="en-US"/>
          </a:p>
        </p:txBody>
      </p:sp>
    </p:spTree>
    <p:extLst>
      <p:ext uri="{BB962C8B-B14F-4D97-AF65-F5344CB8AC3E}">
        <p14:creationId xmlns:p14="http://schemas.microsoft.com/office/powerpoint/2010/main" val="35807963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10011</TotalTime>
  <Words>3344</Words>
  <Application>Microsoft Office PowerPoint</Application>
  <PresentationFormat>On-screen Show (4:3)</PresentationFormat>
  <Paragraphs>347</Paragraphs>
  <Slides>54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Cambria</vt:lpstr>
      <vt:lpstr>Times New Roman</vt:lpstr>
      <vt:lpstr>urw-din</vt:lpstr>
      <vt:lpstr>Office Theme</vt:lpstr>
      <vt:lpstr>CSE3190-Fundamentals of Data Analytics</vt:lpstr>
      <vt:lpstr>Introducing Data</vt:lpstr>
      <vt:lpstr>PowerPoint Presentation</vt:lpstr>
      <vt:lpstr>Over view of Data Analysis</vt:lpstr>
      <vt:lpstr>OVERVIEW</vt:lpstr>
      <vt:lpstr>PowerPoint Presentation</vt:lpstr>
      <vt:lpstr>Data in the Real World </vt:lpstr>
      <vt:lpstr>PowerPoint Presentation</vt:lpstr>
      <vt:lpstr>PowerPoint Presentation</vt:lpstr>
      <vt:lpstr>Many v’s of Data</vt:lpstr>
      <vt:lpstr>A. Volume</vt:lpstr>
      <vt:lpstr>B. Velocity</vt:lpstr>
      <vt:lpstr>C. Variety</vt:lpstr>
      <vt:lpstr>D. Value</vt:lpstr>
      <vt:lpstr>E. Variability</vt:lpstr>
      <vt:lpstr>F. Veracity</vt:lpstr>
      <vt:lpstr>PowerPoint Presentation</vt:lpstr>
      <vt:lpstr>G. Validity</vt:lpstr>
      <vt:lpstr>H. Vulnerability</vt:lpstr>
      <vt:lpstr>I. Volatility</vt:lpstr>
      <vt:lpstr>J. Visualization</vt:lpstr>
      <vt:lpstr>PowerPoint Presentation</vt:lpstr>
      <vt:lpstr>PowerPoint Presentation</vt:lpstr>
      <vt:lpstr>PowerPoint Presentation</vt:lpstr>
      <vt:lpstr>PowerPoint Presentation</vt:lpstr>
      <vt:lpstr>PowerPoint Presentation</vt:lpstr>
      <vt:lpstr>PowerPoint Presentation</vt:lpstr>
      <vt:lpstr>Types of Digital Data </vt:lpstr>
      <vt:lpstr>Data Analysis-Types</vt:lpstr>
      <vt:lpstr>Statistical Analysis  </vt:lpstr>
      <vt:lpstr>PowerPoint Presentation</vt:lpstr>
      <vt:lpstr>Diagnostic Analysis </vt:lpstr>
      <vt:lpstr>Predictive Analysis </vt:lpstr>
      <vt:lpstr>Prescriptive Analysis </vt:lpstr>
      <vt:lpstr>Types of Variable</vt:lpstr>
      <vt:lpstr>PowerPoint Presentation</vt:lpstr>
      <vt:lpstr>Scales of Data</vt:lpstr>
      <vt:lpstr>Central Tendency of Data </vt:lpstr>
      <vt:lpstr>PowerPoint Presentation</vt:lpstr>
      <vt:lpstr>Median</vt:lpstr>
      <vt:lpstr>PowerPoint Presentation</vt:lpstr>
      <vt:lpstr> Source of Data</vt:lpstr>
      <vt:lpstr>PowerPoint Presentation</vt:lpstr>
      <vt:lpstr>Data Preparation</vt:lpstr>
      <vt:lpstr>PowerPoint Presentation</vt:lpstr>
      <vt:lpstr>Cleaning the Data</vt:lpstr>
      <vt:lpstr>PowerPoint Presentation</vt:lpstr>
      <vt:lpstr>PowerPoint Presentation</vt:lpstr>
      <vt:lpstr>Removing Variables</vt:lpstr>
      <vt:lpstr>Data Transformation</vt:lpstr>
      <vt:lpstr>Min-Max Normalization</vt:lpstr>
      <vt:lpstr>Problem</vt:lpstr>
      <vt:lpstr>Solution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Alina Raheen</cp:lastModifiedBy>
  <cp:revision>1019</cp:revision>
  <cp:lastPrinted>2018-07-24T06:37:20Z</cp:lastPrinted>
  <dcterms:created xsi:type="dcterms:W3CDTF">2018-06-07T04:06:17Z</dcterms:created>
  <dcterms:modified xsi:type="dcterms:W3CDTF">2024-08-16T10:48:33Z</dcterms:modified>
</cp:coreProperties>
</file>