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366" r:id="rId2"/>
    <p:sldId id="257" r:id="rId3"/>
    <p:sldId id="261" r:id="rId4"/>
    <p:sldId id="262" r:id="rId5"/>
    <p:sldId id="263" r:id="rId6"/>
    <p:sldId id="367" r:id="rId7"/>
    <p:sldId id="264" r:id="rId8"/>
    <p:sldId id="368" r:id="rId9"/>
    <p:sldId id="369" r:id="rId10"/>
    <p:sldId id="258" r:id="rId11"/>
    <p:sldId id="268" r:id="rId12"/>
    <p:sldId id="370" r:id="rId13"/>
    <p:sldId id="371" r:id="rId14"/>
    <p:sldId id="372" r:id="rId15"/>
    <p:sldId id="373" r:id="rId16"/>
    <p:sldId id="374" r:id="rId17"/>
    <p:sldId id="280" r:id="rId18"/>
    <p:sldId id="259" r:id="rId19"/>
    <p:sldId id="281" r:id="rId20"/>
    <p:sldId id="282" r:id="rId21"/>
    <p:sldId id="375" r:id="rId22"/>
    <p:sldId id="278" r:id="rId23"/>
    <p:sldId id="279" r:id="rId24"/>
    <p:sldId id="283" r:id="rId25"/>
    <p:sldId id="284" r:id="rId26"/>
    <p:sldId id="260" r:id="rId27"/>
    <p:sldId id="285" r:id="rId28"/>
    <p:sldId id="286" r:id="rId29"/>
    <p:sldId id="287" r:id="rId30"/>
    <p:sldId id="288" r:id="rId31"/>
    <p:sldId id="376" r:id="rId32"/>
    <p:sldId id="378" r:id="rId33"/>
    <p:sldId id="379" r:id="rId34"/>
    <p:sldId id="381" r:id="rId35"/>
    <p:sldId id="380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4" r:id="rId47"/>
    <p:sldId id="395" r:id="rId48"/>
    <p:sldId id="396" r:id="rId49"/>
    <p:sldId id="397" r:id="rId50"/>
    <p:sldId id="398" r:id="rId51"/>
    <p:sldId id="399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6" r:id="rId67"/>
    <p:sldId id="417" r:id="rId68"/>
    <p:sldId id="418" r:id="rId69"/>
    <p:sldId id="421" r:id="rId70"/>
    <p:sldId id="422" r:id="rId71"/>
    <p:sldId id="423" r:id="rId72"/>
    <p:sldId id="424" r:id="rId73"/>
    <p:sldId id="425" r:id="rId74"/>
    <p:sldId id="426" r:id="rId75"/>
    <p:sldId id="428" r:id="rId76"/>
    <p:sldId id="430" r:id="rId77"/>
    <p:sldId id="431" r:id="rId78"/>
    <p:sldId id="432" r:id="rId79"/>
    <p:sldId id="433" r:id="rId80"/>
    <p:sldId id="435" r:id="rId81"/>
    <p:sldId id="436" r:id="rId82"/>
    <p:sldId id="437" r:id="rId83"/>
    <p:sldId id="438" r:id="rId84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320D5-2CA4-918E-0DD4-D472AF321D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B7339-4866-6C0A-83DC-8AC8E75D277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3F52B6-93E0-48C5-B730-EF9D364A0276}" type="datetimeFigureOut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D30AC8-3AC3-FAB9-E9CF-43B8007A9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49376C-9DF4-744F-8FE8-1A837CB13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36C9-ADBF-FEAB-7056-558A17C7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ACCA-F818-DBE1-7933-2D284B0E8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576F56-D4FD-4105-A89A-1828F77755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002A-8137-7467-EF5C-C594510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2E22-AE2A-420C-8C75-1F5438543CAA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D4E-B87C-8FCB-F415-A12B0A3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22319-88D1-93C6-3A6E-6DEF21C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B47633D-E998-485A-BE2B-E1913D9A2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3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E35C-14FD-A4EA-BA61-57EB9765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C4FCD-04E7-4C6E-8B96-C7CBEB4FF4CA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A1B5-AAE3-3F98-60A5-D10B6A4D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FBC8-FFD5-1DD6-87A2-CA995BE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144A2-2920-405B-BD4E-80C6B9857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7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8003-65FE-DDE8-F840-80C3188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7909-BDA5-4B7D-820F-A2C2BFA5110F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F9DC-9F9A-1351-9061-86B958B0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48F-1B50-21D5-3AFB-6341BC6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A97AC-877C-4FC2-A2B6-5455BC511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7642E-3349-6EBA-4726-7B952E30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37210-8FD0-49E5-A602-249C5FED6B91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227E-CED1-6F38-8372-C7EED77B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777C-8299-6DAE-CA41-5F7721FD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8B4A9B09-D049-4FE9-B7AC-789858662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5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69F5-622E-18EC-C57E-D43C10E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ABC67-B977-4C7B-B38F-BE6B595ECE24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3ED8-57B4-8F9E-1F5D-91DADBC5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DE0A-E1D1-A402-02B4-A9A88922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317B3-F7A1-446D-B6AD-DF0E0CFF0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2C3528-7E99-7B9C-8900-70566438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4780-3FFC-4C02-8929-3059A0589DB3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82C7D-801E-4DE2-1FCC-3BF342FE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6C6D9C-B0BD-7703-6DC0-B9CCB73E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6883B-B594-4D9E-B4AB-12646F225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0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E678F6-8550-F076-177D-6193E48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4425-8133-4E92-B582-18C53A0C5A02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7018B1-35EA-ED46-0E13-7FA73CCF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222568-0B2C-8789-698E-9681A46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EB2F0-A949-4AFD-B9CA-7801A2301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8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F788D8-87C6-DE20-78AE-3D6D2C68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6E1FB-9306-4A8F-8915-6529B2B478C5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F86DF5-CA45-2CEB-BCA1-EB575F2E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10E296-8999-C42E-8B0C-7A041506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27023-A13C-45B3-947C-3B4FBBEC9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2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D2AFB3-FAF6-28C3-549C-5C076CE2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0A9DD-0374-4FA6-8E3B-1EB00DFE5C73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AD4B81-F961-7693-FE4F-38DA9BE8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363504-CADF-CD4C-287F-AA3C74D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58DDB-8B04-4EEC-A6EA-889666080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9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6E2D0F-131B-E6DF-7AE8-AFA7B52C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CBAF-B6D1-4A65-A686-D207DF7DECD4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4ABF03-2B6A-1498-E59C-E3D36A4F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083BF9-4BB1-C63D-AECC-209F597B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38B15-BC68-432C-A476-2B76EB474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92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AA2F6C-639F-AA50-86AF-6E541802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9698-85BB-4132-9857-98F85BF00321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C9A734-19DC-2100-3125-D24CCB7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0F556F-146C-6EBB-4AC9-0C75DA8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6519D-F4F0-4C6E-B2F3-DAC0777B7A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8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93848FA-1D6B-2C43-CD13-364115ADE3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E02A10-7FD9-DBE3-688D-64CDDE3EC2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BE4B-D2DF-3343-87EC-CBE255645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9BC7B6-0AC2-4E77-94C0-7D451A857ED9}" type="datetime1">
              <a:rPr lang="en-US"/>
              <a:pPr>
                <a:defRPr/>
              </a:pPr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C99D-2336-0690-0D39-8C68C290B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Modelling using Entities and Relationships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AB7B-737B-01EC-22E6-B30FC2377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F74F4A1-C860-489F-B856-F96ECB8BDE4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342A553-6316-98C4-8CEF-B62BBEE126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40" r:id="rId2"/>
    <p:sldLayoutId id="2147484830" r:id="rId3"/>
    <p:sldLayoutId id="2147484831" r:id="rId4"/>
    <p:sldLayoutId id="2147484832" r:id="rId5"/>
    <p:sldLayoutId id="2147484833" r:id="rId6"/>
    <p:sldLayoutId id="2147484834" r:id="rId7"/>
    <p:sldLayoutId id="2147484835" r:id="rId8"/>
    <p:sldLayoutId id="2147484836" r:id="rId9"/>
    <p:sldLayoutId id="2147484837" r:id="rId10"/>
    <p:sldLayoutId id="214748483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47E-679C-245A-D965-6DD1E42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7D94-61DA-C9CD-5E40-AD42E8EE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Summarization: One Quantitative and Categorical Variable. Data Classes: One Dimensional Data Classes-Data Frames and Matrices-Lists. Data Cleaning: Dealing with Missing Data-Strings and Recoding Variables. Manipulating Data in R: Reshaping Data-Merging Datasets. Data Visualizations: Plotting with ggplot2- Plotting with Base R </a:t>
            </a:r>
          </a:p>
        </p:txBody>
      </p:sp>
    </p:spTree>
    <p:extLst>
      <p:ext uri="{BB962C8B-B14F-4D97-AF65-F5344CB8AC3E}">
        <p14:creationId xmlns:p14="http://schemas.microsoft.com/office/powerpoint/2010/main" val="399775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C82A-28A7-CF1F-3706-EBB83229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4" y="352631"/>
            <a:ext cx="7886700" cy="8323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E30-B83F-84F3-96A0-CFAF4F35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325217"/>
            <a:ext cx="8078028" cy="38607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 represent measurable quantities.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which these variables can take can be ordered in a logical and natural way.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quantitative variables are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shoes,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houses,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semesters studied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a person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5B150-10A2-10D3-942F-A54303C8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0211" cy="5247861"/>
          </a:xfrm>
        </p:spPr>
      </p:pic>
    </p:spTree>
    <p:extLst>
      <p:ext uri="{BB962C8B-B14F-4D97-AF65-F5344CB8AC3E}">
        <p14:creationId xmlns:p14="http://schemas.microsoft.com/office/powerpoint/2010/main" val="25360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Quantitative Data? Types, Examples &amp; Analysis">
            <a:extLst>
              <a:ext uri="{FF2B5EF4-FFF2-40B4-BE49-F238E27FC236}">
                <a16:creationId xmlns:a16="http://schemas.microsoft.com/office/drawing/2014/main" id="{D4179262-339F-448E-D1E3-45F40B914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" y="864986"/>
            <a:ext cx="8421596" cy="43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4A9-DE6E-F8C4-5D72-871E711A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DDB5-9096-B6FA-45A8-356FC681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Variables: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which can only take a finite number of values.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All qualitative variables are discrete, like: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1.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eye or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 the region of a country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 can be discrete: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1. the size of shoes or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 the number of semesters studied would be discrete because the number of values these variables can take is limited.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9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7C61-2DBF-24AC-BDE9-7E236FED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0" y="312875"/>
            <a:ext cx="7886700" cy="83237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799-5030-16FE-8A57-2F698986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90" y="1293033"/>
            <a:ext cx="7886700" cy="3879669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can take an infinite number of values are called continuous variables.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are: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it takes to travel to university,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an antelope, and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two planets. Sometimes, it is said that continuous variables are variables which are “measured rather than counted”.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B9C32-E093-B44D-F048-C26E4CEC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1" y="502551"/>
            <a:ext cx="8083574" cy="4784845"/>
          </a:xfrm>
        </p:spPr>
      </p:pic>
    </p:spTree>
    <p:extLst>
      <p:ext uri="{BB962C8B-B14F-4D97-AF65-F5344CB8AC3E}">
        <p14:creationId xmlns:p14="http://schemas.microsoft.com/office/powerpoint/2010/main" val="19210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3A9E-8C58-51C3-5089-DFE0D03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884"/>
            <a:ext cx="8441636" cy="78705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Classes: One Dimensional Data Classes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A2AD-5DAB-9FA0-64C4-51093853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387966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class is a list of data set allocation attributes and their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Frames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1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="1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C17A-10C4-F520-ECC3-444B67E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326128"/>
            <a:ext cx="7886700" cy="83237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4303-9FEF-1906-79CD-2B053006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20" y="1319537"/>
            <a:ext cx="7886700" cy="3879669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frames are used to store tabular data in 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an important type of object in R and are used in a variety of statistical modeling applications.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data sets are stored in R as data frames. They are like matrices, but with the columns having their own names.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matrices, data frames can store different classes of objects in each column. Matrices must have every element be the same class.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7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6432B-A7F8-56E9-7EBF-3FF2BDF42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3" y="550067"/>
            <a:ext cx="7355353" cy="4728871"/>
          </a:xfrm>
        </p:spPr>
      </p:pic>
    </p:spTree>
    <p:extLst>
      <p:ext uri="{BB962C8B-B14F-4D97-AF65-F5344CB8AC3E}">
        <p14:creationId xmlns:p14="http://schemas.microsoft.com/office/powerpoint/2010/main" val="220860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0929D-512C-A017-BEB6-5EA90DFD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1" y="418000"/>
            <a:ext cx="6745407" cy="4867133"/>
          </a:xfrm>
        </p:spPr>
      </p:pic>
    </p:spTree>
    <p:extLst>
      <p:ext uri="{BB962C8B-B14F-4D97-AF65-F5344CB8AC3E}">
        <p14:creationId xmlns:p14="http://schemas.microsoft.com/office/powerpoint/2010/main" val="25788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2DB5-8842-18D9-44C1-0A9014EE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1E5E-F1D1-9BC1-D331-9F889BC5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Summarization: One Quantitative and Categorical Variable.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Classes: One Dimensional Data Classes-Data Frames and Matrices-Lists.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9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DBE1-F1BF-ED11-2D56-41C01F8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Subgroups in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EA6-9639-1A27-9B67-4F898E1B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Subgroups , i.e. groups of observations  which share the same feature(s) of one or several variables, can be accessed using the subset command.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subset(painters , School=="F")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 all painters for which School==‘‘F’’ holds.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EFA7C-E3C9-C5F6-3649-6C5A0527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9" y="3742709"/>
            <a:ext cx="7641231" cy="14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A6087-132A-16D3-F545-895F6068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3" y="506997"/>
            <a:ext cx="7681396" cy="4966151"/>
          </a:xfrm>
        </p:spPr>
      </p:pic>
    </p:spTree>
    <p:extLst>
      <p:ext uri="{BB962C8B-B14F-4D97-AF65-F5344CB8AC3E}">
        <p14:creationId xmlns:p14="http://schemas.microsoft.com/office/powerpoint/2010/main" val="29735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D3AA8-0A78-A1B1-FD37-2323E1C2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2" y="406369"/>
            <a:ext cx="6826348" cy="4757940"/>
          </a:xfrm>
        </p:spPr>
      </p:pic>
    </p:spTree>
    <p:extLst>
      <p:ext uri="{BB962C8B-B14F-4D97-AF65-F5344CB8AC3E}">
        <p14:creationId xmlns:p14="http://schemas.microsoft.com/office/powerpoint/2010/main" val="148462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1F468-9C05-DDE9-FC98-4A40693F9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7" y="417560"/>
            <a:ext cx="7688179" cy="4699746"/>
          </a:xfrm>
        </p:spPr>
      </p:pic>
    </p:spTree>
    <p:extLst>
      <p:ext uri="{BB962C8B-B14F-4D97-AF65-F5344CB8AC3E}">
        <p14:creationId xmlns:p14="http://schemas.microsoft.com/office/powerpoint/2010/main" val="261745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A411-58EA-2338-F3B3-102CB81E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58781-4EB1-518B-8FD7-795CD6E7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can contain objects of different types.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list element can be a vector or matrix.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initialized by the command list and can grow dynamically.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list elements should be accessed by the name of the entry via the dollar sign or using double brackets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7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FA5E8-37B7-9A02-DEE7-962B05060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9" y="1170704"/>
            <a:ext cx="7694411" cy="3762677"/>
          </a:xfrm>
        </p:spPr>
      </p:pic>
    </p:spTree>
    <p:extLst>
      <p:ext uri="{BB962C8B-B14F-4D97-AF65-F5344CB8AC3E}">
        <p14:creationId xmlns:p14="http://schemas.microsoft.com/office/powerpoint/2010/main" val="189129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152-87B0-0825-3C60-FD40C99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69B0-F966-ABA1-A6E0-2B60CCCF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ways of accessing / indexing elements in a vector, matrix, list, or data frame have discussed, but R allows a lot more flexible accessing of elements.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elements using vectors of positive numbers (letters and LETTERS show the 26 letters of the alphabet)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letters[1:3]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letters[ c(2,4,6) ]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[1] "a" "b" "c"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[1] "b" "d" "f"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5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A7304-60BF-B7E4-2E07-CE6F98ED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" y="777251"/>
            <a:ext cx="6499745" cy="4368530"/>
          </a:xfrm>
        </p:spPr>
      </p:pic>
    </p:spTree>
    <p:extLst>
      <p:ext uri="{BB962C8B-B14F-4D97-AF65-F5344CB8AC3E}">
        <p14:creationId xmlns:p14="http://schemas.microsoft.com/office/powerpoint/2010/main" val="227936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DBD6-B2AE-71F5-EA21-DB3FD77A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59" y="1099596"/>
            <a:ext cx="7972011" cy="36314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Selecting (deleting) elements using negative numbers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&lt;- 1:10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x[-(1:5)] # x, but delete first five entries of x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output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6 7 8 910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first five elements have been removed.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8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09EB0-2F27-39DB-F611-8A9DBD64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1" y="642099"/>
            <a:ext cx="6904914" cy="4587294"/>
          </a:xfrm>
        </p:spPr>
      </p:pic>
    </p:spTree>
    <p:extLst>
      <p:ext uri="{BB962C8B-B14F-4D97-AF65-F5344CB8AC3E}">
        <p14:creationId xmlns:p14="http://schemas.microsoft.com/office/powerpoint/2010/main" val="5289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188-32AA-45F7-CDBE-0BAACD4F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9FF3-0555-0FAD-7AA9-5BD939C0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statistical analysis,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a collection of information, which may be used to prove or disprove a hypothesis or data set.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data can take on any form, however, it’s classified into two main categories depending on its nature -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and numerical data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different data types helps you to choose which method is best for any situation.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7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D90D2-D48B-6AD1-266B-483B5898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5" y="424069"/>
            <a:ext cx="7593494" cy="48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BD-8000-29FA-FB1C-0B0D2248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7F0-A58B-307C-A6A2-0A03247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cleaning refers to the process of detecting and fixing errors, inconsistencies, and inaccuracies in a dataset to enhance its overall quality and reliability. </a:t>
            </a:r>
          </a:p>
          <a:p>
            <a:r>
              <a:rPr lang="en-US" sz="2400" dirty="0"/>
              <a:t>This process typically involves addressing missing data, correcting entry mistakes, standardizing data formats, eliminating duplicate records, and resolving any discrepancies. </a:t>
            </a:r>
          </a:p>
          <a:p>
            <a:r>
              <a:rPr lang="en-US" sz="2400" dirty="0"/>
              <a:t>The goal is to ensure that the dataset is accurate, complete, and properly structured for effective analysis or modeling.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31C0-E13B-C9F0-E250-43DC037D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83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29A8-2A33-D2A9-0356-A006CD54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Dealing with Missing Data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F42F-9491-6939-949C-9C347833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indicate that data is absent or not recorded for a particular entry in the dataset.</a:t>
            </a:r>
          </a:p>
          <a:p>
            <a:r>
              <a:rPr lang="en-US" dirty="0"/>
              <a:t> They are not same as zero or an empty string; they explicitly signify that no data is available for that specific cell.</a:t>
            </a:r>
          </a:p>
          <a:p>
            <a:r>
              <a:rPr lang="en-US" dirty="0"/>
              <a:t>In R, missing values are represented by the special value NA, which stands for "Not Available" or "Not Applicable."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122E3-ED7E-CBCB-3A87-6949915F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13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17CB-1C59-2A69-5BDC-D9982119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477610"/>
            <a:ext cx="7886700" cy="3879669"/>
          </a:xfrm>
        </p:spPr>
        <p:txBody>
          <a:bodyPr/>
          <a:lstStyle/>
          <a:p>
            <a:pPr algn="ctr"/>
            <a:r>
              <a:rPr lang="en-US" sz="3200" b="1" dirty="0"/>
              <a:t>Common Causes of Missing Data</a:t>
            </a:r>
          </a:p>
          <a:p>
            <a:pPr algn="ctr"/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Human Error</a:t>
            </a:r>
            <a:r>
              <a:rPr lang="en-US" sz="2400" dirty="0"/>
              <a:t>: Typos or missed entries during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Incomplete Responses</a:t>
            </a:r>
            <a:r>
              <a:rPr lang="en-US" sz="2400" dirty="0"/>
              <a:t>: Participants skipping questions in surveys or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Corruption</a:t>
            </a:r>
            <a:r>
              <a:rPr lang="en-US" sz="2400" dirty="0"/>
              <a:t>: Loss or corruption of data during transmission or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Inconsistent Data Collection</a:t>
            </a:r>
            <a:r>
              <a:rPr lang="en-US" sz="2400" dirty="0"/>
              <a:t>: Different methods or instruments used to collect data may result in missing information.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2042-8656-91C4-8BF9-454F3DF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F40D-D8A1-B54A-10E7-BC12AD88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39485"/>
            <a:ext cx="7886700" cy="3879669"/>
          </a:xfrm>
        </p:spPr>
        <p:txBody>
          <a:bodyPr/>
          <a:lstStyle/>
          <a:p>
            <a:r>
              <a:rPr lang="en-US" dirty="0"/>
              <a:t>There are several types of missing data: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Missing Completely at Random (MCAR)</a:t>
            </a:r>
            <a:r>
              <a:rPr lang="en-US" sz="2400" dirty="0"/>
              <a:t>: The missingness is completely random and unrelated to both observed and unobserved data. </a:t>
            </a:r>
          </a:p>
          <a:p>
            <a:r>
              <a:rPr lang="en-US" sz="2400" dirty="0"/>
              <a:t>For example, if data is missing due to a random malfunction in data collection equipment, it’s MCAR.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/>
              <a:t>Missing at Random (MAR)</a:t>
            </a:r>
            <a:r>
              <a:rPr lang="en-US" sz="2400" dirty="0"/>
              <a:t>: The missingness is related to the observed data but not to the missing data itself. </a:t>
            </a:r>
          </a:p>
          <a:p>
            <a:r>
              <a:rPr lang="en-US" sz="2400" dirty="0"/>
              <a:t>For example, if people with lower income levels are more likely to skip questions about income, but the likelihood of missing data is unrelated to their income levels, it's MAR.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1A99-C482-7390-6978-57C23DED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3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68B-3C80-935F-4A51-A2DBF5B2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40141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Missing Not at Random (MNAR)</a:t>
            </a:r>
            <a:r>
              <a:rPr lang="en-US" dirty="0"/>
              <a:t>: The missingness is related to the value of the missing data itself. </a:t>
            </a:r>
          </a:p>
          <a:p>
            <a:r>
              <a:rPr lang="en-US" sz="2400" dirty="0"/>
              <a:t>For instance, if individuals with higher incomes are more likely to skip questions about their income, the missing data is MNAR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2C37-35EF-7B0C-FCE6-DE58E9D5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344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0D0D-B1DE-4591-3D01-8E9B3317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Identify the missing data in a dataset using functions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B294-5945-972A-D662-DF053FDB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commonly used functions to identify missing data:</a:t>
            </a:r>
          </a:p>
          <a:p>
            <a:pPr marL="514350" indent="-514350">
              <a:buAutoNum type="arabicPeriod"/>
            </a:pPr>
            <a:r>
              <a:rPr lang="en-US" b="1" dirty="0"/>
              <a:t>is.na(): </a:t>
            </a:r>
            <a:r>
              <a:rPr lang="en-US" sz="2400" dirty="0"/>
              <a:t>This function checks for missing values 	(NA) in a dataset and returns a logical matrix (TRUE  	for missing values and FALSE otherwise).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b="1" dirty="0"/>
              <a:t>sum(is.na()): </a:t>
            </a:r>
            <a:r>
              <a:rPr lang="en-US" sz="2400" dirty="0"/>
              <a:t>You can use sum() with is.na() to count the total number of missing values in a dataset.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2654-29AB-4AA1-C02F-4A8D1034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20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1110-0F7C-FE47-20FB-FE7E9077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29960"/>
            <a:ext cx="7886700" cy="5113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 err="1"/>
              <a:t>anyNA</a:t>
            </a:r>
            <a:r>
              <a:rPr lang="en-US" b="1" dirty="0"/>
              <a:t>():</a:t>
            </a:r>
            <a:r>
              <a:rPr lang="en-US" sz="2400" dirty="0"/>
              <a:t>This function returns TRUE if any 	missing 	value is present in the dataset or FALSE if none 	are missing.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US" b="1" dirty="0" err="1"/>
              <a:t>complete.cases</a:t>
            </a:r>
            <a:r>
              <a:rPr lang="en-US" b="1" dirty="0"/>
              <a:t>():</a:t>
            </a:r>
            <a:r>
              <a:rPr lang="en-US" sz="2400" dirty="0"/>
              <a:t>This function identifies 	complete 	cases (rows with no missing values) and 	returns a 	logical vector (TRUE 	for rows without missing 	values and FALSE for rows with missing values).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sz="2400" b="1" dirty="0" err="1"/>
              <a:t>colSums</a:t>
            </a:r>
            <a:r>
              <a:rPr lang="en-US" sz="2400" b="1" dirty="0"/>
              <a:t>(is.na()) and </a:t>
            </a:r>
            <a:r>
              <a:rPr lang="en-US" sz="2400" b="1" dirty="0" err="1"/>
              <a:t>rowSums</a:t>
            </a:r>
            <a:r>
              <a:rPr lang="en-US" sz="2400" b="1" dirty="0"/>
              <a:t>(is.na()): </a:t>
            </a:r>
            <a:r>
              <a:rPr lang="en-US" sz="2400" dirty="0"/>
              <a:t>These 	functions allow you to compute the number of 	missing values per column or row in the dataset.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0E94-31D6-91BA-776C-FF00298A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35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93A7-964A-93B9-5792-D47FC7F1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 Using </a:t>
            </a:r>
            <a:r>
              <a:rPr lang="en-US" b="1" dirty="0" err="1"/>
              <a:t>sapply</a:t>
            </a:r>
            <a:r>
              <a:rPr lang="en-US" b="1" dirty="0"/>
              <a:t>(): </a:t>
            </a:r>
            <a:r>
              <a:rPr lang="en-US" sz="2400" dirty="0"/>
              <a:t>to Detect Missing Data by 	</a:t>
            </a:r>
            <a:r>
              <a:rPr lang="en-US" sz="2400" dirty="0" err="1"/>
              <a:t>Columnsapply</a:t>
            </a:r>
            <a:r>
              <a:rPr lang="en-US" sz="2400" dirty="0"/>
              <a:t>() can be used to apply sum(is.na()) 	to each column and provide a column-wise 	summary of missing values.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7116E-7C01-AF9E-088D-18C3E31D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608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5A8D-91F7-F5CB-37CE-998B4624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Review the missing data in a dataset using functions</a:t>
            </a:r>
            <a:endParaRPr lang="en-IN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8E34E2-85FB-210F-AC2B-9BE10A772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757090"/>
              </p:ext>
            </p:extLst>
          </p:nvPr>
        </p:nvGraphicFramePr>
        <p:xfrm>
          <a:off x="819151" y="1371918"/>
          <a:ext cx="7696200" cy="3200400"/>
        </p:xfrm>
        <a:graphic>
          <a:graphicData uri="http://schemas.openxmlformats.org/drawingml/2006/table">
            <a:tbl>
              <a:tblPr/>
              <a:tblGrid>
                <a:gridCol w="3264730">
                  <a:extLst>
                    <a:ext uri="{9D8B030D-6E8A-4147-A177-3AD203B41FA5}">
                      <a16:colId xmlns:a16="http://schemas.microsoft.com/office/drawing/2014/main" val="1059691392"/>
                    </a:ext>
                  </a:extLst>
                </a:gridCol>
                <a:gridCol w="4431470">
                  <a:extLst>
                    <a:ext uri="{9D8B030D-6E8A-4147-A177-3AD203B41FA5}">
                      <a16:colId xmlns:a16="http://schemas.microsoft.com/office/drawing/2014/main" val="2962512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Function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5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is.na()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Identifies missing values (returns TRUE/FALSE)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8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sum(is.na(data))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count of missing values in the 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7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colSums</a:t>
                      </a:r>
                      <a:r>
                        <a:rPr lang="en-IN" b="1" dirty="0"/>
                        <a:t>(is.na(data))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Missing values per 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rowSums</a:t>
                      </a:r>
                      <a:r>
                        <a:rPr lang="en-IN" b="1" dirty="0"/>
                        <a:t>(is.na(data))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Missing values per 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4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complete.cases</a:t>
                      </a:r>
                      <a:r>
                        <a:rPr lang="en-IN" b="1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Identifies rows with no missing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aggr</a:t>
                      </a:r>
                      <a:r>
                        <a:rPr lang="en-IN" b="1" dirty="0"/>
                        <a:t>() (VIM)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Visualize missing data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16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md.pattern</a:t>
                      </a:r>
                      <a:r>
                        <a:rPr lang="en-IN" b="1" dirty="0"/>
                        <a:t>() (mice)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a matrix of missing data combinations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169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C7D5A-8668-BCFE-A19E-8E1ED45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53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CE6-7E95-3566-1538-172786B9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731924"/>
            <a:ext cx="7886700" cy="994172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FB53-8556-C710-DE8D-41B2C1C2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511884"/>
            <a:ext cx="7985263" cy="383423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or numerical data and categorical data are both incredibly important for statistical analysis.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both data that can result in unique (and very useful) data analysis results.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methods are easier to conduct than you may think.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56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950A-2D73-E73C-3F7E-407E7F83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Apply techniques to handle the missing values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E232-B909-4E21-5E0D-909C2EFA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0560"/>
            <a:ext cx="7886700" cy="3879669"/>
          </a:xfrm>
        </p:spPr>
        <p:txBody>
          <a:bodyPr/>
          <a:lstStyle/>
          <a:p>
            <a:r>
              <a:rPr lang="en-US" dirty="0"/>
              <a:t>Here are several techniques in R to handle missing values using appropriate functions.</a:t>
            </a:r>
          </a:p>
          <a:p>
            <a:pPr marL="514350" indent="-514350">
              <a:buAutoNum type="arabicPeriod"/>
            </a:pPr>
            <a:r>
              <a:rPr lang="en-US" b="1" dirty="0"/>
              <a:t>Remove Missing Values </a:t>
            </a:r>
          </a:p>
          <a:p>
            <a:pPr marL="0" indent="0">
              <a:buNone/>
            </a:pPr>
            <a:r>
              <a:rPr lang="en-US" sz="2400" dirty="0"/>
              <a:t>You can remove </a:t>
            </a:r>
            <a:r>
              <a:rPr lang="en-US" sz="2400" b="1" dirty="0"/>
              <a:t>rows</a:t>
            </a:r>
            <a:r>
              <a:rPr lang="en-US" sz="2400" dirty="0"/>
              <a:t> with missing values using the </a:t>
            </a:r>
            <a:r>
              <a:rPr lang="en-US" sz="2400" dirty="0" err="1"/>
              <a:t>na.omit</a:t>
            </a:r>
            <a:r>
              <a:rPr lang="en-US" sz="2400" dirty="0"/>
              <a:t>() or </a:t>
            </a:r>
            <a:r>
              <a:rPr lang="en-US" sz="2400" dirty="0" err="1"/>
              <a:t>drop_na</a:t>
            </a:r>
            <a:r>
              <a:rPr lang="en-US" sz="2400" dirty="0"/>
              <a:t>() (from the </a:t>
            </a:r>
            <a:r>
              <a:rPr lang="en-US" sz="2400" dirty="0" err="1"/>
              <a:t>tidyr</a:t>
            </a:r>
            <a:r>
              <a:rPr lang="en-US" sz="2400" dirty="0"/>
              <a:t> package) functions.</a:t>
            </a:r>
          </a:p>
          <a:p>
            <a:pPr marL="0" indent="0">
              <a:buNone/>
            </a:pPr>
            <a:r>
              <a:rPr lang="en-US" sz="2400" b="1" dirty="0"/>
              <a:t>Remove Columns with Many Missing Values</a:t>
            </a:r>
            <a:r>
              <a:rPr lang="en-US" sz="2400" dirty="0"/>
              <a:t>: If a column has a high percentage of missing values, then we can drop the column.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C151-C61D-7E30-E30E-89401ED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9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4001-187B-853D-5183-20450E28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3156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2.Impute Missing Values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b="1" dirty="0"/>
              <a:t>Mean Imputation: </a:t>
            </a:r>
            <a:r>
              <a:rPr lang="en-US" dirty="0"/>
              <a:t>Replace missing values with the mean of the corresponding column.</a:t>
            </a:r>
          </a:p>
          <a:p>
            <a:r>
              <a:rPr lang="en-US" b="1" dirty="0"/>
              <a:t>Median Imputation: </a:t>
            </a:r>
            <a:r>
              <a:rPr lang="en-US" dirty="0"/>
              <a:t>Replace missing values with the median of the column, which is less sensitive to outliers.</a:t>
            </a:r>
          </a:p>
          <a:p>
            <a:r>
              <a:rPr lang="en-US" b="1" dirty="0"/>
              <a:t>Mode Imputation: </a:t>
            </a:r>
            <a:r>
              <a:rPr lang="en-US" dirty="0"/>
              <a:t>For categorical variables, replace missing values with the most frequent category (mode).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BAED-C0AB-B9F4-F0A5-507376DF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9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2FC6-5F80-5B4E-05B5-64BCB9C8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9186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3. Predictive Imputation</a:t>
            </a:r>
          </a:p>
          <a:p>
            <a:r>
              <a:rPr lang="en-US" dirty="0"/>
              <a:t>K-Nearest Neighbors (KNN) Imputation: Impute missing values based on the nearest neighbors using the </a:t>
            </a:r>
            <a:r>
              <a:rPr lang="en-US" dirty="0" err="1"/>
              <a:t>DMwR</a:t>
            </a:r>
            <a:r>
              <a:rPr lang="en-US" dirty="0"/>
              <a:t> package.</a:t>
            </a:r>
          </a:p>
          <a:p>
            <a:r>
              <a:rPr lang="en-US" dirty="0"/>
              <a:t>Multiple Imputation: Impute missing values multiple times using the mice package. This is useful for more complex imputation based on multiple variables.</a:t>
            </a:r>
          </a:p>
          <a:p>
            <a:r>
              <a:rPr lang="en-US" b="1" dirty="0"/>
              <a:t>Interpolation (For Time Series Data): </a:t>
            </a:r>
            <a:r>
              <a:rPr lang="en-US" dirty="0"/>
              <a:t>For time series data, missing values can be filled using interpolation techniques like linear or spline interpolation.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83D1-A150-99AC-6858-E08D5D56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0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DBE5-B997-DCFE-3124-08B023C8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Recoding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856B-D6B6-BEA1-0074-897B8027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Recoding is the process of transforming or reclassifying the values of a variable into new values or categories. </a:t>
            </a:r>
          </a:p>
          <a:p>
            <a:r>
              <a:rPr lang="en-US" dirty="0"/>
              <a:t>This is commonly used in data cleaning and preparation to make variables more meaningful or suitable for analysis.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C99F-065B-4964-EAEB-0345375B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182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CDD-6860-0BFA-7946-F7D1820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0"/>
            <a:ext cx="7886700" cy="5276850"/>
          </a:xfrm>
        </p:spPr>
        <p:txBody>
          <a:bodyPr/>
          <a:lstStyle/>
          <a:p>
            <a:r>
              <a:rPr lang="en-US" sz="3200" b="1" dirty="0"/>
              <a:t>Purpose of Recoding</a:t>
            </a:r>
            <a:br>
              <a:rPr lang="en-US" sz="3200" b="1" dirty="0"/>
            </a:br>
            <a:endParaRPr lang="en-US" sz="3200" b="1" dirty="0"/>
          </a:p>
          <a:p>
            <a:r>
              <a:rPr lang="en-US" sz="2400" b="1" dirty="0"/>
              <a:t>Simplify Data: </a:t>
            </a:r>
            <a:r>
              <a:rPr lang="en-US" sz="2400" dirty="0"/>
              <a:t>Recoding can reduce the complexity of a variable, making it easier to analyze or interpret.</a:t>
            </a:r>
          </a:p>
          <a:p>
            <a:pPr lvl="1"/>
            <a:r>
              <a:rPr lang="en-US" sz="2000" dirty="0"/>
              <a:t>For example, collapsing a multi-level categorical variable into fewer levels.</a:t>
            </a:r>
          </a:p>
          <a:p>
            <a:r>
              <a:rPr lang="en-US" sz="2400" b="1" dirty="0"/>
              <a:t>Prepare Data for Analysis: </a:t>
            </a:r>
            <a:r>
              <a:rPr lang="en-US" sz="2400" dirty="0"/>
              <a:t>Recoding may be necessary to meet the requirements of certain statistical models or visualizations.</a:t>
            </a:r>
          </a:p>
          <a:p>
            <a:r>
              <a:rPr lang="en-US" sz="2400" b="1" dirty="0"/>
              <a:t>Create New Insights: </a:t>
            </a:r>
            <a:r>
              <a:rPr lang="en-US" sz="2400" dirty="0"/>
              <a:t>Grouping values or transforming continuous variables into categorical bins can uncover new patterns in the data.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1830E-85B4-6219-9F6F-1A58D891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6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A6AD-34A9-C338-61F6-7A0D5AFF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335"/>
            <a:ext cx="7886700" cy="3879669"/>
          </a:xfrm>
        </p:spPr>
        <p:txBody>
          <a:bodyPr/>
          <a:lstStyle/>
          <a:p>
            <a:r>
              <a:rPr lang="en-US" b="1" dirty="0"/>
              <a:t>Use Cases of Recoding Collapsing </a:t>
            </a:r>
          </a:p>
          <a:p>
            <a:r>
              <a:rPr lang="en-US" b="1" dirty="0"/>
              <a:t>Categorical Variables: </a:t>
            </a:r>
            <a:r>
              <a:rPr lang="en-US" sz="2400" dirty="0"/>
              <a:t>Converting multiple categories into a smaller set of meaningful categories (e.g., recoding education levels into "High School," "Undergraduate," and "Graduate").</a:t>
            </a:r>
          </a:p>
          <a:p>
            <a:r>
              <a:rPr lang="en-US" b="1" dirty="0"/>
              <a:t>Binarization: </a:t>
            </a:r>
            <a:r>
              <a:rPr lang="en-US" sz="2400" dirty="0"/>
              <a:t>Converting a continuous or categorical variable into a binary format (e.g., recoding a variable based on a threshold, such as age &gt; 18 being recoded as "Adult").</a:t>
            </a:r>
          </a:p>
          <a:p>
            <a:r>
              <a:rPr lang="en-US" b="1" dirty="0"/>
              <a:t>Creating Ranges or Bins: </a:t>
            </a:r>
            <a:r>
              <a:rPr lang="en-US" sz="2400" dirty="0"/>
              <a:t>Dividing a continuous variable into a set of discrete categories or intervals (e.g., converting age into age groups like "Young," "Middle-aged," "Senior").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2688-0BA3-16C0-8B1E-6F3DF160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59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04032D-B20F-6FD2-621E-A26A4B10E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65416"/>
              </p:ext>
            </p:extLst>
          </p:nvPr>
        </p:nvGraphicFramePr>
        <p:xfrm>
          <a:off x="685800" y="762000"/>
          <a:ext cx="8248650" cy="4466400"/>
        </p:xfrm>
        <a:graphic>
          <a:graphicData uri="http://schemas.openxmlformats.org/drawingml/2006/table">
            <a:tbl>
              <a:tblPr/>
              <a:tblGrid>
                <a:gridCol w="2749550">
                  <a:extLst>
                    <a:ext uri="{9D8B030D-6E8A-4147-A177-3AD203B41FA5}">
                      <a16:colId xmlns:a16="http://schemas.microsoft.com/office/drawing/2014/main" val="2741814440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3126074536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1159803916"/>
                    </a:ext>
                  </a:extLst>
                </a:gridCol>
              </a:tblGrid>
              <a:tr h="332273">
                <a:tc>
                  <a:txBody>
                    <a:bodyPr/>
                    <a:lstStyle/>
                    <a:p>
                      <a:r>
                        <a:rPr lang="en-IN" sz="2400" b="1">
                          <a:solidFill>
                            <a:schemeClr val="bg2"/>
                          </a:solidFill>
                        </a:rPr>
                        <a:t>Function</a:t>
                      </a:r>
                      <a:endParaRPr lang="en-IN" sz="2400">
                        <a:solidFill>
                          <a:schemeClr val="bg2"/>
                        </a:solidFill>
                      </a:endParaRP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Purpose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Example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42142"/>
                  </a:ext>
                </a:extLst>
              </a:tr>
              <a:tr h="58309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ifelse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Simple conditional recoding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Replace age values above 30 with "Above 30"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87541"/>
                  </a:ext>
                </a:extLst>
              </a:tr>
              <a:tr h="58309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case_when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Multiple conditions (requires dplyr)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Recode age into "Young", "Adult", and "Senior"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14881"/>
                  </a:ext>
                </a:extLst>
              </a:tr>
              <a:tr h="833922">
                <a:tc>
                  <a:txBody>
                    <a:bodyPr/>
                    <a:lstStyle/>
                    <a:p>
                      <a:r>
                        <a:rPr lang="en-IN" sz="1800" b="1" dirty="0"/>
                        <a:t>factor()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Recode categorical variables and factor levels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Recode gender from 1, 2 to "Male", "Female"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06295"/>
                  </a:ext>
                </a:extLst>
              </a:tr>
              <a:tr h="333642">
                <a:tc>
                  <a:txBody>
                    <a:bodyPr/>
                    <a:lstStyle/>
                    <a:p>
                      <a:r>
                        <a:rPr lang="en-IN" sz="1800" b="1" dirty="0"/>
                        <a:t>replace()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Replace specific values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Replace 0 with NA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8976"/>
                  </a:ext>
                </a:extLst>
              </a:tr>
              <a:tr h="833922">
                <a:tc>
                  <a:txBody>
                    <a:bodyPr/>
                    <a:lstStyle/>
                    <a:p>
                      <a:r>
                        <a:rPr lang="en-IN" sz="1800" b="1" dirty="0"/>
                        <a:t>cut()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Recodes continuous variables into categories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Divide income into "Low", "Medium", and "High" groups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4999"/>
                  </a:ext>
                </a:extLst>
              </a:tr>
              <a:tr h="833922">
                <a:tc>
                  <a:txBody>
                    <a:bodyPr/>
                    <a:lstStyle/>
                    <a:p>
                      <a:r>
                        <a:rPr lang="en-IN" sz="1800" b="1" dirty="0"/>
                        <a:t>within()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Recoding variables inside a data frame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 a new variable </a:t>
                      </a:r>
                      <a:r>
                        <a:rPr lang="en-US" sz="1600" dirty="0" err="1"/>
                        <a:t>age_category</a:t>
                      </a:r>
                      <a:r>
                        <a:rPr lang="en-US" sz="1600" dirty="0"/>
                        <a:t> within a data frame</a:t>
                      </a:r>
                    </a:p>
                  </a:txBody>
                  <a:tcPr marL="79181" marR="79181" marT="39590" marB="395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281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0957-7C2C-A953-E826-F9648CD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99A1B-48E7-94E7-266C-0BF07F97182C}"/>
              </a:ext>
            </a:extLst>
          </p:cNvPr>
          <p:cNvSpPr txBox="1"/>
          <p:nvPr/>
        </p:nvSpPr>
        <p:spPr>
          <a:xfrm>
            <a:off x="571500" y="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 functions for recoding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70701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9F49-44AD-A549-F5CF-276722FF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Manipulating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EAD9-550F-2362-D5CB-E27B56D5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Manipulating data in R involves transforming and organizing your data to suit your analysis needs.</a:t>
            </a:r>
          </a:p>
          <a:p>
            <a:r>
              <a:rPr lang="en-US" dirty="0"/>
              <a:t>This process often includes identifying the need for reshaping, filtering, grouping, summarizing, and joining datasets. R's robust data structures and libraries enable efficient execution of these tasks.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B439-DB57-D1C8-2F3F-ED3F8CF9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27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CB5D-549D-FC4C-FFF0-B7F9CE93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63500"/>
            <a:ext cx="7886700" cy="3879669"/>
          </a:xfrm>
        </p:spPr>
        <p:txBody>
          <a:bodyPr/>
          <a:lstStyle/>
          <a:p>
            <a:r>
              <a:rPr lang="en-IN" dirty="0"/>
              <a:t>Key Data Manipulation Techniques:</a:t>
            </a:r>
          </a:p>
          <a:p>
            <a:endParaRPr lang="en-IN" dirty="0"/>
          </a:p>
          <a:p>
            <a:r>
              <a:rPr lang="en-IN" sz="2400" b="1" dirty="0"/>
              <a:t>Reshaping Data:</a:t>
            </a:r>
          </a:p>
          <a:p>
            <a:pPr lvl="1"/>
            <a:r>
              <a:rPr lang="en-IN" sz="2000" b="1" dirty="0"/>
              <a:t>Pivoting: </a:t>
            </a:r>
            <a:r>
              <a:rPr lang="en-IN" sz="2000" dirty="0"/>
              <a:t>Converting data between wide and long formats.</a:t>
            </a:r>
          </a:p>
          <a:p>
            <a:pPr lvl="1"/>
            <a:r>
              <a:rPr lang="en-IN" sz="2000" b="1" dirty="0"/>
              <a:t>Stacking and Unstacking: </a:t>
            </a:r>
            <a:r>
              <a:rPr lang="en-IN" sz="2000" dirty="0"/>
              <a:t>Rearranging hierarchical data structures.</a:t>
            </a:r>
          </a:p>
          <a:p>
            <a:pPr lvl="1"/>
            <a:r>
              <a:rPr lang="en-IN" sz="2000" b="1" dirty="0"/>
              <a:t>Melting and Casting: </a:t>
            </a:r>
            <a:r>
              <a:rPr lang="en-IN" sz="2000" dirty="0"/>
              <a:t>Transforming data between different formats.</a:t>
            </a:r>
          </a:p>
          <a:p>
            <a:r>
              <a:rPr lang="en-IN" sz="2400" b="1" dirty="0"/>
              <a:t>Filtering Data:</a:t>
            </a:r>
          </a:p>
          <a:p>
            <a:pPr lvl="1"/>
            <a:r>
              <a:rPr lang="en-IN" sz="2000" b="1" dirty="0"/>
              <a:t>Subset: </a:t>
            </a:r>
            <a:r>
              <a:rPr lang="en-IN" sz="2000" dirty="0"/>
              <a:t>Selecting specific rows or columns based on conditions.</a:t>
            </a:r>
          </a:p>
          <a:p>
            <a:pPr lvl="1"/>
            <a:r>
              <a:rPr lang="en-IN" sz="2000" b="1" dirty="0"/>
              <a:t>Filtering: </a:t>
            </a:r>
            <a:r>
              <a:rPr lang="en-IN" sz="2000" dirty="0"/>
              <a:t>Removing rows or columns that don't meet certain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78BF2-2B3A-43DD-D6FE-93ED021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97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315A-16CE-BAEC-0402-869A5E03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10910"/>
            <a:ext cx="7886700" cy="3879669"/>
          </a:xfrm>
        </p:spPr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Grouping Data:</a:t>
            </a:r>
          </a:p>
          <a:p>
            <a:pPr lvl="1"/>
            <a:r>
              <a:rPr lang="en-US" sz="2000" b="1" dirty="0"/>
              <a:t>Grouping: </a:t>
            </a:r>
            <a:r>
              <a:rPr lang="en-US" sz="2000" dirty="0"/>
              <a:t>Combining rows based on common values in a specific column.</a:t>
            </a:r>
          </a:p>
          <a:p>
            <a:pPr lvl="1"/>
            <a:r>
              <a:rPr lang="en-US" sz="2000" b="1" dirty="0"/>
              <a:t>Summarizing: </a:t>
            </a:r>
            <a:r>
              <a:rPr lang="en-US" sz="2000" dirty="0"/>
              <a:t>Calculating aggregate statistics for each group.</a:t>
            </a:r>
          </a:p>
          <a:p>
            <a:r>
              <a:rPr lang="en-IN" sz="2400" b="1" dirty="0"/>
              <a:t>Joining Data:</a:t>
            </a:r>
          </a:p>
          <a:p>
            <a:pPr lvl="1"/>
            <a:r>
              <a:rPr lang="en-IN" sz="2000" b="1" dirty="0"/>
              <a:t>Merging: </a:t>
            </a:r>
            <a:r>
              <a:rPr lang="en-IN" sz="2000" dirty="0"/>
              <a:t>Combining datasets based on common columns.</a:t>
            </a:r>
          </a:p>
          <a:p>
            <a:pPr lvl="1"/>
            <a:r>
              <a:rPr lang="en-IN" sz="2000" b="1" dirty="0"/>
              <a:t>Concatenating: </a:t>
            </a:r>
            <a:r>
              <a:rPr lang="en-IN" sz="2000" dirty="0"/>
              <a:t>Appending datasets row-wise or column-wise.</a:t>
            </a:r>
          </a:p>
          <a:p>
            <a:r>
              <a:rPr lang="en-IN" sz="2400" b="1" dirty="0"/>
              <a:t>Transforming Data:</a:t>
            </a:r>
          </a:p>
          <a:p>
            <a:pPr lvl="1"/>
            <a:r>
              <a:rPr lang="en-IN" sz="2000" b="1" dirty="0"/>
              <a:t>Creating New Variables: </a:t>
            </a:r>
            <a:r>
              <a:rPr lang="en-IN" sz="2000" dirty="0"/>
              <a:t>Deriving new columns from existing ones.</a:t>
            </a:r>
          </a:p>
          <a:p>
            <a:pPr lvl="1"/>
            <a:r>
              <a:rPr lang="en-IN" sz="2000" b="1" dirty="0"/>
              <a:t>Modifying Existing Variables: </a:t>
            </a:r>
            <a:r>
              <a:rPr lang="en-IN" sz="2000" dirty="0"/>
              <a:t>Changing the values of existing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64CA-E1F3-1B39-BC13-8728EB1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9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C9C4-BE0F-F6CD-3C0A-737F0339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4E8D-E855-F062-3C05-905BFFF3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specified the population of interest for a specific research question, we can think of what is of interest about our observations.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feature of these observations can be collected in a statistical variable X. Any information we are interested in may be captured in such a variable.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our observations refer to human beings, X may describe marital status, gender, age, or anything else which may relate to a person.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8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31FF16-4BE3-C6E8-CB0E-8E93024BA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88777"/>
              </p:ext>
            </p:extLst>
          </p:nvPr>
        </p:nvGraphicFramePr>
        <p:xfrm>
          <a:off x="476251" y="484465"/>
          <a:ext cx="8039100" cy="4782689"/>
        </p:xfrm>
        <a:graphic>
          <a:graphicData uri="http://schemas.openxmlformats.org/drawingml/2006/table">
            <a:tbl>
              <a:tblPr/>
              <a:tblGrid>
                <a:gridCol w="2679700">
                  <a:extLst>
                    <a:ext uri="{9D8B030D-6E8A-4147-A177-3AD203B41FA5}">
                      <a16:colId xmlns:a16="http://schemas.microsoft.com/office/drawing/2014/main" val="3145821964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63058850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1229612266"/>
                    </a:ext>
                  </a:extLst>
                </a:gridCol>
              </a:tblGrid>
              <a:tr h="302236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rgbClr val="FF0000"/>
                          </a:solidFill>
                        </a:rPr>
                        <a:t>Package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9951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pivot_wider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dplyr</a:t>
                      </a:r>
                      <a:endParaRPr lang="en-IN" sz="1600" b="1" dirty="0"/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Converts data from long to wide format.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31220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pivot_longer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dplyr</a:t>
                      </a:r>
                      <a:endParaRPr lang="en-IN" sz="1600" b="1" dirty="0"/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Converts data from wide to long format.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69978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/>
                        <a:t>melt()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reshape2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Converts data from wide to long format.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22989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/>
                        <a:t>cast()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reshape2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Converts data from long to wide format.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94014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/>
                        <a:t>join()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dplyr</a:t>
                      </a:r>
                      <a:endParaRPr lang="en-IN" sz="1600" b="1" dirty="0"/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Combines datasets based on common columns.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53981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/>
                        <a:t>merge()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Base R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Combines datasets based on common columns.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22073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rbind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Base R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Combines datasets row-wise.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56308"/>
                  </a:ext>
                </a:extLst>
              </a:tr>
              <a:tr h="546817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cbind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Base R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Combines datasets column-wise.</a:t>
                      </a:r>
                    </a:p>
                  </a:txBody>
                  <a:tcPr marL="64664" marR="64664" marT="32332" marB="323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825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0B5FD-9E52-1393-7A34-984C0DB8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8D90A-5737-71DF-3DD7-C7E14F704158}"/>
              </a:ext>
            </a:extLst>
          </p:cNvPr>
          <p:cNvSpPr txBox="1"/>
          <p:nvPr/>
        </p:nvSpPr>
        <p:spPr>
          <a:xfrm>
            <a:off x="866775" y="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 functions to Reshape and merge Datasets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37487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15B6-0605-75A9-2C65-6ADFEB3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 Functions for Reshaping and Merging Datasets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DF59DB-6C99-D5CC-DB92-05F823088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67266"/>
              </p:ext>
            </p:extLst>
          </p:nvPr>
        </p:nvGraphicFramePr>
        <p:xfrm>
          <a:off x="628650" y="1509078"/>
          <a:ext cx="7886700" cy="34747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7409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85144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1306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8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reshape()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Reshapes data between wide and long formats.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df_long &lt;- reshape(df_wide, idvar = "id", timevar = "time", direction = "long")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7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/>
                        <a:t>merge()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Joins datasets based on common columns.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merged_df &lt;- merge(df1, df2, by = "id")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0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/>
                        <a:t>rbind()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Combines datasets row-wise.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combined_df &lt;- rbind(df1, df2)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5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dirty="0" err="1"/>
                        <a:t>cbind</a:t>
                      </a:r>
                      <a:r>
                        <a:rPr lang="en-IN" sz="2400" b="1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Combines datasets column-wise.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combined_df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cbind</a:t>
                      </a:r>
                      <a:r>
                        <a:rPr lang="en-US" dirty="0"/>
                        <a:t>(df1, df2)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389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E2F6A-9CBB-E757-5A6B-169BD0C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642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1B45-40DC-6AB1-F4F2-20FB8BDA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7763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Code snippet for reshape and merge function</a:t>
            </a:r>
          </a:p>
          <a:p>
            <a:pPr marL="0" indent="0">
              <a:buNone/>
            </a:pPr>
            <a:r>
              <a:rPr lang="en-IN" dirty="0"/>
              <a:t>library(reshape) </a:t>
            </a:r>
          </a:p>
          <a:p>
            <a:pPr marL="0" indent="0">
              <a:buNone/>
            </a:pPr>
            <a:r>
              <a:rPr lang="en-IN" dirty="0"/>
              <a:t># Sample data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df_wide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 id = c(1, 2),</a:t>
            </a:r>
          </a:p>
          <a:p>
            <a:pPr marL="0" indent="0">
              <a:buNone/>
            </a:pPr>
            <a:r>
              <a:rPr lang="en-IN" dirty="0"/>
              <a:t>	time1 = c(10, 8), time2 = c(12, 9) ) </a:t>
            </a:r>
          </a:p>
          <a:p>
            <a:pPr marL="0" indent="0">
              <a:buNone/>
            </a:pPr>
            <a:r>
              <a:rPr lang="en-IN" dirty="0"/>
              <a:t># Reshaping from wide to long format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df_long</a:t>
            </a:r>
            <a:r>
              <a:rPr lang="en-IN" dirty="0"/>
              <a:t> &lt;- reshape(</a:t>
            </a:r>
            <a:r>
              <a:rPr lang="en-IN" dirty="0" err="1"/>
              <a:t>df_wide</a:t>
            </a:r>
            <a:r>
              <a:rPr lang="en-IN" dirty="0"/>
              <a:t>, </a:t>
            </a:r>
            <a:r>
              <a:rPr lang="en-IN" dirty="0" err="1"/>
              <a:t>idvar</a:t>
            </a:r>
            <a:r>
              <a:rPr lang="en-IN" dirty="0"/>
              <a:t> = "id", 	</a:t>
            </a:r>
            <a:r>
              <a:rPr lang="en-IN" dirty="0" err="1"/>
              <a:t>timevar</a:t>
            </a:r>
            <a:r>
              <a:rPr lang="en-IN" dirty="0"/>
              <a:t> = "time", direction = "long")</a:t>
            </a:r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err="1"/>
              <a:t>cont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7CBF-B0ED-8865-45B7-A63A5345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188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43F4-4934-5830-1F54-14F55BDB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25210"/>
            <a:ext cx="7886700" cy="387966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b="1" dirty="0">
              <a:solidFill>
                <a:prstClr val="black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# Merging datasets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df2 &lt;- 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data.frame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  id = c(1, 2),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			category = c("A", "B"))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merged_df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&lt;- merge(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df_long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, df2, by = "id")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48B3C-630A-5911-A77E-4C7FA56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55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C175-F824-D695-9853-61F8D846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Visualization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770A-65A6-5CDC-EF12-897EFDA4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R is a powerful tool for data visualization, offering a wide range of packages and functions to create informative and visually appealing plots.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D9B0A-8EE5-12D2-6A50-25BAF9D4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349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7B1D-4EB8-0A04-1A85-9471862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4423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Considerations for Data Visualization:</a:t>
            </a:r>
          </a:p>
          <a:p>
            <a:r>
              <a:rPr lang="en-US" dirty="0"/>
              <a:t>Clarity: Ensure that the plot is easy to understand and interpret.</a:t>
            </a:r>
          </a:p>
          <a:p>
            <a:r>
              <a:rPr lang="en-US" dirty="0"/>
              <a:t>Relevance: Choose visualizations that effectively convey the message you want to communicate.</a:t>
            </a:r>
          </a:p>
          <a:p>
            <a:r>
              <a:rPr lang="en-US" dirty="0"/>
              <a:t>Aesthetics: Use appropriate colors, fonts, and themes to enhance the visual appeal of the plot.</a:t>
            </a:r>
          </a:p>
          <a:p>
            <a:r>
              <a:rPr lang="en-US" dirty="0"/>
              <a:t>Interactivity: Consider using interactive plots to allow users to explore the data more deeply.</a:t>
            </a:r>
          </a:p>
          <a:p>
            <a:r>
              <a:rPr lang="en-US" dirty="0"/>
              <a:t>Accessibility: Make sure your visualizations are accessible to people with disabilities.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690D3-42E7-DCD6-7111-03AFB32F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01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F197-0CBC-F320-8F83-6B9B5CAE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0910"/>
            <a:ext cx="8362950" cy="47420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Here are some of the most popular R packages for data visualization:</a:t>
            </a:r>
          </a:p>
          <a:p>
            <a:pPr marL="0" indent="0">
              <a:buNone/>
            </a:pPr>
            <a:r>
              <a:rPr lang="en-IN" b="1" dirty="0"/>
              <a:t>Core R Graphics</a:t>
            </a:r>
          </a:p>
          <a:p>
            <a:r>
              <a:rPr lang="en-IN" dirty="0"/>
              <a:t>plot(): A versatile function for creating basic plots like scatter plots, line plots, and histograms.</a:t>
            </a:r>
          </a:p>
          <a:p>
            <a:r>
              <a:rPr lang="en-IN" dirty="0" err="1"/>
              <a:t>barplot</a:t>
            </a:r>
            <a:r>
              <a:rPr lang="en-IN" dirty="0"/>
              <a:t>(): Creates bar charts.</a:t>
            </a:r>
          </a:p>
          <a:p>
            <a:r>
              <a:rPr lang="en-IN" dirty="0"/>
              <a:t>pie(): Creates pie charts.</a:t>
            </a:r>
          </a:p>
          <a:p>
            <a:r>
              <a:rPr lang="en-IN" dirty="0"/>
              <a:t>boxplot(): Creates box plots.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EF23-7D4C-D623-43E6-1AAC746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238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CA90-731E-2B32-5F9B-5FD35132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6350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Specialized Packages</a:t>
            </a:r>
          </a:p>
          <a:p>
            <a:r>
              <a:rPr lang="en-US" sz="2200" dirty="0"/>
              <a:t>ggplot2: A grammar of graphics approach, providing a flexible and customizable framework for creating various types of plots.</a:t>
            </a:r>
          </a:p>
          <a:p>
            <a:r>
              <a:rPr lang="en-US" sz="2200" dirty="0" err="1"/>
              <a:t>plotly</a:t>
            </a:r>
            <a:r>
              <a:rPr lang="en-US" sz="2200" dirty="0"/>
              <a:t>: Creates interactive plots that can be explored and zoomed in on.</a:t>
            </a:r>
          </a:p>
          <a:p>
            <a:r>
              <a:rPr lang="en-US" sz="2200" dirty="0" err="1"/>
              <a:t>ggvis</a:t>
            </a:r>
            <a:r>
              <a:rPr lang="en-US" sz="2200" dirty="0"/>
              <a:t>: An interactive grammar of graphics package.</a:t>
            </a:r>
          </a:p>
          <a:p>
            <a:r>
              <a:rPr lang="en-US" sz="2200" dirty="0"/>
              <a:t>lattice: A package for creating trellis graphics, which are useful for visualizing relationships between multiple variables.</a:t>
            </a:r>
          </a:p>
          <a:p>
            <a:r>
              <a:rPr lang="en-US" sz="2200" dirty="0"/>
              <a:t>cartogram: Creates cartograms, which are maps where the size of geographic areas is distorted to represent a specific variable.</a:t>
            </a:r>
          </a:p>
          <a:p>
            <a:r>
              <a:rPr lang="en-US" sz="2200" dirty="0"/>
              <a:t>leaflet: Creates interactive maps.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EB364-64E9-AD98-7CC7-7399438C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327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B101-ECAC-2A7E-3A98-D3804BFB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01385"/>
            <a:ext cx="7886700" cy="387966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Plotting with ggplot2</a:t>
            </a:r>
          </a:p>
          <a:p>
            <a:pPr marL="0" indent="0" algn="ctr">
              <a:buNone/>
            </a:pPr>
            <a:endParaRPr lang="en-US" sz="3200" b="1" dirty="0"/>
          </a:p>
          <a:p>
            <a:r>
              <a:rPr lang="en-US" dirty="0"/>
              <a:t>ggplot2 is a powerful and versatile package in R for creating a wide range of static and interactive visualizations. </a:t>
            </a:r>
          </a:p>
          <a:p>
            <a:r>
              <a:rPr lang="en-US" dirty="0"/>
              <a:t>It follows a grammar of graphics approach, allowing you to build plots layer by layer, providing great flexibility and customization.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782A-D372-F87D-A997-E879E5C6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714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BA56-EC6A-B443-7824-84395E9E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63500"/>
            <a:ext cx="7886700" cy="3879669"/>
          </a:xfrm>
        </p:spPr>
        <p:txBody>
          <a:bodyPr/>
          <a:lstStyle/>
          <a:p>
            <a:r>
              <a:rPr lang="en-US" sz="3200" b="1" dirty="0"/>
              <a:t>Basic Structure of a ggplot2 Plot</a:t>
            </a:r>
          </a:p>
          <a:p>
            <a:pPr marL="0" indent="0">
              <a:buNone/>
            </a:pPr>
            <a:r>
              <a:rPr lang="en-US" sz="2000" dirty="0"/>
              <a:t>A typical ggplot2 plot consists of the following components:</a:t>
            </a:r>
          </a:p>
          <a:p>
            <a:r>
              <a:rPr lang="en-US" sz="2000" dirty="0"/>
              <a:t>Data: The dataset you want to visualize.</a:t>
            </a:r>
          </a:p>
          <a:p>
            <a:r>
              <a:rPr lang="en-US" sz="2000" dirty="0"/>
              <a:t>Aesthetic Mappings: Linking variables in your data to visual properties like color, size, shape, and alpha.</a:t>
            </a:r>
          </a:p>
          <a:p>
            <a:r>
              <a:rPr lang="en-US" sz="2000" dirty="0"/>
              <a:t>Geometries: The visual elements used to represent your data (e.g., points, lines, bars).</a:t>
            </a:r>
          </a:p>
          <a:p>
            <a:r>
              <a:rPr lang="en-US" sz="2000" dirty="0"/>
              <a:t>Facets: Dividing the plot into subplots based on a variable</a:t>
            </a:r>
          </a:p>
          <a:p>
            <a:r>
              <a:rPr lang="en-US" sz="2000" dirty="0"/>
              <a:t>Scales: Controlling the appearance of axes, legends, and other plot elements.</a:t>
            </a:r>
          </a:p>
          <a:p>
            <a:r>
              <a:rPr lang="en-US" sz="2000" dirty="0"/>
              <a:t>Coordinates: Transforming the coordinate system (e.g., log scale, polar coordinates).</a:t>
            </a:r>
          </a:p>
          <a:p>
            <a:r>
              <a:rPr lang="en-US" sz="2000" dirty="0"/>
              <a:t>Theme: Customizing the overall appearance of the plot.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F424-48A0-F476-9F4E-258A5520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2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F1E-C963-C4A7-68AF-B9435C4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iscrete vs Continuous Data - graphic">
            <a:extLst>
              <a:ext uri="{FF2B5EF4-FFF2-40B4-BE49-F238E27FC236}">
                <a16:creationId xmlns:a16="http://schemas.microsoft.com/office/drawing/2014/main" id="{55E152A9-B843-FD8F-7EDB-727919FDF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2" y="1298714"/>
            <a:ext cx="7354956" cy="38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80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802C-8AA3-89EE-9793-628AF1F5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344260"/>
            <a:ext cx="7886700" cy="46944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ggplot2 Functions:</a:t>
            </a:r>
          </a:p>
          <a:p>
            <a:r>
              <a:rPr lang="en-IN" sz="2400" dirty="0" err="1"/>
              <a:t>ggplot</a:t>
            </a:r>
            <a:r>
              <a:rPr lang="en-IN" sz="2400" dirty="0"/>
              <a:t>(): Creates a basic </a:t>
            </a:r>
            <a:r>
              <a:rPr lang="en-IN" sz="2400" dirty="0" err="1"/>
              <a:t>ggplot</a:t>
            </a:r>
            <a:r>
              <a:rPr lang="en-IN" sz="2400" dirty="0"/>
              <a:t> object.</a:t>
            </a:r>
          </a:p>
          <a:p>
            <a:r>
              <a:rPr lang="en-IN" sz="2400" dirty="0" err="1"/>
              <a:t>geom</a:t>
            </a:r>
            <a:r>
              <a:rPr lang="en-IN" sz="2400" dirty="0"/>
              <a:t>_*(): Adds geometric objects to the plot (e.g., </a:t>
            </a:r>
            <a:r>
              <a:rPr lang="en-IN" sz="2400" dirty="0" err="1"/>
              <a:t>geom_point</a:t>
            </a:r>
            <a:r>
              <a:rPr lang="en-IN" sz="2400" dirty="0"/>
              <a:t>(), </a:t>
            </a:r>
            <a:r>
              <a:rPr lang="en-IN" sz="2400" dirty="0" err="1"/>
              <a:t>geom_line</a:t>
            </a:r>
            <a:r>
              <a:rPr lang="en-IN" sz="2400" dirty="0"/>
              <a:t>(), </a:t>
            </a:r>
            <a:r>
              <a:rPr lang="en-IN" sz="2400" dirty="0" err="1"/>
              <a:t>geom_bar</a:t>
            </a:r>
            <a:r>
              <a:rPr lang="en-IN" sz="2400" dirty="0"/>
              <a:t>()).</a:t>
            </a:r>
          </a:p>
          <a:p>
            <a:r>
              <a:rPr lang="en-IN" sz="2400" dirty="0" err="1"/>
              <a:t>aes</a:t>
            </a:r>
            <a:r>
              <a:rPr lang="en-IN" sz="2400" dirty="0"/>
              <a:t>(): Specifies aesthetic mappings.</a:t>
            </a:r>
          </a:p>
          <a:p>
            <a:r>
              <a:rPr lang="en-IN" sz="2400" dirty="0"/>
              <a:t>labs(): Sets labels for the plot title, axes, and legend.</a:t>
            </a:r>
          </a:p>
          <a:p>
            <a:r>
              <a:rPr lang="en-IN" sz="2400" dirty="0"/>
              <a:t>scale(): Controls the appearance of scales (e.g., </a:t>
            </a:r>
            <a:r>
              <a:rPr lang="en-IN" sz="2400" dirty="0" err="1"/>
              <a:t>scale_x_continuous</a:t>
            </a:r>
            <a:r>
              <a:rPr lang="en-IN" sz="2400" dirty="0"/>
              <a:t>(), </a:t>
            </a:r>
            <a:r>
              <a:rPr lang="en-IN" sz="2400" dirty="0" err="1"/>
              <a:t>scale_color_manual</a:t>
            </a:r>
            <a:r>
              <a:rPr lang="en-IN" sz="2400" dirty="0"/>
              <a:t>()).</a:t>
            </a:r>
          </a:p>
          <a:p>
            <a:r>
              <a:rPr lang="en-IN" sz="2400" dirty="0"/>
              <a:t>facet(): Creates facets (e.g., </a:t>
            </a:r>
            <a:r>
              <a:rPr lang="en-IN" sz="2400" dirty="0" err="1"/>
              <a:t>facet_wrap</a:t>
            </a:r>
            <a:r>
              <a:rPr lang="en-IN" sz="2400" dirty="0"/>
              <a:t>(), </a:t>
            </a:r>
            <a:r>
              <a:rPr lang="en-IN" sz="2400" dirty="0" err="1"/>
              <a:t>facet_grid</a:t>
            </a:r>
            <a:r>
              <a:rPr lang="en-IN" sz="2400" dirty="0"/>
              <a:t>()).</a:t>
            </a:r>
          </a:p>
          <a:p>
            <a:r>
              <a:rPr lang="en-IN" sz="2400" dirty="0"/>
              <a:t>theme(): Customizes the overall appearance of the plot.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DEC2-BE80-DDF1-AE2A-DB1FB20E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684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B084-9CF2-D1C5-0653-AAA85492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2046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Code snippet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/>
              <a:t>x &lt;- c(1, 2, 3, 4, 5) </a:t>
            </a:r>
          </a:p>
          <a:p>
            <a:pPr marL="0" indent="0">
              <a:buNone/>
            </a:pPr>
            <a:r>
              <a:rPr lang="en-US" dirty="0"/>
              <a:t>y &lt;- c(10, 20, 30, 40, 50)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(x, y)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df</a:t>
            </a:r>
            <a:r>
              <a:rPr lang="en-US" dirty="0"/>
              <a:t>) +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x, y = y))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6CBC8-F6A1-CD0D-F83D-E3E8A3C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998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941D1-6A05-C61C-EAAA-573F28104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1" y="354005"/>
            <a:ext cx="8493614" cy="45513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133-6888-BAE8-DE24-06EB4E7A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6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E5F3-3FB9-4699-C84D-D7635C62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Creating Simple Plots with ggplot2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4A4A-A98F-76E3-D9EE-34CB8C5C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Scatter plot</a:t>
            </a:r>
          </a:p>
          <a:p>
            <a:pPr marL="0" indent="0">
              <a:buNone/>
            </a:pPr>
            <a:r>
              <a:rPr lang="en-IN" dirty="0"/>
              <a:t>library(ggplot2)</a:t>
            </a:r>
          </a:p>
          <a:p>
            <a:pPr marL="0" indent="0">
              <a:buNone/>
            </a:pPr>
            <a:r>
              <a:rPr lang="en-IN" dirty="0"/>
              <a:t># Sample data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  x = 1:10,  y = </a:t>
            </a:r>
            <a:r>
              <a:rPr lang="en-IN" dirty="0" err="1"/>
              <a:t>rnorm</a:t>
            </a:r>
            <a:r>
              <a:rPr lang="en-IN" dirty="0"/>
              <a:t>(10)) #Create a scatter plot</a:t>
            </a:r>
          </a:p>
          <a:p>
            <a:pPr marL="0" indent="0">
              <a:buNone/>
            </a:pP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(x, y)) +  </a:t>
            </a:r>
            <a:r>
              <a:rPr lang="en-IN" dirty="0" err="1"/>
              <a:t>geom_point</a:t>
            </a:r>
            <a:r>
              <a:rPr lang="en-IN" dirty="0"/>
              <a:t>() +  labs(title = "Scatter Plot", x = "X-axis", y = "Y-axis")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355C-F22B-BB28-DA74-DBAE658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0850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954FEA-2617-FDDD-35B6-0E0E54FF9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9" y="914400"/>
            <a:ext cx="8511606" cy="4143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616E-2738-80E7-4ADE-99D2FA52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66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724B-CF5B-5D68-7F47-035892EB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Create a line plot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y)) +  </a:t>
            </a:r>
            <a:r>
              <a:rPr lang="en-US" dirty="0" err="1"/>
              <a:t>geom_line</a:t>
            </a:r>
            <a:r>
              <a:rPr lang="en-US" dirty="0"/>
              <a:t>() +  labs(title = "Line Plot", x = "X-axis", y = "Y-axis")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9C247-D4BB-8F32-10B4-4E5D707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4DD98-1015-39B8-A251-7F46C297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86050"/>
            <a:ext cx="7381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11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A9B0-ECAA-F2B7-0ACC-A50F768E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806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# Create a bar plot</a:t>
            </a:r>
          </a:p>
          <a:p>
            <a:pPr marL="0" indent="0">
              <a:buNone/>
            </a:pPr>
            <a:r>
              <a:rPr lang="en-IN" dirty="0" err="1"/>
              <a:t>df_bar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category = c("A", "B", "C"),</a:t>
            </a:r>
          </a:p>
          <a:p>
            <a:pPr marL="0" indent="0">
              <a:buNone/>
            </a:pPr>
            <a:r>
              <a:rPr lang="en-IN" dirty="0"/>
              <a:t> value = c(10, 15, 20)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df_bar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(category, value)) +</a:t>
            </a:r>
          </a:p>
          <a:p>
            <a:pPr marL="0" indent="0">
              <a:buNone/>
            </a:pPr>
            <a:r>
              <a:rPr lang="en-IN" dirty="0" err="1"/>
              <a:t>geom_bar</a:t>
            </a:r>
            <a:r>
              <a:rPr lang="en-IN" dirty="0"/>
              <a:t>(stat = "identity") +</a:t>
            </a:r>
          </a:p>
          <a:p>
            <a:pPr marL="0" indent="0">
              <a:buNone/>
            </a:pPr>
            <a:r>
              <a:rPr lang="en-IN" dirty="0"/>
              <a:t>labs(title = "Bar Plot", x = "Category", y = "Value")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8CC6-AB19-60E1-F989-67D75C33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21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853A17-5FC8-0DCA-41F7-F0E3129E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752476"/>
            <a:ext cx="8420099" cy="46386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1AA8-1E5C-F5E1-A758-F31ABE3A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56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D7FB-60A8-C9DE-C13E-AE108D2C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3500"/>
            <a:ext cx="7886700" cy="3879669"/>
          </a:xfrm>
        </p:spPr>
        <p:txBody>
          <a:bodyPr/>
          <a:lstStyle/>
          <a:p>
            <a:r>
              <a:rPr lang="en-IN" dirty="0"/>
              <a:t># Create a histogram</a:t>
            </a:r>
          </a:p>
          <a:p>
            <a:pPr marL="0" indent="0">
              <a:buNone/>
            </a:pP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(y)) +</a:t>
            </a:r>
          </a:p>
          <a:p>
            <a:pPr marL="0" indent="0">
              <a:buNone/>
            </a:pPr>
            <a:r>
              <a:rPr lang="en-IN" dirty="0" err="1"/>
              <a:t>geom_histogram</a:t>
            </a:r>
            <a:r>
              <a:rPr lang="en-IN" dirty="0"/>
              <a:t>(</a:t>
            </a:r>
            <a:r>
              <a:rPr lang="en-IN" dirty="0" err="1"/>
              <a:t>binwidth</a:t>
            </a:r>
            <a:r>
              <a:rPr lang="en-IN" dirty="0"/>
              <a:t> = 1) +</a:t>
            </a:r>
          </a:p>
          <a:p>
            <a:pPr marL="0" indent="0">
              <a:buNone/>
            </a:pPr>
            <a:r>
              <a:rPr lang="en-IN" dirty="0"/>
              <a:t>labs(title = "Histogram", x = "Y-values", y = "Frequency")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53EB9-BF7C-9FDB-B105-321CAB9A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A755-FBCB-90FA-2DD3-B80A3E47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" y="2781300"/>
            <a:ext cx="862428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67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449D-F056-BE47-0601-81806A72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775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 Create a box plot</a:t>
            </a:r>
          </a:p>
          <a:p>
            <a:pPr marL="0" indent="0">
              <a:buNone/>
            </a:pPr>
            <a:r>
              <a:rPr lang="en-IN" dirty="0" err="1"/>
              <a:t>df_box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group = c("A", "B", "C"),</a:t>
            </a:r>
          </a:p>
          <a:p>
            <a:pPr marL="0" indent="0">
              <a:buNone/>
            </a:pPr>
            <a:r>
              <a:rPr lang="en-IN" dirty="0"/>
              <a:t>value = c(10, 12, 8, 9, 15, 18, 20, 22, 25)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df_box</a:t>
            </a:r>
            <a:r>
              <a:rPr lang="en-IN" dirty="0"/>
              <a:t>, </a:t>
            </a:r>
            <a:r>
              <a:rPr lang="en-IN" dirty="0" err="1"/>
              <a:t>aes</a:t>
            </a:r>
            <a:r>
              <a:rPr lang="en-IN" dirty="0"/>
              <a:t>(group, value)) +</a:t>
            </a:r>
          </a:p>
          <a:p>
            <a:pPr marL="0" indent="0">
              <a:buNone/>
            </a:pPr>
            <a:r>
              <a:rPr lang="en-IN" dirty="0" err="1"/>
              <a:t>geom_boxplot</a:t>
            </a:r>
            <a:r>
              <a:rPr lang="en-IN" dirty="0"/>
              <a:t>() +</a:t>
            </a:r>
          </a:p>
          <a:p>
            <a:pPr marL="0" indent="0">
              <a:buNone/>
            </a:pPr>
            <a:r>
              <a:rPr lang="en-IN" dirty="0"/>
              <a:t> labs(title = "Box Plot", x = "Group", y = "Value")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DCC1-CBB6-A262-C7D4-883B9CE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86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9EA0-FF04-EB3C-8E86-02962CDB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618F-C9DF-52AE-F10C-4C89BE39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can be interested in many different features, each of them collected in a different variable Xi,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1,2,...,p.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observation ω takes a particular value for X. If X refers to gender, each observation, i.e. each person, has a particular value x which refers to either “male” or “female”.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formal definition of a variable is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 Ω →S 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ω→x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definition states that a variable X takes a value x for each observation ω ∈ Ω, whereby the number of possible values is contained in the set 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33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87A27-C178-6FE4-71A2-F2F5BFAB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85775"/>
            <a:ext cx="7867650" cy="47815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3C55-DE3E-0CE8-7548-3ACAACCB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30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28F4-E5A4-0C6D-9DBA-10895B8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Plotting with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70AE-313B-7A53-DBCC-E810BD66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While ggplot2 is a popular choice for data visualization in R, base R also offers a wide range of plotting functions that can be used to create various types of plots.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80BD4-63C0-D398-B290-E919302E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685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2E20-7F02-4D52-F02D-7098116D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06160"/>
            <a:ext cx="7886700" cy="3879669"/>
          </a:xfrm>
        </p:spPr>
        <p:txBody>
          <a:bodyPr/>
          <a:lstStyle/>
          <a:p>
            <a:r>
              <a:rPr lang="en-IN" b="1" dirty="0"/>
              <a:t>Basic Plotting Functions:</a:t>
            </a:r>
          </a:p>
          <a:p>
            <a:endParaRPr lang="en-IN" dirty="0"/>
          </a:p>
          <a:p>
            <a:r>
              <a:rPr lang="en-IN" b="1" dirty="0"/>
              <a:t>plot(): </a:t>
            </a:r>
            <a:r>
              <a:rPr lang="en-IN" dirty="0"/>
              <a:t>A versatile function for creating scatter 		plots, line plots, and histograms.</a:t>
            </a:r>
          </a:p>
          <a:p>
            <a:r>
              <a:rPr lang="en-IN" b="1" dirty="0" err="1"/>
              <a:t>barplot</a:t>
            </a:r>
            <a:r>
              <a:rPr lang="en-IN" b="1" dirty="0"/>
              <a:t>(): </a:t>
            </a:r>
            <a:r>
              <a:rPr lang="en-IN" dirty="0"/>
              <a:t>Creates bar charts.</a:t>
            </a:r>
          </a:p>
          <a:p>
            <a:r>
              <a:rPr lang="en-IN" b="1" dirty="0"/>
              <a:t>pie(): </a:t>
            </a:r>
            <a:r>
              <a:rPr lang="en-IN" dirty="0"/>
              <a:t>Creates pie charts.</a:t>
            </a:r>
          </a:p>
          <a:p>
            <a:r>
              <a:rPr lang="en-IN" b="1" dirty="0"/>
              <a:t>hist(): </a:t>
            </a:r>
            <a:r>
              <a:rPr lang="en-IN" dirty="0"/>
              <a:t>Creates histograms.</a:t>
            </a:r>
          </a:p>
          <a:p>
            <a:r>
              <a:rPr lang="en-IN" b="1" dirty="0"/>
              <a:t>boxplot(): </a:t>
            </a:r>
            <a:r>
              <a:rPr lang="en-IN" dirty="0"/>
              <a:t>Creates box plots.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8CB75-BE1A-F524-A059-6022CDEC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111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CB-E1CF-D433-7A34-F88C0911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3537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Additional Plotting Functions: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pairs(): </a:t>
            </a:r>
            <a:r>
              <a:rPr lang="en-US" dirty="0"/>
              <a:t>Creates scatter plots for all pairs of variables in a data frame.</a:t>
            </a:r>
          </a:p>
          <a:p>
            <a:r>
              <a:rPr lang="en-US" b="1" dirty="0" err="1"/>
              <a:t>matplot</a:t>
            </a:r>
            <a:r>
              <a:rPr lang="en-US" b="1" dirty="0"/>
              <a:t>(): </a:t>
            </a:r>
            <a:r>
              <a:rPr lang="en-US" dirty="0"/>
              <a:t>Creates multiple line plots on a single graph.</a:t>
            </a:r>
          </a:p>
          <a:p>
            <a:r>
              <a:rPr lang="en-US" b="1" dirty="0"/>
              <a:t>image(): </a:t>
            </a:r>
            <a:r>
              <a:rPr lang="en-US" dirty="0"/>
              <a:t>Creates heatmaps.</a:t>
            </a:r>
          </a:p>
          <a:p>
            <a:r>
              <a:rPr lang="en-US" b="1" dirty="0"/>
              <a:t>contour(): </a:t>
            </a:r>
            <a:r>
              <a:rPr lang="en-US" dirty="0"/>
              <a:t>Creates contour plots.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BFF1F-2319-D83D-72B4-2C85E38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107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BC8F-2323-C4CB-F3B4-8AC098FC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Creating Basic Plots with Base R Functions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0F37-939A-329B-3EC3-405AD550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Scatter Plot</a:t>
            </a:r>
          </a:p>
          <a:p>
            <a:pPr marL="0" indent="0">
              <a:buNone/>
            </a:pPr>
            <a:r>
              <a:rPr lang="en-IN" sz="2000" dirty="0"/>
              <a:t>par(mar = c(2, 2, 1, 1))  </a:t>
            </a:r>
          </a:p>
          <a:p>
            <a:pPr marL="0" indent="0">
              <a:buNone/>
            </a:pPr>
            <a:r>
              <a:rPr lang="en-IN" sz="2000" dirty="0"/>
              <a:t># Create a scatter plot</a:t>
            </a:r>
          </a:p>
          <a:p>
            <a:pPr marL="0" indent="0">
              <a:buNone/>
            </a:pPr>
            <a:r>
              <a:rPr lang="en-IN" sz="2000" dirty="0"/>
              <a:t>Plot(x, y, main = "Scatter Plot", </a:t>
            </a:r>
            <a:r>
              <a:rPr lang="en-IN" sz="2000" dirty="0" err="1"/>
              <a:t>xlab</a:t>
            </a:r>
            <a:r>
              <a:rPr lang="en-IN" sz="2000" dirty="0"/>
              <a:t> = "X-axis", </a:t>
            </a:r>
            <a:r>
              <a:rPr lang="en-IN" sz="2000" dirty="0" err="1"/>
              <a:t>ylab</a:t>
            </a:r>
            <a:r>
              <a:rPr lang="en-IN" sz="2000" dirty="0"/>
              <a:t> = "Y-axis")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76F8-8FCB-5F5B-2723-E2371689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702-46B3-E358-51AD-E2A6DA1C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030091"/>
            <a:ext cx="7038975" cy="23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38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71A6-F8E0-F6CB-FD05-B84190FF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63500"/>
            <a:ext cx="7886700" cy="514214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#Line plot</a:t>
            </a:r>
          </a:p>
          <a:p>
            <a:pPr marL="0" indent="0">
              <a:buNone/>
            </a:pPr>
            <a:r>
              <a:rPr lang="en-IN" sz="2000" dirty="0"/>
              <a:t>par(mar = c(2, 2, 1, 1))</a:t>
            </a:r>
          </a:p>
          <a:p>
            <a:pPr marL="0" indent="0">
              <a:buNone/>
            </a:pPr>
            <a:r>
              <a:rPr lang="en-IN" sz="2000" dirty="0"/>
              <a:t># Create a line plot</a:t>
            </a:r>
          </a:p>
          <a:p>
            <a:pPr marL="0" indent="0">
              <a:buNone/>
            </a:pPr>
            <a:r>
              <a:rPr lang="en-IN" sz="2000" dirty="0"/>
              <a:t>x &lt;- 1:10</a:t>
            </a:r>
          </a:p>
          <a:p>
            <a:pPr marL="0" indent="0">
              <a:buNone/>
            </a:pPr>
            <a:r>
              <a:rPr lang="en-IN" sz="2000" dirty="0"/>
              <a:t>y &lt;- sin(x)</a:t>
            </a:r>
          </a:p>
          <a:p>
            <a:pPr marL="0" indent="0">
              <a:buNone/>
            </a:pPr>
            <a:r>
              <a:rPr lang="en-IN" sz="2000" dirty="0"/>
              <a:t>plot(x, y, type = "l", main = "Sine Wave", </a:t>
            </a:r>
            <a:r>
              <a:rPr lang="en-IN" sz="2000" dirty="0" err="1"/>
              <a:t>xlab</a:t>
            </a:r>
            <a:r>
              <a:rPr lang="en-IN" sz="2000" dirty="0"/>
              <a:t> = "X-axis", </a:t>
            </a:r>
            <a:r>
              <a:rPr lang="en-IN" sz="2000" dirty="0" err="1"/>
              <a:t>ylab</a:t>
            </a:r>
            <a:r>
              <a:rPr lang="en-IN" sz="2000" dirty="0"/>
              <a:t> = "Y-axis")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7E2E-ACE5-83D6-B282-A5A5E613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75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3D8F06-54FD-E781-DE8C-51DB47C4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50422"/>
            <a:ext cx="7562850" cy="24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582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4FB1-EB32-2FF5-9CA6-64648A6B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394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#Bar plot</a:t>
            </a:r>
          </a:p>
          <a:p>
            <a:pPr marL="0" indent="0">
              <a:buNone/>
            </a:pPr>
            <a:r>
              <a:rPr lang="en-US" dirty="0"/>
              <a:t>data &lt;- c(10, 15, 20)</a:t>
            </a:r>
          </a:p>
          <a:p>
            <a:pPr marL="0" indent="0">
              <a:buNone/>
            </a:pPr>
            <a:r>
              <a:rPr lang="en-US" dirty="0" err="1"/>
              <a:t>barplot</a:t>
            </a:r>
            <a:r>
              <a:rPr lang="en-US" dirty="0"/>
              <a:t>(data, main = "Bar Plot", </a:t>
            </a:r>
            <a:r>
              <a:rPr lang="en-US" dirty="0" err="1"/>
              <a:t>xlab</a:t>
            </a:r>
            <a:r>
              <a:rPr lang="en-US" dirty="0"/>
              <a:t> = "Categories", </a:t>
            </a:r>
            <a:r>
              <a:rPr lang="en-US" dirty="0" err="1"/>
              <a:t>ylab</a:t>
            </a:r>
            <a:r>
              <a:rPr lang="en-US" dirty="0"/>
              <a:t> = "Values")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CF99-AAC0-319D-E906-6FBAB9BA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F536F-06E7-67F1-EF7A-16513B95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443011"/>
            <a:ext cx="7467600" cy="28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98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06BB-1CAB-708D-8A29-E5FBC039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6331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#histogram</a:t>
            </a:r>
          </a:p>
          <a:p>
            <a:pPr marL="0" indent="0">
              <a:buNone/>
            </a:pPr>
            <a:r>
              <a:rPr lang="en-US" dirty="0"/>
              <a:t>hist(</a:t>
            </a:r>
            <a:r>
              <a:rPr lang="en-US" dirty="0" err="1"/>
              <a:t>rnorm</a:t>
            </a:r>
            <a:r>
              <a:rPr lang="en-US" dirty="0"/>
              <a:t>(100), main = "Histogram", </a:t>
            </a:r>
            <a:r>
              <a:rPr lang="en-US" dirty="0" err="1"/>
              <a:t>xlab</a:t>
            </a:r>
            <a:r>
              <a:rPr lang="en-US" dirty="0"/>
              <a:t> = "Values", </a:t>
            </a:r>
            <a:r>
              <a:rPr lang="en-US" dirty="0" err="1"/>
              <a:t>ylab</a:t>
            </a:r>
            <a:r>
              <a:rPr lang="en-US" dirty="0"/>
              <a:t> = "Frequency")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B380F-CB4D-45FA-FF40-64E24D8A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A5D1-8813-ADE1-8218-5E8337B2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200275"/>
            <a:ext cx="72675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6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7B9D-CC56-F5A0-2A17-2B87D250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5856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#boxplot</a:t>
            </a:r>
          </a:p>
          <a:p>
            <a:pPr marL="0" indent="0">
              <a:buNone/>
            </a:pPr>
            <a:r>
              <a:rPr lang="en-IN" dirty="0"/>
              <a:t>boxplot(split(</a:t>
            </a:r>
            <a:r>
              <a:rPr lang="en-IN" dirty="0" err="1"/>
              <a:t>mtcars$mpg</a:t>
            </a:r>
            <a:r>
              <a:rPr lang="en-IN" dirty="0"/>
              <a:t>, </a:t>
            </a:r>
            <a:r>
              <a:rPr lang="en-IN" dirty="0" err="1"/>
              <a:t>mtcars$cyl</a:t>
            </a:r>
            <a:r>
              <a:rPr lang="en-IN" dirty="0"/>
              <a:t>), main = "Box Plot", </a:t>
            </a:r>
            <a:r>
              <a:rPr lang="en-IN" dirty="0" err="1"/>
              <a:t>xlab</a:t>
            </a:r>
            <a:r>
              <a:rPr lang="en-IN" dirty="0"/>
              <a:t> = "Cylinders", </a:t>
            </a:r>
            <a:r>
              <a:rPr lang="en-IN" dirty="0" err="1"/>
              <a:t>ylab</a:t>
            </a:r>
            <a:r>
              <a:rPr lang="en-IN" dirty="0"/>
              <a:t> = "Miles Per Gallon")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7F7F2-FFD3-F467-FFC3-3B22722B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032E5-9F87-7888-0E4C-29545AA6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2238376"/>
            <a:ext cx="7496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02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AF67-0FD9-5C61-A933-15B89AD5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50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#pie</a:t>
            </a:r>
          </a:p>
          <a:p>
            <a:pPr marL="0" indent="0">
              <a:buNone/>
            </a:pPr>
            <a:r>
              <a:rPr lang="fr-FR" dirty="0"/>
              <a:t>pie(c(25, 20, 35, 20), labels = c("A", "B", "C", "D"), main = "Pie Chart")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10B3-9567-3D98-9DB0-1B6D832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79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2B25-3669-C651-16AE-EB663D7C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524000"/>
            <a:ext cx="8372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3CB9-D096-DA43-F54B-EA82ED3C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7" y="352631"/>
            <a:ext cx="7886700" cy="83237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Variable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3480D-4112-1DC0-EB11-F3E7F70E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5" y="1584230"/>
            <a:ext cx="9017401" cy="2484187"/>
          </a:xfrm>
        </p:spPr>
      </p:pic>
    </p:spTree>
    <p:extLst>
      <p:ext uri="{BB962C8B-B14F-4D97-AF65-F5344CB8AC3E}">
        <p14:creationId xmlns:p14="http://schemas.microsoft.com/office/powerpoint/2010/main" val="11545625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36E7-AFA3-64CD-8657-31D8AC1C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3760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#contour</a:t>
            </a:r>
          </a:p>
          <a:p>
            <a:pPr marL="0" indent="0">
              <a:buNone/>
            </a:pPr>
            <a:r>
              <a:rPr lang="en-IN" dirty="0"/>
              <a:t>x &lt;- </a:t>
            </a:r>
            <a:r>
              <a:rPr lang="en-IN" dirty="0" err="1"/>
              <a:t>seq</a:t>
            </a:r>
            <a:r>
              <a:rPr lang="en-IN" dirty="0"/>
              <a:t>(-3, 3, </a:t>
            </a:r>
            <a:r>
              <a:rPr lang="en-IN" dirty="0" err="1"/>
              <a:t>length.out</a:t>
            </a:r>
            <a:r>
              <a:rPr lang="en-IN" dirty="0"/>
              <a:t> = 100)</a:t>
            </a:r>
          </a:p>
          <a:p>
            <a:pPr marL="0" indent="0">
              <a:buNone/>
            </a:pPr>
            <a:r>
              <a:rPr lang="en-IN" dirty="0"/>
              <a:t>y &lt;- </a:t>
            </a:r>
            <a:r>
              <a:rPr lang="en-IN" dirty="0" err="1"/>
              <a:t>seq</a:t>
            </a:r>
            <a:r>
              <a:rPr lang="en-IN" dirty="0"/>
              <a:t>(-3, 3, </a:t>
            </a:r>
            <a:r>
              <a:rPr lang="en-IN" dirty="0" err="1"/>
              <a:t>length.out</a:t>
            </a:r>
            <a:r>
              <a:rPr lang="en-IN" dirty="0"/>
              <a:t> = 100)</a:t>
            </a:r>
          </a:p>
          <a:p>
            <a:pPr marL="0" indent="0">
              <a:buNone/>
            </a:pPr>
            <a:r>
              <a:rPr lang="en-IN" dirty="0"/>
              <a:t>z &lt;- outer(x, y, function(x, y) x^2 + y^2)</a:t>
            </a:r>
          </a:p>
          <a:p>
            <a:pPr marL="0" indent="0">
              <a:buNone/>
            </a:pPr>
            <a:r>
              <a:rPr lang="en-IN" dirty="0"/>
              <a:t>contour(x, y, z, main = "Contour Plot")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819C-F555-7CD3-27F2-6B993545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8426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63DCFD-30F3-6D58-DE97-C4EDEAE08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9076"/>
            <a:ext cx="7439025" cy="49815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4A425-0592-8760-8236-824632C1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0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2366-E13C-2592-1920-45C50896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5061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#imageplot</a:t>
            </a:r>
          </a:p>
          <a:p>
            <a:pPr marL="0" indent="0">
              <a:buNone/>
            </a:pPr>
            <a:r>
              <a:rPr lang="fr-FR" dirty="0"/>
              <a:t>image(</a:t>
            </a:r>
            <a:r>
              <a:rPr lang="fr-FR" dirty="0" err="1"/>
              <a:t>volcano</a:t>
            </a:r>
            <a:r>
              <a:rPr lang="fr-FR" dirty="0"/>
              <a:t>, main = "Image Plot")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E260C-D83F-896D-FA90-6E564287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82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7C06-F007-D2FF-B78C-27EC6C9B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609725"/>
            <a:ext cx="7762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92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67A8-C68B-7262-63F5-CBBF331E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15685"/>
            <a:ext cx="7886700" cy="387966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#dot</a:t>
            </a:r>
          </a:p>
          <a:p>
            <a:pPr marL="0" indent="0">
              <a:buNone/>
            </a:pPr>
            <a:r>
              <a:rPr lang="en-IN" dirty="0" err="1"/>
              <a:t>dotchart</a:t>
            </a:r>
            <a:r>
              <a:rPr lang="en-IN" dirty="0"/>
              <a:t>(</a:t>
            </a:r>
            <a:r>
              <a:rPr lang="en-IN" dirty="0" err="1"/>
              <a:t>mtcars$mpg</a:t>
            </a:r>
            <a:r>
              <a:rPr lang="en-IN" dirty="0"/>
              <a:t>, labels = </a:t>
            </a:r>
            <a:r>
              <a:rPr lang="en-IN" dirty="0" err="1"/>
              <a:t>rownames</a:t>
            </a:r>
            <a:r>
              <a:rPr lang="en-IN" dirty="0"/>
              <a:t>(</a:t>
            </a:r>
            <a:r>
              <a:rPr lang="en-IN" dirty="0" err="1"/>
              <a:t>mtcars</a:t>
            </a:r>
            <a:r>
              <a:rPr lang="en-IN" dirty="0"/>
              <a:t>), main = "Dot Plot")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8E19-58B5-498C-B62C-32D508A8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B09-D049-4FE9-B7AC-7898586622D8}" type="slidenum">
              <a:rPr lang="en-US" altLang="en-US" smtClean="0"/>
              <a:pPr/>
              <a:t>83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50F24-2AFF-BE63-03E8-9B147A04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29" r="-52055" b="120"/>
          <a:stretch/>
        </p:blipFill>
        <p:spPr>
          <a:xfrm>
            <a:off x="1941525" y="2049115"/>
            <a:ext cx="828000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4EBF-7A66-C0CD-527B-0E09819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52631"/>
            <a:ext cx="7886700" cy="8323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F4A4-87D3-464B-36CE-2A8EF9A1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298713"/>
            <a:ext cx="8144289" cy="38872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variables are the variables which take values x that cannot be ordered in a logical or natural way.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of the eye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 political party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transport used to travel to work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10524</TotalTime>
  <Words>4168</Words>
  <Application>Microsoft Office PowerPoint</Application>
  <PresentationFormat>On-screen Show (4:3)</PresentationFormat>
  <Paragraphs>440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Cambria</vt:lpstr>
      <vt:lpstr>Times New Roman</vt:lpstr>
      <vt:lpstr>Wingdings</vt:lpstr>
      <vt:lpstr>Office Theme</vt:lpstr>
      <vt:lpstr>Module 2: Data Analysis and Visualization</vt:lpstr>
      <vt:lpstr>Data Analysis and Visualization</vt:lpstr>
      <vt:lpstr>Data Summarization</vt:lpstr>
      <vt:lpstr>Key Takeaways: </vt:lpstr>
      <vt:lpstr>Variables</vt:lpstr>
      <vt:lpstr>Contd</vt:lpstr>
      <vt:lpstr>Contd</vt:lpstr>
      <vt:lpstr>Example of Variable</vt:lpstr>
      <vt:lpstr>Qualitative Variable</vt:lpstr>
      <vt:lpstr>Quantitative Variable</vt:lpstr>
      <vt:lpstr>PowerPoint Presentation</vt:lpstr>
      <vt:lpstr>PowerPoint Presentation</vt:lpstr>
      <vt:lpstr>Discrete and Continuous Variables</vt:lpstr>
      <vt:lpstr>Continuous Variable</vt:lpstr>
      <vt:lpstr>PowerPoint Presentation</vt:lpstr>
      <vt:lpstr>Data Classes: One Dimensional Data Classes</vt:lpstr>
      <vt:lpstr>Data Frames</vt:lpstr>
      <vt:lpstr>PowerPoint Presentation</vt:lpstr>
      <vt:lpstr>PowerPoint Presentation</vt:lpstr>
      <vt:lpstr>Accessing Subgroups in Data Frames</vt:lpstr>
      <vt:lpstr>PowerPoint Presentation</vt:lpstr>
      <vt:lpstr>PowerPoint Presentation</vt:lpstr>
      <vt:lpstr>PowerPoint Presentation</vt:lpstr>
      <vt:lpstr>Lists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Data Cleaning</vt:lpstr>
      <vt:lpstr>Dealing with Missing Data</vt:lpstr>
      <vt:lpstr>PowerPoint Presentation</vt:lpstr>
      <vt:lpstr>PowerPoint Presentation</vt:lpstr>
      <vt:lpstr>PowerPoint Presentation</vt:lpstr>
      <vt:lpstr>Identify the missing data in a dataset using functions</vt:lpstr>
      <vt:lpstr>PowerPoint Presentation</vt:lpstr>
      <vt:lpstr>PowerPoint Presentation</vt:lpstr>
      <vt:lpstr>Review the missing data in a dataset using functions</vt:lpstr>
      <vt:lpstr>Apply techniques to handle the missing values</vt:lpstr>
      <vt:lpstr>PowerPoint Presentation</vt:lpstr>
      <vt:lpstr>PowerPoint Presentation</vt:lpstr>
      <vt:lpstr>Recoding Variables</vt:lpstr>
      <vt:lpstr>PowerPoint Presentation</vt:lpstr>
      <vt:lpstr>PowerPoint Presentation</vt:lpstr>
      <vt:lpstr>PowerPoint Presentation</vt:lpstr>
      <vt:lpstr>Manipulating Data in R</vt:lpstr>
      <vt:lpstr>PowerPoint Presentation</vt:lpstr>
      <vt:lpstr>PowerPoint Presentation</vt:lpstr>
      <vt:lpstr>PowerPoint Presentation</vt:lpstr>
      <vt:lpstr>R Functions for Reshaping and Merging Datasets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Simple Plots with 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Plotting with Base R</vt:lpstr>
      <vt:lpstr>PowerPoint Presentation</vt:lpstr>
      <vt:lpstr>PowerPoint Presentation</vt:lpstr>
      <vt:lpstr>Creating Basic Plots with Base 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Mr. Syed Mohsin Abbasi - Asst.Prof-SCSE</cp:lastModifiedBy>
  <cp:revision>1046</cp:revision>
  <cp:lastPrinted>2018-07-24T06:37:20Z</cp:lastPrinted>
  <dcterms:created xsi:type="dcterms:W3CDTF">2018-06-07T04:06:17Z</dcterms:created>
  <dcterms:modified xsi:type="dcterms:W3CDTF">2024-09-17T10:44:55Z</dcterms:modified>
</cp:coreProperties>
</file>