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6"/>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301" r:id="rId34"/>
    <p:sldId id="302" r:id="rId35"/>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A2D538-6F70-4780-8960-3DBB349C3467}">
  <a:tblStyle styleId="{9FA2D538-6F70-4780-8960-3DBB349C346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52"/>
  </p:normalViewPr>
  <p:slideViewPr>
    <p:cSldViewPr snapToGrid="0" snapToObjects="1">
      <p:cViewPr varScale="1">
        <p:scale>
          <a:sx n="98" d="100"/>
          <a:sy n="98" d="100"/>
        </p:scale>
        <p:origin x="216"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1" name="Shape 2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8" name="Shape 2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2" name="Shape 3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8" name="Shape 3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5" name="Shape 4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6" name="Shape 4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2" name="Shape 4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8" name="Shape 4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4" name="Shape 4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0" name="Shape 4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8" name="Shape 4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4" name="Shape 4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0" name="Shape 5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2" name="Shape 5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9" name="Shape 2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233" name="Shape 233"/>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INTRO TO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Some problems don’t appear to be binary at first glance.  However, you can boil down the response to a </a:t>
            </a:r>
            <a:r>
              <a:rPr lang="en-US" sz="2800" i="1">
                <a:latin typeface="Georgia"/>
                <a:ea typeface="Georgia"/>
                <a:cs typeface="Georgia"/>
                <a:sym typeface="Georgia"/>
              </a:rPr>
              <a:t>boolean</a:t>
            </a:r>
            <a:r>
              <a:rPr lang="en-US" sz="2800">
                <a:latin typeface="Georgia"/>
                <a:ea typeface="Georgia"/>
                <a:cs typeface="Georgia"/>
                <a:sym typeface="Georgia"/>
              </a:rPr>
              <a:t> (true/false)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5521312" y="3467675"/>
            <a:ext cx="7077075" cy="34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lang="en-US" sz="2800" i="1">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3725762" y="4477625"/>
            <a:ext cx="5553274" cy="274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lang="en-US" sz="2800" b="1">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lang="en-US" sz="2800" i="1">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A CLASS LABEL?</a:t>
            </a:r>
          </a:p>
        </p:txBody>
      </p:sp>
      <p:graphicFrame>
        <p:nvGraphicFramePr>
          <p:cNvPr id="309" name="Shape 309"/>
          <p:cNvGraphicFramePr/>
          <p:nvPr/>
        </p:nvGraphicFramePr>
        <p:xfrm>
          <a:off x="952500" y="3613150"/>
          <a:ext cx="11099800" cy="1828710"/>
        </p:xfrm>
        <a:graphic>
          <a:graphicData uri="http://schemas.openxmlformats.org/drawingml/2006/table">
            <a:tbl>
              <a:tblPr>
                <a:noFill/>
                <a:tableStyleId>{9FA2D538-6F70-4780-8960-3DBB349C3467}</a:tableStyleId>
              </a:tblPr>
              <a:tblGrid>
                <a:gridCol w="5549900">
                  <a:extLst>
                    <a:ext uri="{9D8B030D-6E8A-4147-A177-3AD203B41FA5}">
                      <a16:colId xmlns:a16="http://schemas.microsoft.com/office/drawing/2014/main" val="20000"/>
                    </a:ext>
                  </a:extLst>
                </a:gridCol>
                <a:gridCol w="5549900">
                  <a:extLst>
                    <a:ext uri="{9D8B030D-6E8A-4147-A177-3AD203B41FA5}">
                      <a16:colId xmlns:a16="http://schemas.microsoft.com/office/drawing/2014/main" val="20001"/>
                    </a:ext>
                  </a:extLst>
                </a:gridCol>
              </a:tblGrid>
              <a:tr h="381000">
                <a:tc>
                  <a:txBody>
                    <a:bodyPr/>
                    <a:lstStyle/>
                    <a:p>
                      <a:pPr lvl="0" algn="ctr">
                        <a:spcBef>
                          <a:spcPts val="0"/>
                        </a:spcBef>
                        <a:buNone/>
                      </a:pPr>
                      <a:r>
                        <a:rPr lang="en-US" sz="2800" b="1">
                          <a:latin typeface="Georgia"/>
                          <a:ea typeface="Georgia"/>
                          <a:cs typeface="Georgia"/>
                          <a:sym typeface="Georgia"/>
                        </a:rPr>
                        <a:t>Data Problem</a:t>
                      </a:r>
                    </a:p>
                  </a:txBody>
                  <a:tcPr marL="91425" marR="91425" marT="91425" marB="91425"/>
                </a:tc>
                <a:tc>
                  <a:txBody>
                    <a:bodyPr/>
                    <a:lstStyle/>
                    <a:p>
                      <a:pPr lvl="0" algn="ctr">
                        <a:spcBef>
                          <a:spcPts val="0"/>
                        </a:spcBef>
                        <a:buNone/>
                      </a:pPr>
                      <a:r>
                        <a:rPr lang="en-US" sz="2800" b="1">
                          <a:latin typeface="Georgia"/>
                          <a:ea typeface="Georgia"/>
                          <a:cs typeface="Georgia"/>
                          <a:sym typeface="Georgia"/>
                        </a:rPr>
                        <a:t>Class Labels</a:t>
                      </a:r>
                    </a:p>
                  </a:txBody>
                  <a:tcPr marL="91425" marR="91425" marT="91425" marB="91425"/>
                </a:tc>
                <a:extLst>
                  <a:ext uri="{0D108BD9-81ED-4DB2-BD59-A6C34878D82A}">
                    <a16:rowId xmlns:a16="http://schemas.microsoft.com/office/drawing/2014/main" val="10000"/>
                  </a:ext>
                </a:extLst>
              </a:tr>
              <a:tr h="381000">
                <a:tc>
                  <a:txBody>
                    <a:bodyPr/>
                    <a:lstStyle/>
                    <a:p>
                      <a:pPr lvl="0" algn="ctr">
                        <a:spcBef>
                          <a:spcPts val="0"/>
                        </a:spcBef>
                        <a:buNone/>
                      </a:pPr>
                      <a:r>
                        <a:rPr lang="en-US" sz="2800">
                          <a:latin typeface="Georgia"/>
                          <a:ea typeface="Georgia"/>
                          <a:cs typeface="Georgia"/>
                          <a:sym typeface="Georgia"/>
                        </a:rPr>
                        <a:t>Patient data problem</a:t>
                      </a:r>
                    </a:p>
                  </a:txBody>
                  <a:tcPr marL="91425" marR="91425" marT="91425" marB="91425"/>
                </a:tc>
                <a:tc>
                  <a:txBody>
                    <a:bodyPr/>
                    <a:lstStyle/>
                    <a:p>
                      <a:pPr lvl="0" algn="ctr">
                        <a:spcBef>
                          <a:spcPts val="0"/>
                        </a:spcBef>
                        <a:buNone/>
                      </a:pPr>
                      <a:r>
                        <a:rPr lang="en-US" sz="2800">
                          <a:latin typeface="Georgia"/>
                          <a:ea typeface="Georgia"/>
                          <a:cs typeface="Georgia"/>
                          <a:sym typeface="Georgia"/>
                        </a:rPr>
                        <a:t>is smoker, is not smoker</a:t>
                      </a:r>
                    </a:p>
                  </a:txBody>
                  <a:tcPr marL="91425" marR="91425" marT="91425" marB="91425"/>
                </a:tc>
                <a:extLst>
                  <a:ext uri="{0D108BD9-81ED-4DB2-BD59-A6C34878D82A}">
                    <a16:rowId xmlns:a16="http://schemas.microsoft.com/office/drawing/2014/main" val="10001"/>
                  </a:ext>
                </a:extLst>
              </a:tr>
              <a:tr h="381000">
                <a:tc>
                  <a:txBody>
                    <a:bodyPr/>
                    <a:lstStyle/>
                    <a:p>
                      <a:pPr lvl="0" algn="ctr">
                        <a:spcBef>
                          <a:spcPts val="0"/>
                        </a:spcBef>
                        <a:buNone/>
                      </a:pPr>
                      <a:r>
                        <a:rPr lang="en-US" sz="2800">
                          <a:latin typeface="Georgia"/>
                          <a:ea typeface="Georgia"/>
                          <a:cs typeface="Georgia"/>
                          <a:sym typeface="Georgia"/>
                        </a:rPr>
                        <a:t>pixel color</a:t>
                      </a:r>
                    </a:p>
                  </a:txBody>
                  <a:tcPr marL="91425" marR="91425" marT="91425" marB="91425"/>
                </a:tc>
                <a:tc>
                  <a:txBody>
                    <a:bodyPr/>
                    <a:lstStyle/>
                    <a:p>
                      <a:pPr lvl="0" algn="ctr">
                        <a:spcBef>
                          <a:spcPts val="0"/>
                        </a:spcBef>
                        <a:buNone/>
                      </a:pPr>
                      <a:r>
                        <a:rPr lang="en-US" sz="2800">
                          <a:latin typeface="Georgia"/>
                          <a:ea typeface="Georgia"/>
                          <a:cs typeface="Georgia"/>
                          <a:sym typeface="Georgia"/>
                        </a:rPr>
                        <a:t>red, blue, green</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One of the easiest ways to determine if a problem is regression or classification is to determine if our </a:t>
            </a:r>
            <a:r>
              <a:rPr lang="en-US" sz="2800" i="1" dirty="0">
                <a:solidFill>
                  <a:schemeClr val="dk1"/>
                </a:solidFill>
                <a:latin typeface="Georgia"/>
                <a:ea typeface="Georgia"/>
                <a:cs typeface="Georgia"/>
                <a:sym typeface="Georgia"/>
              </a:rPr>
              <a:t>target</a:t>
            </a:r>
            <a:r>
              <a:rPr lang="en-US" sz="2800" dirty="0">
                <a:solidFill>
                  <a:schemeClr val="dk1"/>
                </a:solidFill>
                <a:latin typeface="Georgia"/>
                <a:ea typeface="Georgia"/>
                <a:cs typeface="Georgia"/>
                <a:sym typeface="Georgia"/>
              </a:rPr>
              <a:t> variable can be ordered mathematically.</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For example, if predicting company revenue, </a:t>
            </a:r>
            <a:r>
              <a:rPr lang="en-US" sz="2400" dirty="0">
                <a:solidFill>
                  <a:schemeClr val="dk1"/>
                </a:solidFill>
                <a:latin typeface="Consolas"/>
                <a:ea typeface="Consolas"/>
                <a:cs typeface="Consolas"/>
                <a:sym typeface="Consolas"/>
              </a:rPr>
              <a:t>$100MM</a:t>
            </a:r>
            <a:r>
              <a:rPr lang="en-US" sz="2800" dirty="0">
                <a:solidFill>
                  <a:schemeClr val="dk1"/>
                </a:solidFill>
                <a:latin typeface="Georgia"/>
                <a:ea typeface="Georgia"/>
                <a:cs typeface="Georgia"/>
                <a:sym typeface="Georgia"/>
              </a:rPr>
              <a:t> is greater than </a:t>
            </a:r>
            <a:r>
              <a:rPr lang="en-US" sz="2400" dirty="0">
                <a:solidFill>
                  <a:schemeClr val="dk1"/>
                </a:solidFill>
                <a:latin typeface="Consolas"/>
                <a:ea typeface="Consolas"/>
                <a:cs typeface="Consolas"/>
                <a:sym typeface="Consolas"/>
              </a:rPr>
              <a:t>$90MM</a:t>
            </a:r>
            <a:r>
              <a:rPr lang="en-US" sz="2800" dirty="0">
                <a:solidFill>
                  <a:schemeClr val="dk1"/>
                </a:solidFill>
                <a:latin typeface="Georgia"/>
                <a:ea typeface="Georgia"/>
                <a:cs typeface="Georgia"/>
                <a:sym typeface="Georgia"/>
              </a:rPr>
              <a:t>.  This is a </a:t>
            </a:r>
            <a:r>
              <a:rPr lang="en-US" sz="2800" i="1" dirty="0">
                <a:solidFill>
                  <a:schemeClr val="dk1"/>
                </a:solidFill>
                <a:latin typeface="Georgia"/>
                <a:ea typeface="Georgia"/>
                <a:cs typeface="Georgia"/>
                <a:sym typeface="Georgia"/>
              </a:rPr>
              <a:t>regression</a:t>
            </a:r>
            <a:r>
              <a:rPr lang="en-US" sz="2800" dirty="0">
                <a:solidFill>
                  <a:schemeClr val="dk1"/>
                </a:solidFill>
                <a:latin typeface="Georgia"/>
                <a:ea typeface="Georgia"/>
                <a:cs typeface="Georgia"/>
                <a:sym typeface="Georgia"/>
              </a:rPr>
              <a:t> problem because the target can be ordered.</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However, if predicting pixel color, </a:t>
            </a:r>
            <a:r>
              <a:rPr lang="en-US" sz="2400" dirty="0">
                <a:solidFill>
                  <a:schemeClr val="dk1"/>
                </a:solidFill>
                <a:latin typeface="Consolas"/>
                <a:ea typeface="Consolas"/>
                <a:cs typeface="Consolas"/>
                <a:sym typeface="Consolas"/>
              </a:rPr>
              <a:t>red</a:t>
            </a:r>
            <a:r>
              <a:rPr lang="en-US" sz="2800" dirty="0">
                <a:solidFill>
                  <a:schemeClr val="dk1"/>
                </a:solidFill>
                <a:latin typeface="Georgia"/>
                <a:ea typeface="Georgia"/>
                <a:cs typeface="Georgia"/>
                <a:sym typeface="Georgia"/>
              </a:rPr>
              <a:t> is not inherently greater than </a:t>
            </a:r>
            <a:r>
              <a:rPr lang="en-US" sz="2400" dirty="0">
                <a:solidFill>
                  <a:schemeClr val="dk1"/>
                </a:solidFill>
                <a:latin typeface="Consolas"/>
                <a:ea typeface="Consolas"/>
                <a:cs typeface="Consolas"/>
                <a:sym typeface="Consolas"/>
              </a:rPr>
              <a:t>blue</a:t>
            </a:r>
            <a:r>
              <a:rPr lang="en-US" sz="2800" dirty="0">
                <a:solidFill>
                  <a:schemeClr val="dk1"/>
                </a:solidFill>
                <a:latin typeface="Georgia"/>
                <a:ea typeface="Georgia"/>
                <a:cs typeface="Georgia"/>
                <a:sym typeface="Georgia"/>
              </a:rPr>
              <a:t>.  Therefore, this is a </a:t>
            </a:r>
            <a:r>
              <a:rPr lang="en-US" sz="2800" i="1" dirty="0">
                <a:solidFill>
                  <a:schemeClr val="dk1"/>
                </a:solidFill>
                <a:latin typeface="Georgia"/>
                <a:ea typeface="Georgia"/>
                <a:cs typeface="Georgia"/>
                <a:sym typeface="Georgia"/>
              </a:rPr>
              <a:t>classification</a:t>
            </a:r>
            <a:r>
              <a:rPr lang="en-US" sz="2800" dirty="0">
                <a:solidFill>
                  <a:schemeClr val="dk1"/>
                </a:solidFill>
                <a:latin typeface="Georgia"/>
                <a:ea typeface="Georgia"/>
                <a:cs typeface="Georgia"/>
                <a:sym typeface="Georgia"/>
              </a:rPr>
              <a:t> problem.</a:t>
            </a:r>
          </a:p>
          <a:p>
            <a:pPr marL="203200" lvl="0" indent="-256540" rtl="0">
              <a:spcBef>
                <a:spcPts val="0"/>
              </a:spcBef>
              <a:buClr>
                <a:schemeClr val="dk1"/>
              </a:buClr>
              <a:buSzPct val="100000"/>
              <a:buFont typeface="Georgia"/>
              <a:buChar char="‣"/>
            </a:pPr>
            <a:endParaRPr lang="en-US"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i="1" dirty="0">
                <a:solidFill>
                  <a:schemeClr val="dk1"/>
                </a:solidFill>
                <a:latin typeface="+mn-lt"/>
                <a:ea typeface="Georgia"/>
                <a:cs typeface="Georgia"/>
                <a:sym typeface="Georgia"/>
              </a:rPr>
              <a:t>Although, all colors technically exist on an ordered scale.  ‘Red’ is already a bin that consists of a range of specific colors.  Assigning elements in the bin a label, or class allows this generic example to work as a classification problem.  </a:t>
            </a:r>
          </a:p>
        </p:txBody>
      </p:sp>
      <p:sp>
        <p:nvSpPr>
          <p:cNvPr id="315" name="Shape 3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DETERMINING REGRESSION OR 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lIns="0" tIns="0" rIns="0" bIns="0" anchor="t" anchorCtr="0">
            <a:noAutofit/>
          </a:bodyPr>
          <a:lstStyle/>
          <a:p>
            <a:pPr lvl="0" rtl="0">
              <a:spcBef>
                <a:spcPts val="0"/>
              </a:spcBef>
              <a:buSzPct val="25000"/>
              <a:buNone/>
            </a:pPr>
            <a:r>
              <a:rPr lang="en-US" sz="3200" b="1">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1576700" y="2357750"/>
            <a:ext cx="9851399" cy="4925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OR CLASSIFICATION?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4" name="Shape 33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35" name="Shape 335"/>
          <p:cNvSpPr/>
          <p:nvPr/>
        </p:nvSpPr>
        <p:spPr>
          <a:xfrm>
            <a:off x="3052744" y="6478141"/>
            <a:ext cx="4170900" cy="330300"/>
          </a:xfrm>
          <a:prstGeom prst="rect">
            <a:avLst/>
          </a:prstGeom>
          <a:noFill/>
          <a:ln>
            <a:noFill/>
          </a:ln>
        </p:spPr>
        <p:txBody>
          <a:bodyPr lIns="50800" tIns="50800" rIns="50800" bIns="50800" anchor="ctr" anchorCtr="0">
            <a:noAutofit/>
          </a:bodyPr>
          <a:lstStyle/>
          <a:p>
            <a:pPr lvl="0" rtl="0">
              <a:spcBef>
                <a:spcPts val="0"/>
              </a:spcBef>
              <a:buSzPct val="25000"/>
              <a:buNone/>
            </a:pPr>
            <a:r>
              <a:rPr lang="en-US" sz="1800">
                <a:solidFill>
                  <a:schemeClr val="dk1"/>
                </a:solidFill>
                <a:latin typeface="Georgia"/>
                <a:ea typeface="Georgia"/>
                <a:cs typeface="Georgia"/>
                <a:sym typeface="Georgia"/>
              </a:rPr>
              <a:t>Answers to the above questions</a:t>
            </a:r>
          </a:p>
        </p:txBody>
      </p:sp>
      <p:sp>
        <p:nvSpPr>
          <p:cNvPr id="336" name="Shape 336"/>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37" name="Shape 33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cxnSp>
        <p:nvCxnSpPr>
          <p:cNvPr id="338" name="Shape 33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39" name="Shape 339"/>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REGRESSION OR CLASSIFICATION?</a:t>
            </a:r>
          </a:p>
        </p:txBody>
      </p:sp>
      <p:sp>
        <p:nvSpPr>
          <p:cNvPr id="340" name="Shape 340"/>
          <p:cNvSpPr/>
          <p:nvPr/>
        </p:nvSpPr>
        <p:spPr>
          <a:xfrm>
            <a:off x="2961475" y="2224350"/>
            <a:ext cx="7559399" cy="35433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marL="457200" lvl="0" indent="-342900" rtl="0">
              <a:spcBef>
                <a:spcPts val="0"/>
              </a:spcBef>
              <a:buSzPct val="1000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06" name="Shape 4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K NEAREST NEIGHBORS?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The KNN algorithm:</a:t>
            </a:r>
          </a:p>
          <a:p>
            <a:pPr marR="0" lvl="1" algn="l" rtl="0">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marR="0" lvl="1" algn="l" rtl="0">
              <a:lnSpc>
                <a:spcPct val="150000"/>
              </a:lnSpc>
              <a:spcBef>
                <a:spcPts val="0"/>
              </a:spcBef>
              <a:buSzPct val="100000"/>
              <a:buFont typeface="Georgia"/>
            </a:pPr>
            <a:r>
              <a:rPr lang="en-US" sz="2800">
                <a:latin typeface="Georgia"/>
                <a:ea typeface="Georgia"/>
                <a:cs typeface="Georgia"/>
                <a:sym typeface="Georgia"/>
              </a:rPr>
              <a:t>Given those distances, pick the </a:t>
            </a:r>
            <a:r>
              <a:rPr lang="en-US" sz="2800" i="1">
                <a:latin typeface="Georgia"/>
                <a:ea typeface="Georgia"/>
                <a:cs typeface="Georgia"/>
                <a:sym typeface="Georgia"/>
              </a:rPr>
              <a:t>k</a:t>
            </a:r>
            <a:r>
              <a:rPr lang="en-US" sz="2800">
                <a:latin typeface="Georgia"/>
                <a:ea typeface="Georgia"/>
                <a:cs typeface="Georgia"/>
                <a:sym typeface="Georgia"/>
              </a:rPr>
              <a:t> closest points.</a:t>
            </a:r>
          </a:p>
          <a:p>
            <a:pPr marR="0" lvl="1" algn="l" rtl="0">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marR="0" lvl="1" algn="l" rtl="0">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12" name="Shape 4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We’re using shared traits to identify the most likely class label.</a:t>
            </a:r>
          </a:p>
        </p:txBody>
      </p:sp>
      <p:sp>
        <p:nvSpPr>
          <p:cNvPr id="418" name="Shape 4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pic>
        <p:nvPicPr>
          <p:cNvPr id="419" name="Shape 419"/>
          <p:cNvPicPr preferRelativeResize="0"/>
          <p:nvPr/>
        </p:nvPicPr>
        <p:blipFill>
          <a:blip r:embed="rId3">
            <a:alphaModFix/>
          </a:blip>
          <a:stretch>
            <a:fillRect/>
          </a:stretch>
        </p:blipFill>
        <p:spPr>
          <a:xfrm>
            <a:off x="4558025" y="3651974"/>
            <a:ext cx="3888749" cy="3467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marL="203200" marR="0" lvl="0" indent="-256540" algn="l" rtl="0">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marL="203200" marR="0" lvl="0" indent="-256540" algn="l" rtl="0">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40" name="Shape 24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marR="0" lvl="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25" name="Shape 4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31" name="Shape 4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32" name="Shape 43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33" name="Shape 43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34" name="Shape 43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35" name="Shape 43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36" name="Shape 43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37" name="Shape 43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443" name="Shape 44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KNN IN ACTION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following code demonstrates using KNN via sklearn.</a:t>
            </a:r>
          </a:p>
          <a:p>
            <a:pPr lvl="0" rtl="0">
              <a:lnSpc>
                <a:spcPct val="145000"/>
              </a:lnSpc>
              <a:spcBef>
                <a:spcPts val="0"/>
              </a:spcBef>
              <a:buNone/>
            </a:pP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marR="0" lvl="0" algn="l" rtl="0">
              <a:spcBef>
                <a:spcPts val="1000"/>
              </a:spcBef>
              <a:buNone/>
            </a:pPr>
            <a:endParaRPr sz="2800">
              <a:latin typeface="Georgia"/>
              <a:ea typeface="Georgia"/>
              <a:cs typeface="Georgia"/>
              <a:sym typeface="Georgia"/>
            </a:endParaRPr>
          </a:p>
        </p:txBody>
      </p:sp>
      <p:sp>
        <p:nvSpPr>
          <p:cNvPr id="449" name="Shape 4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KNN IN 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happens if two classes get the same number of votes?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lang="en-US" sz="2800" i="1">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lang="en-US" sz="2800" i="1">
                <a:latin typeface="Georgia"/>
                <a:ea typeface="Georgia"/>
                <a:cs typeface="Georgia"/>
                <a:sym typeface="Georgia"/>
              </a:rPr>
              <a:t>training set</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p:txBody>
      </p:sp>
      <p:sp>
        <p:nvSpPr>
          <p:cNvPr id="455" name="Shape 4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implement a </a:t>
            </a:r>
            <a:r>
              <a:rPr lang="en-US" sz="2800" i="1">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61" name="Shape 4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lang="en-US" sz="2800" i="1">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67" name="Shape 4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73" name="Shape 4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79" name="Shape 4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CLASSIFICATION 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244"/>
        <p:cNvGrpSpPr/>
        <p:nvPr/>
      </p:nvGrpSpPr>
      <p:grpSpPr>
        <a:xfrm>
          <a:off x="0" y="0"/>
          <a:ext cx="0" cy="0"/>
          <a:chOff x="0" y="0"/>
          <a:chExt cx="0" cy="0"/>
        </a:xfrm>
      </p:grpSpPr>
      <p:sp>
        <p:nvSpPr>
          <p:cNvPr id="245" name="Shape 2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246" name="Shape 246"/>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Metrics for regression do </a:t>
            </a:r>
            <a:r>
              <a:rPr lang="en-US" sz="2800" b="1">
                <a:latin typeface="Georgia"/>
                <a:ea typeface="Georgia"/>
                <a:cs typeface="Georgia"/>
                <a:sym typeface="Georgia"/>
              </a:rPr>
              <a:t>not</a:t>
            </a:r>
            <a:r>
              <a:rPr lang="en-US" sz="2800">
                <a:latin typeface="Georgia"/>
                <a:ea typeface="Georgia"/>
                <a:cs typeface="Georgia"/>
                <a:sym typeface="Georgia"/>
              </a:rPr>
              <a:t> apply to classification.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a:t>
            </a:r>
            <a:r>
              <a:rPr lang="en-US" sz="2800" i="1">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do this, we’ll measure “correctness” or “incorrectness”.</a:t>
            </a:r>
          </a:p>
        </p:txBody>
      </p:sp>
      <p:sp>
        <p:nvSpPr>
          <p:cNvPr id="491" name="Shape 49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two primary metrics: </a:t>
            </a:r>
            <a:r>
              <a:rPr lang="en-US" sz="2800" i="1">
                <a:latin typeface="Georgia"/>
                <a:ea typeface="Georgia"/>
                <a:cs typeface="Georgia"/>
                <a:sym typeface="Georgia"/>
              </a:rPr>
              <a:t>accuracy</a:t>
            </a:r>
            <a:r>
              <a:rPr lang="en-US" sz="2800">
                <a:latin typeface="Georgia"/>
                <a:ea typeface="Georgia"/>
                <a:cs typeface="Georgia"/>
                <a:sym typeface="Georgia"/>
              </a:rPr>
              <a:t> and </a:t>
            </a:r>
            <a:r>
              <a:rPr lang="en-US" sz="2800" i="1">
                <a:latin typeface="Georgia"/>
                <a:ea typeface="Georgia"/>
                <a:cs typeface="Georgia"/>
                <a:sym typeface="Georgia"/>
              </a:rPr>
              <a:t>misclassification rate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Accuracy</a:t>
            </a:r>
            <a:r>
              <a:rPr lang="en-US" sz="2800">
                <a:latin typeface="Georgia"/>
                <a:ea typeface="Georgia"/>
                <a:cs typeface="Georgia"/>
                <a:sym typeface="Georgia"/>
              </a:rPr>
              <a:t> is the number of </a:t>
            </a:r>
            <a:r>
              <a:rPr lang="en-US" sz="2800" i="1">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maximize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Misclassification rate</a:t>
            </a:r>
            <a:r>
              <a:rPr lang="en-US" sz="2800">
                <a:latin typeface="Georgia"/>
                <a:ea typeface="Georgia"/>
                <a:cs typeface="Georgia"/>
                <a:sym typeface="Georgia"/>
              </a:rPr>
              <a:t> is the number of </a:t>
            </a:r>
            <a:r>
              <a:rPr lang="en-US" sz="2800" i="1">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minimize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two metrics are directly opposite of each other.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97" name="Shape 4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endParaRPr lang="en-US"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lang="en-US" sz="2800">
              <a:solidFill>
                <a:schemeClr val="dk1"/>
              </a:solidFill>
              <a:latin typeface="Georgia"/>
              <a:ea typeface="Georgia"/>
              <a:cs typeface="Georgia"/>
              <a:sym typeface="Georgia"/>
            </a:endParaRPr>
          </a:p>
        </p:txBody>
      </p:sp>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549" name="Shape 54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What are class labels? What does it mean to classify?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How is a classification problem different from a regression problem?  How are they similar?</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How does the KNN algorithm work?</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How do you define: accuracy, misclassification?</a:t>
            </a:r>
          </a:p>
          <a:p>
            <a:pPr marR="0" lvl="0" algn="l" rtl="0">
              <a:spcBef>
                <a:spcPts val="1000"/>
              </a:spcBef>
              <a:buNone/>
            </a:pPr>
            <a:endParaRPr sz="2800" dirty="0">
              <a:latin typeface="Georgia"/>
              <a:ea typeface="Georgia"/>
              <a:cs typeface="Georgia"/>
              <a:sym typeface="Georgia"/>
            </a:endParaRPr>
          </a:p>
        </p:txBody>
      </p:sp>
      <p:sp>
        <p:nvSpPr>
          <p:cNvPr id="555" name="Shape 5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252" name="Shape 252"/>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INTRO TO CLASSIFICATION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Can we use regression for binary values?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 the same principles apply?</a:t>
            </a:r>
          </a:p>
        </p:txBody>
      </p:sp>
      <p:sp>
        <p:nvSpPr>
          <p:cNvPr id="273" name="Shape 27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276" name="Shape 2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classification problems are trying to predict </a:t>
            </a:r>
            <a:r>
              <a:rPr lang="en-US" sz="2800" i="1">
                <a:latin typeface="Georgia"/>
                <a:ea typeface="Georgia"/>
                <a:cs typeface="Georgia"/>
                <a:sym typeface="Georgia"/>
              </a:rPr>
              <a:t>binary</a:t>
            </a:r>
            <a:r>
              <a:rPr lang="en-US" sz="2800">
                <a:latin typeface="Georgia"/>
                <a:ea typeface="Georgia"/>
                <a:cs typeface="Georgia"/>
                <a:sym typeface="Georgia"/>
              </a:rPr>
              <a:t>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1532</Words>
  <Application>Microsoft Macintosh PowerPoint</Application>
  <PresentationFormat>Custom</PresentationFormat>
  <Paragraphs>211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Merriweather Sans</vt:lpstr>
      <vt:lpstr>Arial</vt:lpstr>
      <vt:lpstr>Consolas</vt:lpstr>
      <vt:lpstr>Georgia</vt:lpstr>
      <vt:lpstr>Oswald</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Nicholas Beaudoin</cp:lastModifiedBy>
  <cp:revision>3</cp:revision>
  <dcterms:modified xsi:type="dcterms:W3CDTF">2019-09-07T18:51:46Z</dcterms:modified>
</cp:coreProperties>
</file>