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 id="2147483711" r:id="rId2"/>
  </p:sldMasterIdLst>
  <p:notesMasterIdLst>
    <p:notesMasterId r:id="rId59"/>
  </p:notesMasterIdLst>
  <p:sldIdLst>
    <p:sldId id="259" r:id="rId3"/>
    <p:sldId id="260" r:id="rId4"/>
    <p:sldId id="261" r:id="rId5"/>
    <p:sldId id="262" r:id="rId6"/>
    <p:sldId id="263" r:id="rId7"/>
    <p:sldId id="264" r:id="rId8"/>
    <p:sldId id="346" r:id="rId9"/>
    <p:sldId id="454" r:id="rId10"/>
    <p:sldId id="331" r:id="rId11"/>
    <p:sldId id="265" r:id="rId12"/>
    <p:sldId id="266" r:id="rId13"/>
    <p:sldId id="267" r:id="rId14"/>
    <p:sldId id="336" r:id="rId15"/>
    <p:sldId id="335" r:id="rId16"/>
    <p:sldId id="334" r:id="rId17"/>
    <p:sldId id="337" r:id="rId18"/>
    <p:sldId id="338" r:id="rId19"/>
    <p:sldId id="339" r:id="rId20"/>
    <p:sldId id="341" r:id="rId21"/>
    <p:sldId id="340" r:id="rId22"/>
    <p:sldId id="343" r:id="rId23"/>
    <p:sldId id="280" r:id="rId24"/>
    <p:sldId id="342" r:id="rId25"/>
    <p:sldId id="291" r:id="rId26"/>
    <p:sldId id="293" r:id="rId27"/>
    <p:sldId id="294" r:id="rId28"/>
    <p:sldId id="296" r:id="rId29"/>
    <p:sldId id="297" r:id="rId30"/>
    <p:sldId id="298" r:id="rId31"/>
    <p:sldId id="299" r:id="rId32"/>
    <p:sldId id="301" r:id="rId33"/>
    <p:sldId id="302" r:id="rId34"/>
    <p:sldId id="304" r:id="rId35"/>
    <p:sldId id="305" r:id="rId36"/>
    <p:sldId id="306" r:id="rId37"/>
    <p:sldId id="307" r:id="rId38"/>
    <p:sldId id="308" r:id="rId39"/>
    <p:sldId id="309" r:id="rId40"/>
    <p:sldId id="311" r:id="rId41"/>
    <p:sldId id="310" r:id="rId42"/>
    <p:sldId id="312" r:id="rId43"/>
    <p:sldId id="313" r:id="rId44"/>
    <p:sldId id="314" r:id="rId45"/>
    <p:sldId id="315" r:id="rId46"/>
    <p:sldId id="316" r:id="rId47"/>
    <p:sldId id="344" r:id="rId48"/>
    <p:sldId id="345" r:id="rId49"/>
    <p:sldId id="317" r:id="rId50"/>
    <p:sldId id="318" r:id="rId51"/>
    <p:sldId id="320" r:id="rId52"/>
    <p:sldId id="321" r:id="rId53"/>
    <p:sldId id="323" r:id="rId54"/>
    <p:sldId id="324" r:id="rId55"/>
    <p:sldId id="327" r:id="rId56"/>
    <p:sldId id="328" r:id="rId57"/>
    <p:sldId id="330" r:id="rId58"/>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0">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75"/>
  </p:normalViewPr>
  <p:slideViewPr>
    <p:cSldViewPr>
      <p:cViewPr varScale="1">
        <p:scale>
          <a:sx n="96" d="100"/>
          <a:sy n="96" d="100"/>
        </p:scale>
        <p:origin x="176" y="1000"/>
      </p:cViewPr>
      <p:guideLst>
        <p:guide orient="horz" pos="2300"/>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extLst>
      <p:ext uri="{BB962C8B-B14F-4D97-AF65-F5344CB8AC3E}">
        <p14:creationId xmlns:p14="http://schemas.microsoft.com/office/powerpoint/2010/main" val="19783864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32" name="Shape 4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031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85895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9853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73167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28081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4658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850032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80386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7" name="Shape 48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010958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325" name="Shape 32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86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9" name="Shape 6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7885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38" name="Shape 4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extLst>
      <p:ext uri="{BB962C8B-B14F-4D97-AF65-F5344CB8AC3E}">
        <p14:creationId xmlns:p14="http://schemas.microsoft.com/office/powerpoint/2010/main" val="385041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723097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581" name="Shape 58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213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100812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672" name="Shape 67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251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Shape 68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690" name="Shape 6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929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6" name="Shape 69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400124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Shape 70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08" name="Shape 70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990126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5" name="Shape 7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656290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3" name="Shape 72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25605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1" name="Shape 73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25506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615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6" name="Shape 7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749196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2" name="Shape 7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48987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64" name="Shape 7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302783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0" name="Shape 7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251023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7" name="Shape 7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81895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Shape 783"/>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84" name="Shape 7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5354930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1" name="Shape 7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43394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Shape 7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98" name="Shape 7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6255118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2" name="Shape 8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271406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5" name="Shape 8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978974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1" name="Shape 45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2558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9" name="Shape 81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405418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Shape 82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5" name="Shape 82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005460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192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8" name="Shape 83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525799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Shape 849"/>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0" name="Shape 8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1914069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Shape 8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32" name="Shape 83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315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1" name="Shape 4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124162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62" name="Shape 8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92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Shape 86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8" name="Shape 8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792424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Shape 8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892" name="Shape 8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972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457" name="Shape 45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0742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8" name="Shape 8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115352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910" name="Shape 9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521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Shape 91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6" name="Shape 91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3895920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36" name="Shape 9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7791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Shape 9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944" name="Shape 944"/>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626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7" name="Shape 5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414592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61669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dirty="0"/>
          </a:p>
        </p:txBody>
      </p:sp>
    </p:spTree>
    <p:extLst>
      <p:ext uri="{BB962C8B-B14F-4D97-AF65-F5344CB8AC3E}">
        <p14:creationId xmlns:p14="http://schemas.microsoft.com/office/powerpoint/2010/main" val="22840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64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dirty="0"/>
          </a:p>
        </p:txBody>
      </p:sp>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997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2.xml"/><Relationship Id="rId4" Type="http://schemas.openxmlformats.org/officeDocument/2006/relationships/image" Target="../media/image22.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dirty="0">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000000"/>
                  </a:solidFill>
                  <a:latin typeface="Arial"/>
                  <a:ea typeface="Arial"/>
                  <a:cs typeface="Arial"/>
                  <a:sym typeface="Arial"/>
                </a:rPr>
                <a:t>INSERT STICKER</a:t>
              </a:r>
              <a:br>
                <a:rPr lang="en-US" sz="1800" b="1" i="0" u="none" strike="noStrike" cap="none" dirty="0">
                  <a:solidFill>
                    <a:srgbClr val="000000"/>
                  </a:solidFill>
                  <a:latin typeface="Arial"/>
                  <a:ea typeface="Arial"/>
                  <a:cs typeface="Arial"/>
                  <a:sym typeface="Arial"/>
                </a:rPr>
              </a:br>
              <a:r>
                <a:rPr lang="en-US" sz="1800" b="1" i="0" u="none" strike="noStrike" cap="none" dirty="0">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dirty="0">
                  <a:solidFill>
                    <a:srgbClr val="FFFFFF"/>
                  </a:solidFill>
                  <a:latin typeface="Arial"/>
                  <a:ea typeface="Arial"/>
                  <a:cs typeface="Arial"/>
                  <a:sym typeface="Arial"/>
                </a:rPr>
                <a:t>INSERT STICKER</a:t>
              </a:r>
              <a:br>
                <a:rPr lang="en-US" sz="1800" b="1" i="0" u="none" strike="noStrike" cap="none" dirty="0">
                  <a:solidFill>
                    <a:srgbClr val="FFFFFF"/>
                  </a:solidFill>
                  <a:latin typeface="Arial"/>
                  <a:ea typeface="Arial"/>
                  <a:cs typeface="Arial"/>
                  <a:sym typeface="Arial"/>
                </a:rPr>
              </a:br>
              <a:r>
                <a:rPr lang="en-US" sz="1800" b="1" i="0" u="none" strike="noStrike" cap="none" dirty="0">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dirty="0">
                <a:solidFill>
                  <a:srgbClr val="FFFFFF"/>
                </a:solidFill>
                <a:latin typeface="Arial"/>
                <a:ea typeface="Arial"/>
                <a:cs typeface="Arial"/>
                <a:sym typeface="Arial"/>
              </a:rPr>
              <a:t>Insert quote here.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suscipit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augue</a:t>
            </a:r>
            <a:r>
              <a:rPr lang="en-US" sz="1200" b="0" i="0" u="none" strike="noStrike" cap="none" dirty="0">
                <a:solidFill>
                  <a:srgbClr val="FFFFFF"/>
                </a:solidFill>
                <a:latin typeface="Arial"/>
                <a:ea typeface="Arial"/>
                <a:cs typeface="Arial"/>
                <a:sym typeface="Arial"/>
              </a:rPr>
              <a:t> a </a:t>
            </a:r>
            <a:r>
              <a:rPr lang="en-US" sz="1200" b="0" i="0" u="none" strike="noStrike" cap="none" dirty="0" err="1">
                <a:solidFill>
                  <a:srgbClr val="FFFFFF"/>
                </a:solidFill>
                <a:latin typeface="Arial"/>
                <a:ea typeface="Arial"/>
                <a:cs typeface="Arial"/>
                <a:sym typeface="Arial"/>
              </a:rPr>
              <a:t>erat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tristique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sollicitudin</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Donec</a:t>
            </a:r>
            <a:r>
              <a:rPr lang="en-US" sz="1200" b="0" i="0" u="none" strike="noStrike" cap="none" dirty="0">
                <a:solidFill>
                  <a:srgbClr val="FFFFFF"/>
                </a:solidFill>
                <a:latin typeface="Arial"/>
                <a:ea typeface="Arial"/>
                <a:cs typeface="Arial"/>
                <a:sym typeface="Arial"/>
              </a:rPr>
              <a:t> sit </a:t>
            </a:r>
            <a:r>
              <a:rPr lang="en-US" sz="1200" b="0" i="0" u="none" strike="noStrike" cap="none" dirty="0" err="1">
                <a:solidFill>
                  <a:srgbClr val="FFFFFF"/>
                </a:solidFill>
                <a:latin typeface="Arial"/>
                <a:ea typeface="Arial"/>
                <a:cs typeface="Arial"/>
                <a:sym typeface="Arial"/>
              </a:rPr>
              <a:t>amet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arcu</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Vestibulum</a:t>
            </a:r>
            <a:r>
              <a:rPr lang="en-US" sz="1200" b="0" i="0" u="none" strike="noStrike" cap="none" dirty="0">
                <a:solidFill>
                  <a:srgbClr val="FFFFFF"/>
                </a:solidFill>
                <a:latin typeface="Arial"/>
                <a:ea typeface="Arial"/>
                <a:cs typeface="Arial"/>
                <a:sym typeface="Arial"/>
              </a:rPr>
              <a:t> at </a:t>
            </a:r>
            <a:r>
              <a:rPr lang="en-US" sz="1200" b="0" i="0" u="none" strike="noStrike" cap="none" dirty="0" err="1">
                <a:solidFill>
                  <a:srgbClr val="FFFFFF"/>
                </a:solidFill>
                <a:latin typeface="Arial"/>
                <a:ea typeface="Arial"/>
                <a:cs typeface="Arial"/>
                <a:sym typeface="Arial"/>
              </a:rPr>
              <a:t>rhoncus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neque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Vivamus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eget</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vulputate</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purus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Curabitur</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venenatis</a:t>
            </a:r>
            <a:r>
              <a:rPr lang="en-US" sz="1200" b="0" i="0" u="none" strike="noStrike" cap="none" dirty="0">
                <a:solidFill>
                  <a:srgbClr val="FFFFFF"/>
                </a:solidFill>
                <a:latin typeface="Arial"/>
                <a:ea typeface="Arial"/>
                <a:cs typeface="Arial"/>
                <a:sym typeface="Arial"/>
              </a:rPr>
              <a:t>, nisi non </a:t>
            </a:r>
            <a:r>
              <a:rPr lang="en-US" sz="1200" b="0" i="0" u="none" strike="noStrike" cap="none" dirty="0" err="1">
                <a:solidFill>
                  <a:srgbClr val="FFFFFF"/>
                </a:solidFill>
                <a:latin typeface="Arial"/>
                <a:ea typeface="Arial"/>
                <a:cs typeface="Arial"/>
                <a:sym typeface="Arial"/>
              </a:rPr>
              <a:t>faucibus</a:t>
            </a:r>
            <a:r>
              <a:rPr lang="en-US" sz="1200" b="0" i="0" u="none" strike="noStrike" cap="none" dirty="0">
                <a:solidFill>
                  <a:srgbClr val="FFFFFF"/>
                </a:solidFill>
                <a:latin typeface="Arial"/>
                <a:ea typeface="Arial"/>
                <a:cs typeface="Arial"/>
                <a:sym typeface="Arial"/>
              </a:rPr>
              <a:t> </a:t>
            </a:r>
            <a:r>
              <a:rPr lang="en-US" sz="1200" b="0" i="0" u="none" strike="noStrike" cap="none" dirty="0" err="1">
                <a:solidFill>
                  <a:srgbClr val="FFFFFF"/>
                </a:solidFill>
                <a:latin typeface="Arial"/>
                <a:ea typeface="Arial"/>
                <a:cs typeface="Arial"/>
                <a:sym typeface="Arial"/>
              </a:rPr>
              <a:t>fringilla</a:t>
            </a:r>
            <a:r>
              <a:rPr lang="en-US" sz="1200" b="0" i="0" u="none" strike="noStrike" cap="none" dirty="0">
                <a:solidFill>
                  <a:srgbClr val="FFFFFF"/>
                </a:solidFill>
                <a:latin typeface="Arial"/>
                <a:ea typeface="Arial"/>
                <a:cs typeface="Arial"/>
                <a:sym typeface="Arial"/>
              </a:rPr>
              <a:t>. —John Doe</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214" name="Shape 214"/>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pic>
        <p:nvPicPr>
          <p:cNvPr id="215" name="Shape 215"/>
          <p:cNvPicPr preferRelativeResize="0"/>
          <p:nvPr/>
        </p:nvPicPr>
        <p:blipFill rotWithShape="1">
          <a:blip r:embed="rId2">
            <a:alphaModFix/>
          </a:blip>
          <a:srcRect/>
          <a:stretch/>
        </p:blipFill>
        <p:spPr>
          <a:xfrm>
            <a:off x="634999" y="762000"/>
            <a:ext cx="2832000" cy="304799"/>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35000" y="1473200"/>
            <a:ext cx="11734800" cy="7113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221" name="Shape 22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4" name="Shape 224"/>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Exercise">
    <p:spTree>
      <p:nvGrpSpPr>
        <p:cNvPr id="1"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rot="10800000" flipH="1">
            <a:off x="635000" y="2781000"/>
            <a:ext cx="3735000" cy="299"/>
          </a:xfrm>
          <a:prstGeom prst="straightConnector1">
            <a:avLst/>
          </a:prstGeom>
          <a:noFill/>
          <a:ln>
            <a:noFill/>
          </a:ln>
        </p:spPr>
      </p:cxnSp>
      <p:cxnSp>
        <p:nvCxnSpPr>
          <p:cNvPr id="229" name="Shape 229"/>
          <p:cNvCxnSpPr/>
          <p:nvPr/>
        </p:nvCxnSpPr>
        <p:spPr>
          <a:xfrm rot="10800000" flipH="1">
            <a:off x="4622800" y="2781000"/>
            <a:ext cx="7742699" cy="299"/>
          </a:xfrm>
          <a:prstGeom prst="straightConnector1">
            <a:avLst/>
          </a:prstGeom>
          <a:noFill/>
          <a:ln>
            <a:noFill/>
          </a:ln>
        </p:spPr>
      </p:cxnSp>
      <p:cxnSp>
        <p:nvCxnSpPr>
          <p:cNvPr id="230" name="Shape 230"/>
          <p:cNvCxnSpPr/>
          <p:nvPr/>
        </p:nvCxnSpPr>
        <p:spPr>
          <a:xfrm rot="10800000" flipH="1">
            <a:off x="635000" y="5752800"/>
            <a:ext cx="3735000" cy="299"/>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233" name="Shape 233"/>
          <p:cNvSpPr/>
          <p:nvPr/>
        </p:nvSpPr>
        <p:spPr>
          <a:xfrm>
            <a:off x="46355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234" name="Shape 234"/>
          <p:cNvSpPr/>
          <p:nvPr/>
        </p:nvSpPr>
        <p:spPr>
          <a:xfrm>
            <a:off x="4635500" y="5359400"/>
            <a:ext cx="77468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235" name="Shape 235"/>
          <p:cNvSpPr/>
          <p:nvPr/>
        </p:nvSpPr>
        <p:spPr>
          <a:xfrm>
            <a:off x="635000" y="53594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ase Study">
    <p:spTree>
      <p:nvGrpSpPr>
        <p:cNvPr id="1"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rot="10800000" flipH="1">
            <a:off x="8623300" y="2781000"/>
            <a:ext cx="3735000" cy="299"/>
          </a:xfrm>
          <a:prstGeom prst="straightConnector1">
            <a:avLst/>
          </a:prstGeom>
          <a:noFill/>
          <a:ln>
            <a:noFill/>
          </a:ln>
        </p:spPr>
      </p:cxnSp>
      <p:cxnSp>
        <p:nvCxnSpPr>
          <p:cNvPr id="240" name="Shape 240"/>
          <p:cNvCxnSpPr/>
          <p:nvPr/>
        </p:nvCxnSpPr>
        <p:spPr>
          <a:xfrm rot="10800000" flipH="1">
            <a:off x="635000" y="2781000"/>
            <a:ext cx="7742699" cy="299"/>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242" name="Shape 242"/>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ntent: IMAC">
    <p:spTree>
      <p:nvGrpSpPr>
        <p:cNvPr id="1"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IPad">
    <p:spTree>
      <p:nvGrpSpPr>
        <p:cNvPr id="1"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260" name="Shape 260"/>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261" name="Shape 261"/>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5" name="Shape 265"/>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266" name="Shape 266"/>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harts">
    <p:spTree>
      <p:nvGrpSpPr>
        <p:cNvPr id="1"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1" name="Shape 271"/>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2" name="Shape 272"/>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Callouts">
    <p:spTree>
      <p:nvGrpSpPr>
        <p:cNvPr id="1"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899" cy="1269899"/>
            <a:chOff x="0" y="0"/>
            <a:chExt cx="1269899" cy="1269899"/>
          </a:xfrm>
        </p:grpSpPr>
        <p:pic>
          <p:nvPicPr>
            <p:cNvPr id="277" name="Shape 277"/>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278" name="Shape 278"/>
            <p:cNvSpPr/>
            <p:nvPr/>
          </p:nvSpPr>
          <p:spPr>
            <a:xfrm>
              <a:off x="889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279" name="Shape 279"/>
          <p:cNvGrpSpPr/>
          <p:nvPr/>
        </p:nvGrpSpPr>
        <p:grpSpPr>
          <a:xfrm>
            <a:off x="2159000" y="1828800"/>
            <a:ext cx="1269899" cy="1269899"/>
            <a:chOff x="0" y="0"/>
            <a:chExt cx="1269899" cy="1269899"/>
          </a:xfrm>
        </p:grpSpPr>
        <p:pic>
          <p:nvPicPr>
            <p:cNvPr id="280" name="Shape 280"/>
            <p:cNvPicPr preferRelativeResize="0"/>
            <p:nvPr/>
          </p:nvPicPr>
          <p:blipFill rotWithShape="1">
            <a:blip r:embed="rId3">
              <a:alphaModFix/>
            </a:blip>
            <a:srcRect/>
            <a:stretch/>
          </p:blipFill>
          <p:spPr>
            <a:xfrm>
              <a:off x="0" y="0"/>
              <a:ext cx="1269899" cy="1269899"/>
            </a:xfrm>
            <a:prstGeom prst="rect">
              <a:avLst/>
            </a:prstGeom>
            <a:noFill/>
            <a:ln>
              <a:noFill/>
            </a:ln>
          </p:spPr>
        </p:pic>
        <p:sp>
          <p:nvSpPr>
            <p:cNvPr id="281" name="Shape 281"/>
            <p:cNvSpPr/>
            <p:nvPr/>
          </p:nvSpPr>
          <p:spPr>
            <a:xfrm>
              <a:off x="101600" y="3479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2" name="Shape 282"/>
          <p:cNvGrpSpPr/>
          <p:nvPr/>
        </p:nvGrpSpPr>
        <p:grpSpPr>
          <a:xfrm>
            <a:off x="635000" y="3340100"/>
            <a:ext cx="1269899" cy="1269899"/>
            <a:chOff x="0" y="0"/>
            <a:chExt cx="1269899" cy="1269899"/>
          </a:xfrm>
        </p:grpSpPr>
        <p:pic>
          <p:nvPicPr>
            <p:cNvPr id="283" name="Shape 283"/>
            <p:cNvPicPr preferRelativeResize="0"/>
            <p:nvPr/>
          </p:nvPicPr>
          <p:blipFill rotWithShape="1">
            <a:blip r:embed="rId4">
              <a:alphaModFix/>
            </a:blip>
            <a:srcRect/>
            <a:stretch/>
          </p:blipFill>
          <p:spPr>
            <a:xfrm>
              <a:off x="0" y="0"/>
              <a:ext cx="1269899" cy="1269899"/>
            </a:xfrm>
            <a:prstGeom prst="rect">
              <a:avLst/>
            </a:prstGeom>
            <a:noFill/>
            <a:ln>
              <a:noFill/>
            </a:ln>
          </p:spPr>
        </p:pic>
        <p:sp>
          <p:nvSpPr>
            <p:cNvPr id="284" name="Shape 284"/>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5" name="Shape 285"/>
          <p:cNvGrpSpPr/>
          <p:nvPr/>
        </p:nvGrpSpPr>
        <p:grpSpPr>
          <a:xfrm>
            <a:off x="2159000" y="3340100"/>
            <a:ext cx="1269899" cy="1269899"/>
            <a:chOff x="0" y="0"/>
            <a:chExt cx="1269899" cy="1269899"/>
          </a:xfrm>
        </p:grpSpPr>
        <p:pic>
          <p:nvPicPr>
            <p:cNvPr id="286" name="Shape 286"/>
            <p:cNvPicPr preferRelativeResize="0"/>
            <p:nvPr/>
          </p:nvPicPr>
          <p:blipFill rotWithShape="1">
            <a:blip r:embed="rId5">
              <a:alphaModFix/>
            </a:blip>
            <a:srcRect/>
            <a:stretch/>
          </p:blipFill>
          <p:spPr>
            <a:xfrm>
              <a:off x="0" y="0"/>
              <a:ext cx="1269899" cy="1269899"/>
            </a:xfrm>
            <a:prstGeom prst="rect">
              <a:avLst/>
            </a:prstGeom>
            <a:noFill/>
            <a:ln>
              <a:noFill/>
            </a:ln>
          </p:spPr>
        </p:pic>
        <p:sp>
          <p:nvSpPr>
            <p:cNvPr id="287" name="Shape 287"/>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88" name="Shape 288"/>
          <p:cNvGrpSpPr/>
          <p:nvPr/>
        </p:nvGrpSpPr>
        <p:grpSpPr>
          <a:xfrm>
            <a:off x="635000" y="4876800"/>
            <a:ext cx="1269899" cy="1269899"/>
            <a:chOff x="0" y="0"/>
            <a:chExt cx="1269899" cy="1269899"/>
          </a:xfrm>
        </p:grpSpPr>
        <p:pic>
          <p:nvPicPr>
            <p:cNvPr id="289" name="Shape 289"/>
            <p:cNvPicPr preferRelativeResize="0"/>
            <p:nvPr/>
          </p:nvPicPr>
          <p:blipFill rotWithShape="1">
            <a:blip r:embed="rId6">
              <a:alphaModFix/>
            </a:blip>
            <a:srcRect/>
            <a:stretch/>
          </p:blipFill>
          <p:spPr>
            <a:xfrm>
              <a:off x="0" y="0"/>
              <a:ext cx="1269899" cy="1269899"/>
            </a:xfrm>
            <a:prstGeom prst="rect">
              <a:avLst/>
            </a:prstGeom>
            <a:noFill/>
            <a:ln>
              <a:noFill/>
            </a:ln>
          </p:spPr>
        </p:pic>
        <p:sp>
          <p:nvSpPr>
            <p:cNvPr id="290" name="Shape 290"/>
            <p:cNvSpPr/>
            <p:nvPr/>
          </p:nvSpPr>
          <p:spPr>
            <a:xfrm>
              <a:off x="88900" y="3225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291" name="Shape 291"/>
          <p:cNvGrpSpPr/>
          <p:nvPr/>
        </p:nvGrpSpPr>
        <p:grpSpPr>
          <a:xfrm>
            <a:off x="2159000" y="4876800"/>
            <a:ext cx="1269899" cy="1269899"/>
            <a:chOff x="0" y="0"/>
            <a:chExt cx="1269899" cy="1269899"/>
          </a:xfrm>
        </p:grpSpPr>
        <p:pic>
          <p:nvPicPr>
            <p:cNvPr id="292" name="Shape 292"/>
            <p:cNvPicPr preferRelativeResize="0"/>
            <p:nvPr/>
          </p:nvPicPr>
          <p:blipFill rotWithShape="1">
            <a:blip r:embed="rId7">
              <a:alphaModFix/>
            </a:blip>
            <a:srcRect/>
            <a:stretch/>
          </p:blipFill>
          <p:spPr>
            <a:xfrm>
              <a:off x="0" y="0"/>
              <a:ext cx="1269899" cy="1269899"/>
            </a:xfrm>
            <a:prstGeom prst="rect">
              <a:avLst/>
            </a:prstGeom>
            <a:noFill/>
            <a:ln>
              <a:noFill/>
            </a:ln>
          </p:spPr>
        </p:pic>
        <p:sp>
          <p:nvSpPr>
            <p:cNvPr id="293" name="Shape 293"/>
            <p:cNvSpPr/>
            <p:nvPr/>
          </p:nvSpPr>
          <p:spPr>
            <a:xfrm>
              <a:off x="101600" y="335279"/>
              <a:ext cx="1079400" cy="6755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294" name="Shape 294"/>
          <p:cNvSpPr/>
          <p:nvPr/>
        </p:nvSpPr>
        <p:spPr>
          <a:xfrm>
            <a:off x="8790781" y="1828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295" name="Shape 295"/>
          <p:cNvGrpSpPr/>
          <p:nvPr/>
        </p:nvGrpSpPr>
        <p:grpSpPr>
          <a:xfrm>
            <a:off x="4051298" y="1828799"/>
            <a:ext cx="2031899" cy="2031899"/>
            <a:chOff x="0" y="0"/>
            <a:chExt cx="2031899" cy="2031899"/>
          </a:xfrm>
        </p:grpSpPr>
        <p:pic>
          <p:nvPicPr>
            <p:cNvPr id="296" name="Shape 296"/>
            <p:cNvPicPr preferRelativeResize="0"/>
            <p:nvPr/>
          </p:nvPicPr>
          <p:blipFill rotWithShape="1">
            <a:blip r:embed="rId8">
              <a:alphaModFix/>
            </a:blip>
            <a:srcRect/>
            <a:stretch/>
          </p:blipFill>
          <p:spPr>
            <a:xfrm>
              <a:off x="0" y="0"/>
              <a:ext cx="2031899" cy="2031899"/>
            </a:xfrm>
            <a:prstGeom prst="rect">
              <a:avLst/>
            </a:prstGeom>
            <a:noFill/>
            <a:ln>
              <a:noFill/>
            </a:ln>
          </p:spPr>
        </p:pic>
        <p:sp>
          <p:nvSpPr>
            <p:cNvPr id="297" name="Shape 297"/>
            <p:cNvSpPr/>
            <p:nvPr/>
          </p:nvSpPr>
          <p:spPr>
            <a:xfrm>
              <a:off x="1651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298" name="Shape 298"/>
            <p:cNvSpPr/>
            <p:nvPr/>
          </p:nvSpPr>
          <p:spPr>
            <a:xfrm>
              <a:off x="1651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299" name="Shape 299"/>
          <p:cNvGrpSpPr/>
          <p:nvPr/>
        </p:nvGrpSpPr>
        <p:grpSpPr>
          <a:xfrm>
            <a:off x="6362698" y="1828799"/>
            <a:ext cx="2031899" cy="2031899"/>
            <a:chOff x="0" y="0"/>
            <a:chExt cx="2031899" cy="2031899"/>
          </a:xfrm>
        </p:grpSpPr>
        <p:pic>
          <p:nvPicPr>
            <p:cNvPr id="300" name="Shape 300"/>
            <p:cNvPicPr preferRelativeResize="0"/>
            <p:nvPr/>
          </p:nvPicPr>
          <p:blipFill rotWithShape="1">
            <a:blip r:embed="rId9">
              <a:alphaModFix/>
            </a:blip>
            <a:srcRect/>
            <a:stretch/>
          </p:blipFill>
          <p:spPr>
            <a:xfrm>
              <a:off x="0" y="0"/>
              <a:ext cx="2031899" cy="2031899"/>
            </a:xfrm>
            <a:prstGeom prst="rect">
              <a:avLst/>
            </a:prstGeom>
            <a:noFill/>
            <a:ln>
              <a:noFill/>
            </a:ln>
          </p:spPr>
        </p:pic>
        <p:sp>
          <p:nvSpPr>
            <p:cNvPr id="301" name="Shape 301"/>
            <p:cNvSpPr/>
            <p:nvPr/>
          </p:nvSpPr>
          <p:spPr>
            <a:xfrm>
              <a:off x="177800" y="1524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2" name="Shape 302"/>
            <p:cNvSpPr/>
            <p:nvPr/>
          </p:nvSpPr>
          <p:spPr>
            <a:xfrm>
              <a:off x="177800" y="4191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3" name="Shape 303"/>
          <p:cNvGrpSpPr/>
          <p:nvPr/>
        </p:nvGrpSpPr>
        <p:grpSpPr>
          <a:xfrm>
            <a:off x="4051298" y="4114798"/>
            <a:ext cx="2031899" cy="2031899"/>
            <a:chOff x="0" y="0"/>
            <a:chExt cx="2031899" cy="2031899"/>
          </a:xfrm>
        </p:grpSpPr>
        <p:pic>
          <p:nvPicPr>
            <p:cNvPr id="304" name="Shape 304"/>
            <p:cNvPicPr preferRelativeResize="0"/>
            <p:nvPr/>
          </p:nvPicPr>
          <p:blipFill rotWithShape="1">
            <a:blip r:embed="rId10">
              <a:alphaModFix/>
            </a:blip>
            <a:srcRect/>
            <a:stretch/>
          </p:blipFill>
          <p:spPr>
            <a:xfrm>
              <a:off x="0" y="0"/>
              <a:ext cx="2031899" cy="2031899"/>
            </a:xfrm>
            <a:prstGeom prst="rect">
              <a:avLst/>
            </a:prstGeom>
            <a:noFill/>
            <a:ln>
              <a:noFill/>
            </a:ln>
          </p:spPr>
        </p:pic>
        <p:sp>
          <p:nvSpPr>
            <p:cNvPr id="305" name="Shape 305"/>
            <p:cNvSpPr/>
            <p:nvPr/>
          </p:nvSpPr>
          <p:spPr>
            <a:xfrm>
              <a:off x="1651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06" name="Shape 306"/>
            <p:cNvSpPr/>
            <p:nvPr/>
          </p:nvSpPr>
          <p:spPr>
            <a:xfrm>
              <a:off x="1651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307" name="Shape 307"/>
          <p:cNvGrpSpPr/>
          <p:nvPr/>
        </p:nvGrpSpPr>
        <p:grpSpPr>
          <a:xfrm>
            <a:off x="6362698" y="4114798"/>
            <a:ext cx="2031899" cy="2031899"/>
            <a:chOff x="0" y="0"/>
            <a:chExt cx="2031899" cy="2031899"/>
          </a:xfrm>
        </p:grpSpPr>
        <p:pic>
          <p:nvPicPr>
            <p:cNvPr id="308" name="Shape 308"/>
            <p:cNvPicPr preferRelativeResize="0"/>
            <p:nvPr/>
          </p:nvPicPr>
          <p:blipFill rotWithShape="1">
            <a:blip r:embed="rId11">
              <a:alphaModFix/>
            </a:blip>
            <a:srcRect/>
            <a:stretch/>
          </p:blipFill>
          <p:spPr>
            <a:xfrm>
              <a:off x="0" y="0"/>
              <a:ext cx="2031899" cy="2031899"/>
            </a:xfrm>
            <a:prstGeom prst="rect">
              <a:avLst/>
            </a:prstGeom>
            <a:noFill/>
            <a:ln>
              <a:noFill/>
            </a:ln>
          </p:spPr>
        </p:pic>
        <p:sp>
          <p:nvSpPr>
            <p:cNvPr id="309" name="Shape 309"/>
            <p:cNvSpPr/>
            <p:nvPr/>
          </p:nvSpPr>
          <p:spPr>
            <a:xfrm>
              <a:off x="177800" y="177800"/>
              <a:ext cx="1676399" cy="2336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310" name="Shape 310"/>
            <p:cNvSpPr/>
            <p:nvPr/>
          </p:nvSpPr>
          <p:spPr>
            <a:xfrm>
              <a:off x="177800" y="444500"/>
              <a:ext cx="1676399" cy="1415100"/>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311" name="Shape 311"/>
          <p:cNvSpPr/>
          <p:nvPr/>
        </p:nvSpPr>
        <p:spPr>
          <a:xfrm>
            <a:off x="8790781" y="4114800"/>
            <a:ext cx="3236112" cy="203202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Activity">
    <p:spTree>
      <p:nvGrpSpPr>
        <p:cNvPr id="1"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899" cy="1269899"/>
            <a:chOff x="0" y="0"/>
            <a:chExt cx="1269899" cy="1269899"/>
          </a:xfrm>
        </p:grpSpPr>
        <p:pic>
          <p:nvPicPr>
            <p:cNvPr id="316" name="Shape 316"/>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17" name="Shape 317"/>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18" name="Shape 318"/>
          <p:cNvCxnSpPr/>
          <p:nvPr/>
        </p:nvCxnSpPr>
        <p:spPr>
          <a:xfrm rot="10800000" flipH="1">
            <a:off x="3911600" y="3243397"/>
            <a:ext cx="3735000" cy="299"/>
          </a:xfrm>
          <a:prstGeom prst="straightConnector1">
            <a:avLst/>
          </a:prstGeom>
          <a:noFill/>
          <a:ln>
            <a:noFill/>
          </a:ln>
        </p:spPr>
      </p:cxnSp>
      <p:cxnSp>
        <p:nvCxnSpPr>
          <p:cNvPr id="319" name="Shape 319"/>
          <p:cNvCxnSpPr/>
          <p:nvPr/>
        </p:nvCxnSpPr>
        <p:spPr>
          <a:xfrm rot="10800000" flipH="1">
            <a:off x="3911600" y="5381314"/>
            <a:ext cx="3735000" cy="299"/>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321" name="Shape 321"/>
          <p:cNvSpPr/>
          <p:nvPr/>
        </p:nvSpPr>
        <p:spPr>
          <a:xfrm>
            <a:off x="3911600" y="5114914"/>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322" name="Shape 322"/>
          <p:cNvCxnSpPr/>
          <p:nvPr/>
        </p:nvCxnSpPr>
        <p:spPr>
          <a:xfrm rot="10800000" flipH="1">
            <a:off x="3911600" y="2223000"/>
            <a:ext cx="3735000" cy="299"/>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324" name="Shape 324"/>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27" name="Shape 327"/>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28" name="Shape 328"/>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31" name="Shape 331"/>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32" name="Shape 332"/>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Blank">
    <p:spTree>
      <p:nvGrpSpPr>
        <p:cNvPr id="1" name="Shape 33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899" cy="1269899"/>
            <a:chOff x="0" y="0"/>
            <a:chExt cx="1269899" cy="1269899"/>
          </a:xfrm>
        </p:grpSpPr>
        <p:pic>
          <p:nvPicPr>
            <p:cNvPr id="338" name="Shape 338"/>
            <p:cNvPicPr preferRelativeResize="0"/>
            <p:nvPr/>
          </p:nvPicPr>
          <p:blipFill rotWithShape="1">
            <a:blip r:embed="rId2">
              <a:alphaModFix/>
            </a:blip>
            <a:srcRect/>
            <a:stretch/>
          </p:blipFill>
          <p:spPr>
            <a:xfrm>
              <a:off x="0" y="0"/>
              <a:ext cx="1269899" cy="1269899"/>
            </a:xfrm>
            <a:prstGeom prst="rect">
              <a:avLst/>
            </a:prstGeom>
            <a:noFill/>
            <a:ln>
              <a:noFill/>
            </a:ln>
          </p:spPr>
        </p:pic>
        <p:sp>
          <p:nvSpPr>
            <p:cNvPr id="339" name="Shape 339"/>
            <p:cNvSpPr/>
            <p:nvPr/>
          </p:nvSpPr>
          <p:spPr>
            <a:xfrm>
              <a:off x="88900" y="543558"/>
              <a:ext cx="1079400" cy="233699"/>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340" name="Shape 340"/>
          <p:cNvCxnSpPr/>
          <p:nvPr/>
        </p:nvCxnSpPr>
        <p:spPr>
          <a:xfrm rot="10800000">
            <a:off x="3225800" y="1803737"/>
            <a:ext cx="0" cy="4430399"/>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Case Study">
    <p:spTree>
      <p:nvGrpSpPr>
        <p:cNvPr id="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rot="10800000" flipH="1">
            <a:off x="8623300" y="2781000"/>
            <a:ext cx="3735000" cy="299"/>
          </a:xfrm>
          <a:prstGeom prst="straightConnector1">
            <a:avLst/>
          </a:prstGeom>
          <a:noFill/>
          <a:ln>
            <a:noFill/>
          </a:ln>
        </p:spPr>
      </p:cxnSp>
      <p:cxnSp>
        <p:nvCxnSpPr>
          <p:cNvPr id="345" name="Shape 345"/>
          <p:cNvCxnSpPr/>
          <p:nvPr/>
        </p:nvCxnSpPr>
        <p:spPr>
          <a:xfrm rot="10800000" flipH="1">
            <a:off x="635000" y="2781000"/>
            <a:ext cx="7742699" cy="299"/>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347" name="Shape 347"/>
          <p:cNvSpPr/>
          <p:nvPr/>
        </p:nvSpPr>
        <p:spPr>
          <a:xfrm>
            <a:off x="8636000" y="2387600"/>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348" name="Shape 348"/>
          <p:cNvSpPr txBox="1">
            <a:spLocks noGrp="1"/>
          </p:cNvSpPr>
          <p:nvPr>
            <p:ph type="sldNum" idx="12"/>
          </p:nvPr>
        </p:nvSpPr>
        <p:spPr>
          <a:xfrm>
            <a:off x="12014200" y="739139"/>
            <a:ext cx="345899"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317500" y="317500"/>
            <a:ext cx="123699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1" name="Shape 351"/>
          <p:cNvSpPr txBox="1">
            <a:spLocks noGrp="1"/>
          </p:cNvSpPr>
          <p:nvPr>
            <p:ph type="title"/>
          </p:nvPr>
        </p:nvSpPr>
        <p:spPr>
          <a:xfrm>
            <a:off x="635000" y="1473200"/>
            <a:ext cx="11734800" cy="14985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352" name="Shape 352"/>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Content: IMAC">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a:spLocks noGrp="1"/>
          </p:cNvSpPr>
          <p:nvPr>
            <p:ph type="body" idx="1"/>
          </p:nvPr>
        </p:nvSpPr>
        <p:spPr>
          <a:xfrm>
            <a:off x="3606800" y="1803400"/>
            <a:ext cx="5829299" cy="32892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58" name="Shape 358"/>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DELIVERABLE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a:stretch/>
        </p:blipFill>
        <p:spPr>
          <a:xfrm>
            <a:off x="2794792" y="1556145"/>
            <a:ext cx="7328699" cy="5128499"/>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64" name="Shape 364"/>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ntent: IPad">
    <p:spTree>
      <p:nvGrpSpPr>
        <p:cNvPr id="1"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a:stretch/>
        </p:blipFill>
        <p:spPr>
          <a:xfrm>
            <a:off x="3136900" y="1511300"/>
            <a:ext cx="6845400" cy="5354699"/>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a:spLocks noGrp="1"/>
          </p:cNvSpPr>
          <p:nvPr>
            <p:ph type="body" idx="1"/>
          </p:nvPr>
        </p:nvSpPr>
        <p:spPr>
          <a:xfrm>
            <a:off x="3822700" y="2095500"/>
            <a:ext cx="5435700" cy="40893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70" name="Shape 37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a:stretch/>
        </p:blipFill>
        <p:spPr>
          <a:xfrm>
            <a:off x="1016000" y="1313655"/>
            <a:ext cx="4044000" cy="6057899"/>
          </a:xfrm>
          <a:prstGeom prst="rect">
            <a:avLst/>
          </a:prstGeom>
          <a:noFill/>
          <a:ln>
            <a:noFill/>
          </a:ln>
        </p:spPr>
      </p:pic>
      <p:pic>
        <p:nvPicPr>
          <p:cNvPr id="373" name="Shape 373"/>
          <p:cNvPicPr preferRelativeResize="0"/>
          <p:nvPr/>
        </p:nvPicPr>
        <p:blipFill rotWithShape="1">
          <a:blip r:embed="rId3">
            <a:alphaModFix/>
          </a:blip>
          <a:srcRect/>
          <a:stretch/>
        </p:blipFill>
        <p:spPr>
          <a:xfrm>
            <a:off x="4673600" y="1371600"/>
            <a:ext cx="3695699" cy="5514599"/>
          </a:xfrm>
          <a:prstGeom prst="rect">
            <a:avLst/>
          </a:prstGeom>
          <a:noFill/>
          <a:ln>
            <a:noFill/>
          </a:ln>
        </p:spPr>
      </p:pic>
      <p:pic>
        <p:nvPicPr>
          <p:cNvPr id="374" name="Shape 374"/>
          <p:cNvPicPr preferRelativeResize="0"/>
          <p:nvPr/>
        </p:nvPicPr>
        <p:blipFill rotWithShape="1">
          <a:blip r:embed="rId4">
            <a:alphaModFix/>
          </a:blip>
          <a:srcRect/>
          <a:stretch/>
        </p:blipFill>
        <p:spPr>
          <a:xfrm>
            <a:off x="8509000" y="1358900"/>
            <a:ext cx="2984399"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8" name="Shape 378"/>
          <p:cNvSpPr/>
          <p:nvPr/>
        </p:nvSpPr>
        <p:spPr>
          <a:xfrm>
            <a:off x="9182100" y="3835400"/>
            <a:ext cx="1707899" cy="2541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379" name="Shape 379"/>
          <p:cNvSpPr txBox="1">
            <a:spLocks noGrp="1"/>
          </p:cNvSpPr>
          <p:nvPr>
            <p:ph type="body" idx="1"/>
          </p:nvPr>
        </p:nvSpPr>
        <p:spPr>
          <a:xfrm>
            <a:off x="1841500" y="1981200"/>
            <a:ext cx="23115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380" name="Shape 380"/>
          <p:cNvSpPr txBox="1">
            <a:spLocks noGrp="1"/>
          </p:cNvSpPr>
          <p:nvPr>
            <p:ph type="sldNum" idx="12"/>
          </p:nvPr>
        </p:nvSpPr>
        <p:spPr>
          <a:xfrm>
            <a:off x="12014200" y="739139"/>
            <a:ext cx="362100" cy="426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w="9525" cap="flat" cmpd="sng">
            <a:solidFill>
              <a:srgbClr val="FFFFFF"/>
            </a:solidFill>
            <a:prstDash val="solid"/>
            <a:miter/>
            <a:headEnd type="none" w="med" len="med"/>
            <a:tailEnd type="none" w="med" len="med"/>
          </a:ln>
        </p:spPr>
      </p:cxnSp>
      <p:cxnSp>
        <p:nvCxnSpPr>
          <p:cNvPr id="383" name="Shape 383"/>
          <p:cNvCxnSpPr/>
          <p:nvPr/>
        </p:nvCxnSpPr>
        <p:spPr>
          <a:xfrm>
            <a:off x="635000" y="1219200"/>
            <a:ext cx="11734800" cy="0"/>
          </a:xfrm>
          <a:prstGeom prst="straightConnector1">
            <a:avLst/>
          </a:prstGeom>
          <a:noFill/>
          <a:ln w="9525" cap="flat" cmpd="sng">
            <a:solidFill>
              <a:srgbClr val="FFFFFF"/>
            </a:solidFill>
            <a:prstDash val="solid"/>
            <a:miter/>
            <a:headEnd type="none" w="med" len="med"/>
            <a:tailEnd type="none" w="med" len="med"/>
          </a:ln>
        </p:spPr>
      </p:cxnSp>
      <p:sp>
        <p:nvSpPr>
          <p:cNvPr id="384" name="Shape 384"/>
          <p:cNvSpPr/>
          <p:nvPr/>
        </p:nvSpPr>
        <p:spPr>
          <a:xfrm>
            <a:off x="635000" y="1473200"/>
            <a:ext cx="11734800" cy="14603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385" name="Shape 385"/>
          <p:cNvSpPr txBox="1">
            <a:spLocks noGrp="1"/>
          </p:cNvSpPr>
          <p:nvPr>
            <p:ph type="sldNum" idx="12"/>
          </p:nvPr>
        </p:nvSpPr>
        <p:spPr>
          <a:xfrm>
            <a:off x="12030450" y="739139"/>
            <a:ext cx="345899" cy="426599"/>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Full Image">
    <p:spTree>
      <p:nvGrpSpPr>
        <p:cNvPr id="1"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ivider">
    <p:spTree>
      <p:nvGrpSpPr>
        <p:cNvPr id="1"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3" name="Shape 403"/>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Arial"/>
                <a:ea typeface="Arial"/>
                <a:cs typeface="Arial"/>
                <a:sym typeface="Arial"/>
              </a:rPr>
              <a:t>KEY CHALLENGE / QUESTION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406" name="Shape 40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407" name="Shape 4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408" name="Shape 408"/>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w="9525" cap="flat" cmpd="sng">
            <a:solidFill>
              <a:srgbClr val="000000"/>
            </a:solidFill>
            <a:prstDash val="solid"/>
            <a:round/>
            <a:headEnd type="none" w="med" len="med"/>
            <a:tailEnd type="none" w="med" len="med"/>
          </a:ln>
        </p:spPr>
      </p:cxnSp>
      <p:cxnSp>
        <p:nvCxnSpPr>
          <p:cNvPr id="209" name="Shape 209"/>
          <p:cNvCxnSpPr/>
          <p:nvPr/>
        </p:nvCxnSpPr>
        <p:spPr>
          <a:xfrm>
            <a:off x="635000" y="1219200"/>
            <a:ext cx="11734800" cy="0"/>
          </a:xfrm>
          <a:prstGeom prst="straightConnector1">
            <a:avLst/>
          </a:prstGeom>
          <a:noFill/>
          <a:ln w="9525" cap="flat" cmpd="sng">
            <a:solidFill>
              <a:srgbClr val="000000"/>
            </a:solidFill>
            <a:prstDash val="solid"/>
            <a:round/>
            <a:headEnd type="none" w="med" len="med"/>
            <a:tailEnd type="none" w="med" len="med"/>
          </a:ln>
        </p:spPr>
      </p:cxnSp>
      <p:sp>
        <p:nvSpPr>
          <p:cNvPr id="210" name="Shape 210"/>
          <p:cNvSpPr txBox="1">
            <a:spLocks noGrp="1"/>
          </p:cNvSpPr>
          <p:nvPr>
            <p:ph type="title"/>
          </p:nvPr>
        </p:nvSpPr>
        <p:spPr>
          <a:xfrm>
            <a:off x="635000" y="1473200"/>
            <a:ext cx="11734800" cy="7113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211" name="Shape 211"/>
          <p:cNvSpPr txBox="1">
            <a:spLocks noGrp="1"/>
          </p:cNvSpPr>
          <p:nvPr>
            <p:ph type="body" idx="1"/>
          </p:nvPr>
        </p:nvSpPr>
        <p:spPr>
          <a:xfrm>
            <a:off x="632056" y="2413000"/>
            <a:ext cx="11734800"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www.navan.name/roc/"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cikit-learn.org/stable/modules/classes.html#sklearn-metrics-metrics"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hyperlink" Target="http://www-bcf.usc.edu/~gareth/ISL/getbook.html"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Shape 435"/>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dirty="0">
                <a:solidFill>
                  <a:srgbClr val="FFFFFF"/>
                </a:solidFill>
                <a:latin typeface="Oswald"/>
                <a:ea typeface="Oswald"/>
                <a:cs typeface="Oswald"/>
                <a:sym typeface="Oswald"/>
              </a:rPr>
              <a:t>INTRODUCTION TO LOGISTIC REGRESSION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Logistic regression is a linear approach to solving a classification problem. It will use a linear regression </a:t>
            </a:r>
            <a:r>
              <a:rPr lang="en-US" sz="2800" i="1" dirty="0">
                <a:latin typeface="Georgia"/>
                <a:ea typeface="Georgia"/>
                <a:cs typeface="Georgia"/>
                <a:sym typeface="Georgia"/>
              </a:rPr>
              <a:t>style</a:t>
            </a:r>
            <a:r>
              <a:rPr lang="en-US" sz="2800" dirty="0">
                <a:latin typeface="Georgia"/>
                <a:ea typeface="Georgia"/>
                <a:cs typeface="Georgia"/>
                <a:sym typeface="Georgia"/>
              </a:rPr>
              <a:t> approach to predict the class of an item, but retain the interpretability of linear regression model.</a:t>
            </a:r>
          </a:p>
        </p:txBody>
      </p:sp>
      <p:pic>
        <p:nvPicPr>
          <p:cNvPr id="4" name="Shape 322"/>
          <p:cNvPicPr preferRelativeResize="0"/>
          <p:nvPr/>
        </p:nvPicPr>
        <p:blipFill>
          <a:blip r:embed="rId3">
            <a:alphaModFix/>
          </a:blip>
          <a:stretch>
            <a:fillRect/>
          </a:stretch>
        </p:blipFill>
        <p:spPr>
          <a:xfrm>
            <a:off x="3201350" y="3346450"/>
            <a:ext cx="6602099" cy="3301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FAILURES OF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all sounds great, but we’re going to need to solve two major problems with our linear regression model.</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indent="-256540">
              <a:buSzPct val="100000"/>
              <a:buFont typeface="Georgia"/>
              <a:buChar char="‣"/>
            </a:pPr>
            <a:r>
              <a:rPr lang="en-US" sz="2800" dirty="0">
                <a:latin typeface="Georgia"/>
                <a:ea typeface="Georgia"/>
                <a:cs typeface="Georgia"/>
                <a:sym typeface="Georgia"/>
              </a:rPr>
              <a:t>First, we’re predicting </a:t>
            </a:r>
            <a:r>
              <a:rPr lang="en-US" sz="2800" i="1" dirty="0">
                <a:latin typeface="Georgia"/>
                <a:ea typeface="Georgia"/>
                <a:cs typeface="Georgia"/>
                <a:sym typeface="Georgia"/>
              </a:rPr>
              <a:t>continuous</a:t>
            </a:r>
            <a:r>
              <a:rPr lang="en-US" sz="2800" dirty="0">
                <a:latin typeface="Georgia"/>
                <a:ea typeface="Georgia"/>
                <a:cs typeface="Georgia"/>
                <a:sym typeface="Georgia"/>
              </a:rPr>
              <a:t> values for a </a:t>
            </a:r>
            <a:r>
              <a:rPr lang="en-US" sz="2800" i="1" dirty="0">
                <a:latin typeface="Georgia"/>
                <a:ea typeface="Georgia"/>
                <a:cs typeface="Georgia"/>
                <a:sym typeface="Georgia"/>
              </a:rPr>
              <a:t>categorical</a:t>
            </a:r>
            <a:r>
              <a:rPr lang="en-US" sz="2800" dirty="0">
                <a:latin typeface="Georgia"/>
                <a:ea typeface="Georgia"/>
                <a:cs typeface="Georgia"/>
                <a:sym typeface="Georgia"/>
              </a:rPr>
              <a:t> outcome variable. While we could use some sort of decision rule to transform our continuous outcome into a categorical variable (e.g. values &gt;= 0.5 become Yes), is there another way to interpret this output?</a:t>
            </a:r>
          </a:p>
          <a:p>
            <a:pPr marL="203200"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a:latin typeface="Georgia"/>
                <a:ea typeface="Georgia"/>
                <a:cs typeface="Georgia"/>
                <a:sym typeface="Georgia"/>
              </a:rPr>
              <a:t>That decision rule is often referred to as a </a:t>
            </a:r>
            <a:r>
              <a:rPr lang="en-US" sz="2800" b="1" dirty="0">
                <a:latin typeface="Georgia"/>
                <a:ea typeface="Georgia"/>
                <a:cs typeface="Georgia"/>
                <a:sym typeface="Georgia"/>
              </a:rPr>
              <a:t>classification threshold</a:t>
            </a:r>
            <a:r>
              <a:rPr lang="en-US" sz="2800" dirty="0">
                <a:latin typeface="Georgia"/>
                <a:ea typeface="Georgia"/>
                <a:cs typeface="Georgia"/>
                <a:sym typeface="Georgia"/>
              </a:rPr>
              <a:t>.</a:t>
            </a: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FAILURES OF LINEAR REGRESSION</a:t>
            </a: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Yes! These values actually correspond to the probability that the outcome variable is 1 (or that the customer defaulted) given the predictor variable (or credit card balance). </a:t>
                </a: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Another way to write this is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panose="02040503050406030204" pitchFamily="18" charset="0"/>
                            <a:ea typeface="Georgia"/>
                            <a:cs typeface="Georgia"/>
                            <a:sym typeface="Georgia"/>
                          </a:rPr>
                        </m:ctrlPr>
                      </m:dPr>
                      <m:e>
                        <m:r>
                          <a:rPr lang="en-US" sz="2800" i="1">
                            <a:solidFill>
                              <a:schemeClr val="dk1"/>
                            </a:solidFill>
                            <a:latin typeface="Cambria Math"/>
                            <a:ea typeface="Georgia"/>
                            <a:cs typeface="Georgia"/>
                            <a:sym typeface="Georgia"/>
                          </a:rPr>
                          <m:t>𝑦</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a:rPr lang="en-US" sz="2800" i="1">
                        <a:solidFill>
                          <a:schemeClr val="dk1"/>
                        </a:solidFill>
                        <a:latin typeface="Cambria Math"/>
                        <a:ea typeface="Georgia"/>
                        <a:cs typeface="Georgia"/>
                        <a:sym typeface="Georgia"/>
                      </a:rPr>
                      <m:t>𝑋</m:t>
                    </m:r>
                  </m:oMath>
                </a14:m>
                <a:r>
                  <a:rPr lang="en-US" sz="2800" dirty="0">
                    <a:solidFill>
                      <a:schemeClr val="dk1"/>
                    </a:solidFill>
                    <a:latin typeface="Georgia"/>
                    <a:ea typeface="Georgia"/>
                    <a:cs typeface="Georgia"/>
                    <a:sym typeface="Georgia"/>
                  </a:rPr>
                  <a:t>) or </a:t>
                </a:r>
                <a14:m>
                  <m:oMath xmlns:m="http://schemas.openxmlformats.org/officeDocument/2006/math">
                    <m:r>
                      <a:rPr lang="en-US" sz="2800" i="1">
                        <a:solidFill>
                          <a:schemeClr val="dk1"/>
                        </a:solidFill>
                        <a:latin typeface="Cambria Math"/>
                        <a:ea typeface="Georgia"/>
                        <a:cs typeface="Georgia"/>
                        <a:sym typeface="Georgia"/>
                      </a:rPr>
                      <m:t>𝑃</m:t>
                    </m:r>
                    <m:d>
                      <m:dPr>
                        <m:endChr m:val="|"/>
                        <m:ctrlPr>
                          <a:rPr lang="ar-AE" sz="2800" i="1">
                            <a:solidFill>
                              <a:schemeClr val="dk1"/>
                            </a:solidFill>
                            <a:latin typeface="Cambria Math" panose="02040503050406030204" pitchFamily="18" charset="0"/>
                            <a:ea typeface="Georgia"/>
                            <a:cs typeface="Georgia"/>
                            <a:sym typeface="Georgia"/>
                          </a:rPr>
                        </m:ctrlPr>
                      </m:dPr>
                      <m:e>
                        <m:r>
                          <a:rPr lang="en-US" sz="2800" b="0" i="1" smtClean="0">
                            <a:solidFill>
                              <a:schemeClr val="dk1"/>
                            </a:solidFill>
                            <a:latin typeface="Cambria Math"/>
                            <a:ea typeface="Georgia"/>
                            <a:cs typeface="Georgia"/>
                            <a:sym typeface="Georgia"/>
                          </a:rPr>
                          <m:t>𝑑𝑒𝑓𝑎𝑢𝑙𝑡</m:t>
                        </m:r>
                        <m:r>
                          <a:rPr lang="en-US" sz="2800" i="1">
                            <a:solidFill>
                              <a:schemeClr val="dk1"/>
                            </a:solidFill>
                            <a:latin typeface="Cambria Math"/>
                            <a:ea typeface="Georgia"/>
                            <a:cs typeface="Georgia"/>
                            <a:sym typeface="Georgia"/>
                          </a:rPr>
                          <m:t> </m:t>
                        </m:r>
                      </m:e>
                    </m:d>
                    <m:r>
                      <a:rPr lang="ar-AE" sz="2800" i="1">
                        <a:solidFill>
                          <a:schemeClr val="dk1"/>
                        </a:solidFill>
                        <a:latin typeface="Cambria Math"/>
                        <a:ea typeface="Georgia"/>
                        <a:cs typeface="Georgia"/>
                        <a:sym typeface="Georgia"/>
                      </a:rPr>
                      <m:t> </m:t>
                    </m:r>
                    <m:r>
                      <m:rPr>
                        <m:sty m:val="p"/>
                      </m:rPr>
                      <a:rPr lang="en-US" sz="2800" b="0" i="0" smtClean="0">
                        <a:solidFill>
                          <a:schemeClr val="dk1"/>
                        </a:solidFill>
                        <a:latin typeface="Cambria Math"/>
                        <a:ea typeface="Georgia"/>
                        <a:cs typeface="Georgia"/>
                        <a:sym typeface="Georgia"/>
                      </a:rPr>
                      <m:t>balance</m:t>
                    </m:r>
                  </m:oMath>
                </a14:m>
                <a:r>
                  <a:rPr lang="en-US" sz="2800" dirty="0">
                    <a:solidFill>
                      <a:schemeClr val="dk1"/>
                    </a:solidFill>
                    <a:latin typeface="Georgia"/>
                    <a:ea typeface="Georgia"/>
                    <a:cs typeface="Georgia"/>
                    <a:sym typeface="Georgia"/>
                  </a:rPr>
                  <a:t>). In probability notation, the pipe is interpreted as “given.”</a:t>
                </a:r>
              </a:p>
              <a:p>
                <a:pPr marL="203200" indent="-256540">
                  <a:buSzPct val="100000"/>
                  <a:buFont typeface="Georgia"/>
                  <a:buChar char="‣"/>
                </a:pPr>
                <a:endParaRPr lang="en-US" sz="2800" dirty="0">
                  <a:solidFill>
                    <a:schemeClr val="dk1"/>
                  </a:solidFill>
                  <a:latin typeface="Georgia"/>
                  <a:ea typeface="Georgia"/>
                  <a:cs typeface="Georgia"/>
                  <a:sym typeface="Georgia"/>
                </a:endParaRPr>
              </a:p>
              <a:p>
                <a:pPr marL="203200" indent="-256540">
                  <a:buSzPct val="100000"/>
                  <a:buFont typeface="Georgia"/>
                  <a:buChar char="‣"/>
                </a:pPr>
                <a:r>
                  <a:rPr lang="en-US" sz="2800" dirty="0">
                    <a:solidFill>
                      <a:schemeClr val="dk1"/>
                    </a:solidFill>
                    <a:latin typeface="Georgia"/>
                    <a:ea typeface="Georgia"/>
                    <a:cs typeface="Georgia"/>
                    <a:sym typeface="Georgia"/>
                  </a:rPr>
                  <a:t>Does this make sense given what we know about linear regression and classification?</a:t>
                </a:r>
              </a:p>
              <a:p>
                <a:pPr lvl="0"/>
                <a:endParaRPr lang="en-US" sz="2800" dirty="0">
                  <a:solidFill>
                    <a:schemeClr val="dk1"/>
                  </a:solidFill>
                  <a:latin typeface="Georgia"/>
                  <a:ea typeface="Georgia"/>
                  <a:cs typeface="Georgia"/>
                  <a:sym typeface="Georgia"/>
                </a:endParaRPr>
              </a:p>
              <a:p>
                <a:pPr marL="203200" indent="-256540">
                  <a:buSzPct val="100000"/>
                  <a:buFont typeface="Georgia"/>
                  <a:buChar char="‣"/>
                </a:pPr>
                <a:endParaRPr lang="en-US" sz="2800" b="0" i="1"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2494" b="-40160"/>
                </a:stretch>
              </a:blipFill>
              <a:ln>
                <a:noFill/>
              </a:ln>
            </p:spPr>
            <p:txBody>
              <a:bodyPr/>
              <a:lstStyle/>
              <a:p>
                <a:r>
                  <a:rPr lang="en-US">
                    <a:noFill/>
                  </a:rPr>
                  <a:t> </a:t>
                </a:r>
              </a:p>
            </p:txBody>
          </p:sp>
        </mc:Fallback>
      </mc:AlternateContent>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p:cNvGrpSpPr/>
          <p:nvPr/>
        </p:nvGrpSpPr>
        <p:grpSpPr>
          <a:xfrm>
            <a:off x="4445000" y="3270250"/>
            <a:ext cx="3962400" cy="762000"/>
            <a:chOff x="1397000" y="4337050"/>
            <a:chExt cx="3962400" cy="762000"/>
          </a:xfrm>
        </p:grpSpPr>
        <p:pic>
          <p:nvPicPr>
            <p:cNvPr id="1032"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52570" y="4517995"/>
              <a:ext cx="3206830" cy="400110"/>
            </a:xfrm>
            <a:prstGeom prst="rect">
              <a:avLst/>
            </a:prstGeom>
            <a:noFill/>
          </p:spPr>
          <p:txBody>
            <a:bodyPr wrap="square" rtlCol="0">
              <a:spAutoFit/>
            </a:bodyPr>
            <a:lstStyle/>
            <a:p>
              <a:pPr algn="ctr"/>
              <a:r>
                <a:rPr lang="en-US" sz="2000" b="1" dirty="0">
                  <a:latin typeface="Georgia" panose="02040502050405020303" pitchFamily="18" charset="0"/>
                </a:rPr>
                <a:t>PROBABILITY ALERT!</a:t>
              </a:r>
            </a:p>
          </p:txBody>
        </p:sp>
      </p:grpSp>
    </p:spTree>
    <p:extLst>
      <p:ext uri="{BB962C8B-B14F-4D97-AF65-F5344CB8AC3E}">
        <p14:creationId xmlns:p14="http://schemas.microsoft.com/office/powerpoint/2010/main" val="358052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FAILURES OF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Second, we’ve got to solve this shape problem. Even if we interpret the results as probabilities, it clearly does not fit the data well.</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need a way to </a:t>
            </a:r>
            <a:r>
              <a:rPr lang="en-US" sz="2800" i="1" dirty="0">
                <a:latin typeface="Georgia"/>
                <a:ea typeface="Georgia"/>
                <a:cs typeface="Georgia"/>
                <a:sym typeface="Georgia"/>
              </a:rPr>
              <a:t>transform</a:t>
            </a:r>
            <a:r>
              <a:rPr lang="en-US" sz="2800" dirty="0">
                <a:latin typeface="Georgia"/>
                <a:ea typeface="Georgia"/>
                <a:cs typeface="Georgia"/>
                <a:sym typeface="Georgia"/>
              </a:rPr>
              <a:t> our regression model so that its range changes from [-∞, </a:t>
            </a:r>
            <a:r>
              <a:rPr lang="en-US" sz="2800" dirty="0">
                <a:solidFill>
                  <a:schemeClr val="dk1"/>
                </a:solidFill>
                <a:latin typeface="Georgia"/>
                <a:ea typeface="Georgia"/>
                <a:cs typeface="Georgia"/>
                <a:sym typeface="Georgia"/>
              </a:rPr>
              <a:t>∞] to [0, 1]. </a:t>
            </a:r>
          </a:p>
          <a:p>
            <a:pPr marL="203200" marR="0" lvl="0" indent="-256540" algn="l" rtl="0">
              <a:spcBef>
                <a:spcPts val="0"/>
              </a:spcBef>
              <a:buSzPct val="100000"/>
              <a:buFont typeface="Georgia"/>
              <a:buChar char="‣"/>
            </a:pPr>
            <a:endParaRPr lang="en-US" sz="2800" dirty="0">
              <a:solidFill>
                <a:schemeClr val="dk1"/>
              </a:solidFill>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
        <p:nvSpPr>
          <p:cNvPr id="2" name="AutoShape 2"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5" descr="data:image/png;base64,iVBORw0KGgoAAAANSUhEUgAAAWEAAAFhCAYAAACh/xvXAAAABHNCSVQICAgIfAhkiAAAAAlwSFlzAAALEgAACxIB0t1+/AAAIABJREFUeJzt3Xt8XHd55/HP3HWXxo6c+CbZufixQ4iBAAlpCJRCC5RuQ7vdbqAthNILtJTClm2BZdnSGy2FhZbSDQQo2wvtFprS0kKhDVcTAuTiOMH+2bId+W5Lsu7S3M/+cY7ksTS2xvbMnJH0fb9eflnnMjOPjkdfHT9zzu8X8TwPEREJRzTsAkREVjOFsIhIiBTCIiIhUgiLiIRIISwiEiKFsIhIiOJhvbCZ3Qq81zn3gwvW3w28GcgDe5xzbwyjPhGRRgjlTNjM3gZ8DEgtWN8CvAd4gXPu+UCPmb0ihBJFRBoirHbEAPDKCuuzwO3OuWywHAcyDatKRKTBQglh59z9QKHCes85NwRgZm8C2p1z/97o+kREGiW0nvCFmFkE+CPgBuAnqnmM53leJBKpa10iIgvUJHTCDuFK38RHgVnn3F1VP0kkwtDQZO2qqoPe3k7VWAOqsTaavcZmrw/8Gmsh7BD2YP6KiHbgYeAe4Btm9pVg+4ecc58Lr0QRkfoJLYSdc4PA7cHXny7bFPYvBhGRhtHNGiIiIVIIi4iESCEsIhIihbCISIgUwiIiIVIIi4iESCEsIhIihbCISIgUwiIiIVIIi4iESCEsIhIihbCISIgUwiIiIVIIi4iESCEsIhIihbCISIgUwiIiIVIIi4iESCEsIhIihbCISIgUwiIiIVIIi4iESCEsIhIihbCISIgUwiIiIVIIi4iESCEsIhIihbCISIgUwiIiIVIIi4iEKLQQNrNbzewrFdb/mJl9x8x2mdnrw6hNRKRRQglhM3sb8DEgtWB9HPgA8GLghcAvmllvwwsUEWmQeEivOwC8EvjLBet3AAeccxMAZvZN4E7gs40tTy6m5Hnsevwkx4am2dTbzvOefg0P7jk1v/wDN68nGolU3Ld821Kv8fXdJ/jyd4+SzRXZ3tfDz718O1988Cn+4SsH5tfdsKmbEyOzbFjbyv5j4+weGCabLxKNRGhNxfCAbK5EPBbhGddfxWt/dAclz+OP/+ZRjp6ZJhKBrtY4k7MF8sUS0QjkCt55tUSAWBRKHngeeGXrk4koETwy+fMfczERIBLxn69ZRTj3fS7aFoF4NEKp5BGJQlsqQVtrnFKxyMRMEc+DTevaed6N6/jy944xOpkjEY9y8/Vr2baxm+PDM8xmC4xOZQF4jvUSiUY5PjTNxt52vFKJ3YfPkssVee6Oq7kjeM9c6L10ue+xZhFKCDvn7jez/gqbuoDxsuVJoLsxVUm1dj1+kgcePQ7A/mNj7D86xrHh6fllgOfv3FBx3/JtS73GZ796kJlMAYCH9p7hzNgsp0dnmZrJA/Dg90+z++AIV/W08q0nTjKTKcwHRxGP/Exh/vlyBfj2908TiUQ4PTrDwPGJ+W2ZXPGitXhAoVR5fTZfYcMSPPwwb2YXK8/zIF8M9ijCxEyeieDfZM7B4xMcOjEx/33mCiW+/eRpHh8YoSUZZywI4Fg0wuCpSVqScTraEjyyf4hMrkCh6OF5HqfPzhLBf89c6L10ue+xZhHWmfCFTOAH8ZxOYKyaB/b2dtaloFpaKTWOTPtnNnNOjs6ctzwynZt/noX7lm9b6jXyxZJ/ShY4M5Yhmy+eW+dBvlgiEY+SL5YuGhzB7pwcnWF4LLPk68uVW/iLxgv+veKlc7+4IpHI/LpEPEqhVCJfLBEhQiQSoVAqzb9nLvReutz3WLMIO4QX/p9hL3C9mfUAM/itiPdV80RDQ5M1Lq22ens7V0yNa9uT5MtODTdd1T5/Jjy3fe55Fu5bvm2p10jEouTnzjQjsK6nhdOjs+etS8Si5Aul+X0vFsQRYH26jSgwMZ1bsga5MpHI+UEcCf694tFzgel5Hom4vy5fKBGPRknEovNnwvFodP49c6H30uW+x65UrYI+7BD2AMzsbqDdOXefmb0V+BL+z8x9zrmTYRYoi/3AzesBLtoTvtC+5duWeo2i5y3qCe85PFaxJ/zCneur6gm/5uXb1ROuQjP1hOfeMxd6L13ue6xZRLxmb05Vx1spZ5lhUo21oRqvXLPXB9Db21mTT/90s4aISIgUwiIiIVIIi4iESCEsIhIihbCISIgUwiIiIVIIi4iESCEsIhIihbCISIgUwiIiIVIIi4iESCEsIhIihbCISIgUwiIiIVIIi4iESCEsIhIihbCISIgUwiIiIVIIi4iESCEsIhIihbCISIgUwiIiIVIIi4iESCEsIhIihbCISIgUwiIiIVIIi4iESCEsIhIihbCISIgUwiIiIYo3+gXNLAJ8BNgJZIDXO+cOlW1/NfBWoAB80jn3fxpdo4hIo4RxJnwXkHLO3Q68HfjAgu3vA14E3AH8NzPrbnB9IiINE0YI3wF8EcA59xDw7AXbdwNpoDVY9hpXmohIY4URwl3AeNlywczK63gSeBjYA3zeOTfRyOJERBqp4T1hYALoLFuOOudKAGb2dOBHgX5gGvhrM/tJ59xnl3rS3t7OpXYJnWqsDdVYG81eY7PXVythhPAu4BXAZ8zsNvwz3jnjwAyQdc55ZnYGvzWxpKGhyZoXWku9vZ2qsQZUY200e43NXh/U7pdEGCF8P/ASM9sVLN9jZncD7c65+8zso8A3zSwLHAT+IoQaRUQaouEh7JzzgDcsWL2/bPu9wL0NLUpEJCS6WUNEJEQKYRGRECmERURCpBAWEQmRQlhEJEQKYRGRECmERURCpBAWEQmRQlhEJEQKYRGRECmERURCpBAWEQmRQlhEJEQKYRGRECmERURCpBAWEQmRQlhEJEQKYRGRECmERURCpBAWEQmRQlhEJEQKYRGRECmERURCpBAWEQmRQlhEJEQKYRGRECmERURCpBAWEQmRQlhEJEQKYRGREMUb/YJmFgE+AuwEMsDrnXOHyrY/B3h/sHgK+BnnXK7RdYqINEIYZ8J3ASnn3O3A24EPLNj+UeC1zrk7gS8C/Q2uT0SkYcII4TvwwxXn3EPAs+c2mNk2YAR4q5l9FVjjnDsQQo0iIg0RRgh3AeNlywUzm6vjKuB5wJ8ALwZebGYvbGx5IiKN0/CeMDABdJYtR51zpeDrEWDAObcfwMy+iH+m/NWlnrS3t3OpXUKnGmtDNdZGs9fY7PXVShghvAt4BfAZM7sN2FO27RDQYWbXBh/WPR+4r5onHRqarHmhtdTb26kaa0A11kaz19js9UHtfkmEEcL3Ay8xs13B8j1mdjfQ7py7z8x+Hvi0mQF8yzn3hRBqFBFpiIaHsHPOA96wYPX+su1fBW5tZE0iImHRzRoiIiGqKoTN7KfMLFHvYkREVptqz4RfBhwwsz8L7mgTEZEaqCqEnXOvA24EHgR+28weNrPfMLN1da1ORGSFq7on7JybAQaBI/g3XOwE/sPMfrVOtYmIrHhVXR1hZr8H3A0cBj4B/LpzLmNmXcG6D9evRBGRlavaS9R6gB9yzh0uX+mcmzCzl9a+LBGR1aHadsSLFgbwHOfcd2tYj4jIqlLtmfBuM/tZ4DvA7NxK59yRulQlIrJKVBvCt7L4LjYPuLa25YiIrC5VhbBzbmu9CxERWY2qvTrCgDcCHUAEiAFbg9kvRETkMlX7wdzfAWPAM4HHgHXAE/UqSkRktag2hKPOuXfjT0v0CP48cRrpTETkClUbwjNmlsIfcvIW51wWaKlfWSIiq0O1V0f8FfDPwKuBB4MbNI7XrSoRkVWi2gF8Pgz8pHNuCHgh/rT0d9WxLhGRVaHaqyN6gFeb2Rr8qyMAng68p16FiYisBtW2I/4ef5r6J/Bv0hARkRqoNoSvcc69pK6ViIisQtVeHfGomd1c10pERFahas+Eb8IP4tNABr8v7DnnNHaEiMgVqDaEX1nXKkREVqmLhrCZvcI593ngBRfY5f/WviQRkdVjqTPh5wCfB36wwjYPhbCIyBW5aAgH40XgnLsHIJhTLuecyzSgNhGRFa/amzVuwj/r7QuW9wE/55w7VMfaRERWvGovUbsXeKdz7irn3FXA+4FP1q8sEZHVodoQbnXOfWFuwTl3P9BVn5JERFaPpa6O6Au+3G1mvwV8HCjgj6b2jTrXJiKy4i3VE/4a/lUQEfzR036pbJsH/NqlvqCZRYCPADvxb/x4faXespndC4w4595xqa8hIrJcLHV1xJITfJrZLzrnPnoJr3kXkHLO3W5mtwIfYMGwmGb2S/h36X3tEp5XRGTZqbYnfDG/fIn734E/TRLOuYeAZ5dvNLPn4V+ffG8NahMRaWq1COHI0rucpwt/WMw5BTOLApjZNcC7gV+9jOcVEVl2qh074mIudXzhCaCzbDnqnCsFX/8UsBb4V2A90Gpm+5xzS96Z19vbudQuoVONtaEaa6PZa2z2+mqlFiF8qXYBrwA+Y2a3AXvmNjjn/hT4UwAzew1g1QQwwNDQZB1KrZ3e3k7VWAOqsTaavcZmrw9q90sijBC+H3iJme0Klu8xs7uBdufcfSHUIyISmssOYTNLOudywNilPM455wFvWLB6f4X9PnW5tYmILBdVfTBnZg8uWI4CDwM4515Uh7pERFaFpe6YewD/Jg3MrFS2qQD8U/3KEhFZHZa6WeNFAGb2IefcmxtTkojI6rHUmfDPBV8+XPb1vGqvXBARkcqW+mCu0owa5RTCIiJXYKl2xD2NKkREZDWqdmaNw1S4M05T3ouIXJlqrxN+YdnXCeCVQKrm1YiINDnP85icmua2l/3s5oPf+8ejV/p8VYWwc25wwar3mdn3gN+90gJERJrdXPDOZvNk80XiiRZ6tzyzvRbPXW074s6yxQjwNKC1FgWIiDQjP3inmM0W5oM3Gk2RrHEPoNp2xG+X1wYMA6+pbSkiIuEqlUpMTU/7wZsrEk9WDt5srliz16y2HbHUpWoiIstSqVSabzXk8iUSqVYi0RTJlvP3G53Msm9wlH1HRjl0YqJmr19tO+IO4G1AB347Igb0O+e21KwSEZEG8YPXbzXkCx7xZAuRWAvJWNk+nsfxoSn2Do6xb3CUU2dn6lJLte2I+4A/BF4L/AnwMuCRulQkIlIHxWKRqelpZoLgTSRbiMTiJMqCN5cvMnB8PDjjHWNqNr/oeWLRCNdu6GJo4eUKl6naEJ51zn3SzLYAo8AvEIyiJiLSrIrFIhOTU2TyRXIFj2QQvOVnvONTWfYd8c92D54Yp1BcPFlQW0sc29zD9v402zb1kErG+Nau2sxDXG0IZ8xsDeCA25xzD5hZTS7PEBGppfngzRXJlyCRSBGJJUgFwet5HieGp9kbnO2eGJ6u+Dzr0q1s70uzoz/N5nUdRKP1mfay2hB+P/B3wE8A3zWzV6MzYRFpEoVCgYmpaTK5IoWiRzLVSiSeIBlszxdKHDxxrs0wMZ1b9BzRSIQt6zvZ0Z9me3+atV0ti/aph6VGUftD59xvAlPADzvnPDO7BdgG7G5EgSIileTzeSanZsjkixRLkEi2EI0nSAapNjmTwx0ZY+/gKAPHx8kXSoueozUVY9vmHnb0p7lhUw+tqcbP+LbUK/60mX0Z/8O4nzez8vPxO4Cv160yEZEFcrkcU9OzZHIFil5kPnij+G2GU2dn/DbD4CjHhiq3GdZ2t7Cjzz/b7b+mk9glthny+SwRr8ToiX01uU5tqRD+PeDt+NPPv2fBNg/Q1EYiUlfZbJapmVkyuSIloiQSKaIJP3gLxRKHTkzMX787NrW4zRCJQP81nfPB29tzaTf7FgoFSoUcqWSMZDzKmnQ7yWQS961Pn6jF97fUUJYfAz5mZu9yzv1OLV5QRGQpmUyW4bNjZPNFPGLEE0liCf8GhanZPPuP+m2GA8fGyOUXtxlSiRjbNnezvT+NbU7T1lJ9m8HzPPK5DPFYhGQ8SldHira2rhp+d+ertrI/MrN3AAa8Cfh14L3BbMsiIldsNpNheiZDJlckneuigB+8nudx+uwM+46MsndwlKOnpxaPqwukO1Ns70+zoy/NlvWdxGNVzWMMnGsxpBJRUskEHek00Wj1j78S1Ybwh4Eh4Bb8ST6vBz4O/Gyd6hKRVWBmdpaZ2SyZXBEiceKJJPEkRGNxBo4P+22GwVHOTmYXPTYCbL66w7+aoS/NunQrkUh1/d0LtRjCUG0I3+Kce5aZvcw5N2NmrwH21LMwEVmZZmZmmZ7Nks2fH7yz2QJPDAyz9yn/aobZbGHRY5PxKDds6mF7fw/Wl6ajNVHVa5ZKJQr5LPFYhFSi/i2GS1FtCHtmluTc7BpXUWGmDRGRSqanZ5jJ5MjkCkRjSWJxP3iHx2bZe2SIfYOjDJ6apFQhVbrbk36boT/NtRu6qm4zlLcY2lIJOtY0rsVwKaoN4Q8C/w6sN7MP4s+s8dsXf4iIrFae5zE9M8NsJkcmVyQSSxKPJ4kmEhw5Pcm+Qb+/Ozyeqfj4/vVd3LCxix39aa5Z01ZVm6GZWgyXotop7wE+DUTxP6B8P35vWEQE8IPXH4s3TzZXJBpPEYulKEYK7B/071ZzR8cqthkSsSjXbwquZujrYcumNGfPVr7Ot/z1GnkVQ71UO+X9dcGffwWKwEuBJ9GU9yKr2ty0P5lcnmyuRDSeJBZLMZnNsHf/GfYdGeXwiUlK3uI+Q1dbAgvGZrhuYzeJ+NKtgjCvYqiXqqa8N7OvADudc8PBchr4x/qXJyLNptJ8a5DkxOgU+44MsXdwlDOjsxUfu2FtG9uDsRk2XNVOdIk2w1yLIZmIkkrElk2L4VJU2xPeAJwtW57Gv4tORFaBSvOt5YtxDpyYZt/gSdyRUaYzi9sM8ViEazd0B5eR9dDdcfEJ2uZaDKVCjDi5ZdtiuBTVhvC/AF82s3/A7wv/FP6oapcsGH/iI8BOIAO83jl3qGz73cCbgTywxzn3xst5HRG5MpWm/RmfgX2DE+w7MsjB4xMUK1zO0N6aYHufPyjO9Ru7SZaPml7B+S2GOB3pNFdf3c1QfLJe31pTqXaOubea2U8CL8S/NO2PnXP/dJmveReQcs7dbma3Ah8I1mFmLfhjVNzknMua2d+Y2Succ5+/zNcSkUtQPu1PruARS6Q4MVKYH5vh5EjlKX6uTreyoz/Nji1pNvZ2XLTNUCgU8Ip5EvHIim0xXIqqb6h2zn0W+GwNXvMO4IvBcz5kZs8u25YFbnfOzd0eE8c/WxaROlk47Y8XTXDo+Ax7j4zhBkeZvMAUP1vXdwXX7/aQ7rzw2Lue55HLZUgs86sY6qXxg2dCFzBetlwws6hzruSc8/Bvj8bM3gS0O+f+PYQaRVa0YrHI6Nj4/LQ/mXwUd9S/jGzg+AWm+EnFsT5/ip8bNnXTkrxwfCxsMVy9Aq5iqJcwQngC6Cxbjjrn5odBCnrGfwTcgD+TR1V6ezuX3ilkqrE2VOPlKRQKjE1MkckWGTyRYSQTY8/AWR4fGGbwVOX+6zVr27j5+l5uvv4qrt3YfcEpforFIsV8cBVDMkZXR/qKWwzNeAzrIYwQ3gW8AviMmd3G4jEoPoo/sehdl/KkQ0PN3cTv7e1UjTWgGi9NPp9ncnqGTK5IJlfi6HA2GAJynNEKg+JEI7Blfdf83Gpru8+1GcbGzvWDPc8jn88Sj3gkEzFaU0na2/wBdLwijI9n8buLl6eZjuGF1OqXRBghfD/wEjPbFSzfE1wR0Y4/b909wDeCa5M94EPOuc+FUKfIsjQ/+0S+yPh0noMnZ9l3xA/eSlP8tCTPTfGzbfOFp/gp5HJAkWQiSksyTntPN7HYxa98kKU1PISDvu8bFqzeX/Z1GL8YRJa1ueCdzeY5cTbLwAl//N1jZyqPvdubbsWC0cj8KX4W92uLxSLFQpZkPEoyESOdbiWVuvh1vnLpFHgiy1Qul2Nyeobp2TyHTs2w//gU+wYvPMVP39XnZhK2rWsZHT3/crOFLYbOtiRtbWurHqNXLo9CWGQZmZtvbWQiizs2yYFjUxw4Nu6PzbtAKhHjhs3d7OhLs62vh/aWc2PvzgXr3FUMajGERyEs0uSy2SyT0zMcHZph39FJ9h+b5MjpSSqMieNP8dOXZnt/D1vXLx57d+5GCYpxktH8qr9RohkohEWa0Gwmw8TULO7oBO7oJO7YOGcnLjzFz/ZgJuGrF0zxU+lGidbWTtat62Io1txXH6wWCmGRJjGbyTA0OsUTh8eCVsOEP/faAsm4P/bu3NUMnW3nn8nqRonlRSEsEqKZmVkGT42z5/AY+45OcOT01AWn+LFgUJxrN5w/9m75WAxJjcWw7CiERRpscnKavUdG2XNoFHds8oJT/GzsbZ+/aWL92nNT/HieRzY7SyIKyURsvsWgqxiWJ4WwSJ15nsfw2ASPD4zwxOExDhyfYqbCFD/xWITrN/pT/GzvS9PVfu5sNp/LEuHcVQxqMawcCmGROvA8j6dOnOWxgRGefGqMwdPTFcfe7WxNzM80cd3GLpJx//KwYrFILjtTdqNEm26UWKEUwiI1UiyVePLgGdzXDvDwviHOjFZuM6wPpvjZUTbFz9yNEqV8TjdKrDIKYZErMJvN8/C+k+w+eJZ9RyYqTvETi0a4bmPXfJuhJ5jip5DLUcpniCeipBJxOnSjxKqkEBa5RMNjM3zn+yd5/NAoB09MVp7ipyWOBdfu3rCxm1QyNj8Wg1fMkNJYDBJQCIssoeR5PHVinO/sPcWeQ6OcPFt5JuF1wRQ/tz59A12pGJEI5HMZ4pEccdRikMoUwiIV5PJFnjg8wsP7TvHEU+NMzlxsip8etvelWdPVQiGXI51OMj01G7QYetRikItSCIsExqayPLp/iIfdaQ4cmyBfYYqf1lQc2+xP8bNtczeJWIRiIUsiDslInnS6lU2brmr6AcmleSiEZdXyPI+jZ6Z4ZP8ZHtk/xLGhyjMJX9XdMj8E5OZ1HZQKWeJRSCZKtKQStKvFIFdAISyrSr5QYt+RUR5xZ9h9cJixqcVthmgE+q/pCoK3h57WGJ5XIJWMkUp4dKxRi0FqRyEsK97EdI7dB4d5dP8Q339qlNxFpvjZ3p/mug2dpGJFEvEoqXiM9rYWXcUgdaMQlhXH8zyOD0+ze8AP3sMnJytO8bOmK8WOvjTW18PGtUlSwQA4fouhTS0GaQiFsKwIhWIJd3SM3QeGefTAECOVxt6NQN86f4qfGza0s7YrTksq7l/F0N6mFoOEQiEsy9bUbJ49B0d4bGCYPYdGKo+9m4hyw6YebHM3161vpacjSSoRo71VLQZpDgphWVaOnZnkge8MsvvAMAeOj1ec4qenI8n2vjTXb2zn+vXttLUk1GKQpqUQlqZWLJU4cHScxwaG2T0wzOnRxXerRYBN6zrYtqkL29TO5nXttCQTajHIsqAQlqYzk8mz59BZdgdthkqD4iTiUa7b0MW2TR08bUs3a7ta1GKQZUkhLE3hzOgMjw2MsHtgmP1HxyoOitPVnuCma9dw3dVtbO/rpqu9hba2VrUYZFlTCEsoSiWPgePj7B4Y5rGBYU6OVL5bbf3aVrZv7uKmrT1cu76TrVuu4ezZyvuKLEcKYWmY2WyBJw+f5bGBYR4/OMLU7OK71eKxCFvXd3Bjfzc3b02zobfrvBaDeryy0iiEpa6Gx2fZPeBfRrZvcPSCY+/One0+/dq1pLs71GKQVUMhLDVV8jwOn5zw2wwHRjg2NFVxv6vTLdzY383O69awY2svibjeirI66Z0vVyybK/LkU+faDBPTuUX7xKIRrl3fwU1be7jF1rGhtzuESkWaT8ND2MwiwEeAnUAGeL1z7lDZ9h8D3gXkgU865+5rdI2ytLMTGXYf9K9m+P5ToxSKiwfFaUvF2NHfzc7r1vIsu4a2lkQIlYo0tzDOhO8CUs65283sVuADwTrMLB4s3wLMArvM7HPOuaEQ6pQynucxeHqSxw4Ms3tghMHTlQctX9fTwk1be3j29qvZtnkN0ah6uyIXE0YI3wF8EcA595CZPbts2w7ggHNuAsDMvgncCXy24VXWyOve+0DYJdSV53l4Xgk8j2gszpmxDA88eooHHj0VdmlSQTwWAc+j5MHcZ6SxKHS1J7FN3Rw8McHYVJ5IxCMagWIJ2lribLiqnVtvvIY7bl4PwK7HT3JsaJpNve38wM3riZZ9kFryvEXbAb65+wQP7T3N2FSOdGeK5+64mjsWPHY1CiOEu4DxsuWCmUWdc6UK2yYBNQ+bzFzwRogQiUaJRHTZ2HJRqDBlU7EEo5M5vr238n84x6fzTM6McWY0w1xcPvDocQD2HxsD4Pk7N8zvv+vxk4u2A/zztwYZm8pSKnmcGZ3l9NlZIgseuxqFEcITQGfZ8lwAz23rKtvWCYxRhd7ezqV3ksvmeSW8UolINEYkElHwrjIeUCiVGAk+dE3Eo/PbRqZz5/38jUznFm0neDzAXJLPPd+FfnZXy890GCG8C3gF8Bkzuw3YU7ZtL3C9mfUAM/itiPdV86SaWLG2PM8Dr4TnQTQWIxKJEolFl36grEgRIB6NsrY9CfjTRM1Z25487+dvbXty0XaCxwN+okfOPV+ln93e3s6m/5mu1S+JMEL4fuAlZrYrWL7HzO4G2p1z95nZW4Ev4f+73+ecOxlCjauS53l4pSJEIkSjMYjEWN3dupXnSnvCc/1dYFHPd87c8sLtnuct6gkvfOxqFPEqDci6/HjL4bdmI2v0PI8TIzPzYzMcPDZecYqfdGeSm7b08Jwd13DHLf2MjU43rMbLsVzOkFTjlWn2+gB6eztrco6imzVWkEKxxP6jY/Nj7w6NZSru17+unZuuTfPcG9ezqffcLcLlfTwRaQyF8DI3NZtnz6GRYOzds8xmK4+9u21TJzdfu4bn3riB7g6NuSvSLBTCy9CpszPBTRPDHDg2RoUxcehuT/gjkV23hmduW08yoasZRJqRQngZKJZKDBzzp/h5bGCY02cXT/EDsHFtK0/b0sMzb1jLDX1XEY2qvSDS7BTCTWomU+CJw/4QkI8PjDBTqc0Qi3Ldhg6etqWHZ23rZb0GxRF9FN/xAAANN0lEQVRZdhTCTeTM2Cy7Dwzz6IEh9h8bo7R4TBw62xLYpk5u2prm5uvW0tPV0fhCRaRmFMIhKpU8Dp2Y4LGBIR7ZP8SpC7QZ5qb4efrWNNv60rS1tja4UhGpF4Vwg81N8fOwO80Th0crziTsT/HTyfbNndx8bZpN67o1i7DICqUQboCzExm+ve80X3v4KAPHJytP8dOaYNumTnZs7uJpW3pY29NBMpkMoVoRaSSFcB2UPI/DJyb47t6T7Dk0yskLtBmuWdPmB29fF9dt6KS7s51EQgOfi6wmCuEayeaLPLb/NI8dGObJwTGmZhe3GWLRCFvXd3HDpg6e1t/NNWta6epoJ6751URWLf30X4HhsWm+u/cUew6NMnBisuJYrW2pONbXwzO2rWHTmhQ97Um6Ojs0dbuIAArhS1IqlXCDQzx64CzfHxzjxEjlNkNvTyvb+3q4fkMb167voKM1wdYt13D27EyDKxaRZqcQXsLE1Ax7Dg6z5/Ao+45MMDGTX7RPNAJb1nf5wbu+jWvWtNCaStDZ0T5/15rOfEWkEoXwAoVCgVPD4+w+OMqTT41x8OTUeQNUz2lJxti2uYftfT1svbqFno4kLcn4ecErIrKUVR/CnucxMTnF4Okp9hwexR2Z4PjwTMWxd9d2tbCjP822zd1sXJugLRWnNRWns+PccJAiIpdiVYbwbCbDxNQM7ugE339qnP3HJxmbyi3aLxKB/qs72d6fxjZ3s6Y9SjIRnW81KHhF5EqtihAuFApMTU9zdjLHk0+Nsf/YJAeOT5DLL24zpBIxbtjczY6+NNdv7CIVK9KSitGSVPCKSO2tyBAulUpMTc+QyeY5PjzD3qMTHDg+xZHTk1SazSndmWJ7X5od/Wk2r2sj6uVJJWO0tSRpb2tT8IpI3ayYEJ7NZJiZzTCbLXLwxBQHTkzhjowzMrF4ip8IsGldBzv602zvT7O2MwGlPC3JGK0tcdrbuhS8ItIQKyKEDx89w9cfOcX+4xPsPzpGJldctE8yHuX6Td3s6E9jfWlaExFKxRwtyTjtrUna2jQWr4g03ooI4V//0IMXmOInyfb+NNv7erh2QzcRrwhegVTCC4K3q/HFioiUWREhXB7AG3vb/TZDX5r1a9soFgrgFWiJF2hva6G1RWe8ItI8VkQI33rjOjasbcf603S1JSnkckCRRCRPT7eCV0Sa14oI4V+6awfHTkwCReLk6O5pobWlJeyyRESWtCJCuL2thd50QbNPiMiysyIGOWhrbVEAi8iytCJCWERkuVIIi4iESCEsIhKihn8wZ2YtwF8B64AJ4DXOuZEF+7wF+GnAA/7VOfc7ja5TRKQRwjgTfgPwuHPuTuAvgXeVbzSzrcDdzrnbnHPPA37EzG4KoU4RkboLI4TvAL4YfP0F4MULth8BXlq2nAAWj8IjIrIC1LUdYWavA94C8xNVRIBTwHiwPAmcN4CDc64InA0e/z7gEefcQD3rFBEJS11D2Dn3CeAT5evM7LNAZ7DYCYwtfJyZpYLHjQNvrOa1ens7l94pZKqxNlRjbTR7jc1eX62EccfcLuDlwPeCv79RYZ9/Av7dOfe+ap90aGiyNtXVSW9vp2qsAdVYG81eY7PXB7X7JRFGCP858Ckz+waQBV4F81dEHAhqej6QMLOX47cy3u6ceyiEWkVE6qrhIeycmwX+S4X1/7tssa1xFYmIhEc3a4iIhEghLCISIoWwiEiIFMIiIiFSCIuIhEghLCISIoWwiEiIFMIiIiFSCIuIhEghLCISIoWwiEiIFMIiIiFSCIuIhEghLCISIoWwiEiIFMIiIiFSCIuIhEghLCISIoWwiEiIFMIiIiFSCIuIhEghLCISIoWwiEiIFMIiIiFSCIuIhEghLCISIoWwiEiIFMIiIiFSCIuIhEghLCISonijX9DMWoC/AtYBE8BrnHMjFfaLAP8C/KNz7qONrVJEpDHCOBN+A/C4c+5O4C+Bd11gv98FehpWlYhICMII4TuALwZffwF48cIdzOwngWLZfiIiK1Jd2xFm9jrgLYAXrIoAp4DxYHkS6FrwmKcBrwL+M/A/61mfiEjYIp7nLb1XDZnZZ4E/cM59z8y6gG86524u2/6HwJ1ABtgCZIFfc859qaGFiog0QMM/mAN2AS8Hvhf8/Y3yjc6535z72szeDZxUAIvIShVGCP858Ckz+wb+We6rAMzsLcAB59znQ6hJRCQUDW9HiIjIObpZQ0QkRAphEZEQKYRFREKkEBYRCVEYV0dcETM7BuwPFh90zr3TzG4DPgjkgS87594T7Ps/gR8N1r/FOffdEOqNAB8BduJf+/x659yhRtdRVs/DnLtZ5jDw+8BfACXgCefcrwT7/QLwi/jH7vecc//SgNpuBd7rnPtBM7uu2rqqHY+kDjU+A/g8596Pf+6c+/uwajSzOPAJ/Ovrk8DvAd+nSY7jBeo7ShMdw6DOKPAxwPCP2y/jX8n1F9ThOC6rM+HgB/Nh59yLgj/vDDb9OfBfnXPPB241s51m9kzgTufcrcDdwJ+FVPZdQMo5dzvwduADIdWBmaUAyo7fzwf1vMM59wIgamY/bmZXA28Cnge8FPgDM0vUuba34b/xU8GqS6mr2vFIal3jLcD7y47n34dc488Aw8FrvBT4MM11HMvre1lQ37NormMI8GOA55y7I3iN36eOx3G5nQnfAmwysweAGfxbok8BSefcU8E+/wa8BP8315cAnHNHzSxmZmvrdYZ0EfNjZTjnHjKzZzf49cvtBNrN7N+AGPBO4FnOubkbZr4A/DD+b/tvOucKwISZHQBuBh6uY20DwCvx37QAt1RZ1078Y/yHZfvW64dzUY3ANjO7C/9M7i3Ac0Os8f8Bfx98HQMKVP/v24gay+uL4p893gJsb6JjiHPuc2b2z8FiPzAKvLhex7Fpz4TN7HVmtsfMHp/7GzgJ/L5z7kXAHwB/jT/2xETZQyeBbqCTc//tBpgK1jda14I6CsF/d8IwA7zPOfcj+L+t/xp/PI85c2N5NPzYOefuxw+NOZdSV/n6ReOR1LHGh4C3BWdHh4B3s/jfu2E1OudmnHPTZtaJH3bvpImOY4X6/gfwHeA3muUYltVaMrO/AP4E+BvqeBybNoSdc59wzj3dOXfz3N/4tzr/U7B9F7AeP4DLv8lO/N9cE8HX5evHGlL8+RbWEXXOlUKoA/wzjb8GcM4dAEaAq8u2zx2jSse00ceu/BhdrK6F/9aNrPUfnXOPzn0NPAP/hy+0Gs1sM/AA8Cnn3N/SZMexQn1NdwznOOdeC2wD7gNaF9RTs+PYtCF8Ae8Gfh3AzHYCR51zk0DWzLYGH4L9CP54FN8CfsTMImbWB0Scc2dDqHlurAyCDxD3hFDDnNcB7w9q2YD/BvqSmb0g2P4y/GP3XeAOM0uaWTewHXiiwbU+YmZ3VlnXtwiOMRXGI6mjfytrL/0QfrsmtBqDHuW/Af/dOfepYPWjzXIcL1BfUx3DoM6fMbPfChYz+MPqfu8Sfk4uqc7l1hN+L/BXZjZ3xcNrg/VvwP8vQxT40txVEMH4FA/i/1fiVxpere9+4CVmtitYviekOgA+DnwyOC4l/OM3AtwXfKCwF/iMc84zsz8Bvol/7N7hnMs1uNbfAD5WTV1mVnE8kgZ4A/CnZpbD/2ziF51zUyHW+Hb8iRDeFVwZ5AFvDmpshuNYqb63AB9somMI8A/4Pydfw8/IXwP2UeXPyaXWqbEjRERCtNzaESIiK4pCWEQkRAphEZEQKYRFREKkEBYRCZFCWEQkRAphWZbM7AVm9pVL2P9wcNOOSFNRCMtydikXueuCeGlKy+2OOZFyvWb2BWAj8G3gV/HHdv0ZoA3/rsCfds45ggFYgsFjPh48ZgPwdefca4JbUt+BP8jRDuBx4FXOuYL5M4H/Ev7gPZ93zv2Wma0D7gU2Ba/zDufcfzTo+5YVRGfCspxtAX4lGNypE3/w7f8EvCBY9zngjQse86PAo865H8AfnOX2YOxp8MeFfSN+CPfjjz3ynOB5n40/TOGzgv0/BHzcOfcc4MeBe82svW7fqaxYOhOW5ezrZbOU/A3+WBivAu42s234A20/Wv4A59zfmtlzzOzN+GG7BugINj/hnDsJYGZ7g23bgX92zk0F+/xwsP3F/l/2O8H6GHAd/hm0SNUUwrKcLRx/OI3flvhT4F/xB4R5RvkDzOxNwE/gtxK+DNzEubFiM2W7esH6/ILHr8dvWUSBFznnxsrWn6rFNyWri9oRspw938w2BYPkvwY/eA845z6EP8zgy/DPUMu9GLg3GMs2gh/SC/cp9w3gZWbWZv4caZ/Gnw3iAYKR+czsRvwz4LaafWeyaiiEZTl7An/iyN34E0beC8TM7En8MV0PA1uDfeeujvgg8L/M7Hv4c5ztKtunnAcQDDj+Yfwz7EeBrzrnHsAf3vA2M9uNH8yvds5N1/w7lBVPQ1mKiIRIZ8IiIiFSCIuIhEghLCISIoWwiEiIFMIiIiFSCIuIhEghLCISov8PV7NligykdxA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838" y="2717800"/>
            <a:ext cx="366712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86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To do this, we’ll use a log-based transformation called the </a:t>
            </a:r>
            <a:r>
              <a:rPr lang="en-US" sz="2800" b="1" dirty="0">
                <a:latin typeface="Georgia"/>
                <a:ea typeface="Georgia"/>
                <a:cs typeface="Georgia"/>
                <a:sym typeface="Georgia"/>
              </a:rPr>
              <a:t>sigmoid function</a:t>
            </a:r>
            <a:r>
              <a:rPr lang="en-US" sz="2800" dirty="0">
                <a:latin typeface="Georgia"/>
                <a:ea typeface="Georgia"/>
                <a:cs typeface="Georgia"/>
                <a:sym typeface="Georgia"/>
              </a:rPr>
              <a: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It will limit our range to [0,1] and create the right shape for our regression line to match the categorical outcome variable.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pic>
        <p:nvPicPr>
          <p:cNvPr id="4" name="Shape 552"/>
          <p:cNvPicPr preferRelativeResize="0"/>
          <p:nvPr/>
        </p:nvPicPr>
        <p:blipFill>
          <a:blip r:embed="rId3">
            <a:alphaModFix/>
          </a:blip>
          <a:stretch>
            <a:fillRect/>
          </a:stretch>
        </p:blipFill>
        <p:spPr>
          <a:xfrm>
            <a:off x="3442262" y="2736850"/>
            <a:ext cx="6120275" cy="2654575"/>
          </a:xfrm>
          <a:prstGeom prst="rect">
            <a:avLst/>
          </a:prstGeom>
          <a:noFill/>
          <a:ln>
            <a:noFill/>
          </a:ln>
        </p:spPr>
      </p:pic>
    </p:spTree>
    <p:extLst>
      <p:ext uri="{BB962C8B-B14F-4D97-AF65-F5344CB8AC3E}">
        <p14:creationId xmlns:p14="http://schemas.microsoft.com/office/powerpoint/2010/main" val="3462975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Here’s what we’ve done to our original linear regression equation.</a:t>
                </a: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sSub>
                        <m:sSubPr>
                          <m:ctrlPr>
                            <a:rPr lang="en-US" sz="2800" b="0" i="1" smtClean="0">
                              <a:solidFill>
                                <a:schemeClr val="dk1"/>
                              </a:solidFill>
                              <a:latin typeface="Cambria Math" panose="02040503050406030204" pitchFamily="18" charset="0"/>
                              <a:sym typeface="Georgia"/>
                            </a:rPr>
                          </m:ctrlPr>
                        </m:sSubPr>
                        <m:e>
                          <m:r>
                            <a:rPr lang="en-US" sz="2800" b="0" i="1" smtClean="0">
                              <a:solidFill>
                                <a:schemeClr val="dk1"/>
                              </a:solidFill>
                              <a:latin typeface="Cambria Math"/>
                              <a:ea typeface="Cambria Math"/>
                              <a:sym typeface="Georgia"/>
                            </a:rPr>
                            <m:t>𝛽</m:t>
                          </m:r>
                        </m:e>
                        <m:sub>
                          <m:r>
                            <a:rPr lang="en-US" sz="2800" b="0" i="1" smtClean="0">
                              <a:solidFill>
                                <a:schemeClr val="dk1"/>
                              </a:solidFill>
                              <a:latin typeface="Cambria Math"/>
                              <a:sym typeface="Georgia"/>
                            </a:rPr>
                            <m:t>1</m:t>
                          </m:r>
                        </m:sub>
                      </m:sSub>
                      <m:r>
                        <a:rPr lang="en-US" sz="2800" b="0" i="1" smtClean="0">
                          <a:solidFill>
                            <a:schemeClr val="dk1"/>
                          </a:solidFill>
                          <a:latin typeface="Cambria Math"/>
                          <a:ea typeface="Cambria Math"/>
                          <a:cs typeface="Georgia"/>
                          <a:sym typeface="Georgia"/>
                        </a:rPr>
                        <m:t>𝑋</m:t>
                      </m:r>
                      <m:r>
                        <a:rPr lang="en-US" sz="2800" b="0" i="1" smtClean="0">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b="0" i="1" smtClean="0">
                              <a:solidFill>
                                <a:schemeClr val="dk1"/>
                              </a:solidFill>
                              <a:latin typeface="Cambria Math"/>
                              <a:sym typeface="Georgia"/>
                            </a:rPr>
                            <m:t>0</m:t>
                          </m:r>
                        </m:sub>
                      </m:sSub>
                    </m:oMath>
                  </m:oMathPara>
                </a14:m>
                <a:endParaRPr lang="en-US" sz="2800" dirty="0">
                  <a:solidFill>
                    <a:schemeClr val="dk1"/>
                  </a:solidFill>
                  <a:latin typeface="Georgia"/>
                  <a:sym typeface="Georgia"/>
                </a:endParaRPr>
              </a:p>
              <a:p>
                <a:pPr lvl="0" algn="ctr">
                  <a:buSzPct val="100000"/>
                </a:pPr>
                <a:endParaRPr lang="en-US" sz="2800" dirty="0">
                  <a:latin typeface="Georgia"/>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b="0" i="1" smtClean="0">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m:t>
                      </m:r>
                      <m:r>
                        <a:rPr lang="en-US" sz="2800" b="0" i="1" smtClean="0">
                          <a:solidFill>
                            <a:schemeClr val="dk1"/>
                          </a:solidFill>
                          <a:latin typeface="Cambria Math"/>
                          <a:ea typeface="Georgia"/>
                          <a:cs typeface="Georgia"/>
                          <a:sym typeface="Georgia"/>
                        </a:rPr>
                        <m:t>𝑃</m:t>
                      </m:r>
                      <m:d>
                        <m:dPr>
                          <m:endChr m:val="|"/>
                          <m:ctrlPr>
                            <a:rPr lang="en-US" sz="2800" b="0" i="1" smtClean="0">
                              <a:solidFill>
                                <a:schemeClr val="dk1"/>
                              </a:solidFill>
                              <a:latin typeface="Cambria Math" panose="02040503050406030204" pitchFamily="18" charset="0"/>
                              <a:ea typeface="Georgia"/>
                              <a:cs typeface="Georgia"/>
                              <a:sym typeface="Georgia"/>
                            </a:rPr>
                          </m:ctrlPr>
                        </m:dPr>
                        <m:e>
                          <m:r>
                            <a:rPr lang="en-US" sz="2800" b="0" i="1" smtClean="0">
                              <a:solidFill>
                                <a:schemeClr val="dk1"/>
                              </a:solidFill>
                              <a:latin typeface="Cambria Math"/>
                              <a:ea typeface="Georgia"/>
                              <a:cs typeface="Georgia"/>
                              <a:sym typeface="Georgia"/>
                            </a:rPr>
                            <m:t>𝑦</m:t>
                          </m:r>
                          <m:r>
                            <a:rPr lang="en-US" sz="2800" b="0" i="1" smtClean="0">
                              <a:solidFill>
                                <a:schemeClr val="dk1"/>
                              </a:solidFill>
                              <a:latin typeface="Cambria Math"/>
                              <a:ea typeface="Georgia"/>
                              <a:cs typeface="Georgia"/>
                              <a:sym typeface="Georgia"/>
                            </a:rPr>
                            <m:t> </m:t>
                          </m:r>
                        </m:e>
                      </m:d>
                      <m:r>
                        <a:rPr lang="en-US" sz="2800" b="0" i="1" smtClean="0">
                          <a:solidFill>
                            <a:schemeClr val="dk1"/>
                          </a:solidFill>
                          <a:latin typeface="Cambria Math"/>
                          <a:ea typeface="Georgia"/>
                          <a:cs typeface="Georgia"/>
                          <a:sym typeface="Georgia"/>
                        </a:rPr>
                        <m:t> </m:t>
                      </m:r>
                      <m:r>
                        <a:rPr lang="en-US" sz="2800" b="0" i="1" smtClean="0">
                          <a:solidFill>
                            <a:schemeClr val="dk1"/>
                          </a:solidFill>
                          <a:latin typeface="Cambria Math"/>
                          <a:ea typeface="Georgia"/>
                          <a:cs typeface="Georgia"/>
                          <a:sym typeface="Georgia"/>
                        </a:rPr>
                        <m:t>𝑋</m:t>
                      </m:r>
                      <m:r>
                        <a:rPr lang="en-US" sz="2800" b="0" i="1" smtClean="0">
                          <a:solidFill>
                            <a:schemeClr val="dk1"/>
                          </a:solidFill>
                          <a:latin typeface="Cambria Math"/>
                          <a:ea typeface="Georgia"/>
                          <a:cs typeface="Georgia"/>
                          <a:sym typeface="Georgia"/>
                        </a:rPr>
                        <m:t>)= </m:t>
                      </m:r>
                      <m:f>
                        <m:fPr>
                          <m:ctrlPr>
                            <a:rPr lang="en-US" sz="2800" i="1" smtClean="0">
                              <a:solidFill>
                                <a:schemeClr val="dk1"/>
                              </a:solidFill>
                              <a:latin typeface="Cambria Math" panose="02040503050406030204" pitchFamily="18" charset="0"/>
                              <a:sym typeface="Georgia"/>
                            </a:rPr>
                          </m:ctrlPr>
                        </m:fPr>
                        <m:num>
                          <m:r>
                            <a:rPr lang="en-US" sz="2800" b="0" i="1" smtClean="0">
                              <a:solidFill>
                                <a:schemeClr val="dk1"/>
                              </a:solidFill>
                              <a:latin typeface="Cambria Math"/>
                              <a:sym typeface="Georgia"/>
                            </a:rPr>
                            <m:t>1</m:t>
                          </m:r>
                        </m:num>
                        <m:den>
                          <m:sSubSup>
                            <m:sSubSupPr>
                              <m:ctrlPr>
                                <a:rPr lang="en-US" sz="2800" i="1">
                                  <a:solidFill>
                                    <a:schemeClr val="dk1"/>
                                  </a:solidFill>
                                  <a:latin typeface="Cambria Math" panose="02040503050406030204" pitchFamily="18" charset="0"/>
                                  <a:sym typeface="Georgia"/>
                                </a:rPr>
                              </m:ctrlPr>
                            </m:sSubSupPr>
                            <m:e>
                              <m:r>
                                <a:rPr lang="en-US" sz="2800" b="0" i="1" smtClean="0">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panose="02040503050406030204" pitchFamily="18"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We’ve solved our two major problems with linear regression, but we’ve now introduced a third problem. Our model is no longer written as a linear combination of its linear coefficients.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b="-52160"/>
                </a:stretch>
              </a:blipFill>
              <a:ln>
                <a:noFill/>
              </a:ln>
            </p:spPr>
            <p:txBody>
              <a:bodyPr/>
              <a:lstStyle/>
              <a:p>
                <a:r>
                  <a:rPr lang="en-US">
                    <a:noFill/>
                  </a:rPr>
                  <a:t> </a:t>
                </a:r>
              </a:p>
            </p:txBody>
          </p:sp>
        </mc:Fallback>
      </mc:AlternateContent>
      <p:sp>
        <p:nvSpPr>
          <p:cNvPr id="2" name="Down Arrow 1"/>
          <p:cNvSpPr/>
          <p:nvPr/>
        </p:nvSpPr>
        <p:spPr>
          <a:xfrm>
            <a:off x="6350000" y="3270250"/>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884177" y="3164942"/>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a:latin typeface="Georgia" panose="02040502050405020303" pitchFamily="18" charset="0"/>
                </a:rPr>
                <a:t>PROBABILITY ALERT!</a:t>
              </a:r>
            </a:p>
          </p:txBody>
        </p:sp>
      </p:grpSp>
    </p:spTree>
    <p:extLst>
      <p:ext uri="{BB962C8B-B14F-4D97-AF65-F5344CB8AC3E}">
        <p14:creationId xmlns:p14="http://schemas.microsoft.com/office/powerpoint/2010/main" val="42669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mc:AlternateContent xmlns:mc="http://schemas.openxmlformats.org/markup-compatibility/2006" xmlns:a14="http://schemas.microsoft.com/office/drawing/2010/main">
        <mc:Choice Requires="a14">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Ideally, we want the right hand side of our equation to look just like linear regression because that’s what makes it interpretable.  Thankfully, we can use algebra to rewrite our new regression formula.</a:t>
                </a: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a:rPr lang="en-US" sz="2800" i="1">
                          <a:solidFill>
                            <a:schemeClr val="dk1"/>
                          </a:solidFill>
                          <a:latin typeface="Cambria Math"/>
                          <a:ea typeface="Georgia"/>
                          <a:cs typeface="Georgia"/>
                          <a:sym typeface="Georgia"/>
                        </a:rPr>
                        <m:t>𝑝</m:t>
                      </m:r>
                      <m:r>
                        <a:rPr lang="en-US" sz="2800" i="1">
                          <a:solidFill>
                            <a:schemeClr val="dk1"/>
                          </a:solidFill>
                          <a:latin typeface="Cambria Math"/>
                          <a:ea typeface="Georgia"/>
                          <a:cs typeface="Georgia"/>
                          <a:sym typeface="Georgia"/>
                        </a:rPr>
                        <m:t>= </m:t>
                      </m:r>
                      <m:f>
                        <m:fPr>
                          <m:ctrlPr>
                            <a:rPr lang="en-US" sz="2800" i="1">
                              <a:solidFill>
                                <a:schemeClr val="dk1"/>
                              </a:solidFill>
                              <a:latin typeface="Cambria Math" panose="02040503050406030204" pitchFamily="18" charset="0"/>
                              <a:sym typeface="Georgia"/>
                            </a:rPr>
                          </m:ctrlPr>
                        </m:fPr>
                        <m:num>
                          <m:r>
                            <a:rPr lang="en-US" sz="2800" i="1">
                              <a:solidFill>
                                <a:schemeClr val="dk1"/>
                              </a:solidFill>
                              <a:latin typeface="Cambria Math"/>
                              <a:sym typeface="Georgia"/>
                            </a:rPr>
                            <m:t>1</m:t>
                          </m:r>
                        </m:num>
                        <m:den>
                          <m:sSubSup>
                            <m:sSubSupPr>
                              <m:ctrlPr>
                                <a:rPr lang="en-US" sz="2800" i="1">
                                  <a:solidFill>
                                    <a:schemeClr val="dk1"/>
                                  </a:solidFill>
                                  <a:latin typeface="Cambria Math" panose="02040503050406030204" pitchFamily="18" charset="0"/>
                                  <a:sym typeface="Georgia"/>
                                </a:rPr>
                              </m:ctrlPr>
                            </m:sSubSupPr>
                            <m:e>
                              <m:r>
                                <a:rPr lang="en-US" sz="2800" i="1">
                                  <a:solidFill>
                                    <a:schemeClr val="dk1"/>
                                  </a:solidFill>
                                  <a:latin typeface="Cambria Math"/>
                                  <a:sym typeface="Georgia"/>
                                </a:rPr>
                                <m:t>1+ </m:t>
                              </m:r>
                              <m:r>
                                <a:rPr lang="en-US" sz="2800" i="1">
                                  <a:solidFill>
                                    <a:schemeClr val="dk1"/>
                                  </a:solidFill>
                                  <a:latin typeface="Cambria Math"/>
                                  <a:sym typeface="Georgia"/>
                                </a:rPr>
                                <m:t>𝑒</m:t>
                              </m:r>
                            </m:e>
                            <m:sub/>
                            <m:sup>
                              <m:r>
                                <a:rPr lang="en-US" sz="2800" i="1">
                                  <a:solidFill>
                                    <a:schemeClr val="dk1"/>
                                  </a:solidFill>
                                  <a:latin typeface="Cambria Math"/>
                                  <a:sym typeface="Georgia"/>
                                </a:rPr>
                                <m:t>−</m:t>
                              </m:r>
                              <m:sSub>
                                <m:sSubPr>
                                  <m:ctrlPr>
                                    <a:rPr lang="en-US" sz="2800" i="1">
                                      <a:solidFill>
                                        <a:schemeClr val="dk1"/>
                                      </a:solidFill>
                                      <a:latin typeface="Cambria Math" panose="02040503050406030204" pitchFamily="18" charset="0"/>
                                      <a:ea typeface="Cambria Math"/>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ea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sup>
                          </m:sSubSup>
                        </m:den>
                      </m:f>
                    </m:oMath>
                  </m:oMathPara>
                </a14:m>
                <a:endParaRPr lang="en-US" sz="2800" dirty="0">
                  <a:solidFill>
                    <a:schemeClr val="dk1"/>
                  </a:solidFill>
                  <a:latin typeface="Georgia"/>
                  <a:sym typeface="Georgia"/>
                </a:endParaRPr>
              </a:p>
              <a:p>
                <a:pPr lvl="0" algn="ctr">
                  <a:buSzPct val="100000"/>
                </a:pPr>
                <a:endParaRPr lang="en-US" sz="2800" dirty="0">
                  <a:latin typeface="Georgia"/>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endParaRPr lang="en-US" sz="2800" b="0" i="1" dirty="0">
                  <a:solidFill>
                    <a:schemeClr val="dk1"/>
                  </a:solidFill>
                  <a:latin typeface="Cambria Math"/>
                  <a:ea typeface="Georgia"/>
                  <a:cs typeface="Georgia"/>
                  <a:sym typeface="Georgia"/>
                </a:endParaRPr>
              </a:p>
              <a:p>
                <a:pPr lvl="0" algn="ctr">
                  <a:buSzPct val="100000"/>
                </a:pPr>
                <a14:m>
                  <m:oMathPara xmlns:m="http://schemas.openxmlformats.org/officeDocument/2006/math">
                    <m:oMathParaPr>
                      <m:jc m:val="centerGroup"/>
                    </m:oMathParaPr>
                    <m:oMath xmlns:m="http://schemas.openxmlformats.org/officeDocument/2006/math">
                      <m:r>
                        <m:rPr>
                          <m:sty m:val="p"/>
                        </m:rPr>
                        <a:rPr lang="en-US" sz="2800" b="0" i="0" smtClean="0">
                          <a:solidFill>
                            <a:schemeClr val="dk1"/>
                          </a:solidFill>
                          <a:latin typeface="Cambria Math"/>
                          <a:ea typeface="Georgia"/>
                          <a:cs typeface="Georgia"/>
                          <a:sym typeface="Georgia"/>
                        </a:rPr>
                        <m:t>log</m:t>
                      </m:r>
                      <m:r>
                        <a:rPr lang="en-US" sz="2800" b="0" i="1" smtClean="0">
                          <a:solidFill>
                            <a:schemeClr val="dk1"/>
                          </a:solidFill>
                          <a:latin typeface="Cambria Math"/>
                          <a:ea typeface="Georgia"/>
                          <a:cs typeface="Georgia"/>
                          <a:sym typeface="Georgia"/>
                        </a:rPr>
                        <m:t>⁡(</m:t>
                      </m:r>
                      <m:f>
                        <m:fPr>
                          <m:ctrlPr>
                            <a:rPr lang="en-US" sz="2800" b="0" i="1" smtClean="0">
                              <a:solidFill>
                                <a:schemeClr val="dk1"/>
                              </a:solidFill>
                              <a:latin typeface="Cambria Math" panose="02040503050406030204" pitchFamily="18" charset="0"/>
                              <a:sym typeface="Georgia"/>
                            </a:rPr>
                          </m:ctrlPr>
                        </m:fPr>
                        <m:num>
                          <m:r>
                            <a:rPr lang="en-US" sz="2800" b="0" i="1" smtClean="0">
                              <a:solidFill>
                                <a:schemeClr val="dk1"/>
                              </a:solidFill>
                              <a:latin typeface="Cambria Math"/>
                              <a:sym typeface="Georgia"/>
                            </a:rPr>
                            <m:t>𝑝</m:t>
                          </m:r>
                        </m:num>
                        <m:den>
                          <m:r>
                            <a:rPr lang="en-US" sz="2800" b="0" i="1" smtClean="0">
                              <a:solidFill>
                                <a:schemeClr val="dk1"/>
                              </a:solidFill>
                              <a:latin typeface="Cambria Math"/>
                              <a:sym typeface="Georgia"/>
                            </a:rPr>
                            <m:t>1−</m:t>
                          </m:r>
                          <m:r>
                            <a:rPr lang="en-US" sz="2800" b="0" i="1" smtClean="0">
                              <a:solidFill>
                                <a:schemeClr val="dk1"/>
                              </a:solidFill>
                              <a:latin typeface="Cambria Math"/>
                              <a:sym typeface="Georgia"/>
                            </a:rPr>
                            <m:t>𝑝</m:t>
                          </m:r>
                        </m:den>
                      </m:f>
                      <m:r>
                        <a:rPr lang="en-US" sz="2800" b="0" i="1" smtClean="0">
                          <a:solidFill>
                            <a:schemeClr val="dk1"/>
                          </a:solidFill>
                          <a:latin typeface="Cambria Math"/>
                          <a:ea typeface="Georgia"/>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1</m:t>
                          </m:r>
                        </m:sub>
                      </m:sSub>
                      <m:r>
                        <a:rPr lang="en-US" sz="2800" i="1">
                          <a:solidFill>
                            <a:schemeClr val="dk1"/>
                          </a:solidFill>
                          <a:latin typeface="Cambria Math"/>
                          <a:ea typeface="Cambria Math"/>
                          <a:cs typeface="Georgia"/>
                          <a:sym typeface="Georgia"/>
                        </a:rPr>
                        <m:t>𝑋</m:t>
                      </m:r>
                      <m:r>
                        <a:rPr lang="en-US" sz="2800" i="1">
                          <a:solidFill>
                            <a:schemeClr val="dk1"/>
                          </a:solidFill>
                          <a:latin typeface="Cambria Math"/>
                          <a:ea typeface="Cambria Math"/>
                          <a:cs typeface="Georgia"/>
                          <a:sym typeface="Georgia"/>
                        </a:rPr>
                        <m:t>+</m:t>
                      </m:r>
                      <m:sSub>
                        <m:sSubPr>
                          <m:ctrlPr>
                            <a:rPr lang="en-US" sz="2800" i="1">
                              <a:solidFill>
                                <a:schemeClr val="dk1"/>
                              </a:solidFill>
                              <a:latin typeface="Cambria Math" panose="02040503050406030204" pitchFamily="18" charset="0"/>
                              <a:sym typeface="Georgia"/>
                            </a:rPr>
                          </m:ctrlPr>
                        </m:sSubPr>
                        <m:e>
                          <m:r>
                            <a:rPr lang="en-US" sz="2800" i="1">
                              <a:solidFill>
                                <a:schemeClr val="dk1"/>
                              </a:solidFill>
                              <a:latin typeface="Cambria Math"/>
                              <a:ea typeface="Cambria Math"/>
                              <a:sym typeface="Georgia"/>
                            </a:rPr>
                            <m:t>𝛽</m:t>
                          </m:r>
                        </m:e>
                        <m:sub>
                          <m:r>
                            <a:rPr lang="en-US" sz="2800" i="1">
                              <a:solidFill>
                                <a:schemeClr val="dk1"/>
                              </a:solidFill>
                              <a:latin typeface="Cambria Math"/>
                              <a:sym typeface="Georgia"/>
                            </a:rPr>
                            <m:t>0</m:t>
                          </m:r>
                        </m:sub>
                      </m:sSub>
                    </m:oMath>
                  </m:oMathPara>
                </a14:m>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mc:Choice>
        <mc:Fallback xmlns="">
          <p:sp>
            <p:nvSpPr>
              <p:cNvPr id="490" name="Shape 490"/>
              <p:cNvSpPr txBox="1">
                <a:spLocks noGrp="1" noRot="1" noChangeAspect="1" noMove="1" noResize="1" noEditPoints="1" noAdjustHandles="1" noChangeArrowheads="1" noChangeShapeType="1" noTextEdit="1"/>
              </p:cNvSpPr>
              <p:nvPr>
                <p:ph type="body" idx="1"/>
              </p:nvPr>
            </p:nvSpPr>
            <p:spPr>
              <a:xfrm>
                <a:off x="635006" y="1292775"/>
                <a:ext cx="11734800" cy="3809999"/>
              </a:xfrm>
              <a:prstGeom prst="rect">
                <a:avLst/>
              </a:prstGeom>
              <a:blipFill rotWithShape="1">
                <a:blip r:embed="rId3"/>
                <a:stretch>
                  <a:fillRect l="-1662" r="-1195" b="-33920"/>
                </a:stretch>
              </a:blipFill>
              <a:ln>
                <a:noFill/>
              </a:ln>
            </p:spPr>
            <p:txBody>
              <a:bodyPr/>
              <a:lstStyle/>
              <a:p>
                <a:r>
                  <a:rPr lang="en-US">
                    <a:noFill/>
                  </a:rPr>
                  <a:t> </a:t>
                </a:r>
              </a:p>
            </p:txBody>
          </p:sp>
        </mc:Fallback>
      </mc:AlternateContent>
      <p:sp>
        <p:nvSpPr>
          <p:cNvPr id="2" name="Down Arrow 1"/>
          <p:cNvSpPr/>
          <p:nvPr/>
        </p:nvSpPr>
        <p:spPr>
          <a:xfrm>
            <a:off x="6309433" y="4539071"/>
            <a:ext cx="622350" cy="1066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6" name="Group 5"/>
          <p:cNvGrpSpPr/>
          <p:nvPr/>
        </p:nvGrpSpPr>
        <p:grpSpPr>
          <a:xfrm rot="20400840">
            <a:off x="417307" y="5219861"/>
            <a:ext cx="3962400" cy="762000"/>
            <a:chOff x="1397000" y="4337050"/>
            <a:chExt cx="3962400" cy="762000"/>
          </a:xfrm>
        </p:grpSpPr>
        <p:pic>
          <p:nvPicPr>
            <p:cNvPr id="7" name="Picture 8" descr="http://downloadicons.net/sites/default/files/alert-icon-165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433705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152570" y="4517995"/>
              <a:ext cx="3206830" cy="400110"/>
            </a:xfrm>
            <a:prstGeom prst="rect">
              <a:avLst/>
            </a:prstGeom>
            <a:noFill/>
          </p:spPr>
          <p:txBody>
            <a:bodyPr wrap="square" rtlCol="0">
              <a:spAutoFit/>
            </a:bodyPr>
            <a:lstStyle/>
            <a:p>
              <a:pPr algn="ctr"/>
              <a:r>
                <a:rPr lang="en-US" sz="2000" b="1" dirty="0">
                  <a:latin typeface="Georgia" panose="02040502050405020303" pitchFamily="18" charset="0"/>
                </a:rPr>
                <a:t>PROBABILITY ALERT!</a:t>
              </a:r>
            </a:p>
          </p:txBody>
        </p:sp>
      </p:grpSp>
    </p:spTree>
    <p:extLst>
      <p:ext uri="{BB962C8B-B14F-4D97-AF65-F5344CB8AC3E}">
        <p14:creationId xmlns:p14="http://schemas.microsoft.com/office/powerpoint/2010/main" val="3732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635000" y="736600"/>
            <a:ext cx="123699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TRANSFORMING LINEAR REGRESSION</a:t>
            </a:r>
          </a:p>
        </p:txBody>
      </p:sp>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new formula allow us to express our regression using the inverse of the sigmoid function or the </a:t>
            </a:r>
            <a:r>
              <a:rPr lang="en-US" sz="2800" b="1" dirty="0">
                <a:latin typeface="Georgia"/>
                <a:ea typeface="Georgia"/>
                <a:cs typeface="Georgia"/>
                <a:sym typeface="Georgia"/>
              </a:rPr>
              <a:t>logistic function </a:t>
            </a:r>
            <a:r>
              <a:rPr lang="en-US" sz="2800" dirty="0">
                <a:latin typeface="Georgia"/>
                <a:ea typeface="Georgia"/>
                <a:cs typeface="Georgia"/>
                <a:sym typeface="Georgia"/>
              </a:rPr>
              <a:t>and preserves the interpretability of linear regression.</a:t>
            </a:r>
          </a:p>
          <a:p>
            <a:pPr marL="863600" lvl="1" indent="-256540">
              <a:buSzPct val="100000"/>
              <a:buFont typeface="Georgia"/>
              <a:buChar char="‣"/>
            </a:pPr>
            <a:endParaRPr lang="en-US" sz="2800" dirty="0">
              <a:latin typeface="Georgia"/>
              <a:ea typeface="Georgia"/>
              <a:cs typeface="Georgia"/>
              <a:sym typeface="Georgia"/>
            </a:endParaRPr>
          </a:p>
          <a:p>
            <a:pPr marL="863600" lvl="1" indent="-256540">
              <a:buSzPct val="100000"/>
              <a:buFont typeface="Georgia"/>
              <a:buChar char="‣"/>
            </a:pPr>
            <a:r>
              <a:rPr lang="en-US" sz="2800" dirty="0">
                <a:latin typeface="Georgia"/>
                <a:ea typeface="Georgia"/>
                <a:cs typeface="Georgia"/>
                <a:sym typeface="Georgia"/>
              </a:rPr>
              <a:t>This often referred to as a </a:t>
            </a:r>
            <a:r>
              <a:rPr lang="en-US" sz="2800" b="1" dirty="0">
                <a:latin typeface="Georgia"/>
                <a:ea typeface="Georgia"/>
                <a:cs typeface="Georgia"/>
                <a:sym typeface="Georgia"/>
              </a:rPr>
              <a:t>link function </a:t>
            </a:r>
            <a:r>
              <a:rPr lang="en-US" sz="2800" dirty="0">
                <a:latin typeface="Georgia"/>
                <a:ea typeface="Georgia"/>
                <a:cs typeface="Georgia"/>
                <a:sym typeface="Georgia"/>
              </a:rPr>
              <a:t>since it links our traditional regression equation with a new type of outcome variable.</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However, our outcome variable has changed. It is no longer the probability  of outcome variable being 1, but the log ratio of probabilities. This ratio of probabilities is referred to as the </a:t>
            </a:r>
            <a:r>
              <a:rPr lang="en-US" sz="2800" b="1" dirty="0">
                <a:latin typeface="Georgia"/>
                <a:ea typeface="Georgia"/>
                <a:cs typeface="Georgia"/>
                <a:sym typeface="Georgia"/>
              </a:rPr>
              <a:t>odds ratio</a:t>
            </a:r>
            <a:r>
              <a:rPr lang="en-US" sz="2800" dirty="0">
                <a:latin typeface="Georgia"/>
                <a:ea typeface="Georgia"/>
                <a:cs typeface="Georgia"/>
                <a:sym typeface="Georgia"/>
              </a:rPr>
              <a:t> (and the log ratio is referred to as the </a:t>
            </a:r>
            <a:r>
              <a:rPr lang="en-US" sz="2800" b="1" dirty="0">
                <a:latin typeface="Georgia"/>
                <a:ea typeface="Georgia"/>
                <a:cs typeface="Georgia"/>
                <a:sym typeface="Georgia"/>
              </a:rPr>
              <a:t>log odds ratio</a:t>
            </a:r>
            <a:r>
              <a:rPr lang="en-US" sz="2800" dirty="0">
                <a:latin typeface="Georgia"/>
                <a:ea typeface="Georgia"/>
                <a:cs typeface="Georgia"/>
                <a:sym typeface="Georgia"/>
              </a:rPr>
              <a:t>).</a:t>
            </a:r>
          </a:p>
          <a:p>
            <a:pPr marL="203200" marR="0" lvl="0" indent="-256540" algn="l" rtl="0">
              <a:spcBef>
                <a:spcPts val="0"/>
              </a:spcBef>
              <a:buSzPct val="100000"/>
              <a:buFont typeface="Georgia"/>
              <a:buChar char="‣"/>
            </a:pPr>
            <a:endParaRPr lang="en-US" sz="2800" b="1"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R="0" lvl="0" algn="l" rtl="0">
              <a:spcBef>
                <a:spcPts val="0"/>
              </a:spcBef>
              <a:buNone/>
            </a:pPr>
            <a:endParaRPr sz="2800" dirty="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219886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GUIDED PRACTICE	</a:t>
            </a:r>
          </a:p>
        </p:txBody>
      </p:sp>
      <p:sp>
        <p:nvSpPr>
          <p:cNvPr id="328" name="Shape 32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strike="sngStrike" dirty="0">
                <a:solidFill>
                  <a:srgbClr val="FFFFFF"/>
                </a:solidFill>
                <a:latin typeface="Oswald"/>
                <a:ea typeface="Oswald"/>
                <a:cs typeface="Oswald"/>
                <a:sym typeface="Oswald"/>
              </a:rPr>
              <a:t>NEVER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TELL ME THE ODDS</a:t>
            </a:r>
          </a:p>
        </p:txBody>
      </p:sp>
    </p:spTree>
    <p:extLst>
      <p:ext uri="{BB962C8B-B14F-4D97-AF65-F5344CB8AC3E}">
        <p14:creationId xmlns:p14="http://schemas.microsoft.com/office/powerpoint/2010/main" val="45262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 TO LOGISTIC REGRESSION</a:t>
            </a:r>
          </a:p>
        </p:txBody>
      </p:sp>
      <p:sp>
        <p:nvSpPr>
          <p:cNvPr id="441" name="Shape 441"/>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indent="-256540">
              <a:spcBef>
                <a:spcPts val="1000"/>
              </a:spcBef>
              <a:buSzPct val="100000"/>
              <a:buFont typeface="Georgia"/>
              <a:buChar char="‣"/>
            </a:pPr>
            <a:r>
              <a:rPr lang="en-US" sz="2800" dirty="0">
                <a:latin typeface="Georgia"/>
                <a:ea typeface="Georgia"/>
                <a:cs typeface="Georgia"/>
                <a:sym typeface="Georgia"/>
              </a:rPr>
              <a:t>Describe a sigmoid function, odds, and the odds ratio and how they relate to logistic regression</a:t>
            </a:r>
          </a:p>
          <a:p>
            <a:pPr marL="203200" indent="-256540">
              <a:spcBef>
                <a:spcPts val="1000"/>
              </a:spcBef>
              <a:buSzPct val="100000"/>
              <a:buFont typeface="Georgia"/>
              <a:buChar char="‣"/>
            </a:pPr>
            <a:r>
              <a:rPr lang="en-US" sz="2800" dirty="0">
                <a:latin typeface="Georgia"/>
                <a:ea typeface="Georgia"/>
                <a:cs typeface="Georgia"/>
                <a:sym typeface="Georgia"/>
              </a:rPr>
              <a:t>Build a Logistic regression classification model using the statsmodels and sklearn libraries library</a:t>
            </a:r>
          </a:p>
          <a:p>
            <a:pPr marL="203200" marR="0" lvl="0" indent="-256540" algn="l" rtl="0">
              <a:spcBef>
                <a:spcPts val="1000"/>
              </a:spcBef>
              <a:buSzPct val="100000"/>
              <a:buFont typeface="Georgia"/>
              <a:buChar char="‣"/>
            </a:pPr>
            <a:r>
              <a:rPr lang="en-US" sz="2800" dirty="0">
                <a:latin typeface="Georgia"/>
                <a:ea typeface="Georgia"/>
                <a:cs typeface="Georgia"/>
                <a:sym typeface="Georgia"/>
              </a:rPr>
              <a:t>Evaluate a model using metrics such as classification accuracy/error, confusion matrix, ROC/AUC curves, and loss functions</a:t>
            </a:r>
          </a:p>
          <a:p>
            <a:pPr marR="0" lvl="0" algn="l" rtl="0">
              <a:spcBef>
                <a:spcPts val="1000"/>
              </a:spcBef>
              <a:buNone/>
            </a:pPr>
            <a:endParaRPr sz="2800" dirty="0">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
        <p:nvSpPr>
          <p:cNvPr id="442" name="Shape 442"/>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TODAY’S 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a:t>
            </a:r>
            <a:r>
              <a:rPr lang="en-US" sz="3200" b="1" strike="sngStrike" dirty="0">
                <a:latin typeface="Oswald"/>
                <a:ea typeface="Oswald"/>
                <a:cs typeface="Oswald"/>
                <a:sym typeface="Oswald"/>
              </a:rPr>
              <a:t>NEVER</a:t>
            </a:r>
            <a:r>
              <a:rPr lang="en-US" sz="3200" b="1" dirty="0">
                <a:latin typeface="Oswald"/>
                <a:ea typeface="Oswald"/>
                <a:cs typeface="Oswald"/>
                <a:sym typeface="Oswald"/>
              </a:rPr>
              <a:t> TELL ME THE ODDS</a:t>
            </a:r>
          </a:p>
        </p:txBody>
      </p:sp>
      <p:pic>
        <p:nvPicPr>
          <p:cNvPr id="612" name="Shape 61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613" name="Shape 61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614" name="Shape 614"/>
          <p:cNvSpPr/>
          <p:nvPr/>
        </p:nvSpPr>
        <p:spPr>
          <a:xfrm>
            <a:off x="2961475" y="2224349"/>
            <a:ext cx="9174599" cy="3010199"/>
          </a:xfrm>
          <a:prstGeom prst="rect">
            <a:avLst/>
          </a:prstGeom>
          <a:noFill/>
          <a:ln>
            <a:noFill/>
          </a:ln>
        </p:spPr>
        <p:txBody>
          <a:bodyPr lIns="50800" tIns="50800" rIns="50800" bIns="50800" anchor="t" anchorCtr="0">
            <a:noAutofit/>
          </a:bodyPr>
          <a:lstStyle/>
          <a:p>
            <a:pPr marL="457200" lvl="0" indent="-342900" rtl="0">
              <a:spcBef>
                <a:spcPts val="0"/>
              </a:spcBef>
              <a:buClr>
                <a:schemeClr val="dk1"/>
              </a:buClr>
              <a:buSzPct val="100000"/>
              <a:buFont typeface="Georgia"/>
              <a:buAutoNum type="arabicPeriod"/>
            </a:pPr>
            <a:endParaRPr lang="en-US" sz="1800" dirty="0">
              <a:solidFill>
                <a:schemeClr val="dk1"/>
              </a:solidFill>
              <a:latin typeface="Georgia"/>
              <a:ea typeface="Georgia"/>
              <a:cs typeface="Georgia"/>
              <a:sym typeface="Georgia"/>
            </a:endParaRPr>
          </a:p>
          <a:p>
            <a:pPr marL="457200" lvl="0" indent="-342900">
              <a:buClr>
                <a:schemeClr val="dk1"/>
              </a:buClr>
              <a:buSzPct val="100000"/>
              <a:buFont typeface="Georgia"/>
              <a:buAutoNum type="arabicPeriod"/>
            </a:pPr>
            <a:r>
              <a:rPr lang="en-US" sz="1800" dirty="0">
                <a:solidFill>
                  <a:schemeClr val="dk1"/>
                </a:solidFill>
                <a:latin typeface="Georgia"/>
                <a:ea typeface="Georgia"/>
                <a:cs typeface="Georgia"/>
                <a:sym typeface="Georgia"/>
              </a:rPr>
              <a:t>Given  a standard deck of cards,  calculate the probability, odds, and log odds of the obtaining  the following cards. (</a:t>
            </a:r>
            <a:r>
              <a:rPr lang="en-US" sz="1800" i="1" dirty="0">
                <a:solidFill>
                  <a:schemeClr val="dk1"/>
                </a:solidFill>
                <a:latin typeface="Georgia"/>
                <a:ea typeface="Georgia"/>
                <a:cs typeface="Georgia"/>
                <a:sym typeface="Georgia"/>
              </a:rPr>
              <a:t>Hint : You may want to use the log function from NumPy)</a:t>
            </a:r>
          </a:p>
          <a:p>
            <a:pPr marL="457200" lvl="0" indent="-342900">
              <a:buClr>
                <a:schemeClr val="dk1"/>
              </a:buClr>
              <a:buSzPct val="100000"/>
              <a:buFont typeface="Georgia"/>
              <a:buAutoNum type="arabicPeriod"/>
            </a:pPr>
            <a:endParaRPr lang="en-US" sz="1800" dirty="0">
              <a:solidFill>
                <a:schemeClr val="dk1"/>
              </a:solidFill>
              <a:latin typeface="Georgia"/>
              <a:ea typeface="Georgia"/>
              <a:cs typeface="Georgia"/>
              <a:sym typeface="Georgia"/>
            </a:endParaRPr>
          </a:p>
          <a:p>
            <a:pPr marL="822960" lvl="0" indent="-342900">
              <a:buClr>
                <a:schemeClr val="dk1"/>
              </a:buClr>
              <a:buSzPct val="100000"/>
              <a:buFont typeface="Arial" panose="020B0604020202020204" pitchFamily="34" charset="0"/>
              <a:buChar char="•"/>
            </a:pPr>
            <a:r>
              <a:rPr lang="en-US" sz="1800" dirty="0">
                <a:solidFill>
                  <a:schemeClr val="dk1"/>
                </a:solidFill>
                <a:latin typeface="Georgia"/>
                <a:ea typeface="Georgia"/>
                <a:cs typeface="Georgia"/>
                <a:sym typeface="Georgia"/>
              </a:rPr>
              <a:t>The 2 of clubs</a:t>
            </a:r>
          </a:p>
          <a:p>
            <a:pPr marL="822960" lvl="0" indent="-342900">
              <a:buClr>
                <a:schemeClr val="dk1"/>
              </a:buClr>
              <a:buSzPct val="100000"/>
              <a:buFont typeface="Arial" panose="020B0604020202020204" pitchFamily="34" charset="0"/>
              <a:buChar char="•"/>
            </a:pPr>
            <a:r>
              <a:rPr lang="en-US" sz="1800" dirty="0">
                <a:solidFill>
                  <a:schemeClr val="dk1"/>
                </a:solidFill>
                <a:latin typeface="Georgia"/>
                <a:ea typeface="Georgia"/>
                <a:cs typeface="Georgia"/>
                <a:sym typeface="Georgia"/>
              </a:rPr>
              <a:t>Any diamond card</a:t>
            </a:r>
          </a:p>
          <a:p>
            <a:pPr marL="822960" lvl="0" indent="-342900">
              <a:buClr>
                <a:schemeClr val="dk1"/>
              </a:buClr>
              <a:buSzPct val="100000"/>
              <a:buFont typeface="Arial" panose="020B0604020202020204" pitchFamily="34" charset="0"/>
              <a:buChar char="•"/>
            </a:pPr>
            <a:r>
              <a:rPr lang="en-US" sz="1800" dirty="0">
                <a:solidFill>
                  <a:schemeClr val="dk1"/>
                </a:solidFill>
                <a:latin typeface="Georgia"/>
                <a:ea typeface="Georgia"/>
                <a:cs typeface="Georgia"/>
                <a:sym typeface="Georgia"/>
              </a:rPr>
              <a:t>A face card (any J, Q, K)</a:t>
            </a:r>
          </a:p>
          <a:p>
            <a:pPr marL="822960" lvl="0" indent="-342900">
              <a:buClr>
                <a:schemeClr val="dk1"/>
              </a:buClr>
              <a:buSzPct val="100000"/>
              <a:buFont typeface="Georgia"/>
              <a:buAutoNum type="arabicPeriod"/>
            </a:pPr>
            <a:endParaRPr lang="en-US" sz="1800" dirty="0">
              <a:solidFill>
                <a:schemeClr val="dk1"/>
              </a:solidFill>
              <a:latin typeface="Georgia"/>
              <a:ea typeface="Georgia"/>
              <a:cs typeface="Georgia"/>
              <a:sym typeface="Georgia"/>
            </a:endParaRPr>
          </a:p>
          <a:p>
            <a:pPr marL="457200" lvl="0" indent="-342900">
              <a:buClr>
                <a:schemeClr val="dk1"/>
              </a:buClr>
              <a:buSzPct val="100000"/>
              <a:buFont typeface="+mj-lt"/>
              <a:buAutoNum type="arabicPeriod" startAt="2"/>
            </a:pPr>
            <a:r>
              <a:rPr lang="en-US" sz="1800" dirty="0">
                <a:solidFill>
                  <a:schemeClr val="dk1"/>
                </a:solidFill>
                <a:latin typeface="Georgia"/>
                <a:ea typeface="Georgia"/>
                <a:cs typeface="Georgia"/>
                <a:sym typeface="Georgia"/>
              </a:rPr>
              <a:t>What do each of these measures tell you about how likelihood of each scenario?</a:t>
            </a:r>
          </a:p>
          <a:p>
            <a:pPr marL="457200" lvl="5" indent="-342900">
              <a:buClr>
                <a:schemeClr val="dk1"/>
              </a:buClr>
              <a:buSzPct val="100000"/>
              <a:buFont typeface="Arial" panose="020B0604020202020204" pitchFamily="34" charset="0"/>
              <a:buChar char="•"/>
            </a:pPr>
            <a:endParaRPr lang="en-US" sz="1800" dirty="0">
              <a:solidFill>
                <a:schemeClr val="dk1"/>
              </a:solidFill>
              <a:latin typeface="Georgia"/>
              <a:ea typeface="Georgia"/>
              <a:cs typeface="Georgia"/>
              <a:sym typeface="Georgia"/>
            </a:endParaRPr>
          </a:p>
        </p:txBody>
      </p:sp>
      <p:sp>
        <p:nvSpPr>
          <p:cNvPr id="615" name="Shape 615"/>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616" name="Shape 616"/>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617" name="Shape 617"/>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ANSWER THE FOLLOWING QUESTIONS (15 minutes)</a:t>
            </a:r>
          </a:p>
        </p:txBody>
      </p:sp>
      <p:cxnSp>
        <p:nvCxnSpPr>
          <p:cNvPr id="618" name="Shape 618"/>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extLst>
      <p:ext uri="{BB962C8B-B14F-4D97-AF65-F5344CB8AC3E}">
        <p14:creationId xmlns:p14="http://schemas.microsoft.com/office/powerpoint/2010/main" val="511280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DESCRIBING THE ODDS</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The probability of a scenario can be interpreted as…</a:t>
            </a: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The odds ratio can be interpreted as…</a:t>
            </a: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The log odds ration can be interpreted as…</a:t>
            </a:r>
          </a:p>
        </p:txBody>
      </p:sp>
    </p:spTree>
    <p:extLst>
      <p:ext uri="{BB962C8B-B14F-4D97-AF65-F5344CB8AC3E}">
        <p14:creationId xmlns:p14="http://schemas.microsoft.com/office/powerpoint/2010/main" val="3798504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DEMO</a:t>
            </a:r>
          </a:p>
        </p:txBody>
      </p:sp>
      <p:sp>
        <p:nvSpPr>
          <p:cNvPr id="584" name="Shape 584"/>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BUILDING A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BUILDING A 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logistic-regression-starter notebook and let’s see how we’ll build a logistic regression model with both statsmodels and sklearn.</a:t>
            </a:r>
          </a:p>
        </p:txBody>
      </p:sp>
    </p:spTree>
    <p:extLst>
      <p:ext uri="{BB962C8B-B14F-4D97-AF65-F5344CB8AC3E}">
        <p14:creationId xmlns:p14="http://schemas.microsoft.com/office/powerpoint/2010/main" val="345035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INDEPENDENT PRACTICE</a:t>
            </a:r>
          </a:p>
        </p:txBody>
      </p:sp>
      <p:sp>
        <p:nvSpPr>
          <p:cNvPr id="675" name="Shape 67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MULTIVARIATE LOGISTIC REGRESSION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Shape 69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INTRODUCTION</a:t>
            </a:r>
          </a:p>
        </p:txBody>
      </p:sp>
      <p:sp>
        <p:nvSpPr>
          <p:cNvPr id="693" name="Shape 69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ADVANCED CLASSIFICATION METRICS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While we’ve already discussed three different metrics to measure the effectiveness of a classification model, they’ve only given us an overall picture of how a model is performing.</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What if we wanted to know exactly how a classifier was performing (e.g. what is predicting correctly vs incorrectly)?</a:t>
            </a: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p:txBody>
      </p:sp>
      <p:sp>
        <p:nvSpPr>
          <p:cNvPr id="699" name="Shape 69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use a confusion matrix to obtain more granular accuracy ratings for of each class by using the </a:t>
            </a:r>
            <a:r>
              <a:rPr lang="en-US" sz="2800" i="1" dirty="0">
                <a:latin typeface="Georgia"/>
                <a:ea typeface="Georgia"/>
                <a:cs typeface="Georgia"/>
                <a:sym typeface="Georgia"/>
              </a:rPr>
              <a:t>true positive rate</a:t>
            </a:r>
            <a:r>
              <a:rPr lang="en-US" sz="2800" dirty="0">
                <a:latin typeface="Georgia"/>
                <a:ea typeface="Georgia"/>
                <a:cs typeface="Georgia"/>
                <a:sym typeface="Georgia"/>
              </a:rPr>
              <a:t> and the </a:t>
            </a:r>
            <a:r>
              <a:rPr lang="en-US" sz="2800" i="1" dirty="0">
                <a:latin typeface="Georgia"/>
                <a:ea typeface="Georgia"/>
                <a:cs typeface="Georgia"/>
                <a:sym typeface="Georgia"/>
              </a:rPr>
              <a:t>false positive rate</a:t>
            </a:r>
            <a:r>
              <a:rPr lang="en-US" sz="2800" dirty="0">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p:txBody>
      </p:sp>
      <p:sp>
        <p:nvSpPr>
          <p:cNvPr id="711" name="Shape 71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2" name="Shape 712"/>
          <p:cNvPicPr preferRelativeResize="0">
            <a:picLocks noChangeAspect="1"/>
          </p:cNvPicPr>
          <p:nvPr/>
        </p:nvPicPr>
        <p:blipFill>
          <a:blip r:embed="rId3">
            <a:alphaModFix/>
          </a:blip>
          <a:stretch>
            <a:fillRect/>
          </a:stretch>
        </p:blipFill>
        <p:spPr>
          <a:xfrm>
            <a:off x="3604176" y="2904490"/>
            <a:ext cx="5336624" cy="40233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a:t>
            </a:r>
            <a:r>
              <a:rPr lang="en-US" sz="2800" b="1" dirty="0">
                <a:latin typeface="Georgia"/>
                <a:ea typeface="Georgia"/>
                <a:cs typeface="Georgia"/>
                <a:sym typeface="Georgia"/>
              </a:rPr>
              <a:t>true positive rate (TPR)</a:t>
            </a:r>
            <a:r>
              <a:rPr lang="en-US" sz="2800" dirty="0">
                <a:latin typeface="Georgia"/>
                <a:ea typeface="Georgia"/>
                <a:cs typeface="Georgia"/>
                <a:sym typeface="Georgia"/>
              </a:rPr>
              <a:t> asks, “Out of all of the target classes, how many were accurately predicted to belong to that class?”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Using our example, the TPR would be how often does our model  </a:t>
            </a:r>
            <a:r>
              <a:rPr lang="en-US" sz="2800" u="sng" dirty="0">
                <a:latin typeface="Georgia"/>
                <a:ea typeface="Georgia"/>
                <a:cs typeface="Georgia"/>
                <a:sym typeface="Georgia"/>
              </a:rPr>
              <a:t>correctly</a:t>
            </a:r>
            <a:r>
              <a:rPr lang="en-US" sz="2800" dirty="0">
                <a:latin typeface="Georgia"/>
                <a:ea typeface="Georgia"/>
                <a:cs typeface="Georgia"/>
                <a:sym typeface="Georgia"/>
              </a:rPr>
              <a:t> identify customer who will default on their credit card debt.</a:t>
            </a:r>
          </a:p>
        </p:txBody>
      </p:sp>
      <p:sp>
        <p:nvSpPr>
          <p:cNvPr id="718" name="Shape 7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19" name="Shape 719"/>
          <p:cNvPicPr preferRelativeResize="0"/>
          <p:nvPr/>
        </p:nvPicPr>
        <p:blipFill>
          <a:blip r:embed="rId3">
            <a:alphaModFix/>
          </a:blip>
          <a:stretch>
            <a:fillRect/>
          </a:stretch>
        </p:blipFill>
        <p:spPr>
          <a:xfrm>
            <a:off x="3703987" y="3962512"/>
            <a:ext cx="5724525" cy="3286125"/>
          </a:xfrm>
          <a:prstGeom prst="rect">
            <a:avLst/>
          </a:prstGeom>
          <a:noFill/>
          <a:ln>
            <a:noFill/>
          </a:ln>
        </p:spPr>
      </p:pic>
      <p:pic>
        <p:nvPicPr>
          <p:cNvPr id="720" name="Shape 720"/>
          <p:cNvPicPr preferRelativeResize="0"/>
          <p:nvPr/>
        </p:nvPicPr>
        <p:blipFill>
          <a:blip r:embed="rId4">
            <a:alphaModFix/>
          </a:blip>
          <a:stretch>
            <a:fillRect/>
          </a:stretch>
        </p:blipFill>
        <p:spPr>
          <a:xfrm>
            <a:off x="3582987" y="3979862"/>
            <a:ext cx="5838825" cy="3305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a:t>
            </a:r>
            <a:r>
              <a:rPr lang="en-US" sz="2800" b="1" dirty="0">
                <a:latin typeface="Georgia"/>
                <a:ea typeface="Georgia"/>
                <a:cs typeface="Georgia"/>
                <a:sym typeface="Georgia"/>
              </a:rPr>
              <a:t>false positive rate (FPR) </a:t>
            </a:r>
            <a:r>
              <a:rPr lang="en-US" sz="2800" dirty="0">
                <a:latin typeface="Georgia"/>
                <a:ea typeface="Georgia"/>
                <a:cs typeface="Georgia"/>
                <a:sym typeface="Georgia"/>
              </a:rPr>
              <a:t>asks, “Out of all items not belonging to a class, how many were predicted as belonging to that target class label?”</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Using our example, the FPR would be how often the model predict that a customer will default when they end up not doing so.</a:t>
            </a:r>
          </a:p>
        </p:txBody>
      </p:sp>
      <p:sp>
        <p:nvSpPr>
          <p:cNvPr id="726" name="Shape 72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pic>
        <p:nvPicPr>
          <p:cNvPr id="727" name="Shape 727"/>
          <p:cNvPicPr preferRelativeResize="0"/>
          <p:nvPr/>
        </p:nvPicPr>
        <p:blipFill>
          <a:blip r:embed="rId3">
            <a:alphaModFix/>
          </a:blip>
          <a:stretch>
            <a:fillRect/>
          </a:stretch>
        </p:blipFill>
        <p:spPr>
          <a:xfrm>
            <a:off x="3616325" y="4013200"/>
            <a:ext cx="5772150" cy="3238500"/>
          </a:xfrm>
          <a:prstGeom prst="rect">
            <a:avLst/>
          </a:prstGeom>
          <a:noFill/>
          <a:ln>
            <a:noFill/>
          </a:ln>
        </p:spPr>
      </p:pic>
      <p:pic>
        <p:nvPicPr>
          <p:cNvPr id="728" name="Shape 728"/>
          <p:cNvPicPr preferRelativeResize="0"/>
          <p:nvPr/>
        </p:nvPicPr>
        <p:blipFill>
          <a:blip r:embed="rId4">
            <a:alphaModFix/>
          </a:blip>
          <a:stretch>
            <a:fillRect/>
          </a:stretch>
        </p:blipFill>
        <p:spPr>
          <a:xfrm>
            <a:off x="3559175" y="3984625"/>
            <a:ext cx="5886450" cy="329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448" name="Shape 448"/>
          <p:cNvSpPr/>
          <p:nvPr/>
        </p:nvSpPr>
        <p:spPr>
          <a:xfrm>
            <a:off x="635000" y="1473200"/>
            <a:ext cx="11734800"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i="0" u="none" strike="noStrike" cap="non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also measure the inverse of TPR/FPR or the false negative rate and the false negative rate (TNR).</a:t>
            </a:r>
          </a:p>
          <a:p>
            <a:pPr marR="0" lvl="0" algn="l" rtl="0">
              <a:spcBef>
                <a:spcPts val="0"/>
              </a:spcBef>
              <a:buNone/>
            </a:pPr>
            <a:endParaRPr sz="2800" dirty="0">
              <a:latin typeface="Georgia"/>
              <a:ea typeface="Georgia"/>
              <a:cs typeface="Georgia"/>
              <a:sym typeface="Georgia"/>
            </a:endParaRPr>
          </a:p>
        </p:txBody>
      </p:sp>
      <p:sp>
        <p:nvSpPr>
          <p:cNvPr id="734" name="Shape 7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2" name="Group 1"/>
          <p:cNvGrpSpPr/>
          <p:nvPr/>
        </p:nvGrpSpPr>
        <p:grpSpPr>
          <a:xfrm>
            <a:off x="863600" y="3041650"/>
            <a:ext cx="11325225" cy="3543300"/>
            <a:chOff x="863600" y="3189287"/>
            <a:chExt cx="11325225" cy="3543300"/>
          </a:xfrm>
        </p:grpSpPr>
        <p:pic>
          <p:nvPicPr>
            <p:cNvPr id="736" name="Shape 736"/>
            <p:cNvPicPr preferRelativeResize="0"/>
            <p:nvPr/>
          </p:nvPicPr>
          <p:blipFill>
            <a:blip r:embed="rId3">
              <a:alphaModFix/>
            </a:blip>
            <a:stretch>
              <a:fillRect/>
            </a:stretch>
          </p:blipFill>
          <p:spPr>
            <a:xfrm>
              <a:off x="863600" y="3189287"/>
              <a:ext cx="5248275" cy="3543300"/>
            </a:xfrm>
            <a:prstGeom prst="rect">
              <a:avLst/>
            </a:prstGeom>
            <a:noFill/>
            <a:ln>
              <a:noFill/>
            </a:ln>
          </p:spPr>
        </p:pic>
        <p:pic>
          <p:nvPicPr>
            <p:cNvPr id="6" name="Shape 743"/>
            <p:cNvPicPr preferRelativeResize="0"/>
            <p:nvPr/>
          </p:nvPicPr>
          <p:blipFill>
            <a:blip r:embed="rId4">
              <a:alphaModFix/>
            </a:blip>
            <a:stretch>
              <a:fillRect/>
            </a:stretch>
          </p:blipFill>
          <p:spPr>
            <a:xfrm>
              <a:off x="6807200" y="3270250"/>
              <a:ext cx="5381625" cy="3381375"/>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These rates gives us a much clearer pictures of where model predictions begin to fall apart and exactly what business cases are being mishandled.</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allows us to adjust our models accordingly and use metrics that best align to our business needs.</a:t>
            </a:r>
          </a:p>
        </p:txBody>
      </p:sp>
      <p:sp>
        <p:nvSpPr>
          <p:cNvPr id="749" name="Shape 7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grpSp>
        <p:nvGrpSpPr>
          <p:cNvPr id="3" name="Group 2"/>
          <p:cNvGrpSpPr/>
          <p:nvPr/>
        </p:nvGrpSpPr>
        <p:grpSpPr>
          <a:xfrm>
            <a:off x="749594" y="4260850"/>
            <a:ext cx="11505612" cy="2662573"/>
            <a:chOff x="1321389" y="4319042"/>
            <a:chExt cx="11505612" cy="2662573"/>
          </a:xfrm>
        </p:grpSpPr>
        <mc:AlternateContent xmlns:mc="http://schemas.openxmlformats.org/markup-compatibility/2006" xmlns:a14="http://schemas.microsoft.com/office/drawing/2010/main">
          <mc:Choice Requires="a14">
            <p:sp>
              <p:nvSpPr>
                <p:cNvPr id="2" name="TextBox 1"/>
                <p:cNvSpPr txBox="1"/>
                <p:nvPr/>
              </p:nvSpPr>
              <p:spPr>
                <a:xfrm>
                  <a:off x="1321390" y="4319042"/>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𝑇𝑃𝑅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𝑇𝑃</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321390" y="4319042"/>
                  <a:ext cx="4495209" cy="125508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321389" y="5726528"/>
                  <a:ext cx="449520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𝑇𝑁𝑅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𝑇𝑁</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321389" y="5726528"/>
                  <a:ext cx="4495209" cy="125508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350001" y="4337050"/>
                  <a:ext cx="6476999"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𝐹𝑃𝑅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𝐹𝑃</m:t>
                            </m:r>
                          </m:num>
                          <m:den>
                            <m:r>
                              <a:rPr lang="en-US" sz="4000" b="0" i="1" smtClean="0">
                                <a:latin typeface="Cambria Math"/>
                              </a:rPr>
                              <m:t>𝑇𝑁</m:t>
                            </m:r>
                            <m:r>
                              <a:rPr lang="en-US" sz="4000" b="0" i="1" smtClean="0">
                                <a:latin typeface="Cambria Math"/>
                              </a:rPr>
                              <m:t>+</m:t>
                            </m:r>
                            <m:r>
                              <a:rPr lang="en-US" sz="4000" b="0" i="1" smtClean="0">
                                <a:latin typeface="Cambria Math"/>
                              </a:rPr>
                              <m:t>𝐹𝑃</m:t>
                            </m:r>
                          </m:den>
                        </m:f>
                        <m:r>
                          <a:rPr lang="en-US" sz="4000" b="0" i="1" smtClean="0">
                            <a:latin typeface="Cambria Math"/>
                          </a:rPr>
                          <m:t>=1−</m:t>
                        </m:r>
                        <m:r>
                          <a:rPr lang="en-US" sz="4000" b="0" i="1" smtClean="0">
                            <a:latin typeface="Cambria Math"/>
                          </a:rPr>
                          <m:t>𝑇𝑃𝑅</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50001" y="4337050"/>
                  <a:ext cx="6476999" cy="1255087"/>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50001" y="5726227"/>
                  <a:ext cx="6477000" cy="12550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a:rPr>
                          <m:t>𝐹𝑁𝑅</m:t>
                        </m:r>
                        <m:r>
                          <a:rPr lang="en-US" sz="4000" b="0" i="1" smtClean="0">
                            <a:latin typeface="Cambria Math"/>
                          </a:rPr>
                          <m:t>=</m:t>
                        </m:r>
                        <m:f>
                          <m:fPr>
                            <m:ctrlPr>
                              <a:rPr lang="en-US" sz="4000" b="0" i="1" smtClean="0">
                                <a:latin typeface="Cambria Math" panose="02040503050406030204" pitchFamily="18" charset="0"/>
                              </a:rPr>
                            </m:ctrlPr>
                          </m:fPr>
                          <m:num>
                            <m:r>
                              <a:rPr lang="en-US" sz="4000" b="0" i="1" smtClean="0">
                                <a:latin typeface="Cambria Math"/>
                              </a:rPr>
                              <m:t>𝐹𝑁</m:t>
                            </m:r>
                          </m:num>
                          <m:den>
                            <m:r>
                              <a:rPr lang="en-US" sz="4000" b="0" i="1" smtClean="0">
                                <a:latin typeface="Cambria Math"/>
                              </a:rPr>
                              <m:t>𝑇𝑃</m:t>
                            </m:r>
                            <m:r>
                              <a:rPr lang="en-US" sz="4000" b="0" i="1" smtClean="0">
                                <a:latin typeface="Cambria Math"/>
                              </a:rPr>
                              <m:t>+</m:t>
                            </m:r>
                            <m:r>
                              <a:rPr lang="en-US" sz="4000" b="0" i="1" smtClean="0">
                                <a:latin typeface="Cambria Math"/>
                              </a:rPr>
                              <m:t>𝐹𝑁</m:t>
                            </m:r>
                          </m:den>
                        </m:f>
                        <m:r>
                          <a:rPr lang="en-US" sz="4000" b="0" i="1" smtClean="0">
                            <a:latin typeface="Cambria Math"/>
                          </a:rPr>
                          <m:t>=1−</m:t>
                        </m:r>
                        <m:r>
                          <a:rPr lang="en-US" sz="4000" b="0" i="1" smtClean="0">
                            <a:latin typeface="Cambria Math"/>
                          </a:rPr>
                          <m:t>𝑇𝑁𝑅</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350001" y="5726227"/>
                  <a:ext cx="6477000" cy="1255087"/>
                </a:xfrm>
                <a:prstGeom prst="rect">
                  <a:avLst/>
                </a:prstGeom>
                <a:blipFill rotWithShape="1">
                  <a:blip r:embed="rId6"/>
                  <a:stretch>
                    <a:fillRect/>
                  </a:stretch>
                </a:blipFill>
              </p:spPr>
              <p:txBody>
                <a:bodyPr/>
                <a:lstStyle/>
                <a:p>
                  <a:r>
                    <a:rPr lang="en-US">
                      <a:noFill/>
                    </a:rPr>
                    <a:t> </a:t>
                  </a:r>
                </a:p>
              </p:txBody>
            </p:sp>
          </mc:Fallback>
        </mc:AlternateContent>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Ideally, our classifier would have a TPR approaching 1 and a FPR approaching 0. This would mean that our model is correctly predicting all customers who defaulted and not mistakenly predict that they wouldn’t default.</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solidFill>
                  <a:schemeClr val="dk1"/>
                </a:solidFill>
                <a:latin typeface="Georgia"/>
                <a:ea typeface="Georgia"/>
                <a:cs typeface="Georgia"/>
                <a:sym typeface="Georgia"/>
              </a:rPr>
              <a:t>We can vary the classification threshold for our model to get different predictions, but how do we know if a model is better overall than other model?</a:t>
            </a:r>
          </a:p>
          <a:p>
            <a:pPr lvl="0"/>
            <a:endParaRPr lang="en-US" sz="2800" dirty="0">
              <a:solidFill>
                <a:schemeClr val="dk1"/>
              </a:solidFill>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We can compare the FPR and TPR of the models, but it can often be difficult to optimize two numbers at once. </a:t>
            </a:r>
            <a:r>
              <a:rPr lang="en-US" sz="2800" i="1" dirty="0">
                <a:latin typeface="Georgia"/>
                <a:ea typeface="Georgia"/>
                <a:cs typeface="Georgia"/>
                <a:sym typeface="Georgia"/>
              </a:rPr>
              <a:t>Can you think of any ways to combine our two metrics?</a:t>
            </a:r>
          </a:p>
          <a:p>
            <a:pPr marL="203200" marR="0" lvl="0" indent="-256540" algn="l" rtl="0">
              <a:spcBef>
                <a:spcPts val="0"/>
              </a:spcBef>
              <a:buSzPct val="100000"/>
              <a:buFont typeface="Georgia"/>
              <a:buChar char="‣"/>
            </a:pPr>
            <a:endParaRPr lang="en-US" sz="2800" dirty="0">
              <a:latin typeface="Georgia"/>
              <a:ea typeface="Georgia"/>
              <a:cs typeface="Georgia"/>
              <a:sym typeface="Georgia"/>
            </a:endParaRPr>
          </a:p>
        </p:txBody>
      </p:sp>
      <p:sp>
        <p:nvSpPr>
          <p:cNvPr id="755" name="Shape 7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ADVANCED CLASSIFICATION METRICS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Shape 76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where the </a:t>
            </a:r>
            <a:r>
              <a:rPr lang="en-US" sz="2800" dirty="0">
                <a:solidFill>
                  <a:schemeClr val="dk1"/>
                </a:solidFill>
                <a:latin typeface="Georgia"/>
                <a:ea typeface="Georgia"/>
                <a:cs typeface="Georgia"/>
                <a:sym typeface="Georgia"/>
              </a:rPr>
              <a:t>Receiver Operation Characteristic (ROC) curve comes in handy.</a:t>
            </a:r>
          </a:p>
          <a:p>
            <a:pPr marR="0" lvl="0" algn="l" rtl="0">
              <a:spcBef>
                <a:spcPts val="0"/>
              </a:spcBef>
              <a:buNone/>
            </a:pPr>
            <a:endParaRPr sz="2800" dirty="0">
              <a:solidFill>
                <a:schemeClr val="dk1"/>
              </a:solidFill>
              <a:latin typeface="Georgia"/>
              <a:ea typeface="Georgia"/>
              <a:cs typeface="Georgia"/>
              <a:sym typeface="Georgia"/>
            </a:endParaRPr>
          </a:p>
          <a:p>
            <a:pPr marL="203200" marR="0" lvl="0" indent="-256540" algn="l"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The curve is created by plotting the TPR against the FPR at various model classification settings.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Area Under the Curve (AUC) summarizes the impact of TPR and FPR in a single value.</a:t>
            </a:r>
          </a:p>
          <a:p>
            <a:pPr marR="0" lvl="0" algn="l" rtl="0">
              <a:spcBef>
                <a:spcPts val="0"/>
              </a:spcBef>
              <a:buNone/>
            </a:pPr>
            <a:endParaRPr sz="2800" dirty="0">
              <a:latin typeface="Georgia"/>
              <a:ea typeface="Georgia"/>
              <a:cs typeface="Georgia"/>
              <a:sym typeface="Georgia"/>
            </a:endParaRPr>
          </a:p>
        </p:txBody>
      </p:sp>
      <p:sp>
        <p:nvSpPr>
          <p:cNvPr id="767" name="Shape 7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THE ROC CURVE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can be a variety of points on an ROC curve.</a:t>
            </a:r>
          </a:p>
        </p:txBody>
      </p:sp>
      <p:sp>
        <p:nvSpPr>
          <p:cNvPr id="773" name="Shape 773"/>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74" name="Shape 774"/>
          <p:cNvPicPr preferRelativeResize="0"/>
          <p:nvPr/>
        </p:nvPicPr>
        <p:blipFill>
          <a:blip r:embed="rId3">
            <a:alphaModFix/>
          </a:blip>
          <a:stretch>
            <a:fillRect/>
          </a:stretch>
        </p:blipFill>
        <p:spPr>
          <a:xfrm>
            <a:off x="3997421" y="2287950"/>
            <a:ext cx="5009956" cy="501454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begin by plotting an individual TPR/FPR pair for one threshold.</a:t>
            </a:r>
          </a:p>
        </p:txBody>
      </p:sp>
      <p:sp>
        <p:nvSpPr>
          <p:cNvPr id="780" name="Shape 780"/>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1" name="Shape 781" descr="1.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Shape 78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for different thresholds.</a:t>
            </a:r>
          </a:p>
        </p:txBody>
      </p:sp>
      <p:sp>
        <p:nvSpPr>
          <p:cNvPr id="787" name="Shape 787"/>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88" name="Shape 788" descr="2.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can continue adding pairs for even more thresholds.</a:t>
            </a:r>
          </a:p>
        </p:txBody>
      </p:sp>
      <p:sp>
        <p:nvSpPr>
          <p:cNvPr id="794" name="Shape 794"/>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795" name="Shape 795" descr="3.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Shape 80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Finally, we create a full “curve” that is described by both TPR and FPR.</a:t>
            </a:r>
          </a:p>
        </p:txBody>
      </p:sp>
      <p:sp>
        <p:nvSpPr>
          <p:cNvPr id="801" name="Shape 801"/>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02" name="Shape 802"/>
          <p:cNvPicPr preferRelativeResize="0"/>
          <p:nvPr/>
        </p:nvPicPr>
        <p:blipFill>
          <a:blip r:embed="rId3">
            <a:alphaModFix/>
          </a:blip>
          <a:stretch>
            <a:fillRect/>
          </a:stretch>
        </p:blipFill>
        <p:spPr>
          <a:xfrm>
            <a:off x="3159363" y="2256200"/>
            <a:ext cx="6686074" cy="50145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a:t>
            </a:r>
            <a:r>
              <a:rPr lang="en-US" sz="2800" u="sng" dirty="0">
                <a:solidFill>
                  <a:schemeClr val="hlink"/>
                </a:solidFill>
                <a:latin typeface="Georgia"/>
                <a:ea typeface="Georgia"/>
                <a:cs typeface="Georgia"/>
                <a:sym typeface="Georgia"/>
                <a:hlinkClick r:id="rId3"/>
              </a:rPr>
              <a:t>interactive visualization</a:t>
            </a:r>
            <a:r>
              <a:rPr lang="en-US" sz="2800" dirty="0">
                <a:latin typeface="Georgia"/>
                <a:ea typeface="Georgia"/>
                <a:cs typeface="Georgia"/>
                <a:sym typeface="Georgia"/>
              </a:rPr>
              <a:t> can help practice visualizing ROC curves.</a:t>
            </a:r>
          </a:p>
        </p:txBody>
      </p:sp>
      <p:sp>
        <p:nvSpPr>
          <p:cNvPr id="815" name="Shape 815"/>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THE ROC CURVE</a:t>
            </a:r>
          </a:p>
        </p:txBody>
      </p:sp>
      <p:pic>
        <p:nvPicPr>
          <p:cNvPr id="816" name="Shape 816"/>
          <p:cNvPicPr preferRelativeResize="0"/>
          <p:nvPr/>
        </p:nvPicPr>
        <p:blipFill>
          <a:blip r:embed="rId4">
            <a:alphaModFix/>
          </a:blip>
          <a:stretch>
            <a:fillRect/>
          </a:stretch>
        </p:blipFill>
        <p:spPr>
          <a:xfrm>
            <a:off x="4310387" y="2321623"/>
            <a:ext cx="4384024" cy="4849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PRE-WORK REVIEW</a:t>
            </a:r>
          </a:p>
        </p:txBody>
      </p:sp>
      <p:sp>
        <p:nvSpPr>
          <p:cNvPr id="454" name="Shape 454"/>
          <p:cNvSpPr txBox="1">
            <a:spLocks noGrp="1"/>
          </p:cNvSpPr>
          <p:nvPr>
            <p:ph type="body" idx="1"/>
          </p:nvPr>
        </p:nvSpPr>
        <p:spPr>
          <a:xfrm>
            <a:off x="635006" y="958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Implement a linear model with the sklearn and statsmodels libraries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Understand what a regression coefficient is</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metrics such as accuracy and misclassification</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Recall the differences between lasso/L1 and ridge/L2 regularization</a:t>
            </a:r>
          </a:p>
          <a:p>
            <a:pPr marR="0" lvl="0" algn="l" rtl="0">
              <a:spcBef>
                <a:spcPts val="1000"/>
              </a:spcBef>
              <a:buNone/>
            </a:pPr>
            <a:endParaRPr sz="2800" dirty="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With this curve, we can find the Area Under the Curve (AUC).</a:t>
            </a:r>
          </a:p>
        </p:txBody>
      </p:sp>
      <p:sp>
        <p:nvSpPr>
          <p:cNvPr id="808" name="Shape 8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AREA UNDER THE CURVE</a:t>
            </a:r>
          </a:p>
        </p:txBody>
      </p:sp>
      <p:pic>
        <p:nvPicPr>
          <p:cNvPr id="809" name="Shape 809" descr="5.png"/>
          <p:cNvPicPr preferRelativeResize="0"/>
          <p:nvPr/>
        </p:nvPicPr>
        <p:blipFill rotWithShape="1">
          <a:blip r:embed="rId3">
            <a:alphaModFix/>
          </a:blip>
          <a:srcRect/>
          <a:stretch/>
        </p:blipFill>
        <p:spPr>
          <a:xfrm>
            <a:off x="3159363" y="2256200"/>
            <a:ext cx="6686074" cy="50145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1 (all positives are marked positive) and FPR of 0 (all negatives are not marked positive), we’d have an AUC of 1.  This means everything was accurately predicted.</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If we have a TPR of 0 (all positives are not marked positive) and an FPR of 1 (all negatives are marked positive), we’d have an AUC of 0.  This means nothing was predicted accurately.</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An AUC of 0.5 would suggest a model no better than random is an excellent benchmark to use for comparing predictions (e.g. is my AUC above 0.5?).</a:t>
            </a:r>
          </a:p>
        </p:txBody>
      </p:sp>
      <p:sp>
        <p:nvSpPr>
          <p:cNvPr id="822" name="Shape 822"/>
          <p:cNvSpPr/>
          <p:nvPr/>
        </p:nvSpPr>
        <p:spPr>
          <a:xfrm>
            <a:off x="635000" y="736600"/>
            <a:ext cx="11734800"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AREA UNDER THE CURVE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Shape 82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There are several other common metrics that are similar to TPR and FPR that can also be useful.</a:t>
            </a: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Sklearn has all of these metrics located on </a:t>
            </a:r>
            <a:r>
              <a:rPr lang="en-US" sz="2800" u="sng" dirty="0">
                <a:solidFill>
                  <a:schemeClr val="hlink"/>
                </a:solidFill>
                <a:latin typeface="Georgia"/>
                <a:ea typeface="Georgia"/>
                <a:cs typeface="Georgia"/>
                <a:sym typeface="Georgia"/>
                <a:hlinkClick r:id="rId3"/>
              </a:rPr>
              <a:t>one convenient page</a:t>
            </a:r>
            <a:r>
              <a:rPr lang="en-US" sz="2800" dirty="0">
                <a:latin typeface="Georgia"/>
                <a:ea typeface="Georgia"/>
                <a:cs typeface="Georgia"/>
                <a:sym typeface="Georgia"/>
              </a:rPr>
              <a:t>.</a:t>
            </a:r>
          </a:p>
        </p:txBody>
      </p:sp>
      <p:sp>
        <p:nvSpPr>
          <p:cNvPr id="828" name="Shape 82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MORE CLASSIFICATION METRICS!</a:t>
            </a:r>
          </a:p>
        </p:txBody>
      </p:sp>
      <p:pic>
        <p:nvPicPr>
          <p:cNvPr id="829" name="Shape 829"/>
          <p:cNvPicPr preferRelativeResize="0"/>
          <p:nvPr/>
        </p:nvPicPr>
        <p:blipFill>
          <a:blip r:embed="rId4">
            <a:alphaModFix/>
          </a:blip>
          <a:stretch>
            <a:fillRect/>
          </a:stretch>
        </p:blipFill>
        <p:spPr>
          <a:xfrm>
            <a:off x="2178050" y="2546350"/>
            <a:ext cx="8648700" cy="3695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GUIDED PRACTICE	</a:t>
            </a: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WHICH METRIC MATTERS?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840" name="Shape 8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41" name="Shape 84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42" name="Shape 842"/>
          <p:cNvSpPr/>
          <p:nvPr/>
        </p:nvSpPr>
        <p:spPr>
          <a:xfrm>
            <a:off x="2961475" y="2224350"/>
            <a:ext cx="9398400" cy="2910299"/>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dirty="0">
                <a:latin typeface="Georgia"/>
                <a:ea typeface="Georgia"/>
                <a:cs typeface="Georgia"/>
                <a:sym typeface="Georgia"/>
              </a:rPr>
              <a:t>While AUC seems like a “golden standard”, it could be </a:t>
            </a:r>
            <a:r>
              <a:rPr lang="en-US" sz="1800" i="1" dirty="0">
                <a:latin typeface="Georgia"/>
                <a:ea typeface="Georgia"/>
                <a:cs typeface="Georgia"/>
                <a:sym typeface="Georgia"/>
              </a:rPr>
              <a:t>further</a:t>
            </a:r>
            <a:r>
              <a:rPr lang="en-US" sz="1800" dirty="0">
                <a:latin typeface="Georgia"/>
                <a:ea typeface="Georgia"/>
                <a:cs typeface="Georgia"/>
                <a:sym typeface="Georgia"/>
              </a:rPr>
              <a:t> improved depending upon your problem.  There will be instances where error in positive or negative matches will be very important.  For each of the example on the next slide:</a:t>
            </a: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Clr>
                <a:schemeClr val="dk1"/>
              </a:buClr>
              <a:buSzPct val="100000"/>
              <a:buFont typeface="Georgia"/>
              <a:buAutoNum type="arabicPeriod"/>
            </a:pPr>
            <a:r>
              <a:rPr lang="en-US" sz="1800" dirty="0">
                <a:latin typeface="Georgia"/>
                <a:ea typeface="Georgia"/>
                <a:cs typeface="Georgia"/>
                <a:sym typeface="Georgia"/>
              </a:rPr>
              <a:t>W</a:t>
            </a:r>
            <a:r>
              <a:rPr lang="en-US" sz="1800" dirty="0">
                <a:solidFill>
                  <a:srgbClr val="333333"/>
                </a:solidFill>
                <a:highlight>
                  <a:srgbClr val="FFFFFF"/>
                </a:highlight>
                <a:latin typeface="Georgia"/>
                <a:ea typeface="Georgia"/>
                <a:cs typeface="Georgia"/>
                <a:sym typeface="Georgia"/>
              </a:rPr>
              <a:t>rite a confusion matrix: true positive, false positive, true negative, false negative. Then decide what each square represents for that specific example</a:t>
            </a:r>
            <a:r>
              <a:rPr lang="en-US" sz="1800" dirty="0">
                <a:latin typeface="Georgia"/>
                <a:ea typeface="Georgia"/>
                <a:cs typeface="Georgia"/>
                <a:sym typeface="Georgia"/>
              </a:rPr>
              <a:t>.</a:t>
            </a:r>
          </a:p>
          <a:p>
            <a:pPr marL="457200" marR="0" lvl="0" indent="-342900" algn="l" rtl="0">
              <a:lnSpc>
                <a:spcPct val="100000"/>
              </a:lnSpc>
              <a:spcBef>
                <a:spcPts val="0"/>
              </a:spcBef>
              <a:spcAft>
                <a:spcPts val="0"/>
              </a:spcAft>
              <a:buClr>
                <a:schemeClr val="dk1"/>
              </a:buClr>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D</a:t>
            </a:r>
            <a:r>
              <a:rPr lang="en-US" sz="1800" dirty="0">
                <a:solidFill>
                  <a:srgbClr val="333333"/>
                </a:solidFill>
                <a:highlight>
                  <a:srgbClr val="FFFFFF"/>
                </a:highlight>
                <a:latin typeface="Georgia"/>
                <a:ea typeface="Georgia"/>
                <a:cs typeface="Georgia"/>
                <a:sym typeface="Georgia"/>
              </a:rPr>
              <a:t>efine the </a:t>
            </a:r>
            <a:r>
              <a:rPr lang="en-US" sz="1800" i="1" dirty="0">
                <a:solidFill>
                  <a:srgbClr val="333333"/>
                </a:solidFill>
                <a:highlight>
                  <a:srgbClr val="FFFFFF"/>
                </a:highlight>
                <a:latin typeface="Georgia"/>
                <a:ea typeface="Georgia"/>
                <a:cs typeface="Georgia"/>
                <a:sym typeface="Georgia"/>
              </a:rPr>
              <a:t>benefit</a:t>
            </a:r>
            <a:r>
              <a:rPr lang="en-US" sz="1800" dirty="0">
                <a:solidFill>
                  <a:srgbClr val="333333"/>
                </a:solidFill>
                <a:highlight>
                  <a:srgbClr val="FFFFFF"/>
                </a:highlight>
                <a:latin typeface="Georgia"/>
                <a:ea typeface="Georgia"/>
                <a:cs typeface="Georgia"/>
                <a:sym typeface="Georgia"/>
              </a:rPr>
              <a:t> of a true positive and true negative</a:t>
            </a:r>
            <a:r>
              <a:rPr lang="en-US" sz="1800" dirty="0">
                <a:highlight>
                  <a:srgbClr val="FFFFFF"/>
                </a:highlight>
                <a:latin typeface="Georgia"/>
                <a:ea typeface="Georgia"/>
                <a:cs typeface="Georgia"/>
                <a:sym typeface="Georgia"/>
              </a:rPr>
              <a:t> and </a:t>
            </a:r>
            <a:r>
              <a:rPr lang="en-US" sz="1800" dirty="0">
                <a:solidFill>
                  <a:srgbClr val="333333"/>
                </a:solidFill>
                <a:highlight>
                  <a:srgbClr val="FFFFFF"/>
                </a:highlight>
                <a:latin typeface="Georgia"/>
                <a:ea typeface="Georgia"/>
                <a:cs typeface="Georgia"/>
                <a:sym typeface="Georgia"/>
              </a:rPr>
              <a:t>the </a:t>
            </a:r>
            <a:r>
              <a:rPr lang="en-US" sz="1800" i="1" dirty="0">
                <a:solidFill>
                  <a:srgbClr val="333333"/>
                </a:solidFill>
                <a:highlight>
                  <a:srgbClr val="FFFFFF"/>
                </a:highlight>
                <a:latin typeface="Georgia"/>
                <a:ea typeface="Georgia"/>
                <a:cs typeface="Georgia"/>
                <a:sym typeface="Georgia"/>
              </a:rPr>
              <a:t>cost</a:t>
            </a:r>
            <a:r>
              <a:rPr lang="en-US" sz="1800" dirty="0">
                <a:solidFill>
                  <a:srgbClr val="333333"/>
                </a:solidFill>
                <a:highlight>
                  <a:srgbClr val="FFFFFF"/>
                </a:highlight>
                <a:latin typeface="Georgia"/>
                <a:ea typeface="Georgia"/>
                <a:cs typeface="Georgia"/>
                <a:sym typeface="Georgia"/>
              </a:rPr>
              <a:t> of a false positive and false negative</a:t>
            </a:r>
            <a:r>
              <a:rPr lang="en-US" sz="1800" dirty="0">
                <a:latin typeface="Georgia"/>
                <a:ea typeface="Georgia"/>
                <a:cs typeface="Georgia"/>
                <a:sym typeface="Georgia"/>
              </a:rPr>
              <a:t>.</a:t>
            </a:r>
          </a:p>
        </p:txBody>
      </p:sp>
      <p:sp>
        <p:nvSpPr>
          <p:cNvPr id="843" name="Shape 843"/>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44" name="Shape 844"/>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45" name="Shape 845"/>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MATTERS?</a:t>
            </a:r>
          </a:p>
        </p:txBody>
      </p:sp>
      <p:sp>
        <p:nvSpPr>
          <p:cNvPr id="846"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
        <p:nvSpPr>
          <p:cNvPr id="847" name="Shape 847"/>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pic>
        <p:nvPicPr>
          <p:cNvPr id="852" name="Shape 8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53" name="Shape 853"/>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54" name="Shape 854"/>
          <p:cNvSpPr/>
          <p:nvPr/>
        </p:nvSpPr>
        <p:spPr>
          <a:xfrm>
            <a:off x="2961475" y="2224350"/>
            <a:ext cx="9398400" cy="2746800"/>
          </a:xfrm>
          <a:prstGeom prst="rect">
            <a:avLst/>
          </a:prstGeom>
          <a:noFill/>
          <a:ln>
            <a:noFill/>
          </a:ln>
        </p:spPr>
        <p:txBody>
          <a:bodyPr lIns="50800" tIns="50800" rIns="50800" bIns="50800" anchor="ctr" anchorCtr="0">
            <a:noAutofit/>
          </a:bodyPr>
          <a:lstStyle/>
          <a:p>
            <a:pPr marR="0" lvl="0" algn="l" rtl="0">
              <a:lnSpc>
                <a:spcPct val="100000"/>
              </a:lnSpc>
              <a:spcBef>
                <a:spcPts val="0"/>
              </a:spcBef>
              <a:spcAft>
                <a:spcPts val="0"/>
              </a:spcAft>
              <a:buNone/>
            </a:pPr>
            <a:r>
              <a:rPr lang="en-US" sz="1800" b="1" dirty="0">
                <a:latin typeface="Georgia"/>
                <a:ea typeface="Georgia"/>
                <a:cs typeface="Georgia"/>
                <a:sym typeface="Georgia"/>
              </a:rPr>
              <a:t>Examples</a:t>
            </a:r>
            <a:r>
              <a:rPr lang="en-US" sz="1800" dirty="0">
                <a:latin typeface="Georgia"/>
                <a:ea typeface="Georgia"/>
                <a:cs typeface="Georgia"/>
                <a:sym typeface="Georgia"/>
              </a:rPr>
              <a:t>:</a:t>
            </a:r>
          </a:p>
          <a:p>
            <a:pPr marR="0" lvl="0" algn="l" rtl="0">
              <a:lnSpc>
                <a:spcPct val="100000"/>
              </a:lnSpc>
              <a:spcBef>
                <a:spcPts val="0"/>
              </a:spcBef>
              <a:spcAft>
                <a:spcPts val="0"/>
              </a:spcAft>
              <a:buNone/>
            </a:pPr>
            <a:endParaRPr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test is developed for determining if a patient has cancer or not</a:t>
            </a:r>
            <a:r>
              <a:rPr lang="en-US" sz="1800" dirty="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A</a:t>
            </a:r>
            <a:r>
              <a:rPr lang="en-US" sz="1800" dirty="0">
                <a:solidFill>
                  <a:srgbClr val="333333"/>
                </a:solidFill>
                <a:highlight>
                  <a:srgbClr val="FFFFFF"/>
                </a:highlight>
                <a:latin typeface="Georgia"/>
                <a:ea typeface="Georgia"/>
                <a:cs typeface="Georgia"/>
                <a:sym typeface="Georgia"/>
              </a:rPr>
              <a:t> newspaper company is targeting a marketing campaign for "at risk" users that may stop paying for the product soon</a:t>
            </a:r>
            <a:r>
              <a:rPr lang="en-US" sz="1800" dirty="0">
                <a:latin typeface="Georgia"/>
                <a:ea typeface="Georgia"/>
                <a:cs typeface="Georgia"/>
                <a:sym typeface="Georgia"/>
              </a:rPr>
              <a:t>.</a:t>
            </a:r>
          </a:p>
          <a:p>
            <a:pPr marL="457200" marR="0" lvl="0" indent="-342900" algn="l" rtl="0">
              <a:lnSpc>
                <a:spcPct val="100000"/>
              </a:lnSpc>
              <a:spcBef>
                <a:spcPts val="0"/>
              </a:spcBef>
              <a:spcAft>
                <a:spcPts val="0"/>
              </a:spcAft>
              <a:buSzPct val="100000"/>
              <a:buFont typeface="Georgia"/>
              <a:buAutoNum type="arabicPeriod"/>
            </a:pPr>
            <a:endParaRPr lang="en-US" sz="1800" dirty="0">
              <a:latin typeface="Georgia"/>
              <a:ea typeface="Georgia"/>
              <a:cs typeface="Georgia"/>
              <a:sym typeface="Georgia"/>
            </a:endParaRPr>
          </a:p>
          <a:p>
            <a:pPr marL="457200" marR="0" lvl="0" indent="-342900" algn="l" rtl="0">
              <a:lnSpc>
                <a:spcPct val="100000"/>
              </a:lnSpc>
              <a:spcBef>
                <a:spcPts val="0"/>
              </a:spcBef>
              <a:spcAft>
                <a:spcPts val="0"/>
              </a:spcAft>
              <a:buSzPct val="100000"/>
              <a:buFont typeface="Georgia"/>
              <a:buAutoNum type="arabicPeriod"/>
            </a:pPr>
            <a:r>
              <a:rPr lang="en-US" sz="1800" dirty="0">
                <a:latin typeface="Georgia"/>
                <a:ea typeface="Georgia"/>
                <a:cs typeface="Georgia"/>
                <a:sym typeface="Georgia"/>
              </a:rPr>
              <a:t>Y</a:t>
            </a:r>
            <a:r>
              <a:rPr lang="en-US" sz="1800" dirty="0">
                <a:solidFill>
                  <a:srgbClr val="333333"/>
                </a:solidFill>
                <a:highlight>
                  <a:srgbClr val="FFFFFF"/>
                </a:highlight>
                <a:latin typeface="Georgia"/>
                <a:ea typeface="Georgia"/>
                <a:cs typeface="Georgia"/>
                <a:sym typeface="Georgia"/>
              </a:rPr>
              <a:t>ou build a spam classifier for your email system</a:t>
            </a:r>
            <a:r>
              <a:rPr lang="en-US" sz="1800" dirty="0">
                <a:latin typeface="Georgia"/>
                <a:ea typeface="Georgia"/>
                <a:cs typeface="Georgia"/>
                <a:sym typeface="Georgia"/>
              </a:rPr>
              <a:t>.</a:t>
            </a:r>
          </a:p>
        </p:txBody>
      </p:sp>
      <p:sp>
        <p:nvSpPr>
          <p:cNvPr id="855" name="Shape 855"/>
          <p:cNvSpPr/>
          <p:nvPr/>
        </p:nvSpPr>
        <p:spPr>
          <a:xfrm>
            <a:off x="2989800" y="1776150"/>
            <a:ext cx="89507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(15 minutes)</a:t>
            </a:r>
          </a:p>
        </p:txBody>
      </p:sp>
      <p:cxnSp>
        <p:nvCxnSpPr>
          <p:cNvPr id="856" name="Shape 85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57" name="Shape 857"/>
          <p:cNvSpPr/>
          <p:nvPr/>
        </p:nvSpPr>
        <p:spPr>
          <a:xfrm>
            <a:off x="635000" y="736600"/>
            <a:ext cx="117248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WHICH METRIC MATTERS?</a:t>
            </a:r>
          </a:p>
        </p:txBody>
      </p:sp>
      <p:sp>
        <p:nvSpPr>
          <p:cNvPr id="859" name="Shape 859"/>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10" name="Shape 846"/>
          <p:cNvSpPr/>
          <p:nvPr/>
        </p:nvSpPr>
        <p:spPr>
          <a:xfrm>
            <a:off x="3052752" y="5792350"/>
            <a:ext cx="59825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for each example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Shape 83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DEMO</a:t>
            </a:r>
          </a:p>
        </p:txBody>
      </p:sp>
      <p:sp>
        <p:nvSpPr>
          <p:cNvPr id="835" name="Shape 83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ROC CURVES AND AUC</a:t>
            </a:r>
          </a:p>
        </p:txBody>
      </p:sp>
    </p:spTree>
    <p:extLst>
      <p:ext uri="{BB962C8B-B14F-4D97-AF65-F5344CB8AC3E}">
        <p14:creationId xmlns:p14="http://schemas.microsoft.com/office/powerpoint/2010/main" val="1265454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BUILDING A LOGISTIC REGRESSION</a:t>
            </a:r>
          </a:p>
        </p:txBody>
      </p:sp>
      <p:sp>
        <p:nvSpPr>
          <p:cNvPr id="484" name="Shape 48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Open up the logistic-regression-starter notebook and let’s see how to use sklearn to calculate (and visualize) ROC curves and AUC.</a:t>
            </a:r>
          </a:p>
        </p:txBody>
      </p:sp>
    </p:spTree>
    <p:extLst>
      <p:ext uri="{BB962C8B-B14F-4D97-AF65-F5344CB8AC3E}">
        <p14:creationId xmlns:p14="http://schemas.microsoft.com/office/powerpoint/2010/main" val="682369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INDEPENDENT PRACTICE</a:t>
            </a:r>
          </a:p>
        </p:txBody>
      </p:sp>
      <p:sp>
        <p:nvSpPr>
          <p:cNvPr id="865" name="Shape 86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TUNING A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LOGISTIC REGRESSION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Shape 870"/>
          <p:cNvSpPr/>
          <p:nvPr/>
        </p:nvSpPr>
        <p:spPr>
          <a:xfrm>
            <a:off x="2961475" y="2224348"/>
            <a:ext cx="7559399" cy="2958000"/>
          </a:xfrm>
          <a:prstGeom prst="rect">
            <a:avLst/>
          </a:prstGeom>
          <a:noFill/>
          <a:ln>
            <a:noFill/>
          </a:ln>
        </p:spPr>
        <p:txBody>
          <a:bodyPr lIns="50800" tIns="50800" rIns="50800" bIns="50800" anchor="t" anchorCtr="0">
            <a:noAutofit/>
          </a:bodyPr>
          <a:lstStyle/>
          <a:p>
            <a:pPr marR="0" lvl="0" algn="l" rtl="0">
              <a:spcBef>
                <a:spcPts val="0"/>
              </a:spcBef>
              <a:buNone/>
            </a:pPr>
            <a:r>
              <a:rPr lang="en-US" sz="1800" dirty="0">
                <a:latin typeface="Georgia"/>
                <a:ea typeface="Georgia"/>
                <a:cs typeface="Georgia"/>
                <a:sym typeface="Georgia"/>
              </a:rPr>
              <a:t>Use the sklearn library to fit and tune the multivariate logistic model we’ve built for the default dataset. Your tuning parameter here will be C or the cost parameter that governs the effect of regularization.</a:t>
            </a:r>
          </a:p>
          <a:p>
            <a:pPr marR="0" lvl="0" algn="l" rtl="0">
              <a:spcBef>
                <a:spcPts val="0"/>
              </a:spcBef>
              <a:buNone/>
            </a:pPr>
            <a:endParaRPr lang="en-US" sz="1800" dirty="0">
              <a:latin typeface="Georgia"/>
              <a:ea typeface="Georgia"/>
              <a:cs typeface="Georgia"/>
              <a:sym typeface="Georgia"/>
            </a:endParaRPr>
          </a:p>
          <a:p>
            <a:pPr marL="285750" marR="0" lvl="0" indent="-285750" algn="l" rtl="0">
              <a:spcBef>
                <a:spcPts val="0"/>
              </a:spcBef>
              <a:buFont typeface="Arial" panose="020B0604020202020204" pitchFamily="34" charset="0"/>
              <a:buChar char="•"/>
            </a:pPr>
            <a:r>
              <a:rPr lang="en-US" sz="1800" dirty="0">
                <a:latin typeface="Georgia"/>
                <a:ea typeface="Georgia"/>
                <a:cs typeface="Georgia"/>
                <a:sym typeface="Georgia"/>
              </a:rPr>
              <a:t>Make sure to incorporate K-fold cross-validation and experiment with fitting a model across a variety of C values. </a:t>
            </a:r>
          </a:p>
          <a:p>
            <a:pPr marL="285750" marR="0" lvl="0" indent="-285750" algn="l" rtl="0">
              <a:spcBef>
                <a:spcPts val="0"/>
              </a:spcBef>
              <a:buFont typeface="Arial" panose="020B0604020202020204" pitchFamily="34" charset="0"/>
              <a:buChar char="•"/>
            </a:pPr>
            <a:endParaRPr lang="en-US" sz="1800" dirty="0">
              <a:latin typeface="Georgia"/>
              <a:ea typeface="Georgia"/>
              <a:cs typeface="Georgia"/>
              <a:sym typeface="Georgia"/>
            </a:endParaRPr>
          </a:p>
          <a:p>
            <a:pPr marL="285750" marR="0" lvl="0" indent="-285750" algn="l" rtl="0">
              <a:spcBef>
                <a:spcPts val="0"/>
              </a:spcBef>
              <a:buFont typeface="Arial" panose="020B0604020202020204" pitchFamily="34" charset="0"/>
              <a:buChar char="•"/>
            </a:pPr>
            <a:r>
              <a:rPr lang="en-US" sz="1800" dirty="0">
                <a:latin typeface="Georgia"/>
                <a:ea typeface="Georgia"/>
                <a:cs typeface="Georgia"/>
                <a:sym typeface="Georgia"/>
              </a:rPr>
              <a:t>Measure the effectiveness of these models using one (or more) of our new classification metrics.</a:t>
            </a:r>
          </a:p>
          <a:p>
            <a:pPr marL="285750" marR="0" lvl="0" indent="-285750" algn="l" rtl="0">
              <a:spcBef>
                <a:spcPts val="0"/>
              </a:spcBef>
              <a:buFont typeface="Arial" panose="020B0604020202020204" pitchFamily="34" charset="0"/>
              <a:buChar char="•"/>
            </a:pPr>
            <a:endParaRPr lang="en-US" sz="1800" dirty="0">
              <a:latin typeface="Georgia"/>
              <a:ea typeface="Georgia"/>
              <a:cs typeface="Georgia"/>
              <a:sym typeface="Georgia"/>
            </a:endParaRPr>
          </a:p>
        </p:txBody>
      </p:sp>
      <p:pic>
        <p:nvPicPr>
          <p:cNvPr id="871" name="Shape 87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2" name="Shape 87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873" name="Shape 873"/>
          <p:cNvSpPr/>
          <p:nvPr/>
        </p:nvSpPr>
        <p:spPr>
          <a:xfrm>
            <a:off x="3052748" y="5792350"/>
            <a:ext cx="9196199"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 tuned logistic model</a:t>
            </a:r>
          </a:p>
        </p:txBody>
      </p:sp>
      <p:sp>
        <p:nvSpPr>
          <p:cNvPr id="874" name="Shape 87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875" name="Shape 875"/>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DIRECTIONS (30 minutes)</a:t>
            </a:r>
          </a:p>
        </p:txBody>
      </p:sp>
      <p:cxnSp>
        <p:nvCxnSpPr>
          <p:cNvPr id="876" name="Shape 8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877" name="Shape 877"/>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ACTIVITY: TUNING A LOGISTIC REGRESSION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OPENING</a:t>
            </a:r>
          </a:p>
        </p:txBody>
      </p:sp>
      <p:sp>
        <p:nvSpPr>
          <p:cNvPr id="460" name="Shape 460"/>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dirty="0">
                <a:solidFill>
                  <a:schemeClr val="lt1"/>
                </a:solidFill>
                <a:latin typeface="Oswald"/>
                <a:ea typeface="Oswald"/>
                <a:cs typeface="Oswald"/>
                <a:sym typeface="Oswald"/>
              </a:rPr>
              <a:t>MODEL DIFFERENCES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CONCLUSION</a:t>
            </a:r>
          </a:p>
        </p:txBody>
      </p:sp>
      <p:sp>
        <p:nvSpPr>
          <p:cNvPr id="895" name="Shape 89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TOPIC REVIEW</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Shape 900"/>
          <p:cNvSpPr txBox="1">
            <a:spLocks noGrp="1"/>
          </p:cNvSpPr>
          <p:nvPr>
            <p:ph type="body" idx="1"/>
          </p:nvPr>
        </p:nvSpPr>
        <p:spPr>
          <a:xfrm>
            <a:off x="634999" y="1301275"/>
            <a:ext cx="12202799" cy="3809999"/>
          </a:xfrm>
          <a:prstGeom prst="rect">
            <a:avLst/>
          </a:prstGeom>
          <a:noFill/>
          <a:ln>
            <a:noFill/>
          </a:ln>
        </p:spPr>
        <p:txBody>
          <a:bodyPr lIns="0" tIns="0" rIns="0" bIns="0" anchor="t" anchorCtr="0">
            <a:noAutofit/>
          </a:bodyPr>
          <a:lstStyle/>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What’s the link function used in logistic regression?</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kind of machine learning problems does logistic regression address</a:t>
            </a:r>
            <a:r>
              <a:rPr lang="en-US" sz="2800" dirty="0">
                <a:latin typeface="Georgia"/>
                <a:ea typeface="Georgia"/>
                <a:cs typeface="Georgia"/>
                <a:sym typeface="Georgia"/>
              </a:rPr>
              <a:t>?</a:t>
            </a:r>
          </a:p>
          <a:p>
            <a:pPr marR="0" lvl="0" algn="l" rtl="0">
              <a:lnSpc>
                <a:spcPct val="100000"/>
              </a:lnSpc>
              <a:spcBef>
                <a:spcPts val="0"/>
              </a:spcBef>
              <a:buNone/>
            </a:pPr>
            <a:endParaRPr sz="2800" dirty="0">
              <a:latin typeface="Georgia"/>
              <a:ea typeface="Georgia"/>
              <a:cs typeface="Georgia"/>
              <a:sym typeface="Georgia"/>
            </a:endParaRPr>
          </a:p>
          <a:p>
            <a:pPr marL="203200" marR="0" lvl="0" indent="-256540" algn="l" rtl="0">
              <a:lnSpc>
                <a:spcPct val="100000"/>
              </a:lnSpc>
              <a:spcBef>
                <a:spcPts val="0"/>
              </a:spcBef>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do the </a:t>
            </a:r>
            <a:r>
              <a:rPr lang="en-US" sz="2800" i="1" dirty="0">
                <a:solidFill>
                  <a:srgbClr val="333333"/>
                </a:solidFill>
                <a:highlight>
                  <a:srgbClr val="FFFFFF"/>
                </a:highlight>
                <a:latin typeface="Georgia"/>
                <a:ea typeface="Georgia"/>
                <a:cs typeface="Georgia"/>
                <a:sym typeface="Georgia"/>
              </a:rPr>
              <a:t>coefficients</a:t>
            </a:r>
            <a:r>
              <a:rPr lang="en-US" sz="2800" dirty="0">
                <a:solidFill>
                  <a:srgbClr val="333333"/>
                </a:solidFill>
                <a:highlight>
                  <a:srgbClr val="FFFFFF"/>
                </a:highlight>
                <a:latin typeface="Georgia"/>
                <a:ea typeface="Georgia"/>
                <a:cs typeface="Georgia"/>
                <a:sym typeface="Georgia"/>
              </a:rPr>
              <a:t> in a logistic regression represent? How does the interpretation differ from ordinary least squares? How is it similar</a:t>
            </a:r>
            <a:r>
              <a:rPr lang="en-US" sz="2800" dirty="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H</a:t>
            </a:r>
            <a:r>
              <a:rPr lang="en-US" sz="2800" dirty="0">
                <a:solidFill>
                  <a:srgbClr val="333333"/>
                </a:solidFill>
                <a:highlight>
                  <a:srgbClr val="FFFFFF"/>
                </a:highlight>
                <a:latin typeface="Georgia"/>
                <a:ea typeface="Georgia"/>
                <a:cs typeface="Georgia"/>
                <a:sym typeface="Georgia"/>
              </a:rPr>
              <a:t>ow does True Positive Rate and False Positive Rate help explain accuracy</a:t>
            </a:r>
            <a:r>
              <a:rPr lang="en-US" sz="2800" dirty="0">
                <a:latin typeface="Georgia"/>
                <a:ea typeface="Georgia"/>
                <a:cs typeface="Georgia"/>
                <a:sym typeface="Georgia"/>
              </a:rPr>
              <a:t>?</a:t>
            </a:r>
          </a:p>
          <a:p>
            <a:pPr lvl="0"/>
            <a:endParaRPr lang="en-US" sz="2800" dirty="0">
              <a:latin typeface="Georgia"/>
              <a:ea typeface="Georgia"/>
              <a:cs typeface="Georgia"/>
              <a:sym typeface="Georgia"/>
            </a:endParaRPr>
          </a:p>
          <a:p>
            <a:pPr marL="203200" lvl="0" indent="-256540">
              <a:buSzPct val="100000"/>
              <a:buFont typeface="Georgia"/>
              <a:buChar char="‣"/>
            </a:pPr>
            <a:r>
              <a:rPr lang="en-US" sz="2800" dirty="0">
                <a:latin typeface="Georgia"/>
                <a:ea typeface="Georgia"/>
                <a:cs typeface="Georgia"/>
                <a:sym typeface="Georgia"/>
              </a:rPr>
              <a:t>W</a:t>
            </a:r>
            <a:r>
              <a:rPr lang="en-US" sz="2800" dirty="0">
                <a:solidFill>
                  <a:srgbClr val="333333"/>
                </a:solidFill>
                <a:highlight>
                  <a:srgbClr val="FFFFFF"/>
                </a:highlight>
                <a:latin typeface="Georgia"/>
                <a:ea typeface="Georgia"/>
                <a:cs typeface="Georgia"/>
                <a:sym typeface="Georgia"/>
              </a:rPr>
              <a:t>hat would an AUC of 0.5 represent for a model? What about an AUC of 0.9</a:t>
            </a:r>
            <a:r>
              <a:rPr lang="en-US" sz="2800" dirty="0">
                <a:latin typeface="Georgia"/>
                <a:ea typeface="Georgia"/>
                <a:cs typeface="Georgia"/>
                <a:sym typeface="Georgia"/>
              </a:rPr>
              <a:t>?</a:t>
            </a:r>
          </a:p>
          <a:p>
            <a:pPr marL="203200" marR="0" lvl="0" indent="-256540" algn="l" rtl="0">
              <a:lnSpc>
                <a:spcPct val="100000"/>
              </a:lnSpc>
              <a:spcBef>
                <a:spcPts val="0"/>
              </a:spcBef>
              <a:buSzPct val="100000"/>
              <a:buFont typeface="Georgia"/>
              <a:buChar char="‣"/>
            </a:pPr>
            <a:endParaRPr lang="en-US" sz="2800" dirty="0">
              <a:latin typeface="Georgia"/>
              <a:ea typeface="Georgia"/>
              <a:cs typeface="Georgia"/>
              <a:sym typeface="Georgia"/>
            </a:endParaRPr>
          </a:p>
          <a:p>
            <a:pPr marR="0" lvl="0" algn="l" rtl="0">
              <a:lnSpc>
                <a:spcPct val="100000"/>
              </a:lnSpc>
              <a:spcBef>
                <a:spcPts val="0"/>
              </a:spcBef>
              <a:buNone/>
            </a:pPr>
            <a:endParaRPr sz="2800" dirty="0">
              <a:latin typeface="Georgia"/>
              <a:ea typeface="Georgia"/>
              <a:cs typeface="Georgia"/>
              <a:sym typeface="Georgia"/>
            </a:endParaRPr>
          </a:p>
        </p:txBody>
      </p:sp>
      <p:sp>
        <p:nvSpPr>
          <p:cNvPr id="901" name="Shape 9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REVIEW QUESTIONS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911"/>
        <p:cNvGrpSpPr/>
        <p:nvPr/>
      </p:nvGrpSpPr>
      <p:grpSpPr>
        <a:xfrm>
          <a:off x="0" y="0"/>
          <a:ext cx="0" cy="0"/>
          <a:chOff x="0" y="0"/>
          <a:chExt cx="0" cy="0"/>
        </a:xfrm>
      </p:grpSpPr>
      <p:sp>
        <p:nvSpPr>
          <p:cNvPr id="912" name="Shape 912"/>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COURSE</a:t>
            </a:r>
          </a:p>
        </p:txBody>
      </p:sp>
      <p:sp>
        <p:nvSpPr>
          <p:cNvPr id="913" name="Shape 913"/>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BEFORE NEXT CLASS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Shape 9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BEFORE NEXT CLASS</a:t>
            </a:r>
          </a:p>
        </p:txBody>
      </p:sp>
      <p:sp>
        <p:nvSpPr>
          <p:cNvPr id="919" name="Shape 919"/>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DUE DATE</a:t>
            </a:r>
          </a:p>
        </p:txBody>
      </p:sp>
      <p:sp>
        <p:nvSpPr>
          <p:cNvPr id="920" name="Shape 920"/>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Unit Project 3</a:t>
            </a:r>
          </a:p>
          <a:p>
            <a:pPr marR="0" lvl="0" algn="l" rtl="0">
              <a:spcBef>
                <a:spcPts val="1000"/>
              </a:spcBef>
              <a:buNone/>
            </a:pPr>
            <a:endParaRPr dirty="0">
              <a:latin typeface="Georgia"/>
              <a:ea typeface="Georgia"/>
              <a:cs typeface="Georgia"/>
              <a:sym typeface="Georgi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937"/>
        <p:cNvGrpSpPr/>
        <p:nvPr/>
      </p:nvGrpSpPr>
      <p:grpSpPr>
        <a:xfrm>
          <a:off x="0" y="0"/>
          <a:ext cx="0" cy="0"/>
          <a:chOff x="0" y="0"/>
          <a:chExt cx="0" cy="0"/>
        </a:xfrm>
      </p:grpSpPr>
      <p:sp>
        <p:nvSpPr>
          <p:cNvPr id="938" name="Shape 938"/>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Q &amp; A</a:t>
            </a:r>
          </a:p>
        </p:txBody>
      </p:sp>
      <p:cxnSp>
        <p:nvCxnSpPr>
          <p:cNvPr id="939" name="Shape 939"/>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0" name="Shape 940"/>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1" name="Shape 941"/>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945"/>
        <p:cNvGrpSpPr/>
        <p:nvPr/>
      </p:nvGrpSpPr>
      <p:grpSpPr>
        <a:xfrm>
          <a:off x="0" y="0"/>
          <a:ext cx="0" cy="0"/>
          <a:chOff x="0" y="0"/>
          <a:chExt cx="0" cy="0"/>
        </a:xfrm>
      </p:grpSpPr>
      <p:sp>
        <p:nvSpPr>
          <p:cNvPr id="946" name="Shape 94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dirty="0">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dirty="0">
              <a:solidFill>
                <a:srgbClr val="FFFFFF"/>
              </a:solidFill>
              <a:latin typeface="Impact"/>
              <a:ea typeface="Impact"/>
              <a:cs typeface="Impact"/>
              <a:sym typeface="Impact"/>
            </a:endParaRPr>
          </a:p>
        </p:txBody>
      </p:sp>
      <p:cxnSp>
        <p:nvCxnSpPr>
          <p:cNvPr id="947" name="Shape 94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948" name="Shape 94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949" name="Shape 94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LESSON</a:t>
            </a:r>
          </a:p>
        </p:txBody>
      </p:sp>
      <p:sp>
        <p:nvSpPr>
          <p:cNvPr id="950" name="Shape 950"/>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dirty="0">
                <a:latin typeface="Oswald"/>
                <a:ea typeface="Oswald"/>
                <a:cs typeface="Oswald"/>
                <a:sym typeface="Oswald"/>
              </a:rPr>
              <a:t>DON’T FORGET TO FILL OUT YOUR EXIT TICKET</a:t>
            </a:r>
          </a:p>
          <a:p>
            <a:pPr marL="0" marR="0" lvl="0" indent="0" algn="l" rtl="0">
              <a:lnSpc>
                <a:spcPct val="114285"/>
              </a:lnSpc>
              <a:spcBef>
                <a:spcPts val="0"/>
              </a:spcBef>
              <a:buSzPct val="25000"/>
              <a:buNone/>
            </a:pPr>
            <a:r>
              <a:rPr lang="en-US" sz="2800" b="1" dirty="0">
                <a:latin typeface="Oswald"/>
                <a:ea typeface="Oswald"/>
                <a:cs typeface="Oswald"/>
                <a:sym typeface="Oswald"/>
              </a:rPr>
              <a:t>LESSON 9</a:t>
            </a:r>
          </a:p>
          <a:p>
            <a:pPr marL="0" marR="0" lvl="0" indent="0" algn="l" rtl="0">
              <a:lnSpc>
                <a:spcPct val="114285"/>
              </a:lnSpc>
              <a:spcBef>
                <a:spcPts val="0"/>
              </a:spcBef>
              <a:buSzPct val="25000"/>
              <a:buNone/>
            </a:pPr>
            <a:r>
              <a:rPr lang="en-US" sz="2800" b="1" dirty="0">
                <a:latin typeface="Oswald"/>
                <a:ea typeface="Oswald"/>
                <a:cs typeface="Oswald"/>
                <a:sym typeface="Oswald"/>
              </a:rPr>
              <a:t>INTRO TO LOGISTIC REGRESSION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THANKS FOR THE FOLLOWING</a:t>
            </a:r>
          </a:p>
        </p:txBody>
      </p:sp>
      <p:sp>
        <p:nvSpPr>
          <p:cNvPr id="580" name="Shape 58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dirty="0">
                <a:latin typeface="Oswald"/>
                <a:ea typeface="Oswald"/>
                <a:cs typeface="Oswald"/>
                <a:sym typeface="Oswald"/>
              </a:rPr>
              <a:t>CITATIONS</a:t>
            </a:r>
          </a:p>
        </p:txBody>
      </p:sp>
      <p:sp>
        <p:nvSpPr>
          <p:cNvPr id="581" name="Shape 58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lvl="0" indent="-256540">
              <a:buSzPct val="100000"/>
              <a:buFont typeface="Georgia"/>
              <a:buChar char="‣"/>
            </a:pPr>
            <a:r>
              <a:rPr lang="en-US" sz="2800" i="1" dirty="0">
                <a:latin typeface="Georgia" panose="02040502050405020303" pitchFamily="18" charset="0"/>
              </a:rPr>
              <a:t>An Introduction to Statistical Learning</a:t>
            </a:r>
            <a:r>
              <a:rPr lang="en-US" sz="2800" dirty="0">
                <a:latin typeface="Georgia" panose="02040502050405020303" pitchFamily="18" charset="0"/>
              </a:rPr>
              <a:t>, James, G et al (2013): </a:t>
            </a:r>
            <a:r>
              <a:rPr lang="en-US" sz="2800" dirty="0">
                <a:latin typeface="Georgia" panose="02040502050405020303" pitchFamily="18" charset="0"/>
                <a:hlinkClick r:id="rId3"/>
              </a:rPr>
              <a:t>http://www-bcf.usc.edu/~gareth/ISL/getbook.html</a:t>
            </a:r>
            <a:r>
              <a:rPr lang="en-US" sz="2800" dirty="0">
                <a:latin typeface="Georgia" panose="02040502050405020303" pitchFamily="18" charset="0"/>
              </a:rPr>
              <a:t> </a:t>
            </a:r>
          </a:p>
          <a:p>
            <a:pPr marL="203200" lvl="0" indent="-256540">
              <a:buSzPct val="100000"/>
              <a:buFont typeface="Georgia"/>
              <a:buChar char="‣"/>
            </a:pPr>
            <a:endParaRPr lang="en-US" sz="2800" dirty="0">
              <a:latin typeface="Georgia" panose="02040502050405020303" pitchFamily="18" charset="0"/>
            </a:endParaRPr>
          </a:p>
          <a:p>
            <a:pPr marR="0" lvl="0" algn="l" rtl="0">
              <a:spcBef>
                <a:spcPts val="1000"/>
              </a:spcBef>
              <a:buNone/>
            </a:pPr>
            <a:endParaRPr sz="2800" dirty="0">
              <a:latin typeface="Georgia"/>
              <a:ea typeface="Georgia"/>
              <a:cs typeface="Georgia"/>
              <a:sym typeface="Georgia"/>
            </a:endParaRPr>
          </a:p>
        </p:txBody>
      </p:sp>
    </p:spTree>
    <p:extLst>
      <p:ext uri="{BB962C8B-B14F-4D97-AF65-F5344CB8AC3E}">
        <p14:creationId xmlns:p14="http://schemas.microsoft.com/office/powerpoint/2010/main" val="62676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p:nvPr/>
        </p:nvSpPr>
        <p:spPr>
          <a:xfrm>
            <a:off x="635000" y="736600"/>
            <a:ext cx="108164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MODEL DIFFERENCES</a:t>
            </a:r>
          </a:p>
        </p:txBody>
      </p:sp>
      <p:pic>
        <p:nvPicPr>
          <p:cNvPr id="466" name="Shape 466"/>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67" name="Shape 467"/>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dirty="0">
                <a:solidFill>
                  <a:srgbClr val="FFFFFF"/>
                </a:solidFill>
                <a:latin typeface="Oswald"/>
                <a:ea typeface="Oswald"/>
                <a:cs typeface="Oswald"/>
                <a:sym typeface="Oswald"/>
              </a:rPr>
              <a:t>EXERCISE</a:t>
            </a:r>
          </a:p>
          <a:p>
            <a:pPr lvl="0" rtl="0">
              <a:lnSpc>
                <a:spcPct val="115000"/>
              </a:lnSpc>
              <a:spcBef>
                <a:spcPts val="0"/>
              </a:spcBef>
              <a:buNone/>
            </a:pPr>
            <a:endParaRPr sz="1000" dirty="0">
              <a:solidFill>
                <a:srgbClr val="FFFFFF"/>
              </a:solidFill>
              <a:latin typeface="Oswald"/>
              <a:ea typeface="Oswald"/>
              <a:cs typeface="Oswald"/>
              <a:sym typeface="Oswald"/>
            </a:endParaRPr>
          </a:p>
        </p:txBody>
      </p:sp>
      <p:sp>
        <p:nvSpPr>
          <p:cNvPr id="468" name="Shape 468"/>
          <p:cNvSpPr/>
          <p:nvPr/>
        </p:nvSpPr>
        <p:spPr>
          <a:xfrm>
            <a:off x="2961475" y="2224346"/>
            <a:ext cx="9174599" cy="3429300"/>
          </a:xfrm>
          <a:prstGeom prst="rect">
            <a:avLst/>
          </a:prstGeom>
          <a:noFill/>
          <a:ln>
            <a:noFill/>
          </a:ln>
        </p:spPr>
        <p:txBody>
          <a:bodyPr lIns="50800" tIns="50800" rIns="50800" bIns="50800" anchor="ctr" anchorCtr="0">
            <a:noAutofit/>
          </a:bodyPr>
          <a:lstStyle/>
          <a:p>
            <a:pPr lvl="0" rtl="0">
              <a:spcBef>
                <a:spcPts val="0"/>
              </a:spcBef>
              <a:buNone/>
            </a:pPr>
            <a:r>
              <a:rPr lang="en-US" sz="1800" dirty="0">
                <a:solidFill>
                  <a:schemeClr val="dk1"/>
                </a:solidFill>
                <a:latin typeface="Georgia"/>
                <a:ea typeface="Georgia"/>
                <a:cs typeface="Georgia"/>
                <a:sym typeface="Georgia"/>
              </a:rPr>
              <a:t>Read through the following questions and brainstorm answers for each:</a:t>
            </a:r>
          </a:p>
          <a:p>
            <a:pPr lvl="0" rtl="0">
              <a:spcBef>
                <a:spcPts val="0"/>
              </a:spcBef>
              <a:buNone/>
            </a:pPr>
            <a:endParaRPr sz="1800" dirty="0">
              <a:solidFill>
                <a:schemeClr val="dk1"/>
              </a:solidFill>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are the main differences between linear regression and KNN? What is different about how they approach</a:t>
            </a:r>
            <a:r>
              <a:rPr lang="en-US" sz="1800" i="1" dirty="0">
                <a:solidFill>
                  <a:srgbClr val="333333"/>
                </a:solidFill>
                <a:highlight>
                  <a:srgbClr val="FFFFFF"/>
                </a:highlight>
                <a:latin typeface="Georgia"/>
                <a:ea typeface="Georgia"/>
                <a:cs typeface="Georgia"/>
                <a:sym typeface="Georgia"/>
              </a:rPr>
              <a:t> </a:t>
            </a:r>
            <a:r>
              <a:rPr lang="en-US" sz="1800" dirty="0">
                <a:solidFill>
                  <a:srgbClr val="333333"/>
                </a:solidFill>
                <a:highlight>
                  <a:srgbClr val="FFFFFF"/>
                </a:highlight>
                <a:latin typeface="Georgia"/>
                <a:ea typeface="Georgia"/>
                <a:cs typeface="Georgia"/>
                <a:sym typeface="Georgia"/>
              </a:rPr>
              <a:t>predicting the outcome variable? </a:t>
            </a: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For example, what is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about linear regression compared to what's </a:t>
            </a:r>
            <a:r>
              <a:rPr lang="en-US" sz="1800" i="1" dirty="0">
                <a:solidFill>
                  <a:srgbClr val="333333"/>
                </a:solidFill>
                <a:highlight>
                  <a:srgbClr val="FFFFFF"/>
                </a:highlight>
                <a:latin typeface="Georgia"/>
                <a:ea typeface="Georgia"/>
                <a:cs typeface="Georgia"/>
                <a:sym typeface="Georgia"/>
              </a:rPr>
              <a:t>interpretable</a:t>
            </a:r>
            <a:r>
              <a:rPr lang="en-US" sz="1800" dirty="0">
                <a:solidFill>
                  <a:srgbClr val="333333"/>
                </a:solidFill>
                <a:highlight>
                  <a:srgbClr val="FFFFFF"/>
                </a:highlight>
                <a:latin typeface="Georgia"/>
                <a:ea typeface="Georgia"/>
                <a:cs typeface="Georgia"/>
                <a:sym typeface="Georgia"/>
              </a:rPr>
              <a:t> in KNN?</a:t>
            </a:r>
          </a:p>
          <a:p>
            <a:pPr marL="914400" lvl="1" indent="-342900" rtl="0">
              <a:spcBef>
                <a:spcPts val="0"/>
              </a:spcBef>
              <a:buClr>
                <a:srgbClr val="333333"/>
              </a:buClr>
              <a:buSzPct val="100000"/>
              <a:buFont typeface="Georgia"/>
              <a:buAutoNum type="alphaLcPeriod"/>
            </a:pPr>
            <a:endParaRPr sz="1800" dirty="0">
              <a:solidFill>
                <a:srgbClr val="333333"/>
              </a:solidFill>
              <a:highlight>
                <a:srgbClr val="FFFFFF"/>
              </a:highlight>
              <a:latin typeface="Georgia"/>
              <a:ea typeface="Georgia"/>
              <a:cs typeface="Georgia"/>
              <a:sym typeface="Georgia"/>
            </a:endParaRPr>
          </a:p>
          <a:p>
            <a:pPr marL="457200" lvl="0" indent="-342900" rtl="0">
              <a:spcBef>
                <a:spcPts val="0"/>
              </a:spcBef>
              <a:buClr>
                <a:srgbClr val="333333"/>
              </a:buClr>
              <a:buSzPct val="100000"/>
              <a:buFont typeface="Georgia"/>
              <a:buAutoNum type="arabicPeriod"/>
            </a:pPr>
            <a:r>
              <a:rPr lang="en-US" sz="1800" dirty="0">
                <a:solidFill>
                  <a:srgbClr val="333333"/>
                </a:solidFill>
                <a:highlight>
                  <a:srgbClr val="FFFFFF"/>
                </a:highlight>
                <a:latin typeface="Georgia"/>
                <a:ea typeface="Georgia"/>
                <a:cs typeface="Georgia"/>
                <a:sym typeface="Georgia"/>
              </a:rPr>
              <a:t>What would be the advantage of using a linear regression to solve a classification problem instead of KNN?</a:t>
            </a:r>
          </a:p>
          <a:p>
            <a:pPr marL="914400" lvl="1" indent="-342900" rtl="0">
              <a:spcBef>
                <a:spcPts val="0"/>
              </a:spcBef>
              <a:buClr>
                <a:srgbClr val="333333"/>
              </a:buClr>
              <a:buSzPct val="100000"/>
              <a:buFont typeface="Georgia"/>
              <a:buAutoNum type="alphaLcPeriod"/>
            </a:pPr>
            <a:r>
              <a:rPr lang="en-US" sz="1800" dirty="0">
                <a:solidFill>
                  <a:srgbClr val="333333"/>
                </a:solidFill>
                <a:highlight>
                  <a:srgbClr val="FFFFFF"/>
                </a:highlight>
                <a:latin typeface="Georgia"/>
                <a:ea typeface="Georgia"/>
                <a:cs typeface="Georgia"/>
                <a:sym typeface="Georgia"/>
              </a:rPr>
              <a:t>What might some of the challenges be when using a linear regression to solve a classification problem?</a:t>
            </a:r>
          </a:p>
        </p:txBody>
      </p:sp>
      <p:sp>
        <p:nvSpPr>
          <p:cNvPr id="469" name="Shape 469"/>
          <p:cNvSpPr/>
          <p:nvPr/>
        </p:nvSpPr>
        <p:spPr>
          <a:xfrm>
            <a:off x="3052744" y="63257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dirty="0">
                <a:latin typeface="Georgia"/>
                <a:ea typeface="Georgia"/>
                <a:cs typeface="Georgia"/>
                <a:sym typeface="Georgia"/>
              </a:rPr>
              <a:t>Answers to the above questions</a:t>
            </a:r>
          </a:p>
        </p:txBody>
      </p:sp>
      <p:sp>
        <p:nvSpPr>
          <p:cNvPr id="470" name="Shape 470"/>
          <p:cNvSpPr/>
          <p:nvPr/>
        </p:nvSpPr>
        <p:spPr>
          <a:xfrm>
            <a:off x="2989800" y="59330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dirty="0">
                <a:solidFill>
                  <a:srgbClr val="000000"/>
                </a:solidFill>
                <a:latin typeface="Oswald"/>
                <a:ea typeface="Oswald"/>
                <a:cs typeface="Oswald"/>
                <a:sym typeface="Oswald"/>
              </a:rPr>
              <a:t>DELIVERABLE</a:t>
            </a:r>
          </a:p>
        </p:txBody>
      </p:sp>
      <p:sp>
        <p:nvSpPr>
          <p:cNvPr id="471" name="Shape 471"/>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dirty="0">
                <a:latin typeface="Oswald"/>
                <a:ea typeface="Oswald"/>
                <a:cs typeface="Oswald"/>
                <a:sym typeface="Oswald"/>
              </a:rPr>
              <a:t>ANSWER THE FOLLOWING QUESTIONS (10 minutes)</a:t>
            </a:r>
          </a:p>
        </p:txBody>
      </p:sp>
      <p:cxnSp>
        <p:nvCxnSpPr>
          <p:cNvPr id="472" name="Shape 47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9776099" cy="431700"/>
          </a:xfrm>
          <a:prstGeom prst="rect">
            <a:avLst/>
          </a:prstGeom>
          <a:noFill/>
          <a:ln>
            <a:noFill/>
          </a:ln>
        </p:spPr>
        <p:txBody>
          <a:bodyPr lIns="0" tIns="0" rIns="0" bIns="0" anchor="t" anchorCtr="0">
            <a:noAutofit/>
          </a:bodyPr>
          <a:lstStyle/>
          <a:p>
            <a:pPr lvl="0" rtl="0">
              <a:spcBef>
                <a:spcPts val="0"/>
              </a:spcBef>
              <a:buClr>
                <a:schemeClr val="dk1"/>
              </a:buClr>
              <a:buSzPct val="25000"/>
              <a:buFont typeface="Arial"/>
              <a:buNone/>
            </a:pPr>
            <a:r>
              <a:rPr lang="en-US" sz="3200" b="1" dirty="0">
                <a:solidFill>
                  <a:schemeClr val="dk1"/>
                </a:solidFill>
                <a:latin typeface="Oswald"/>
                <a:ea typeface="Oswald"/>
                <a:cs typeface="Oswald"/>
                <a:sym typeface="Oswald"/>
              </a:rPr>
              <a:t>WHERE ARE WE IN THE DATA SCIENCE WORKFLOW?</a:t>
            </a:r>
          </a:p>
          <a:p>
            <a:pPr marL="0" marR="0" lvl="0" indent="0" algn="l" rtl="0">
              <a:lnSpc>
                <a:spcPct val="100000"/>
              </a:lnSpc>
              <a:spcBef>
                <a:spcPts val="0"/>
              </a:spcBef>
              <a:buNone/>
            </a:pPr>
            <a:endParaRPr sz="3200" b="1" dirty="0">
              <a:latin typeface="Oswald"/>
              <a:ea typeface="Oswald"/>
              <a:cs typeface="Oswald"/>
              <a:sym typeface="Oswald"/>
            </a:endParaRPr>
          </a:p>
        </p:txBody>
      </p:sp>
      <p:sp>
        <p:nvSpPr>
          <p:cNvPr id="264" name="Shape 2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Data has been </a:t>
            </a:r>
            <a:r>
              <a:rPr lang="en-US" sz="2800" b="1" dirty="0">
                <a:solidFill>
                  <a:schemeClr val="dk1"/>
                </a:solidFill>
                <a:latin typeface="Georgia"/>
                <a:ea typeface="Georgia"/>
                <a:cs typeface="Georgia"/>
                <a:sym typeface="Georgia"/>
              </a:rPr>
              <a:t>acquired</a:t>
            </a:r>
            <a:r>
              <a:rPr lang="en-US" sz="2800" dirty="0">
                <a:solidFill>
                  <a:schemeClr val="dk1"/>
                </a:solidFill>
                <a:latin typeface="Georgia"/>
                <a:ea typeface="Georgia"/>
                <a:cs typeface="Georgia"/>
                <a:sym typeface="Georgia"/>
              </a:rPr>
              <a:t> and </a:t>
            </a:r>
            <a:r>
              <a:rPr lang="en-US" sz="2800" b="1" dirty="0">
                <a:solidFill>
                  <a:schemeClr val="dk1"/>
                </a:solidFill>
                <a:latin typeface="Georgia"/>
                <a:ea typeface="Georgia"/>
                <a:cs typeface="Georgia"/>
                <a:sym typeface="Georgia"/>
              </a:rPr>
              <a:t>parsed.</a:t>
            </a:r>
          </a:p>
          <a:p>
            <a:pPr lvl="0" rtl="0">
              <a:spcBef>
                <a:spcPts val="0"/>
              </a:spcBef>
              <a:buClr>
                <a:schemeClr val="dk1"/>
              </a:buClr>
              <a:buSzPct val="39285"/>
              <a:buFont typeface="Arial"/>
              <a:buNone/>
            </a:pPr>
            <a:endParaRPr sz="2800" b="1"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Today we’ll </a:t>
            </a:r>
            <a:r>
              <a:rPr lang="en-US" sz="2800" b="1" dirty="0">
                <a:solidFill>
                  <a:schemeClr val="dk1"/>
                </a:solidFill>
                <a:latin typeface="Georgia"/>
                <a:ea typeface="Georgia"/>
                <a:cs typeface="Georgia"/>
                <a:sym typeface="Georgia"/>
              </a:rPr>
              <a:t>refine</a:t>
            </a:r>
            <a:r>
              <a:rPr lang="en-US" sz="2800" dirty="0">
                <a:solidFill>
                  <a:schemeClr val="dk1"/>
                </a:solidFill>
                <a:latin typeface="Georgia"/>
                <a:ea typeface="Georgia"/>
                <a:cs typeface="Georgia"/>
                <a:sym typeface="Georgia"/>
              </a:rPr>
              <a:t> the data and </a:t>
            </a:r>
            <a:r>
              <a:rPr lang="en-US" sz="2800" b="1" dirty="0">
                <a:solidFill>
                  <a:schemeClr val="dk1"/>
                </a:solidFill>
                <a:latin typeface="Georgia"/>
                <a:ea typeface="Georgia"/>
                <a:cs typeface="Georgia"/>
                <a:sym typeface="Georgia"/>
              </a:rPr>
              <a:t>build</a:t>
            </a:r>
            <a:r>
              <a:rPr lang="en-US" sz="2800" dirty="0">
                <a:solidFill>
                  <a:schemeClr val="dk1"/>
                </a:solidFill>
                <a:latin typeface="Georgia"/>
                <a:ea typeface="Georgia"/>
                <a:cs typeface="Georgia"/>
                <a:sym typeface="Georgia"/>
              </a:rPr>
              <a:t> models (We’ll also use plots to </a:t>
            </a:r>
            <a:r>
              <a:rPr lang="en-US" sz="2800" b="1" dirty="0">
                <a:solidFill>
                  <a:schemeClr val="dk1"/>
                </a:solidFill>
                <a:latin typeface="Georgia"/>
                <a:ea typeface="Georgia"/>
                <a:cs typeface="Georgia"/>
                <a:sym typeface="Georgia"/>
              </a:rPr>
              <a:t>represent</a:t>
            </a:r>
            <a:r>
              <a:rPr lang="en-US" sz="2800" dirty="0">
                <a:solidFill>
                  <a:schemeClr val="dk1"/>
                </a:solidFill>
                <a:latin typeface="Georgia"/>
                <a:ea typeface="Georgia"/>
                <a:cs typeface="Georgia"/>
                <a:sym typeface="Georgia"/>
              </a:rPr>
              <a:t> the results).</a:t>
            </a:r>
          </a:p>
          <a:p>
            <a:pPr lvl="0" rtl="0">
              <a:spcBef>
                <a:spcPts val="0"/>
              </a:spcBef>
              <a:buClr>
                <a:schemeClr val="dk1"/>
              </a:buClr>
              <a:buSzPct val="39285"/>
              <a:buFont typeface="Arial"/>
              <a:buNone/>
            </a:pPr>
            <a:endParaRPr sz="2800" dirty="0">
              <a:solidFill>
                <a:schemeClr val="dk1"/>
              </a:solidFill>
              <a:latin typeface="Georgia"/>
              <a:ea typeface="Georgia"/>
              <a:cs typeface="Georgia"/>
              <a:sym typeface="Georgia"/>
            </a:endParaRPr>
          </a:p>
          <a:p>
            <a:pPr marR="0" lvl="0" algn="l" rtl="0">
              <a:spcBef>
                <a:spcPts val="1000"/>
              </a:spcBef>
              <a:buNone/>
            </a:pPr>
            <a:endParaRPr sz="2800" dirty="0">
              <a:latin typeface="Georgia"/>
              <a:ea typeface="Georgia"/>
              <a:cs typeface="Georgia"/>
              <a:sym typeface="Georgia"/>
            </a:endParaRPr>
          </a:p>
        </p:txBody>
      </p:sp>
    </p:spTree>
    <p:extLst>
      <p:ext uri="{BB962C8B-B14F-4D97-AF65-F5344CB8AC3E}">
        <p14:creationId xmlns:p14="http://schemas.microsoft.com/office/powerpoint/2010/main" val="185855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DA104-3AE1-534C-A7C0-3BD196C0ADAE}"/>
              </a:ext>
            </a:extLst>
          </p:cNvPr>
          <p:cNvSpPr>
            <a:spLocks noGrp="1"/>
          </p:cNvSpPr>
          <p:nvPr>
            <p:ph type="sldNum" sz="quarter" idx="10"/>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defPPr>
              <a:defRPr lang="en-US"/>
            </a:defPPr>
            <a:lvl1pPr algn="r" rtl="0" fontAlgn="base">
              <a:lnSpc>
                <a:spcPts val="2304"/>
              </a:lnSpc>
              <a:spcBef>
                <a:spcPct val="0"/>
              </a:spcBef>
              <a:spcAft>
                <a:spcPct val="0"/>
              </a:spcAft>
              <a:defRPr sz="2300" b="1" kern="1200">
                <a:solidFill>
                  <a:schemeClr val="tx1"/>
                </a:solidFill>
                <a:latin typeface="+mj-lt"/>
                <a:ea typeface="ＭＳ Ｐゴシック" charset="0"/>
                <a:cs typeface="PFDinTextCompPro-Bold" charset="0"/>
                <a:sym typeface="PFDinTextCompPro-Bold" charset="0"/>
              </a:defRPr>
            </a:lvl1pPr>
            <a:lvl2pPr marL="328613" indent="128588" algn="l" rtl="0" fontAlgn="base">
              <a:spcBef>
                <a:spcPct val="0"/>
              </a:spcBef>
              <a:spcAft>
                <a:spcPct val="0"/>
              </a:spcAft>
              <a:defRPr sz="900" kern="1200">
                <a:solidFill>
                  <a:schemeClr val="tx1"/>
                </a:solidFill>
                <a:latin typeface="Gill Sans" charset="0"/>
                <a:ea typeface="ＭＳ Ｐゴシック" charset="0"/>
                <a:cs typeface="ヒラギノ角ゴ ProN W3" charset="0"/>
                <a:sym typeface="Gill Sans" charset="0"/>
              </a:defRPr>
            </a:lvl2pPr>
            <a:lvl3pPr marL="657225" indent="257175" algn="l" rtl="0" fontAlgn="base">
              <a:spcBef>
                <a:spcPct val="0"/>
              </a:spcBef>
              <a:spcAft>
                <a:spcPct val="0"/>
              </a:spcAft>
              <a:defRPr sz="900" kern="1200">
                <a:solidFill>
                  <a:schemeClr val="tx1"/>
                </a:solidFill>
                <a:latin typeface="Gill Sans" charset="0"/>
                <a:ea typeface="ＭＳ Ｐゴシック" charset="0"/>
                <a:cs typeface="ヒラギノ角ゴ ProN W3" charset="0"/>
                <a:sym typeface="Gill Sans" charset="0"/>
              </a:defRPr>
            </a:lvl3pPr>
            <a:lvl4pPr marL="985838" indent="385763" algn="l" rtl="0" fontAlgn="base">
              <a:spcBef>
                <a:spcPct val="0"/>
              </a:spcBef>
              <a:spcAft>
                <a:spcPct val="0"/>
              </a:spcAft>
              <a:defRPr sz="900" kern="1200">
                <a:solidFill>
                  <a:schemeClr val="tx1"/>
                </a:solidFill>
                <a:latin typeface="Gill Sans" charset="0"/>
                <a:ea typeface="ＭＳ Ｐゴシック" charset="0"/>
                <a:cs typeface="ヒラギノ角ゴ ProN W3" charset="0"/>
                <a:sym typeface="Gill Sans" charset="0"/>
              </a:defRPr>
            </a:lvl4pPr>
            <a:lvl5pPr marL="1316038" indent="512763" algn="l" rtl="0" fontAlgn="base">
              <a:spcBef>
                <a:spcPct val="0"/>
              </a:spcBef>
              <a:spcAft>
                <a:spcPct val="0"/>
              </a:spcAft>
              <a:defRPr sz="900" kern="1200">
                <a:solidFill>
                  <a:schemeClr val="tx1"/>
                </a:solidFill>
                <a:latin typeface="Gill Sans" charset="0"/>
                <a:ea typeface="ＭＳ Ｐゴシック" charset="0"/>
                <a:cs typeface="ヒラギノ角ゴ ProN W3" charset="0"/>
                <a:sym typeface="Gill Sans" charset="0"/>
              </a:defRPr>
            </a:lvl5pPr>
            <a:lvl6pPr marL="2286000" algn="l" defTabSz="457200" rtl="0" eaLnBrk="1" fontAlgn="base" latinLnBrk="0" hangingPunct="1">
              <a:spcBef>
                <a:spcPct val="0"/>
              </a:spcBef>
              <a:spcAft>
                <a:spcPct val="0"/>
              </a:spcAft>
              <a:defRPr sz="900" kern="1200">
                <a:solidFill>
                  <a:schemeClr val="tx1"/>
                </a:solidFill>
                <a:latin typeface="Gill Sans" charset="0"/>
                <a:ea typeface="ＭＳ Ｐゴシック" charset="0"/>
                <a:cs typeface="ヒラギノ角ゴ ProN W3" charset="0"/>
                <a:sym typeface="Gill Sans" charset="0"/>
              </a:defRPr>
            </a:lvl6pPr>
            <a:lvl7pPr marL="2743200" algn="l" defTabSz="457200" rtl="0" eaLnBrk="1" fontAlgn="base" latinLnBrk="0" hangingPunct="1">
              <a:spcBef>
                <a:spcPct val="0"/>
              </a:spcBef>
              <a:spcAft>
                <a:spcPct val="0"/>
              </a:spcAft>
              <a:defRPr sz="900" kern="1200">
                <a:solidFill>
                  <a:schemeClr val="tx1"/>
                </a:solidFill>
                <a:latin typeface="Gill Sans" charset="0"/>
                <a:ea typeface="ＭＳ Ｐゴシック" charset="0"/>
                <a:cs typeface="ヒラギノ角ゴ ProN W3" charset="0"/>
                <a:sym typeface="Gill Sans" charset="0"/>
              </a:defRPr>
            </a:lvl7pPr>
            <a:lvl8pPr marL="3200400" algn="l" defTabSz="457200" rtl="0" eaLnBrk="1" fontAlgn="base" latinLnBrk="0" hangingPunct="1">
              <a:spcBef>
                <a:spcPct val="0"/>
              </a:spcBef>
              <a:spcAft>
                <a:spcPct val="0"/>
              </a:spcAft>
              <a:defRPr sz="900" kern="1200">
                <a:solidFill>
                  <a:schemeClr val="tx1"/>
                </a:solidFill>
                <a:latin typeface="Gill Sans" charset="0"/>
                <a:ea typeface="ＭＳ Ｐゴシック" charset="0"/>
                <a:cs typeface="ヒラギノ角ゴ ProN W3" charset="0"/>
                <a:sym typeface="Gill Sans" charset="0"/>
              </a:defRPr>
            </a:lvl8pPr>
            <a:lvl9pPr marL="3657600" algn="l" defTabSz="457200" rtl="0" eaLnBrk="1" fontAlgn="base" latinLnBrk="0" hangingPunct="1">
              <a:spcBef>
                <a:spcPct val="0"/>
              </a:spcBef>
              <a:spcAft>
                <a:spcPct val="0"/>
              </a:spcAft>
              <a:defRPr sz="900" kern="1200">
                <a:solidFill>
                  <a:schemeClr val="tx1"/>
                </a:solidFill>
                <a:latin typeface="Gill Sans" charset="0"/>
                <a:ea typeface="ＭＳ Ｐゴシック" charset="0"/>
                <a:cs typeface="ヒラギノ角ゴ ProN W3" charset="0"/>
                <a:sym typeface="Gill Sans" charset="0"/>
              </a:defRPr>
            </a:lvl9pPr>
          </a:lstStyle>
          <a:p>
            <a:pPr>
              <a:defRPr/>
            </a:pPr>
            <a:fld id="{36704C70-ACA5-F34F-A1DA-C6016D40A005}" type="slidenum">
              <a:rPr lang="en-US" smtClean="0"/>
              <a:pPr>
                <a:defRPr/>
              </a:pPr>
              <a:t>8</a:t>
            </a:fld>
            <a:endParaRPr lang="en-US" dirty="0"/>
          </a:p>
        </p:txBody>
      </p:sp>
      <p:pic>
        <p:nvPicPr>
          <p:cNvPr id="26" name="Picture 25">
            <a:extLst>
              <a:ext uri="{FF2B5EF4-FFF2-40B4-BE49-F238E27FC236}">
                <a16:creationId xmlns:a16="http://schemas.microsoft.com/office/drawing/2014/main" id="{20EF658B-9509-C74E-94BE-033E9127A67E}"/>
              </a:ext>
            </a:extLst>
          </p:cNvPr>
          <p:cNvPicPr>
            <a:picLocks noChangeAspect="1"/>
          </p:cNvPicPr>
          <p:nvPr/>
        </p:nvPicPr>
        <p:blipFill>
          <a:blip r:embed="rId2"/>
          <a:stretch>
            <a:fillRect/>
          </a:stretch>
        </p:blipFill>
        <p:spPr>
          <a:xfrm>
            <a:off x="326033" y="576884"/>
            <a:ext cx="12352733" cy="6287554"/>
          </a:xfrm>
          <a:prstGeom prst="rect">
            <a:avLst/>
          </a:prstGeom>
        </p:spPr>
      </p:pic>
    </p:spTree>
    <p:extLst>
      <p:ext uri="{BB962C8B-B14F-4D97-AF65-F5344CB8AC3E}">
        <p14:creationId xmlns:p14="http://schemas.microsoft.com/office/powerpoint/2010/main" val="203187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latin typeface="Oswald"/>
                <a:ea typeface="Oswald"/>
                <a:cs typeface="Oswald"/>
                <a:sym typeface="Oswald"/>
              </a:rPr>
              <a:t>DEMO</a:t>
            </a:r>
          </a:p>
        </p:txBody>
      </p:sp>
      <p:sp>
        <p:nvSpPr>
          <p:cNvPr id="478" name="Shape 478"/>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dirty="0">
              <a:latin typeface="Oswald"/>
              <a:ea typeface="Oswald"/>
              <a:cs typeface="Oswald"/>
              <a:sym typeface="Oswald"/>
            </a:endParaRP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WHY NOT </a:t>
            </a:r>
          </a:p>
          <a:p>
            <a:pPr marL="0" marR="0" lvl="0" indent="0" algn="l" rtl="0">
              <a:lnSpc>
                <a:spcPct val="88333"/>
              </a:lnSpc>
              <a:spcBef>
                <a:spcPts val="0"/>
              </a:spcBef>
              <a:buSzPct val="25000"/>
              <a:buNone/>
            </a:pPr>
            <a:r>
              <a:rPr lang="en-US" sz="9600" b="1" dirty="0">
                <a:solidFill>
                  <a:srgbClr val="FFFFFF"/>
                </a:solidFill>
                <a:latin typeface="Oswald"/>
                <a:ea typeface="Oswald"/>
                <a:cs typeface="Oswald"/>
                <a:sym typeface="Oswald"/>
              </a:rPr>
              <a:t>LINEAR REGRESSION?</a:t>
            </a:r>
          </a:p>
        </p:txBody>
      </p:sp>
    </p:spTree>
    <p:extLst>
      <p:ext uri="{BB962C8B-B14F-4D97-AF65-F5344CB8AC3E}">
        <p14:creationId xmlns:p14="http://schemas.microsoft.com/office/powerpoint/2010/main" val="2091503067"/>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2140</Words>
  <Application>Microsoft Macintosh PowerPoint</Application>
  <PresentationFormat>Custom</PresentationFormat>
  <Paragraphs>333</Paragraphs>
  <Slides>56</Slides>
  <Notes>55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Merriweather Sans</vt:lpstr>
      <vt:lpstr>Oswald</vt:lpstr>
      <vt:lpstr>Arial</vt:lpstr>
      <vt:lpstr>Cambria Math</vt:lpstr>
      <vt:lpstr>Georgia</vt:lpstr>
      <vt:lpstr>Impact</vt:lpstr>
      <vt:lpstr>White</vt:lpstr>
      <vt:lpstr>White</vt:lpstr>
      <vt:lpstr>PowerPoint Presentation</vt:lpstr>
      <vt:lpstr>TODAY’S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PowerPoint Presentation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Nicholas Beaudoin</cp:lastModifiedBy>
  <cp:revision>51</cp:revision>
  <dcterms:modified xsi:type="dcterms:W3CDTF">2020-07-04T21:57:50Z</dcterms:modified>
</cp:coreProperties>
</file>