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10" r:id="rId1"/>
    <p:sldMasterId id="2147483711" r:id="rId2"/>
  </p:sldMasterIdLst>
  <p:notesMasterIdLst>
    <p:notesMasterId r:id="rId26"/>
  </p:notesMasterIdLst>
  <p:sldIdLst>
    <p:sldId id="259" r:id="rId3"/>
    <p:sldId id="260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91" r:id="rId19"/>
    <p:sldId id="292" r:id="rId20"/>
    <p:sldId id="293" r:id="rId21"/>
    <p:sldId id="294" r:id="rId22"/>
    <p:sldId id="295" r:id="rId23"/>
    <p:sldId id="296" r:id="rId24"/>
    <p:sldId id="297" r:id="rId25"/>
  </p:sldIdLst>
  <p:sldSz cx="13004800" cy="7302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00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F2FF80-E56A-4F84-8157-E514339C80BB}">
  <a:tblStyle styleId="{52F2FF80-E56A-4F84-8157-E514339C80B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6"/>
  </p:normalViewPr>
  <p:slideViewPr>
    <p:cSldViewPr snapToGrid="0">
      <p:cViewPr varScale="1">
        <p:scale>
          <a:sx n="98" d="100"/>
          <a:sy n="98" d="100"/>
        </p:scale>
        <p:origin x="216" y="1024"/>
      </p:cViewPr>
      <p:guideLst>
        <p:guide orient="horz" pos="2300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228600" algn="l" rtl="0">
              <a:spcBef>
                <a:spcPts val="0"/>
              </a:spcBef>
              <a:defRPr/>
            </a:lvl2pPr>
            <a:lvl3pPr marL="0" marR="0" lvl="2" indent="457200" algn="l" rtl="0">
              <a:spcBef>
                <a:spcPts val="0"/>
              </a:spcBef>
              <a:defRPr/>
            </a:lvl3pPr>
            <a:lvl4pPr marL="0" marR="0" lvl="3" indent="685800" algn="l" rtl="0">
              <a:spcBef>
                <a:spcPts val="0"/>
              </a:spcBef>
              <a:defRPr/>
            </a:lvl4pPr>
            <a:lvl5pPr marL="0" marR="0" lvl="4" indent="914400" algn="l" rtl="0">
              <a:spcBef>
                <a:spcPts val="0"/>
              </a:spcBef>
              <a:defRPr/>
            </a:lvl5pPr>
            <a:lvl6pPr marL="0" marR="0" lvl="5" indent="1143000" algn="l" rtl="0">
              <a:spcBef>
                <a:spcPts val="0"/>
              </a:spcBef>
              <a:defRPr/>
            </a:lvl6pPr>
            <a:lvl7pPr marL="0" marR="0" lvl="6" indent="1371600" algn="l" rtl="0">
              <a:spcBef>
                <a:spcPts val="0"/>
              </a:spcBef>
              <a:defRPr/>
            </a:lvl7pPr>
            <a:lvl8pPr marL="0" marR="0" lvl="7" indent="1600200" algn="l" rtl="0">
              <a:spcBef>
                <a:spcPts val="0"/>
              </a:spcBef>
              <a:defRPr/>
            </a:lvl8pPr>
            <a:lvl9pPr marL="0" marR="0" lvl="8" indent="182880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50425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604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65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33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08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911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26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71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52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8" name="Shape 64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904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750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37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4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Shape 6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166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18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Shape 6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14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98" name="Shape 6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554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70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92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516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41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77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10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1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499" cy="67564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  <p:grpSp>
        <p:nvGrpSpPr>
          <p:cNvPr id="93" name="Shape 93"/>
          <p:cNvGrpSpPr/>
          <p:nvPr/>
        </p:nvGrpSpPr>
        <p:grpSpPr>
          <a:xfrm>
            <a:off x="4051298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8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8" y="4114798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8" y="4114798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399" cy="233681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399" cy="141513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3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299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8"/>
              <a:ext cx="1079499" cy="233682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8"/>
            <a:ext cx="0" cy="4430478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3866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8" cy="4267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buFont typeface="Merriweather Sans"/>
              <a:buChar char="‣"/>
              <a:defRPr/>
            </a:lvl2pPr>
            <a:lvl3pPr lvl="2" rtl="0">
              <a:spcBef>
                <a:spcPts val="0"/>
              </a:spcBef>
              <a:buFont typeface="Merriweather Sans"/>
              <a:buChar char="‣"/>
              <a:defRPr/>
            </a:lvl3pPr>
            <a:lvl4pPr lvl="3" rtl="0">
              <a:spcBef>
                <a:spcPts val="0"/>
              </a:spcBef>
              <a:buFont typeface="Merriweather Sans"/>
              <a:buChar char="‣"/>
              <a:defRPr/>
            </a:lvl4pPr>
            <a:lvl5pPr lvl="4" rtl="0">
              <a:spcBef>
                <a:spcPts val="0"/>
              </a:spcBef>
              <a:buFont typeface="Merriweather Sans"/>
              <a:buChar char="‣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899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8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899" cy="1269899"/>
            <a:chOff x="0" y="0"/>
            <a:chExt cx="1269899" cy="1269899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899" cy="1269899"/>
            <a:chOff x="0" y="0"/>
            <a:chExt cx="1269899" cy="1269899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899" cy="1269899"/>
            <a:chOff x="0" y="0"/>
            <a:chExt cx="1269899" cy="1269899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899" cy="1269899"/>
            <a:chOff x="0" y="0"/>
            <a:chExt cx="1269899" cy="1269899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899" cy="1269899"/>
            <a:chOff x="0" y="0"/>
            <a:chExt cx="1269899" cy="1269899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899" cy="1269899"/>
            <a:chOff x="0" y="0"/>
            <a:chExt cx="1269899" cy="1269899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4051298" y="1828799"/>
            <a:ext cx="2031899" cy="2031899"/>
            <a:chOff x="0" y="0"/>
            <a:chExt cx="2031899" cy="2031899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8" y="1828799"/>
            <a:ext cx="2031899" cy="2031899"/>
            <a:chOff x="0" y="0"/>
            <a:chExt cx="2031899" cy="2031899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8" y="4114798"/>
            <a:ext cx="2031899" cy="2031899"/>
            <a:chOff x="0" y="0"/>
            <a:chExt cx="2031899" cy="2031899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8" y="4114798"/>
            <a:ext cx="2031899" cy="2031899"/>
            <a:chOff x="0" y="0"/>
            <a:chExt cx="2031899" cy="2031899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899" cy="2031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399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399" cy="14151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4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899" cy="1269899"/>
            <a:chOff x="0" y="0"/>
            <a:chExt cx="1269899" cy="1269899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899" cy="12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8"/>
              <a:ext cx="1079400" cy="2336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buSzPct val="25000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7"/>
            <a:ext cx="0" cy="443039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29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0"/>
            <a:ext cx="7742699" cy="29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defRPr/>
            </a:lvl1pPr>
            <a:lvl2pPr lvl="1" indent="228600" rtl="0">
              <a:lnSpc>
                <a:spcPct val="92592"/>
              </a:lnSpc>
              <a:spcBef>
                <a:spcPts val="0"/>
              </a:spcBef>
              <a:defRPr/>
            </a:lvl2pPr>
            <a:lvl3pPr lvl="2" indent="457200" rtl="0">
              <a:lnSpc>
                <a:spcPct val="92592"/>
              </a:lnSpc>
              <a:spcBef>
                <a:spcPts val="0"/>
              </a:spcBef>
              <a:defRPr/>
            </a:lvl3pPr>
            <a:lvl4pPr lvl="3" indent="685800" rtl="0">
              <a:lnSpc>
                <a:spcPct val="92592"/>
              </a:lnSpc>
              <a:spcBef>
                <a:spcPts val="0"/>
              </a:spcBef>
              <a:defRPr/>
            </a:lvl4pPr>
            <a:lvl5pPr lvl="4" indent="914400" rtl="0">
              <a:lnSpc>
                <a:spcPct val="92592"/>
              </a:lnSpc>
              <a:spcBef>
                <a:spcPts val="0"/>
              </a:spcBef>
              <a:defRPr/>
            </a:lvl5pPr>
            <a:lvl6pPr lvl="5" indent="1143000" rtl="0">
              <a:lnSpc>
                <a:spcPct val="92592"/>
              </a:lnSpc>
              <a:spcBef>
                <a:spcPts val="0"/>
              </a:spcBef>
              <a:defRPr/>
            </a:lvl6pPr>
            <a:lvl7pPr lvl="6" indent="1371600" rtl="0">
              <a:lnSpc>
                <a:spcPct val="92592"/>
              </a:lnSpc>
              <a:spcBef>
                <a:spcPts val="0"/>
              </a:spcBef>
              <a:defRPr/>
            </a:lvl7pPr>
            <a:lvl8pPr lvl="7" indent="1600200" rtl="0">
              <a:lnSpc>
                <a:spcPct val="92592"/>
              </a:lnSpc>
              <a:spcBef>
                <a:spcPts val="0"/>
              </a:spcBef>
              <a:defRPr/>
            </a:lvl8pPr>
            <a:lvl9pPr lvl="8" indent="1828800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7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6999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9" cy="512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5"/>
            <a:ext cx="4044000" cy="60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699" cy="5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399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899" cy="2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899" cy="42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1" indent="228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2" indent="457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3" indent="6858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4" indent="9144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5" indent="11430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6" indent="13716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7" indent="1600200" algn="l" rtl="0">
              <a:lnSpc>
                <a:spcPct val="100000"/>
              </a:lnSpc>
              <a:spcBef>
                <a:spcPts val="0"/>
              </a:spcBef>
            </a:pPr>
            <a:endParaRPr/>
          </a:p>
          <a:p>
            <a:pPr marL="0" marR="0" lvl="8" indent="1828800" algn="l" rtl="0">
              <a:lnSpc>
                <a:spcPct val="100000"/>
              </a:lnSpc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09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1"/>
            <a:ext cx="7742696" cy="158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299" cy="328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2" y="1556145"/>
            <a:ext cx="7328694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299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599" cy="408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indent="228600" rtl="0">
              <a:lnSpc>
                <a:spcPct val="100000"/>
              </a:lnSpc>
              <a:spcBef>
                <a:spcPts val="0"/>
              </a:spcBef>
              <a:defRPr/>
            </a:lvl2pPr>
            <a:lvl3pPr lvl="2" indent="457200" rtl="0">
              <a:lnSpc>
                <a:spcPct val="100000"/>
              </a:lnSpc>
              <a:spcBef>
                <a:spcPts val="0"/>
              </a:spcBef>
              <a:defRPr/>
            </a:lvl3pPr>
            <a:lvl4pPr lvl="3" indent="685800" rtl="0">
              <a:lnSpc>
                <a:spcPct val="100000"/>
              </a:lnSpc>
              <a:spcBef>
                <a:spcPts val="0"/>
              </a:spcBef>
              <a:defRPr/>
            </a:lvl4pPr>
            <a:lvl5pPr lvl="4" indent="914400" rtl="0">
              <a:lnSpc>
                <a:spcPct val="100000"/>
              </a:lnSpc>
              <a:spcBef>
                <a:spcPts val="0"/>
              </a:spcBef>
              <a:defRPr/>
            </a:lvl5pPr>
            <a:lvl6pPr lvl="5" indent="1143000" rtl="0">
              <a:lnSpc>
                <a:spcPct val="100000"/>
              </a:lnSpc>
              <a:spcBef>
                <a:spcPts val="0"/>
              </a:spcBef>
              <a:defRPr/>
            </a:lvl6pPr>
            <a:lvl7pPr lvl="6" indent="1371600" rtl="0">
              <a:lnSpc>
                <a:spcPct val="100000"/>
              </a:lnSpc>
              <a:spcBef>
                <a:spcPts val="0"/>
              </a:spcBef>
              <a:defRPr/>
            </a:lvl7pPr>
            <a:lvl8pPr lvl="7" indent="1600200" rtl="0">
              <a:lnSpc>
                <a:spcPct val="100000"/>
              </a:lnSpc>
              <a:spcBef>
                <a:spcPts val="0"/>
              </a:spcBef>
              <a:defRPr/>
            </a:lvl8pPr>
            <a:lvl9pPr lvl="8" indent="1828800" rtl="0">
              <a:lnSpc>
                <a:spcPct val="100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2592"/>
              </a:lnSpc>
              <a:spcBef>
                <a:spcPts val="0"/>
              </a:spcBef>
              <a:defRPr/>
            </a:lvl1pPr>
            <a:lvl2pPr marL="0" marR="0" lvl="1" indent="228600" algn="l" rtl="0">
              <a:lnSpc>
                <a:spcPct val="92592"/>
              </a:lnSpc>
              <a:spcBef>
                <a:spcPts val="0"/>
              </a:spcBef>
              <a:defRPr/>
            </a:lvl2pPr>
            <a:lvl3pPr marL="0" marR="0" lvl="2" indent="457200" algn="l" rtl="0">
              <a:lnSpc>
                <a:spcPct val="92592"/>
              </a:lnSpc>
              <a:spcBef>
                <a:spcPts val="0"/>
              </a:spcBef>
              <a:defRPr/>
            </a:lvl3pPr>
            <a:lvl4pPr marL="0" marR="0" lvl="3" indent="685800" algn="l" rtl="0">
              <a:lnSpc>
                <a:spcPct val="92592"/>
              </a:lnSpc>
              <a:spcBef>
                <a:spcPts val="0"/>
              </a:spcBef>
              <a:defRPr/>
            </a:lvl4pPr>
            <a:lvl5pPr marL="0" marR="0" lvl="4" indent="914400" algn="l" rtl="0">
              <a:lnSpc>
                <a:spcPct val="92592"/>
              </a:lnSpc>
              <a:spcBef>
                <a:spcPts val="0"/>
              </a:spcBef>
              <a:defRPr/>
            </a:lvl5pPr>
            <a:lvl6pPr marL="0" marR="0" lvl="5" indent="1143000" algn="l" rtl="0">
              <a:lnSpc>
                <a:spcPct val="92592"/>
              </a:lnSpc>
              <a:spcBef>
                <a:spcPts val="0"/>
              </a:spcBef>
              <a:defRPr/>
            </a:lvl6pPr>
            <a:lvl7pPr marL="0" marR="0" lvl="6" indent="1371600" algn="l" rtl="0">
              <a:lnSpc>
                <a:spcPct val="92592"/>
              </a:lnSpc>
              <a:spcBef>
                <a:spcPts val="0"/>
              </a:spcBef>
              <a:defRPr/>
            </a:lvl7pPr>
            <a:lvl8pPr marL="0" marR="0" lvl="7" indent="1600200" algn="l" rtl="0">
              <a:lnSpc>
                <a:spcPct val="92592"/>
              </a:lnSpc>
              <a:spcBef>
                <a:spcPts val="0"/>
              </a:spcBef>
              <a:defRPr/>
            </a:lvl8pPr>
            <a:lvl9pPr marL="0" marR="0" lvl="8" indent="1828800" algn="l" rtl="0">
              <a:lnSpc>
                <a:spcPct val="92592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defRPr/>
            </a:lvl1pPr>
            <a:lvl2pPr marL="660400" marR="0" lvl="1" indent="-78740" algn="l" rtl="0">
              <a:spcBef>
                <a:spcPts val="1000"/>
              </a:spcBef>
              <a:buFont typeface="Merriweather Sans"/>
              <a:buChar char="‣"/>
              <a:defRPr/>
            </a:lvl2pPr>
            <a:lvl3pPr marL="1117600" marR="0" lvl="2" indent="-78739" algn="l" rtl="0">
              <a:spcBef>
                <a:spcPts val="1000"/>
              </a:spcBef>
              <a:buFont typeface="Merriweather Sans"/>
              <a:buChar char="‣"/>
              <a:defRPr/>
            </a:lvl3pPr>
            <a:lvl4pPr marL="1574800" marR="0" lvl="3" indent="-78739" algn="l" rtl="0">
              <a:spcBef>
                <a:spcPts val="1000"/>
              </a:spcBef>
              <a:buFont typeface="Merriweather Sans"/>
              <a:buChar char="‣"/>
              <a:defRPr/>
            </a:lvl4pPr>
            <a:lvl5pPr marL="2032000" marR="0" lvl="4" indent="-78739" algn="l" rtl="0">
              <a:spcBef>
                <a:spcPts val="1000"/>
              </a:spcBef>
              <a:buFont typeface="Merriweather Sans"/>
              <a:buChar char="‣"/>
              <a:defRPr/>
            </a:lvl5pPr>
            <a:lvl6pPr marL="2654300" marR="0" lvl="5" indent="-78739" algn="l" rtl="0">
              <a:spcBef>
                <a:spcPts val="1000"/>
              </a:spcBef>
              <a:buFont typeface="Arial"/>
              <a:buChar char="•"/>
              <a:defRPr/>
            </a:lvl6pPr>
            <a:lvl7pPr marL="3009900" marR="0" lvl="6" indent="-78739" algn="l" rtl="0">
              <a:spcBef>
                <a:spcPts val="1000"/>
              </a:spcBef>
              <a:buFont typeface="Arial"/>
              <a:buChar char="•"/>
              <a:defRPr/>
            </a:lvl7pPr>
            <a:lvl8pPr marL="3365500" marR="0" lvl="7" indent="-78740" algn="l" rtl="0">
              <a:spcBef>
                <a:spcPts val="1000"/>
              </a:spcBef>
              <a:buFont typeface="Arial"/>
              <a:buChar char="•"/>
              <a:defRPr/>
            </a:lvl8pPr>
            <a:lvl9pPr marL="3721100" marR="0" lvl="8" indent="-78740" algn="l" rtl="0">
              <a:spcBef>
                <a:spcPts val="1000"/>
              </a:spcBef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r>
              <a:rPr lang="en-US" sz="9600" b="1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Lemmatization is a more refined process that uses specific language and grammar rules to derive the root of a word.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is useful for words that do not share an obvious root such as ‘better’ and ‘best’.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are some other examples of words that do not share an obvious root?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 EXAMPLES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Lemmatization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shouted → shout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best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better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good → good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wipe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hidden → hide</a:t>
            </a:r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6502403" y="1292775"/>
            <a:ext cx="58653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Stemming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badly → bad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computing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computed → comput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wipes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wiped → wip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wiping → wip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41" name="Shape 5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stemming? Why?</a:t>
            </a:r>
            <a:b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lang="en-US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other words or phrases might cause problems with lemmatization? Why?</a:t>
            </a:r>
          </a:p>
        </p:txBody>
      </p:sp>
      <p:sp>
        <p:nvSpPr>
          <p:cNvPr id="544" name="Shape 544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45" name="Shape 545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46" name="Shape 546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47" name="Shape 547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34999" y="1292775"/>
            <a:ext cx="7219799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order to understand the various elements of a sentence, we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tag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 topics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parse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their dependencies.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Our goal is to identify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actors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actions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in the text in order to make informed decisions.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950" y="18796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processing financial news, we might need to identify which companies are involved and which actions they are taking.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If we are writing an assistant application, we might need to identify specific command phrases in order to determine what is being asked: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e.g. “Siri, when is my next appointment?”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PARSING AND TAGGING</a:t>
            </a:r>
          </a:p>
        </p:txBody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 and parsing is made up of a few overlapping subproblems: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“Parts of speech” tagging:  What are the parts of speech in a sentence (e.g. noun, verb, adjective, etc)?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Chunking:  Can we identify the pieces of the sentence that go together in meaningful chunks (e.g. noun or verb phrases)?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Named entity recognition:  Can we identify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specific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proper nouns?  Can we pick out people and locations?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572" name="Shape 5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Shape 573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Shape 574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might NLP be applied within your current jobs or final projects?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other potential NLP use-cases?</a:t>
            </a:r>
          </a:p>
        </p:txBody>
      </p:sp>
      <p:sp>
        <p:nvSpPr>
          <p:cNvPr id="575" name="Shape 575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576" name="Shape 576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577" name="Shape 57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578" name="Shape 578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651" name="Shape 65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Text classification is the task of predicting which category or topic a text sample is from.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we may want to identify whether an article is a sports or business story.  Or whether an article has positive or negative sentiment.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done by using the text as features and the label as the target output.  This is referred to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bag-of-words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classification.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include text as features, we usually create 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binary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feature for each word, i.e. does this piece of text contain that word?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create binary text features, we first create a vocabulary to account for all possible words in our universe.  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As we do this, we need to consider several things.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order of words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1" algn="l" rtl="0">
              <a:spcBef>
                <a:spcPts val="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Does upper or lower case matter?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23699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NATURAL LANGUAGE PROCESSING AND TEXT CLASSIFICATION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Define natural language processing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List common tasks associated with 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use-cases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tagging</a:t>
            </a:r>
          </a:p>
          <a:p>
            <a:pPr marR="0" lvl="1" algn="l" rtl="0">
              <a:spcBef>
                <a:spcPts val="1000"/>
              </a:spcBef>
              <a:buSzPct val="100000"/>
              <a:buFont typeface="Georgia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parsing</a:t>
            </a:r>
          </a:p>
          <a:p>
            <a:pPr marL="203200" marR="0" lvl="0" indent="-256540" algn="l" rtl="0">
              <a:spcBef>
                <a:spcPts val="100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Demonstrate how to classify text or documents using scikit-learn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buSzPct val="25000"/>
              <a:buNone/>
            </a:pPr>
            <a:r>
              <a:rPr lang="en-US" sz="5400" b="1">
                <a:latin typeface="Oswald"/>
                <a:ea typeface="Oswald"/>
                <a:cs typeface="Oswald"/>
                <a:sym typeface="Oswald"/>
              </a:rPr>
              <a:t>LEARNING 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TEXT CLASSIFICATION</a:t>
            </a:r>
          </a:p>
        </p:txBody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35006" y="9003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table illustrates features created from the following passage.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“It’s a great advantage not to drink among hard drinking people.”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70" name="Shape 670"/>
          <p:cNvGraphicFramePr/>
          <p:nvPr/>
        </p:nvGraphicFramePr>
        <p:xfrm>
          <a:off x="6350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it’s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great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good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advantage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from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hard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drinking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71" name="Shape 671"/>
          <p:cNvGraphicFramePr/>
          <p:nvPr/>
        </p:nvGraphicFramePr>
        <p:xfrm>
          <a:off x="6811100" y="2760225"/>
          <a:ext cx="5558700" cy="4358310"/>
        </p:xfrm>
        <a:graphic>
          <a:graphicData uri="http://schemas.openxmlformats.org/drawingml/2006/table">
            <a:tbl>
              <a:tblPr>
                <a:noFill/>
                <a:tableStyleId>{52F2FF80-E56A-4F84-8157-E514339C80BB}</a:tableStyleId>
              </a:tblPr>
              <a:tblGrid>
                <a:gridCol w="277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3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Feature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Value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people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withhold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smoke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among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whenever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thoughtful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inexhaustible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6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Nick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77" name="Shape 6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your answers to the following questions and explain your reasoning.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order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word case (e.g. upper or lower) matter?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Does punctuation matter?</a:t>
            </a:r>
          </a:p>
        </p:txBody>
      </p:sp>
      <p:sp>
        <p:nvSpPr>
          <p:cNvPr id="680" name="Shape 680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81" name="Shape 681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83" name="Shape 683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/>
        </p:nvSpPr>
        <p:spPr>
          <a:xfrm>
            <a:off x="2961475" y="2224360"/>
            <a:ext cx="7559399" cy="24965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is “bag-of-words” classification and when should it be used?  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are some benefits to this approach?</a:t>
            </a:r>
          </a:p>
        </p:txBody>
      </p:sp>
      <p:sp>
        <p:nvSpPr>
          <p:cNvPr id="689" name="Shape 689"/>
          <p:cNvSpPr/>
          <p:nvPr/>
        </p:nvSpPr>
        <p:spPr>
          <a:xfrm>
            <a:off x="635000" y="736600"/>
            <a:ext cx="10816499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ACTIVITY:  KNOWLEDGE CHECK</a:t>
            </a:r>
          </a:p>
        </p:txBody>
      </p:sp>
      <p:pic>
        <p:nvPicPr>
          <p:cNvPr id="690" name="Shape 6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Shape 691"/>
          <p:cNvSpPr txBox="1"/>
          <p:nvPr/>
        </p:nvSpPr>
        <p:spPr>
          <a:xfrm>
            <a:off x="726300" y="2195300"/>
            <a:ext cx="2759700" cy="30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indent="45720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EXERCISE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3052744" y="5792341"/>
            <a:ext cx="4170900" cy="3303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Answers to the above questions</a:t>
            </a:r>
          </a:p>
        </p:txBody>
      </p:sp>
      <p:sp>
        <p:nvSpPr>
          <p:cNvPr id="693" name="Shape 693"/>
          <p:cNvSpPr/>
          <p:nvPr/>
        </p:nvSpPr>
        <p:spPr>
          <a:xfrm>
            <a:off x="2989800" y="5399657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DELIVERABLE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>
                <a:latin typeface="Oswald"/>
                <a:ea typeface="Oswald"/>
                <a:cs typeface="Oswald"/>
                <a:sym typeface="Oswald"/>
              </a:rPr>
              <a:t>ANSWER THE FOLLOWING QUESTIONS</a:t>
            </a:r>
          </a:p>
        </p:txBody>
      </p:sp>
      <p:cxnSp>
        <p:nvCxnSpPr>
          <p:cNvPr id="695" name="Shape 695"/>
          <p:cNvCxnSpPr/>
          <p:nvPr/>
        </p:nvCxnSpPr>
        <p:spPr>
          <a:xfrm rot="10800000">
            <a:off x="2497950" y="1755450"/>
            <a:ext cx="0" cy="4661099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DEMO	</a:t>
            </a:r>
          </a:p>
        </p:txBody>
      </p:sp>
      <p:sp>
        <p:nvSpPr>
          <p:cNvPr id="701" name="Shape 701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TEXT PROCESSING IN SCIKIT-LEARN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INTRODUCTION</a:t>
            </a:r>
          </a:p>
        </p:txBody>
      </p:sp>
      <p:sp>
        <p:nvSpPr>
          <p:cNvPr id="485" name="Shape 485"/>
          <p:cNvSpPr/>
          <p:nvPr/>
        </p:nvSpPr>
        <p:spPr>
          <a:xfrm>
            <a:off x="635000" y="1473200"/>
            <a:ext cx="11734800" cy="280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rtl="0">
              <a:lnSpc>
                <a:spcPct val="88333"/>
              </a:lnSpc>
              <a:spcBef>
                <a:spcPts val="0"/>
              </a:spcBef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buSzPct val="25000"/>
              <a:buNone/>
            </a:pPr>
            <a:r>
              <a:rPr lang="en-US" sz="9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Natural language processing is the task of extracting meaning and information from text documents.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 are many types of information we might want to extract.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tasks may range from simple classification tasks, such as deciding what category a piece of text falls into, to more complex tasks like translating or summarizing text.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most tasks, a fair amount of pre-processing is required to make the text digestible for our algorithms.  We typically need to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add structure 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our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 unstructured data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WHAT IS NATURAL LANGUAGE PROCESSING (NLP)?</a:t>
            </a: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Many AI assistant systems are typically powered by fairly advanced NLP engines.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system like Siri uses voice-to-transcription to record a command and then various NLP algorithms to identify the question asked and possible answers.</a:t>
            </a:r>
          </a:p>
          <a:p>
            <a:pPr marR="0" lvl="0" algn="l" rtl="0">
              <a:spcBef>
                <a:spcPts val="100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900" y="37274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Tokenization is the task of separating a sentence into its constituent parts, or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tokens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Determining the “words” of a sentence seems easy but can quickly become complicated with unusual punctuation (common in social media) or different language conventions.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What sort of difficulties can you find in the following sentence?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L.A. Lakers won the NBA championship in 2010, defeating the Boston Celtics.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TOKENIZATION EXAMPLES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My house is located in Uptown. → [My, house, is, located, in, Uptown]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Lakers are my favorite team. → [The, Lakers, are, my, favorite, team]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Data Science is the future! → [Data, Science, is, the, future]</a:t>
            </a:r>
          </a:p>
          <a:p>
            <a:pPr marR="0" lvl="0" algn="ctr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R="0" lvl="0" algn="ctr" rtl="0">
              <a:spcBef>
                <a:spcPts val="0"/>
              </a:spcBef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GA has many locations. → [GA, has, many, locations.]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>
                <a:latin typeface="Oswald"/>
                <a:ea typeface="Oswald"/>
                <a:cs typeface="Oswald"/>
                <a:sym typeface="Oswald"/>
              </a:rPr>
              <a:t>LEMMATIZATION AND STEMMING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How would you describe the relationship between the terms ‘bad’ and ‘badly’ or ‘different’ and ‘differences’?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lemmatization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help identify common roots of words.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Stemming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a crude process of removing common endings from sentences, such as ‘s’, ‘es’, ‘ly’, ‘ing’, and ‘ed’.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1084</Words>
  <Application>Microsoft Macintosh PowerPoint</Application>
  <PresentationFormat>Custom</PresentationFormat>
  <Paragraphs>215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Georgia</vt:lpstr>
      <vt:lpstr>Oswald</vt:lpstr>
      <vt:lpstr>Merriweather Sans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Sherman, Alex (US - Arlington)</dc:creator>
  <cp:lastModifiedBy>Nicholas Beaudoin</cp:lastModifiedBy>
  <cp:revision>4</cp:revision>
  <dcterms:modified xsi:type="dcterms:W3CDTF">2019-09-19T01:29:25Z</dcterms:modified>
</cp:coreProperties>
</file>