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10" r:id="rId1"/>
    <p:sldMasterId id="2147483711" r:id="rId2"/>
  </p:sldMasterIdLst>
  <p:notesMasterIdLst>
    <p:notesMasterId r:id="rId39"/>
  </p:notesMasterIdLst>
  <p:sldIdLst>
    <p:sldId id="259" r:id="rId3"/>
    <p:sldId id="260" r:id="rId4"/>
    <p:sldId id="314" r:id="rId5"/>
    <p:sldId id="317" r:id="rId6"/>
    <p:sldId id="315" r:id="rId7"/>
    <p:sldId id="316" r:id="rId8"/>
    <p:sldId id="265" r:id="rId9"/>
    <p:sldId id="270" r:id="rId10"/>
    <p:sldId id="318" r:id="rId11"/>
    <p:sldId id="272" r:id="rId12"/>
    <p:sldId id="319" r:id="rId13"/>
    <p:sldId id="322" r:id="rId14"/>
    <p:sldId id="323" r:id="rId15"/>
    <p:sldId id="324" r:id="rId16"/>
    <p:sldId id="325" r:id="rId17"/>
    <p:sldId id="326" r:id="rId18"/>
    <p:sldId id="328" r:id="rId19"/>
    <p:sldId id="329" r:id="rId20"/>
    <p:sldId id="327" r:id="rId21"/>
    <p:sldId id="278" r:id="rId22"/>
    <p:sldId id="330" r:id="rId23"/>
    <p:sldId id="331" r:id="rId24"/>
    <p:sldId id="332" r:id="rId25"/>
    <p:sldId id="295" r:id="rId26"/>
    <p:sldId id="296" r:id="rId27"/>
    <p:sldId id="333" r:id="rId28"/>
    <p:sldId id="334" r:id="rId29"/>
    <p:sldId id="335" r:id="rId30"/>
    <p:sldId id="337" r:id="rId31"/>
    <p:sldId id="338" r:id="rId32"/>
    <p:sldId id="301" r:id="rId33"/>
    <p:sldId id="339" r:id="rId34"/>
    <p:sldId id="305" r:id="rId35"/>
    <p:sldId id="306" r:id="rId36"/>
    <p:sldId id="313" r:id="rId37"/>
    <p:sldId id="336" r:id="rId38"/>
  </p:sldIdLst>
  <p:sldSz cx="13004800" cy="7302500"/>
  <p:notesSz cx="6858000" cy="9144000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Georgia" panose="02040502050405020303" pitchFamily="18" charset="0"/>
      <p:regular r:id="rId44"/>
      <p:bold r:id="rId45"/>
      <p:italic r:id="rId46"/>
      <p:boldItalic r:id="rId47"/>
    </p:embeddedFont>
    <p:embeddedFont>
      <p:font typeface="Gill Sans MT" panose="020B0502020104020203" pitchFamily="34" charset="77"/>
      <p:regular r:id="rId48"/>
      <p:bold r:id="rId49"/>
      <p:italic r:id="rId50"/>
      <p:boldItalic r:id="rId51"/>
    </p:embeddedFont>
    <p:embeddedFont>
      <p:font typeface="Oswald" panose="02000503000000000000" pitchFamily="2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315" autoAdjust="0"/>
  </p:normalViewPr>
  <p:slideViewPr>
    <p:cSldViewPr>
      <p:cViewPr varScale="1">
        <p:scale>
          <a:sx n="105" d="100"/>
          <a:sy n="105" d="100"/>
        </p:scale>
        <p:origin x="576" y="192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22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Vestibulum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suscipit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augue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erat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tristique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sollicitudin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Donec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sit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arcu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Vestibulum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rhoncus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Vivamus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eget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vulputate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Curabitur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venenatis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nisi non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faucibus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fringilla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ittleml.files.wordpress.com/2012/01/screen-shot-2012-01-23-at-10-00-17-am1.pn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ackoverflow.com/questions/4084668/questions-on-some-data-mining-algorithms" TargetMode="External"/><Relationship Id="rId4" Type="http://schemas.openxmlformats.org/officeDocument/2006/relationships/hyperlink" Target="https://xkcd.com/210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getbook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stat.cmu.edu/~cshalizi/350/lectures/22/lecture-22.pdf" TargetMode="External"/><Relationship Id="rId4" Type="http://schemas.openxmlformats.org/officeDocument/2006/relationships/hyperlink" Target="http://seuss.wikia.com/wiki/The_Lorax_(Character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Doug Friedman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When displayed, these series of rules appear as a tree with several branching paths or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splits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starting point of a decision tree is referred to as the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root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and subsequent branching points are called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nodes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Nodes that do not split further are then called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leaves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Using our example decision tree: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507044" y="6427561"/>
            <a:ext cx="507600" cy="50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roup 25"/>
          <p:cNvGrpSpPr/>
          <p:nvPr/>
        </p:nvGrpSpPr>
        <p:grpSpPr>
          <a:xfrm>
            <a:off x="6201222" y="4514875"/>
            <a:ext cx="4305822" cy="2381250"/>
            <a:chOff x="3373120" y="1441450"/>
            <a:chExt cx="2514600" cy="1390650"/>
          </a:xfrm>
        </p:grpSpPr>
        <p:sp>
          <p:nvSpPr>
            <p:cNvPr id="27" name="Rounded Rectangle 26"/>
            <p:cNvSpPr/>
            <p:nvPr/>
          </p:nvSpPr>
          <p:spPr>
            <a:xfrm>
              <a:off x="4008120" y="1441450"/>
              <a:ext cx="1219200" cy="2476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 Red, 1 Blue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373120" y="2603500"/>
              <a:ext cx="1219200" cy="228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 Red, 1 Blue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68520" y="2603500"/>
              <a:ext cx="1219200" cy="228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 Red, 0 Blue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4030980" y="2165589"/>
              <a:ext cx="581025" cy="386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12005" y="2165589"/>
              <a:ext cx="561975" cy="3860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31"/>
            <p:cNvSpPr/>
            <p:nvPr/>
          </p:nvSpPr>
          <p:spPr>
            <a:xfrm>
              <a:off x="3931920" y="1892539"/>
              <a:ext cx="1371600" cy="27305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Is X &gt; 0?</a:t>
              </a:r>
            </a:p>
          </p:txBody>
        </p:sp>
        <p:cxnSp>
          <p:nvCxnSpPr>
            <p:cNvPr id="33" name="Straight Arrow Connector 32"/>
            <p:cNvCxnSpPr>
              <a:stCxn id="27" idx="2"/>
              <a:endCxn id="32" idx="0"/>
            </p:cNvCxnSpPr>
            <p:nvPr/>
          </p:nvCxnSpPr>
          <p:spPr>
            <a:xfrm>
              <a:off x="4617720" y="1689100"/>
              <a:ext cx="0" cy="2034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802380" y="2165588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True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92980" y="216558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False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513958" y="4345026"/>
            <a:ext cx="626760" cy="7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93622" y="6446606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2" descr="Road, Split, Signs, Traffic, Direction, Sign, High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2" y="5265031"/>
            <a:ext cx="58318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structure of a decision tree is determined by what yes/no rules will best predict the outcome variable.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measured at each point of a decision tree by the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gini impurity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which measures the homogeneity of the outcome variable in a dataset from 0 (uniform) to 1 (inconsistent).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Each rule in a decision tree decreases the gini impurity in the data until it approaches 0.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For regression trees, MSE (or mean squared error) is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often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used in place of gini impurity.</a:t>
            </a: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45278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GUIDED PRACTICE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GROW YOUR OWN TREES</a:t>
            </a:r>
          </a:p>
        </p:txBody>
      </p:sp>
    </p:spTree>
    <p:extLst>
      <p:ext uri="{BB962C8B-B14F-4D97-AF65-F5344CB8AC3E}">
        <p14:creationId xmlns:p14="http://schemas.microsoft.com/office/powerpoint/2010/main" val="207363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GROW YOUR OWN TREES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decision trees for the two datasets on the next page.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Once you’re done, ask a neighboring team if they grew the same decision trees. Did they come up with a different result?</a:t>
            </a: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DIRECTIONS (10 minutes):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06516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GROW YOUR OWN TREES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42848" y="1593307"/>
            <a:ext cx="8119104" cy="4931391"/>
            <a:chOff x="1410172" y="2133600"/>
            <a:chExt cx="6340010" cy="3850803"/>
          </a:xfrm>
        </p:grpSpPr>
        <p:grpSp>
          <p:nvGrpSpPr>
            <p:cNvPr id="10" name="Group 9"/>
            <p:cNvGrpSpPr/>
            <p:nvPr/>
          </p:nvGrpSpPr>
          <p:grpSpPr>
            <a:xfrm>
              <a:off x="1410172" y="2669077"/>
              <a:ext cx="2538722" cy="2538722"/>
              <a:chOff x="996125" y="1847183"/>
              <a:chExt cx="2538722" cy="253872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96125" y="1847183"/>
                <a:ext cx="2538722" cy="2538722"/>
                <a:chOff x="1279525" y="1407309"/>
                <a:chExt cx="1447800" cy="14478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003425" y="1407309"/>
                  <a:ext cx="0" cy="1447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rot="5400000">
                  <a:off x="2003425" y="1407309"/>
                  <a:ext cx="0" cy="1447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2092325" y="2373528"/>
                  <a:ext cx="114300" cy="11430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93925" y="2184071"/>
                  <a:ext cx="114300" cy="11430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803504" y="1845060"/>
                  <a:ext cx="114300" cy="114300"/>
                </a:xfrm>
                <a:prstGeom prst="ellipse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016125" y="1440488"/>
                  <a:ext cx="1524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y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460625" y="2112159"/>
                  <a:ext cx="1524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x</a:t>
                  </a:r>
                  <a:endParaRPr lang="en-US" dirty="0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2399103" y="2527029"/>
                <a:ext cx="200425" cy="200425"/>
              </a:xfrm>
              <a:prstGeom prst="ellips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510384" y="2133600"/>
              <a:ext cx="2338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Dataset 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94892" y="2133600"/>
              <a:ext cx="2338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Dataset B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94680" y="2679513"/>
              <a:ext cx="2538722" cy="2538722"/>
              <a:chOff x="4804086" y="2875289"/>
              <a:chExt cx="2538722" cy="253872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804086" y="2875289"/>
                <a:ext cx="2538722" cy="2538722"/>
                <a:chOff x="996125" y="1847183"/>
                <a:chExt cx="2538722" cy="2538722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996125" y="1847183"/>
                  <a:ext cx="2538722" cy="2538722"/>
                  <a:chOff x="1279525" y="1407309"/>
                  <a:chExt cx="1447800" cy="1447800"/>
                </a:xfrm>
              </p:grpSpPr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2003425" y="1407309"/>
                    <a:ext cx="0" cy="14478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rot="5400000">
                    <a:off x="2003425" y="1407309"/>
                    <a:ext cx="0" cy="14478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/>
                  <p:cNvSpPr/>
                  <p:nvPr/>
                </p:nvSpPr>
                <p:spPr>
                  <a:xfrm>
                    <a:off x="1508125" y="1572409"/>
                    <a:ext cx="114300" cy="1143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1717675" y="1724809"/>
                    <a:ext cx="114300" cy="1143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2308225" y="1629559"/>
                    <a:ext cx="114300" cy="1143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016125" y="1440488"/>
                    <a:ext cx="1524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y</a:t>
                    </a:r>
                    <a:endParaRPr 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60625" y="2112159"/>
                    <a:ext cx="1524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x</a:t>
                    </a:r>
                    <a:endParaRPr lang="en-US" dirty="0"/>
                  </a:p>
                </p:txBody>
              </p:sp>
            </p:grpSp>
            <p:sp>
              <p:nvSpPr>
                <p:cNvPr id="33" name="Oval 32"/>
                <p:cNvSpPr/>
                <p:nvPr/>
              </p:nvSpPr>
              <p:spPr>
                <a:xfrm>
                  <a:off x="1767599" y="2136686"/>
                  <a:ext cx="200425" cy="200425"/>
                </a:xfrm>
                <a:prstGeom prst="ellipse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flipV="1">
                <a:off x="5959147" y="3265315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6192759" y="3125781"/>
                <a:ext cx="267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3</a:t>
                </a:r>
                <a:endParaRPr lang="en-US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V="1">
                <a:off x="5954135" y="3538225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187747" y="3398691"/>
                <a:ext cx="267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2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5400000" flipV="1">
                <a:off x="5558295" y="4162180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511099" y="4309700"/>
                <a:ext cx="3229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-2</a:t>
                </a:r>
                <a:endParaRPr lang="en-US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5400000" flipV="1">
                <a:off x="5155343" y="4162179"/>
                <a:ext cx="22860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108147" y="4309699"/>
                <a:ext cx="3229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-3</a:t>
                </a:r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67875" y="5338072"/>
              <a:ext cx="2982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Hint:  You may want to use the tick marks!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35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35998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Open up starter-code-12 and we’ll take a look at how to build (and visualize) decision trees with the sklearn library.</a:t>
            </a: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82385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GUIDED PRACTICE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TUNING 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69310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TUNING TREES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provided code to perform a grid search (with k-fold cross-validation) to identify the optimal parameters for a decision tree.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official sklearn documentation about decision trees to identify the correct range for your tuning parameters.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either accuracy or the adjusted rand score to score your model.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Visualize your final model using graphviz.</a:t>
            </a: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DIRECTIONS (20 minutes):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19540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PROS AND CONS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OF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17033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nderstand and build decision tree models for classification and regression with the sklearn library</a:t>
            </a: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Understand and build random forest models for classification and regression</a:t>
            </a: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Know how to extract the most important predictors in a random forest model</a:t>
            </a:r>
          </a:p>
        </p:txBody>
      </p:sp>
      <p:sp>
        <p:nvSpPr>
          <p:cNvPr id="441" name="Shape 4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TODAY’S 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s://littleml.files.wordpress.com/2012/01/screen-shot-2012-01-23-at-10-00-17-a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3956050"/>
            <a:ext cx="396133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non-linear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(a change in a predictor variable has a constant change on the output variable) which gives them more flexibility over linear models (e.g. linear regression).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also produce easily interpreted visuals from which variable importance can be derived.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PROS </a:t>
            </a:r>
            <a:r>
              <a:rPr lang="en-US" sz="3200" b="1" strike="sngStrike" dirty="0">
                <a:latin typeface="Oswald"/>
                <a:ea typeface="Oswald"/>
                <a:cs typeface="Oswald"/>
                <a:sym typeface="Oswald"/>
              </a:rPr>
              <a:t>AND CONS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 OF DECISION TREES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computationally intensive relative to other models, especially if you don’t prune them.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sometimes too flexible and can easily overfit your data. Cross-validation and tuning are key to keeping decision tree models generalizable.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strike="sngStrike" dirty="0">
                <a:latin typeface="Oswald"/>
                <a:ea typeface="Oswald"/>
                <a:cs typeface="Oswald"/>
                <a:sym typeface="Oswald"/>
              </a:rPr>
              <a:t>PROS AND 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CONS OF DECISION TREES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24495" y="4342204"/>
            <a:ext cx="6955809" cy="2760854"/>
            <a:chOff x="1760064" y="4629148"/>
            <a:chExt cx="5447475" cy="2162176"/>
          </a:xfrm>
        </p:grpSpPr>
        <p:pic>
          <p:nvPicPr>
            <p:cNvPr id="7" name="Picture 8" descr="alt tex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064" y="4752974"/>
              <a:ext cx="2438400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alt tex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9139" y="4629148"/>
              <a:ext cx="2438400" cy="216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4192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GUIDED PRACTICE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TREE QUIZ</a:t>
            </a:r>
          </a:p>
        </p:txBody>
      </p:sp>
    </p:spTree>
    <p:extLst>
      <p:ext uri="{BB962C8B-B14F-4D97-AF65-F5344CB8AC3E}">
        <p14:creationId xmlns:p14="http://schemas.microsoft.com/office/powerpoint/2010/main" val="427146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TREE QUIZ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would a decision tree be liable to overfit?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difference between agglomerative clustering and decision trees?</a:t>
            </a: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QUESTIONS (10 minutes):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75139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38" name="Shape 73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Random forest models are one of the most widespread classifiers used because they are relatively simple to use and avoid overfitting.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They do this by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ensembling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or aggregating the results of several individual decision trees.</a:t>
            </a: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62" y="4070350"/>
            <a:ext cx="54006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Random forests generates many decision trees using another resampling method –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bootstrapping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Bootstrapping differs from cross-validation in two major ways - it creates large samples and allows replacement.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279650"/>
            <a:ext cx="404677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20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or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0" y="4641850"/>
            <a:ext cx="2295525" cy="25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For every bootstrapped sample, a decision tree is built and then the results are aggregated to form a random forest.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idea is that individual trees are likely to overfit, but a set of trees generated from random samples of the original data are unlikely to overfit because each sample will be different.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i="1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Only the most significant decision rules will be the same 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   across different trees in the same forest.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4276555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comes with a major tradeoff – random forests are a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black box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model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so we lose the interpretability and visualization of decision trees.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Even though random forests are a black box model, we still have access to all of the same tuning parameters as a regular decision tree plus one more – the number of trees to build before ensembling.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RUNNING THROUGH THE RANDOM FORESTS</a:t>
            </a:r>
          </a:p>
        </p:txBody>
      </p:sp>
      <p:sp>
        <p:nvSpPr>
          <p:cNvPr id="2" name="AutoShape 2" descr="Image result for black box"/>
          <p:cNvSpPr>
            <a:spLocks noChangeAspect="1" noChangeArrowheads="1"/>
          </p:cNvSpPr>
          <p:nvPr/>
        </p:nvSpPr>
        <p:spPr bwMode="auto">
          <a:xfrm>
            <a:off x="155575" y="-2384425"/>
            <a:ext cx="54387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4" descr="Image result for black box"/>
          <p:cNvSpPr>
            <a:spLocks noChangeAspect="1" noChangeArrowheads="1"/>
          </p:cNvSpPr>
          <p:nvPr/>
        </p:nvSpPr>
        <p:spPr bwMode="auto">
          <a:xfrm>
            <a:off x="307975" y="-2232025"/>
            <a:ext cx="54387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30611" y="2648801"/>
            <a:ext cx="5943577" cy="2431014"/>
            <a:chOff x="787400" y="2798027"/>
            <a:chExt cx="11049000" cy="4519211"/>
          </a:xfrm>
        </p:grpSpPr>
        <p:grpSp>
          <p:nvGrpSpPr>
            <p:cNvPr id="4" name="Group 3"/>
            <p:cNvGrpSpPr/>
            <p:nvPr/>
          </p:nvGrpSpPr>
          <p:grpSpPr>
            <a:xfrm>
              <a:off x="787400" y="2798027"/>
              <a:ext cx="11049000" cy="4519211"/>
              <a:chOff x="533155" y="2798027"/>
              <a:chExt cx="11049000" cy="4519211"/>
            </a:xfrm>
          </p:grpSpPr>
          <p:pic>
            <p:nvPicPr>
              <p:cNvPr id="3078" name="Picture 6" descr="Black Box, Container, Cardboard Box, Three Dimensiona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4818">
                <a:off x="533155" y="2942038"/>
                <a:ext cx="4782336" cy="4375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https://littleml.files.wordpress.com/2012/01/screen-shot-2012-01-23-at-10-00-17-am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297" y="2798027"/>
                <a:ext cx="2129619" cy="167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https://littleml.files.wordpress.com/2012/01/screen-shot-2012-01-23-at-10-00-17-am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2695" y="3291312"/>
                <a:ext cx="2129619" cy="167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https://littleml.files.wordpress.com/2012/01/screen-shot-2012-01-23-at-10-00-17-am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800" y="3785452"/>
                <a:ext cx="2129619" cy="1679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Image result for black box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472" y="3237158"/>
                <a:ext cx="4025683" cy="40716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ight Arrow 4"/>
            <p:cNvSpPr/>
            <p:nvPr/>
          </p:nvSpPr>
          <p:spPr>
            <a:xfrm>
              <a:off x="5359400" y="4635925"/>
              <a:ext cx="2438400" cy="9874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4564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DEMO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1762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 LOVE (CLASSIFYING) THE 90s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92200" y="1691126"/>
            <a:ext cx="3998119" cy="3013591"/>
            <a:chOff x="838200" y="1458240"/>
            <a:chExt cx="3998119" cy="301359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394" y="1458240"/>
              <a:ext cx="3971925" cy="26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38200" y="4102499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 Cold – Vanilla Ice (1998)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92200" y="4886404"/>
            <a:ext cx="4800600" cy="1279446"/>
            <a:chOff x="838200" y="4653518"/>
            <a:chExt cx="4800600" cy="1279446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806" y="4653518"/>
              <a:ext cx="1266825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38200" y="5563632"/>
              <a:ext cx="48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 Can’t Touch This – MC Hammer (1990)</a:t>
              </a:r>
            </a:p>
          </p:txBody>
        </p:sp>
      </p:grpSp>
      <p:pic>
        <p:nvPicPr>
          <p:cNvPr id="13" name="Picture 4" descr="https://imgs.xkcd.com/comics/90s_flowch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483640"/>
            <a:ext cx="4921416" cy="48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18394" y="5248354"/>
            <a:ext cx="1265237" cy="54816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86200" y="5763141"/>
            <a:ext cx="685800" cy="36933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54200" y="1985486"/>
            <a:ext cx="2286000" cy="2286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97200" y="4335385"/>
            <a:ext cx="495300" cy="36933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Open up starter-code-12 and we’ll take a look at how to build a random forests model with the sklearn library.</a:t>
            </a: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302429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INDEPENDENT PRACTICE	</a:t>
            </a:r>
          </a:p>
        </p:txBody>
      </p:sp>
      <p:sp>
        <p:nvSpPr>
          <p:cNvPr id="776" name="Shape 77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APPLIED FORESTRY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APPLIED FORESTRY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provided code to fit a random forest model to the California real estate dataset. The goal is to predict the median house value based on the other variables in the dataset.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this a regression or classification problem?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a decision tree for this data and then examine the results (e.g. visuals, variable importance).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a random forest for this data and then examine the results 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DIRECTIONS (40 minutes):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025358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12" name="Shape 81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some common problems with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random forests?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some common problems with random forests?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REVIEW Q&amp;A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Decision Tree Visualization:</a:t>
            </a:r>
            <a:r>
              <a:rPr lang="en-US" sz="2800" i="1" dirty="0"/>
              <a:t> </a:t>
            </a:r>
            <a:r>
              <a:rPr lang="en-US" sz="2800" dirty="0">
                <a:latin typeface="Georgia" panose="02040502050405020303" pitchFamily="18" charset="0"/>
                <a:hlinkClick r:id="rId3"/>
              </a:rPr>
              <a:t>https://littleml.files.wordpress.com/2012/01/screen-shot-2012-01-23-at-10-00-17-am1.png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90's Flowchart, </a:t>
            </a:r>
            <a:r>
              <a:rPr lang="en-US" sz="2800" dirty="0">
                <a:latin typeface="Georgia" panose="02040502050405020303" pitchFamily="18" charset="0"/>
              </a:rPr>
              <a:t>Munroe, Randall: </a:t>
            </a:r>
            <a:r>
              <a:rPr lang="en-US" sz="2800" dirty="0">
                <a:latin typeface="Georgia" panose="02040502050405020303" pitchFamily="18" charset="0"/>
                <a:hlinkClick r:id="rId4"/>
              </a:rPr>
              <a:t>https://xkcd.com/210/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Questions on some data-mining algorithms</a:t>
            </a:r>
            <a:r>
              <a:rPr lang="en-US" sz="2800" dirty="0">
                <a:latin typeface="Georgia" panose="02040502050405020303" pitchFamily="18" charset="0"/>
              </a:rPr>
              <a:t>: </a:t>
            </a:r>
            <a:r>
              <a:rPr lang="en-US" sz="2800" dirty="0">
                <a:latin typeface="Georgia" panose="02040502050405020303" pitchFamily="18" charset="0"/>
                <a:hlinkClick r:id="rId5"/>
              </a:rPr>
              <a:t>https://stackoverflow.com/questions/4084668/questions-on-some-data-mining-algorithms</a:t>
            </a:r>
            <a:endParaRPr lang="en-US" sz="2800" dirty="0">
              <a:latin typeface="Georgia" panose="02040502050405020303" pitchFamily="18" charset="0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00183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An Introduction to Statistical Learning</a:t>
            </a:r>
            <a:r>
              <a:rPr lang="en-US" sz="2800" dirty="0">
                <a:latin typeface="Georgia" panose="02040502050405020303" pitchFamily="18" charset="0"/>
              </a:rPr>
              <a:t>, James, G et al (2013): </a:t>
            </a:r>
            <a:r>
              <a:rPr lang="en-US" sz="2800" dirty="0">
                <a:latin typeface="Georgia" panose="02040502050405020303" pitchFamily="18" charset="0"/>
                <a:hlinkClick r:id="rId3"/>
              </a:rPr>
              <a:t>http://www-bcf.usc.edu/~gareth/ISL/getbook.html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The Lorax (Character), </a:t>
            </a:r>
            <a:r>
              <a:rPr lang="en-US" sz="2800" dirty="0">
                <a:latin typeface="Georgia" panose="02040502050405020303" pitchFamily="18" charset="0"/>
              </a:rPr>
              <a:t>Seuss Wikia: </a:t>
            </a:r>
            <a:r>
              <a:rPr lang="en-US" sz="2800" dirty="0">
                <a:latin typeface="Georgia" panose="02040502050405020303" pitchFamily="18" charset="0"/>
                <a:hlinkClick r:id="rId4"/>
              </a:rPr>
              <a:t>http://seuss.wikia.com/wiki/The_Lorax_(Character)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Classification and Regression Trees</a:t>
            </a:r>
            <a:r>
              <a:rPr lang="en-US" sz="2800" dirty="0">
                <a:latin typeface="Georgia" panose="02040502050405020303" pitchFamily="18" charset="0"/>
              </a:rPr>
              <a:t>, Cosma Shalizi: </a:t>
            </a:r>
            <a:r>
              <a:rPr lang="en-US" sz="2800" dirty="0">
                <a:latin typeface="Georgia" panose="02040502050405020303" pitchFamily="18" charset="0"/>
                <a:hlinkClick r:id="rId5"/>
              </a:rPr>
              <a:t>http://www.stat.cmu.edu/~cshalizi/350/lectures/22/lecture-22.pdf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861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 (We’ll also use plots to </a:t>
            </a:r>
            <a:r>
              <a:rPr lang="en-US" sz="2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results).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Shape 422" descr="6 Build.png"/>
          <p:cNvPicPr preferRelativeResize="0"/>
          <p:nvPr/>
        </p:nvPicPr>
        <p:blipFill rotWithShape="1">
          <a:blip r:embed="rId3">
            <a:alphaModFix/>
          </a:blip>
          <a:srcRect l="4767" r="74950"/>
          <a:stretch/>
        </p:blipFill>
        <p:spPr>
          <a:xfrm>
            <a:off x="5186917" y="3565578"/>
            <a:ext cx="2630967" cy="343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03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MACHINE LEARNING UNIVERSE?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6" name="Picture 2" descr="Move mouse ove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b="14644"/>
          <a:stretch/>
        </p:blipFill>
        <p:spPr bwMode="auto">
          <a:xfrm>
            <a:off x="1473200" y="1441450"/>
            <a:ext cx="10058400" cy="55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3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GUIDED PRACTICE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VARIABLE IMPORTANCE</a:t>
            </a:r>
          </a:p>
        </p:txBody>
      </p:sp>
    </p:spTree>
    <p:extLst>
      <p:ext uri="{BB962C8B-B14F-4D97-AF65-F5344CB8AC3E}">
        <p14:creationId xmlns:p14="http://schemas.microsoft.com/office/powerpoint/2010/main" val="120036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 VARIABLE IMPORTANCE</a:t>
            </a:r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identify the importance of different variables in regression models?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identify the importance of different variables in classification models?</a:t>
            </a:r>
          </a:p>
        </p:txBody>
      </p:sp>
      <p:sp>
        <p:nvSpPr>
          <p:cNvPr id="475" name="Shape 4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6" name="Shape 4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7" name="Shape 4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QUESTIONS (10 minutes):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a machine learning model for </a:t>
            </a:r>
            <a:r>
              <a:rPr lang="en-US" sz="2800" u="sng" dirty="0">
                <a:latin typeface="Georgia"/>
                <a:ea typeface="Georgia"/>
                <a:cs typeface="Georgia"/>
                <a:sym typeface="Georgia"/>
              </a:rPr>
              <a:t>regression and classification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that develops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a series of yes/no rules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to explain the differences present in the outcome variable.</a:t>
            </a: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663180" y="5175333"/>
            <a:ext cx="1750060" cy="1547009"/>
            <a:chOff x="6316980" y="1308100"/>
            <a:chExt cx="1750060" cy="154700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rot="5400000"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67" name="Oval 66"/>
            <p:cNvSpPr/>
            <p:nvPr/>
          </p:nvSpPr>
          <p:spPr>
            <a:xfrm>
              <a:off x="6847840" y="15724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057390" y="17248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647940" y="162955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55840" y="1440488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0340" y="2112159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31698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7451090" y="183910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92905" y="5175251"/>
            <a:ext cx="2771140" cy="1904999"/>
            <a:chOff x="1744980" y="3429000"/>
            <a:chExt cx="2771140" cy="1904999"/>
          </a:xfrm>
        </p:grpSpPr>
        <p:grpSp>
          <p:nvGrpSpPr>
            <p:cNvPr id="75" name="Group 74"/>
            <p:cNvGrpSpPr/>
            <p:nvPr/>
          </p:nvGrpSpPr>
          <p:grpSpPr>
            <a:xfrm>
              <a:off x="1744980" y="3429000"/>
              <a:ext cx="2771140" cy="1524000"/>
              <a:chOff x="3116580" y="1308100"/>
              <a:chExt cx="2771140" cy="1524000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16580" y="1308100"/>
                <a:ext cx="304800" cy="304800"/>
              </a:xfrm>
              <a:prstGeom prst="roundRect">
                <a:avLst/>
              </a:prstGeom>
              <a:solidFill>
                <a:srgbClr val="727CA3"/>
              </a:solidFill>
              <a:ln w="19050" cap="flat" cmpd="sng" algn="ctr">
                <a:solidFill>
                  <a:srgbClr val="727CA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008120" y="1441450"/>
                <a:ext cx="1219200" cy="24765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2 Red, 1 Blue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373120" y="2603500"/>
                <a:ext cx="1219200" cy="22860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0 Red, 1 Blue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668520" y="2603500"/>
                <a:ext cx="1219200" cy="22860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2 Red, 0 Blue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H="1">
                <a:off x="4030980" y="2165589"/>
                <a:ext cx="581025" cy="38608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4612005" y="2165589"/>
                <a:ext cx="561975" cy="38608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83" name="Diamond 82"/>
              <p:cNvSpPr/>
              <p:nvPr/>
            </p:nvSpPr>
            <p:spPr>
              <a:xfrm>
                <a:off x="3931920" y="1892539"/>
                <a:ext cx="1371600" cy="273050"/>
              </a:xfrm>
              <a:prstGeom prst="diamond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Is X &gt; 0?</a:t>
                </a:r>
              </a:p>
            </p:txBody>
          </p:sp>
          <p:cxnSp>
            <p:nvCxnSpPr>
              <p:cNvPr id="84" name="Straight Arrow Connector 83"/>
              <p:cNvCxnSpPr>
                <a:stCxn id="78" idx="2"/>
                <a:endCxn id="83" idx="0"/>
              </p:cNvCxnSpPr>
              <p:nvPr/>
            </p:nvCxnSpPr>
            <p:spPr>
              <a:xfrm>
                <a:off x="4617720" y="1689100"/>
                <a:ext cx="0" cy="203439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85" name="TextBox 84"/>
              <p:cNvSpPr txBox="1"/>
              <p:nvPr/>
            </p:nvSpPr>
            <p:spPr>
              <a:xfrm>
                <a:off x="3802380" y="2165588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True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792980" y="2165589"/>
                <a:ext cx="609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False</a:t>
                </a:r>
              </a:p>
            </p:txBody>
          </p:sp>
        </p:grpSp>
        <p:sp>
          <p:nvSpPr>
            <p:cNvPr id="76" name="Oval 75"/>
            <p:cNvSpPr/>
            <p:nvPr/>
          </p:nvSpPr>
          <p:spPr>
            <a:xfrm>
              <a:off x="1897380" y="4252108"/>
              <a:ext cx="1399540" cy="1081891"/>
            </a:xfrm>
            <a:prstGeom prst="ellipse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141345" y="3247316"/>
            <a:ext cx="1767205" cy="1547009"/>
            <a:chOff x="960120" y="1308100"/>
            <a:chExt cx="1767205" cy="1547009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003425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 rot="5400000">
              <a:off x="2003425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90" name="Oval 89"/>
            <p:cNvSpPr/>
            <p:nvPr/>
          </p:nvSpPr>
          <p:spPr>
            <a:xfrm>
              <a:off x="1508125" y="15724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717675" y="17248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308225" y="162955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16125" y="1440488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60625" y="2112159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96012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401945" y="3247316"/>
            <a:ext cx="2771140" cy="1524000"/>
            <a:chOff x="3116580" y="1308100"/>
            <a:chExt cx="2771140" cy="1524000"/>
          </a:xfrm>
        </p:grpSpPr>
        <p:sp>
          <p:nvSpPr>
            <p:cNvPr id="97" name="Rounded Rectangle 96"/>
            <p:cNvSpPr/>
            <p:nvPr/>
          </p:nvSpPr>
          <p:spPr>
            <a:xfrm>
              <a:off x="311658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08120" y="1441450"/>
              <a:ext cx="1219200" cy="247650"/>
            </a:xfrm>
            <a:prstGeom prst="round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2 Red, 1 Blue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373120" y="2603500"/>
              <a:ext cx="1219200" cy="228600"/>
            </a:xfrm>
            <a:prstGeom prst="round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0 Red, 1 Blue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668520" y="2603500"/>
              <a:ext cx="1219200" cy="228600"/>
            </a:xfrm>
            <a:prstGeom prst="round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2 Red, 0 Blue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>
              <a:off x="4030980" y="2165589"/>
              <a:ext cx="581025" cy="38608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02" name="Straight Arrow Connector 101"/>
            <p:cNvCxnSpPr/>
            <p:nvPr/>
          </p:nvCxnSpPr>
          <p:spPr>
            <a:xfrm>
              <a:off x="4612005" y="2165589"/>
              <a:ext cx="561975" cy="38608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03" name="Diamond 102"/>
            <p:cNvSpPr/>
            <p:nvPr/>
          </p:nvSpPr>
          <p:spPr>
            <a:xfrm>
              <a:off x="3931920" y="1892539"/>
              <a:ext cx="1371600" cy="273050"/>
            </a:xfrm>
            <a:prstGeom prst="diamond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Is X &gt; 0?</a:t>
              </a:r>
            </a:p>
          </p:txBody>
        </p:sp>
        <p:cxnSp>
          <p:nvCxnSpPr>
            <p:cNvPr id="104" name="Straight Arrow Connector 103"/>
            <p:cNvCxnSpPr>
              <a:stCxn id="98" idx="2"/>
              <a:endCxn id="103" idx="0"/>
            </p:cNvCxnSpPr>
            <p:nvPr/>
          </p:nvCxnSpPr>
          <p:spPr>
            <a:xfrm>
              <a:off x="4617720" y="1689100"/>
              <a:ext cx="0" cy="203439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05" name="TextBox 104"/>
            <p:cNvSpPr txBox="1"/>
            <p:nvPr/>
          </p:nvSpPr>
          <p:spPr>
            <a:xfrm>
              <a:off x="3802380" y="2165588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92980" y="216558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False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498205" y="3247316"/>
            <a:ext cx="1750060" cy="1547009"/>
            <a:chOff x="6316980" y="1308100"/>
            <a:chExt cx="1750060" cy="1547009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09" name="Straight Arrow Connector 108"/>
            <p:cNvCxnSpPr/>
            <p:nvPr/>
          </p:nvCxnSpPr>
          <p:spPr>
            <a:xfrm rot="5400000">
              <a:off x="7343140" y="1407309"/>
              <a:ext cx="0" cy="1447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110" name="Oval 109"/>
            <p:cNvSpPr/>
            <p:nvPr/>
          </p:nvSpPr>
          <p:spPr>
            <a:xfrm>
              <a:off x="6847840" y="15724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7057390" y="1724809"/>
              <a:ext cx="114300" cy="1143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7647940" y="1629559"/>
              <a:ext cx="114300" cy="114300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55840" y="1440488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800340" y="2112159"/>
              <a:ext cx="15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316980" y="1308100"/>
              <a:ext cx="304800" cy="304800"/>
            </a:xfrm>
            <a:prstGeom prst="roundRect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7451090" y="1839109"/>
              <a:ext cx="114300" cy="114300"/>
            </a:xfrm>
            <a:prstGeom prst="ellips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6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1328</Words>
  <Application>Microsoft Macintosh PowerPoint</Application>
  <PresentationFormat>Custom</PresentationFormat>
  <Paragraphs>247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Oswald</vt:lpstr>
      <vt:lpstr>Georgia</vt:lpstr>
      <vt:lpstr>Gill Sans MT</vt:lpstr>
      <vt:lpstr>Arial</vt:lpstr>
      <vt:lpstr>Consolas</vt:lpstr>
      <vt:lpstr>Merriweather Sans</vt:lpstr>
      <vt:lpstr>White</vt:lpstr>
      <vt:lpstr>White</vt:lpstr>
      <vt:lpstr>PowerPoint Presentation</vt:lpstr>
      <vt:lpstr>TODAY’S 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CITATIONS</vt:lpstr>
      <vt:lpstr>CITATIONS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Nicholas Beaudoin</cp:lastModifiedBy>
  <cp:revision>45</cp:revision>
  <dcterms:modified xsi:type="dcterms:W3CDTF">2019-09-28T01:58:49Z</dcterms:modified>
</cp:coreProperties>
</file>