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73"/>
  </p:normalViewPr>
  <p:slideViewPr>
    <p:cSldViewPr snapToGrid="0">
      <p:cViewPr varScale="1">
        <p:scale>
          <a:sx n="128" d="100"/>
          <a:sy n="128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4169-622A-57C7-2DE8-33B278FE9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D52C9-CF7F-8278-B1C9-CB9FE9DE9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546F1-94CC-73F2-5FD8-08244973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71F5-17A9-884D-B37A-B2D7573D8BF1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01A52-C538-5523-9166-00F673AF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68564-A639-A08E-C981-489559B7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EF0B-FF9C-6D4D-9EF4-13945B3E8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3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2B68-D3B3-3810-E8FA-63132A34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0EBBE-6068-236B-F18D-C7F1ED31D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640FD-E9D3-B1DE-2DC5-F359673A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71F5-17A9-884D-B37A-B2D7573D8BF1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37737-1752-7D69-01FA-16791587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4ED8F-B8D2-CAAD-5E92-93CDF783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EF0B-FF9C-6D4D-9EF4-13945B3E8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7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E98FB-F867-899A-DF50-BE2244A2E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3BB01-53A5-AD1C-2941-3D6599DCD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AFCAB-A30B-BFF1-115D-B10FCD961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71F5-17A9-884D-B37A-B2D7573D8BF1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6A53F-62DF-617F-F77E-E14C15A6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02E0D-879E-F3E3-D3B0-41090F34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EF0B-FF9C-6D4D-9EF4-13945B3E8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5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40C6-ED00-01DF-8F56-C3CE7348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B6A00-6E70-F992-BF8E-3882B8266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7F7A5-5FFC-1B78-8E9C-B6F640DF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71F5-17A9-884D-B37A-B2D7573D8BF1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F9AA0-A3A3-6756-02B6-B09FCCEE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60B8A-876C-B58A-ED51-FCF8BAB8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EF0B-FF9C-6D4D-9EF4-13945B3E8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0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5932-5742-09EF-ED5B-512C6F014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D6EA9-3244-033F-E1F7-4ED9217BE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4D170-6622-9AD3-66BF-FCBB3CEC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71F5-17A9-884D-B37A-B2D7573D8BF1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AC57C-E734-BD38-1703-034AEB33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C514B-B3BC-2B96-1E58-263D9ABC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EF0B-FF9C-6D4D-9EF4-13945B3E8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9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3DC61-5A8B-D221-A046-9A21A661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BD5B5-090C-114B-96C2-542CF8D85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6DB98-AD1F-BB35-8A3F-977C52537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955A7-93FF-54CE-3724-9E8BA4A9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71F5-17A9-884D-B37A-B2D7573D8BF1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B7513-0461-1176-6DDF-B25D50F5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6CCB2-0412-E055-3878-1CF45B22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EF0B-FF9C-6D4D-9EF4-13945B3E8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9163-6933-3718-F642-DB7EA9D0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18B58-687A-DCD6-164B-96FD24103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DFCFF-ADDE-DF59-8358-23B71705C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A6F60-6576-721C-249E-D2452D5D7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70C61-7E7F-EC06-AFB6-FA3C6D812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9BD140-197B-353A-850C-1432E512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71F5-17A9-884D-B37A-B2D7573D8BF1}" type="datetimeFigureOut">
              <a:rPr lang="en-US" smtClean="0"/>
              <a:t>9/19/24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C1C7D8-18EB-BEB7-8188-E06A571D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2F5924-A257-E662-A36F-95E2B8B4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EF0B-FF9C-6D4D-9EF4-13945B3E8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9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BC4EE-6E37-F226-42AC-78815CCC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F936BD-109B-AC4C-4B60-CB2DB650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71F5-17A9-884D-B37A-B2D7573D8BF1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A16F4-27DF-D6F0-3D3F-8B5220DD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8ED5F-DD1E-73ED-1682-AF15D47E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EF0B-FF9C-6D4D-9EF4-13945B3E8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7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2269C6-D774-FCC7-FDBA-85342D29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71F5-17A9-884D-B37A-B2D7573D8BF1}" type="datetimeFigureOut">
              <a:rPr lang="en-US" smtClean="0"/>
              <a:t>9/19/24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A33E8-9375-80E1-4B7F-667A2F5E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1748B-D71E-86B9-B132-92D9984E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EF0B-FF9C-6D4D-9EF4-13945B3E8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B34E-437A-EB53-5E5D-32A354B7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88F91-B721-B15F-794A-942A527F0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5B937-6A51-151C-267A-3240DE303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02C31-10B6-9EF7-A1E6-940C835C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71F5-17A9-884D-B37A-B2D7573D8BF1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6E0CB-2B10-67F2-C2D6-B652E58D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07C57-1F94-CDEB-BE6C-56BBB733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EF0B-FF9C-6D4D-9EF4-13945B3E8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1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0866-7646-CCCF-E9AF-24F8423A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918C0-2471-6849-32F4-A75F1FFE2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C27A7-9C17-86ED-FD10-F8B642E5E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DA0D2-5AB5-83EB-56D2-66AE92B9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71F5-17A9-884D-B37A-B2D7573D8BF1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49392-F8E4-84C0-CD50-EE106122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937E2-D81B-7ABD-7EC5-1625F2E5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EF0B-FF9C-6D4D-9EF4-13945B3E8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F01CD-27E2-AB3C-85A4-02F861E82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FE0CE-C434-B7E4-69D6-2C6E1CCB0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1AA81-96DE-B1B7-66F2-9A4BEC4FA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2871F5-17A9-884D-B37A-B2D7573D8BF1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B4449-DE1A-6D2B-9521-F349EA2E0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092E5-B558-50B1-3DB6-107DF162F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85EF0B-FF9C-6D4D-9EF4-13945B3E8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3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D1370-CE8E-A4C5-F31B-B2C2FAA32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8000">
                <a:solidFill>
                  <a:srgbClr val="FFFFFF"/>
                </a:solidFill>
              </a:rPr>
              <a:t>Bootstrap-RAG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F1958-75D0-9E85-1A62-A52D898F0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en-IN" sz="2000">
                <a:solidFill>
                  <a:srgbClr val="FFFFFF"/>
                </a:solidFill>
              </a:rPr>
              <a:t>Unlock Smarter AI Quick and Fast</a:t>
            </a: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55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BBD26-FE4E-BF87-0008-5CBC7C97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Features v0.0.4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B7265-05FD-C79C-1112-12E0E3B40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337" y="145774"/>
            <a:ext cx="5544277" cy="6546574"/>
          </a:xfrm>
        </p:spPr>
        <p:txBody>
          <a:bodyPr anchor="ctr">
            <a:normAutofit/>
          </a:bodyPr>
          <a:lstStyle/>
          <a:p>
            <a:r>
              <a:rPr lang="en-IN" sz="1000" b="1" dirty="0">
                <a:solidFill>
                  <a:schemeClr val="tx1">
                    <a:alpha val="80000"/>
                  </a:schemeClr>
                </a:solidFill>
              </a:rPr>
              <a:t>Summary of Key Highlights and Features of Bootstrap-RAG:</a:t>
            </a:r>
            <a:endParaRPr lang="en-IN" sz="10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en-IN" sz="1000" b="1" dirty="0">
                <a:solidFill>
                  <a:schemeClr val="tx1">
                    <a:alpha val="80000"/>
                  </a:schemeClr>
                </a:solidFill>
              </a:rPr>
              <a:t>Enhanced Search Capabilities with Qdrant (Version 0.0.4):</a:t>
            </a:r>
            <a:endParaRPr lang="en-IN" sz="1000" dirty="0">
              <a:solidFill>
                <a:schemeClr val="tx1">
                  <a:alpha val="8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>
                <a:solidFill>
                  <a:schemeClr val="tx1">
                    <a:alpha val="80000"/>
                  </a:schemeClr>
                </a:solidFill>
              </a:rPr>
              <a:t>Improved simple search functionality.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>
                <a:solidFill>
                  <a:schemeClr val="tx1">
                    <a:alpha val="80000"/>
                  </a:schemeClr>
                </a:solidFill>
              </a:rPr>
              <a:t>Hybrid search using dense and sparse vectors.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>
                <a:solidFill>
                  <a:schemeClr val="tx1">
                    <a:alpha val="80000"/>
                  </a:schemeClr>
                </a:solidFill>
              </a:rPr>
              <a:t>Advanced search with dense, sparse, and late interaction models.</a:t>
            </a:r>
          </a:p>
          <a:p>
            <a:pPr>
              <a:buFont typeface="+mj-lt"/>
              <a:buAutoNum type="arabicPeriod"/>
            </a:pPr>
            <a:r>
              <a:rPr lang="en-IN" sz="1000" b="1" dirty="0">
                <a:solidFill>
                  <a:schemeClr val="tx1">
                    <a:alpha val="80000"/>
                  </a:schemeClr>
                </a:solidFill>
              </a:rPr>
              <a:t>Advanced Query Support:</a:t>
            </a:r>
            <a:endParaRPr lang="en-IN" sz="1000" dirty="0">
              <a:solidFill>
                <a:schemeClr val="tx1">
                  <a:alpha val="8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>
                <a:solidFill>
                  <a:schemeClr val="tx1">
                    <a:alpha val="80000"/>
                  </a:schemeClr>
                </a:solidFill>
              </a:rPr>
              <a:t>Queries with named vectors.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>
                <a:solidFill>
                  <a:schemeClr val="tx1">
                    <a:alpha val="80000"/>
                  </a:schemeClr>
                </a:solidFill>
              </a:rPr>
              <a:t>Support for Reciprocal Rank Fusion (RRF) and prefetching.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>
                <a:solidFill>
                  <a:schemeClr val="tx1">
                    <a:alpha val="80000"/>
                  </a:schemeClr>
                </a:solidFill>
              </a:rPr>
              <a:t>Full integration with Qdrant for seamless operation.</a:t>
            </a:r>
          </a:p>
          <a:p>
            <a:pPr>
              <a:buFont typeface="+mj-lt"/>
              <a:buAutoNum type="arabicPeriod"/>
            </a:pPr>
            <a:r>
              <a:rPr lang="en-IN" sz="1000" b="1" dirty="0">
                <a:solidFill>
                  <a:schemeClr val="tx1">
                    <a:alpha val="80000"/>
                  </a:schemeClr>
                </a:solidFill>
              </a:rPr>
              <a:t>Improved RAG Models with Observability:</a:t>
            </a:r>
            <a:endParaRPr lang="en-IN" sz="1000" dirty="0">
              <a:solidFill>
                <a:schemeClr val="tx1">
                  <a:alpha val="8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>
                <a:solidFill>
                  <a:schemeClr val="tx1">
                    <a:alpha val="80000"/>
                  </a:schemeClr>
                </a:solidFill>
              </a:rPr>
              <a:t>Enhanced Simple Retrieval-Augmented Generation (RAG).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>
                <a:solidFill>
                  <a:schemeClr val="tx1">
                    <a:alpha val="80000"/>
                  </a:schemeClr>
                </a:solidFill>
              </a:rPr>
              <a:t>Self-Correction RAG with added observability features.</a:t>
            </a:r>
          </a:p>
          <a:p>
            <a:pPr>
              <a:buFont typeface="+mj-lt"/>
              <a:buAutoNum type="arabicPeriod"/>
            </a:pPr>
            <a:r>
              <a:rPr lang="en-IN" sz="1000" b="1" dirty="0">
                <a:solidFill>
                  <a:schemeClr val="tx1">
                    <a:alpha val="80000"/>
                  </a:schemeClr>
                </a:solidFill>
              </a:rPr>
              <a:t>No Boilerplate Code Needed:</a:t>
            </a:r>
            <a:endParaRPr lang="en-IN" sz="1000" dirty="0">
              <a:solidFill>
                <a:schemeClr val="tx1">
                  <a:alpha val="8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>
                <a:solidFill>
                  <a:schemeClr val="tx1">
                    <a:alpha val="80000"/>
                  </a:schemeClr>
                </a:solidFill>
              </a:rPr>
              <a:t>Allows you to focus on innovation rather than setup.</a:t>
            </a:r>
          </a:p>
          <a:p>
            <a:pPr>
              <a:buFont typeface="+mj-lt"/>
              <a:buAutoNum type="arabicPeriod"/>
            </a:pPr>
            <a:r>
              <a:rPr lang="en-IN" sz="1000" b="1" dirty="0">
                <a:solidFill>
                  <a:schemeClr val="tx1">
                    <a:alpha val="80000"/>
                  </a:schemeClr>
                </a:solidFill>
              </a:rPr>
              <a:t>Configuration-Driven Components:</a:t>
            </a:r>
            <a:endParaRPr lang="en-IN" sz="1000" dirty="0">
              <a:solidFill>
                <a:schemeClr val="tx1">
                  <a:alpha val="8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>
                <a:solidFill>
                  <a:schemeClr val="tx1">
                    <a:alpha val="80000"/>
                  </a:schemeClr>
                </a:solidFill>
              </a:rPr>
              <a:t>Easy configuration for all components to suit your needs.</a:t>
            </a:r>
          </a:p>
          <a:p>
            <a:pPr>
              <a:buFont typeface="+mj-lt"/>
              <a:buAutoNum type="arabicPeriod"/>
            </a:pPr>
            <a:r>
              <a:rPr lang="en-IN" sz="1000" b="1" dirty="0">
                <a:solidFill>
                  <a:schemeClr val="tx1">
                    <a:alpha val="80000"/>
                  </a:schemeClr>
                </a:solidFill>
              </a:rPr>
              <a:t>Local Setup with Cloud Scalability:</a:t>
            </a:r>
            <a:endParaRPr lang="en-IN" sz="1000" dirty="0">
              <a:solidFill>
                <a:schemeClr val="tx1">
                  <a:alpha val="8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>
                <a:solidFill>
                  <a:schemeClr val="tx1">
                    <a:alpha val="80000"/>
                  </a:schemeClr>
                </a:solidFill>
              </a:rPr>
              <a:t>Designed for local deployment with easy scaling to cloud infrastructure.</a:t>
            </a:r>
          </a:p>
          <a:p>
            <a:pPr>
              <a:buFont typeface="+mj-lt"/>
              <a:buAutoNum type="arabicPeriod"/>
            </a:pPr>
            <a:r>
              <a:rPr lang="en-IN" sz="1000" b="1" dirty="0">
                <a:solidFill>
                  <a:schemeClr val="tx1">
                    <a:alpha val="80000"/>
                  </a:schemeClr>
                </a:solidFill>
              </a:rPr>
              <a:t>FastAPI-Based APIs:</a:t>
            </a:r>
            <a:endParaRPr lang="en-IN" sz="1000" dirty="0">
              <a:solidFill>
                <a:schemeClr val="tx1">
                  <a:alpha val="8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>
                <a:solidFill>
                  <a:schemeClr val="tx1">
                    <a:alpha val="80000"/>
                  </a:schemeClr>
                </a:solidFill>
              </a:rPr>
              <a:t>Provides out-of-the-box API functionality for immediate use.</a:t>
            </a:r>
          </a:p>
          <a:p>
            <a:pPr>
              <a:buFont typeface="+mj-lt"/>
              <a:buAutoNum type="arabicPeriod"/>
            </a:pPr>
            <a:r>
              <a:rPr lang="en-IN" sz="1000" b="1" dirty="0">
                <a:solidFill>
                  <a:schemeClr val="tx1">
                    <a:alpha val="80000"/>
                  </a:schemeClr>
                </a:solidFill>
              </a:rPr>
              <a:t>Integration with </a:t>
            </a:r>
            <a:r>
              <a:rPr lang="en-IN" sz="1000" b="1" dirty="0" err="1">
                <a:solidFill>
                  <a:schemeClr val="tx1">
                    <a:alpha val="80000"/>
                  </a:schemeClr>
                </a:solidFill>
              </a:rPr>
              <a:t>Arize</a:t>
            </a:r>
            <a:r>
              <a:rPr lang="en-IN" sz="1000" b="1" dirty="0">
                <a:solidFill>
                  <a:schemeClr val="tx1">
                    <a:alpha val="80000"/>
                  </a:schemeClr>
                </a:solidFill>
              </a:rPr>
              <a:t> Phoenix for Observability:</a:t>
            </a:r>
            <a:endParaRPr lang="en-IN" sz="1000" dirty="0">
              <a:solidFill>
                <a:schemeClr val="tx1">
                  <a:alpha val="8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>
                <a:solidFill>
                  <a:schemeClr val="tx1">
                    <a:alpha val="80000"/>
                  </a:schemeClr>
                </a:solidFill>
              </a:rPr>
              <a:t>Simplifies system monitoring and observability.</a:t>
            </a:r>
          </a:p>
          <a:p>
            <a:pPr>
              <a:buFont typeface="+mj-lt"/>
              <a:buAutoNum type="arabicPeriod"/>
            </a:pPr>
            <a:r>
              <a:rPr lang="en-IN" sz="1000" b="1" dirty="0" err="1">
                <a:solidFill>
                  <a:schemeClr val="tx1">
                    <a:alpha val="80000"/>
                  </a:schemeClr>
                </a:solidFill>
              </a:rPr>
              <a:t>Dockerized</a:t>
            </a:r>
            <a:r>
              <a:rPr lang="en-IN" sz="1000" b="1" dirty="0">
                <a:solidFill>
                  <a:schemeClr val="tx1">
                    <a:alpha val="80000"/>
                  </a:schemeClr>
                </a:solidFill>
              </a:rPr>
              <a:t> Deployment:</a:t>
            </a:r>
            <a:endParaRPr lang="en-IN" sz="1000" dirty="0">
              <a:solidFill>
                <a:schemeClr val="tx1">
                  <a:alpha val="8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>
                <a:solidFill>
                  <a:schemeClr val="tx1">
                    <a:alpha val="80000"/>
                  </a:schemeClr>
                </a:solidFill>
              </a:rPr>
              <a:t>Ready to deploy and scale using Docker containers.</a:t>
            </a:r>
          </a:p>
          <a:p>
            <a:pPr>
              <a:buFont typeface="+mj-lt"/>
              <a:buAutoNum type="arabicPeriod"/>
            </a:pPr>
            <a:r>
              <a:rPr lang="en-IN" sz="1000" b="1" dirty="0">
                <a:solidFill>
                  <a:schemeClr val="tx1">
                    <a:alpha val="80000"/>
                  </a:schemeClr>
                </a:solidFill>
              </a:rPr>
              <a:t>Powered by LlamaIndex and Qdrant (Version 0.0.1):</a:t>
            </a:r>
            <a:endParaRPr lang="en-IN" sz="1000" dirty="0">
              <a:solidFill>
                <a:schemeClr val="tx1">
                  <a:alpha val="8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000" dirty="0">
                <a:solidFill>
                  <a:schemeClr val="tx1">
                    <a:alpha val="80000"/>
                  </a:schemeClr>
                </a:solidFill>
              </a:rPr>
              <a:t>Leverages LlamaIndex and Qdrant for immediate, powerful performance.</a:t>
            </a:r>
          </a:p>
          <a:p>
            <a:endParaRPr lang="en-US" sz="1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21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3F6326-5CEA-FFCF-3281-A121967E1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>
                    <a:alpha val="80000"/>
                  </a:schemeClr>
                </a:solidFill>
              </a:rPr>
              <a:t>Demo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0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6B2449-FF07-47FC-AA19-DB68D98F3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4F9E6-404B-1A19-AF5B-4E1C5B2A7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043" y="590062"/>
            <a:ext cx="5347266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Roadmap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052961-5ADC-4465-9B95-E6D4A490D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3696" y="1606411"/>
            <a:ext cx="465456" cy="581432"/>
            <a:chOff x="653696" y="1606411"/>
            <a:chExt cx="465456" cy="581432"/>
          </a:xfrm>
          <a:solidFill>
            <a:srgbClr val="FFFFFF"/>
          </a:solidFill>
        </p:grpSpPr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C5CB530E-515E-412C-9DF1-5F8FFBD6F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9236" y="1606411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Graphic 12">
              <a:extLst>
                <a:ext uri="{FF2B5EF4-FFF2-40B4-BE49-F238E27FC236}">
                  <a16:creationId xmlns:a16="http://schemas.microsoft.com/office/drawing/2014/main" id="{712D4376-A578-4FF1-94FC-245E7A6A4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014" y="1835705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AEA7509D-F04F-40CB-A0B3-EEF16499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696" y="2060130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820C031-A88A-2289-A459-99D125291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870" y="6717"/>
            <a:ext cx="4721259" cy="684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7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202</Words>
  <Application>Microsoft Macintosh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Bootstrap-RAG</vt:lpstr>
      <vt:lpstr>Features v0.0.4</vt:lpstr>
      <vt:lpstr>PowerPoint Presentation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Mantha, Pavan</dc:creator>
  <cp:lastModifiedBy>Mantha, Pavan</cp:lastModifiedBy>
  <cp:revision>1</cp:revision>
  <dcterms:created xsi:type="dcterms:W3CDTF">2024-09-19T13:50:35Z</dcterms:created>
  <dcterms:modified xsi:type="dcterms:W3CDTF">2024-09-19T14:24:05Z</dcterms:modified>
</cp:coreProperties>
</file>