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5" r:id="rId4"/>
    <p:sldId id="266" r:id="rId5"/>
    <p:sldId id="267" r:id="rId6"/>
    <p:sldId id="268" r:id="rId7"/>
    <p:sldId id="269" r:id="rId8"/>
    <p:sldId id="270" r:id="rId9"/>
    <p:sldId id="271" r:id="rId10"/>
    <p:sldId id="272" r:id="rId11"/>
    <p:sldId id="273" r:id="rId12"/>
    <p:sldId id="274"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94635"/>
  </p:normalViewPr>
  <p:slideViewPr>
    <p:cSldViewPr snapToGrid="0">
      <p:cViewPr varScale="1">
        <p:scale>
          <a:sx n="132" d="100"/>
          <a:sy n="132" d="100"/>
        </p:scale>
        <p:origin x="1600"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C854-0093-99D2-F908-5D19FC1C431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105766A-CDA6-E112-4411-CDFC4306A2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314266F-02D9-09E9-72E3-E212F9AEBF14}"/>
              </a:ext>
            </a:extLst>
          </p:cNvPr>
          <p:cNvSpPr>
            <a:spLocks noGrp="1"/>
          </p:cNvSpPr>
          <p:nvPr>
            <p:ph type="dt" sz="half" idx="10"/>
          </p:nvPr>
        </p:nvSpPr>
        <p:spPr/>
        <p:txBody>
          <a:bodyPr/>
          <a:lstStyle/>
          <a:p>
            <a:fld id="{4CB0B524-E32A-044A-9B38-9B43A0DCE4EF}" type="datetimeFigureOut">
              <a:rPr lang="en-US" smtClean="0"/>
              <a:t>10/25/25</a:t>
            </a:fld>
            <a:endParaRPr lang="en-US"/>
          </a:p>
        </p:txBody>
      </p:sp>
      <p:sp>
        <p:nvSpPr>
          <p:cNvPr id="5" name="Footer Placeholder 4">
            <a:extLst>
              <a:ext uri="{FF2B5EF4-FFF2-40B4-BE49-F238E27FC236}">
                <a16:creationId xmlns:a16="http://schemas.microsoft.com/office/drawing/2014/main" id="{976ABCF9-5421-F4A7-CD0E-2CFEEFE71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1DF46-87CB-40A5-B49E-E447BBED7400}"/>
              </a:ext>
            </a:extLst>
          </p:cNvPr>
          <p:cNvSpPr>
            <a:spLocks noGrp="1"/>
          </p:cNvSpPr>
          <p:nvPr>
            <p:ph type="sldNum" sz="quarter" idx="12"/>
          </p:nvPr>
        </p:nvSpPr>
        <p:spPr/>
        <p:txBody>
          <a:bodyPr/>
          <a:lstStyle/>
          <a:p>
            <a:fld id="{1FB5924B-CE04-674F-A49A-C669B90FEDCA}" type="slidenum">
              <a:rPr lang="en-US" smtClean="0"/>
              <a:t>‹#›</a:t>
            </a:fld>
            <a:endParaRPr lang="en-US"/>
          </a:p>
        </p:txBody>
      </p:sp>
    </p:spTree>
    <p:extLst>
      <p:ext uri="{BB962C8B-B14F-4D97-AF65-F5344CB8AC3E}">
        <p14:creationId xmlns:p14="http://schemas.microsoft.com/office/powerpoint/2010/main" val="61570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E956D-3F59-D53D-F6C5-03CAE8EBAAE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CC7E4D-F1B0-2369-53AB-B989CEC84DF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C1FD349-1988-47DB-3724-1A55C85B53FF}"/>
              </a:ext>
            </a:extLst>
          </p:cNvPr>
          <p:cNvSpPr>
            <a:spLocks noGrp="1"/>
          </p:cNvSpPr>
          <p:nvPr>
            <p:ph type="dt" sz="half" idx="10"/>
          </p:nvPr>
        </p:nvSpPr>
        <p:spPr/>
        <p:txBody>
          <a:bodyPr/>
          <a:lstStyle/>
          <a:p>
            <a:fld id="{4CB0B524-E32A-044A-9B38-9B43A0DCE4EF}" type="datetimeFigureOut">
              <a:rPr lang="en-US" smtClean="0"/>
              <a:t>10/25/25</a:t>
            </a:fld>
            <a:endParaRPr lang="en-US"/>
          </a:p>
        </p:txBody>
      </p:sp>
      <p:sp>
        <p:nvSpPr>
          <p:cNvPr id="5" name="Footer Placeholder 4">
            <a:extLst>
              <a:ext uri="{FF2B5EF4-FFF2-40B4-BE49-F238E27FC236}">
                <a16:creationId xmlns:a16="http://schemas.microsoft.com/office/drawing/2014/main" id="{2CF2E79B-3D16-A457-8F41-9F8FEDFFB8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5A32D-2AE4-12A4-5D25-E5EDCF5D3BC3}"/>
              </a:ext>
            </a:extLst>
          </p:cNvPr>
          <p:cNvSpPr>
            <a:spLocks noGrp="1"/>
          </p:cNvSpPr>
          <p:nvPr>
            <p:ph type="sldNum" sz="quarter" idx="12"/>
          </p:nvPr>
        </p:nvSpPr>
        <p:spPr/>
        <p:txBody>
          <a:bodyPr/>
          <a:lstStyle/>
          <a:p>
            <a:fld id="{1FB5924B-CE04-674F-A49A-C669B90FEDCA}" type="slidenum">
              <a:rPr lang="en-US" smtClean="0"/>
              <a:t>‹#›</a:t>
            </a:fld>
            <a:endParaRPr lang="en-US"/>
          </a:p>
        </p:txBody>
      </p:sp>
    </p:spTree>
    <p:extLst>
      <p:ext uri="{BB962C8B-B14F-4D97-AF65-F5344CB8AC3E}">
        <p14:creationId xmlns:p14="http://schemas.microsoft.com/office/powerpoint/2010/main" val="2926219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A9AC19-0197-A9AC-522F-0A14C99716C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20A6BE3-BDFA-88C6-AF73-23657092764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C3F24E0-317E-CC30-BDA4-DFBF16A264F5}"/>
              </a:ext>
            </a:extLst>
          </p:cNvPr>
          <p:cNvSpPr>
            <a:spLocks noGrp="1"/>
          </p:cNvSpPr>
          <p:nvPr>
            <p:ph type="dt" sz="half" idx="10"/>
          </p:nvPr>
        </p:nvSpPr>
        <p:spPr/>
        <p:txBody>
          <a:bodyPr/>
          <a:lstStyle/>
          <a:p>
            <a:fld id="{4CB0B524-E32A-044A-9B38-9B43A0DCE4EF}" type="datetimeFigureOut">
              <a:rPr lang="en-US" smtClean="0"/>
              <a:t>10/25/25</a:t>
            </a:fld>
            <a:endParaRPr lang="en-US"/>
          </a:p>
        </p:txBody>
      </p:sp>
      <p:sp>
        <p:nvSpPr>
          <p:cNvPr id="5" name="Footer Placeholder 4">
            <a:extLst>
              <a:ext uri="{FF2B5EF4-FFF2-40B4-BE49-F238E27FC236}">
                <a16:creationId xmlns:a16="http://schemas.microsoft.com/office/drawing/2014/main" id="{EBC72EDC-1C82-0EDF-7E6F-AC3AADABC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6AA1B7-1798-1A71-06D8-17622D3639B2}"/>
              </a:ext>
            </a:extLst>
          </p:cNvPr>
          <p:cNvSpPr>
            <a:spLocks noGrp="1"/>
          </p:cNvSpPr>
          <p:nvPr>
            <p:ph type="sldNum" sz="quarter" idx="12"/>
          </p:nvPr>
        </p:nvSpPr>
        <p:spPr/>
        <p:txBody>
          <a:bodyPr/>
          <a:lstStyle/>
          <a:p>
            <a:fld id="{1FB5924B-CE04-674F-A49A-C669B90FEDCA}" type="slidenum">
              <a:rPr lang="en-US" smtClean="0"/>
              <a:t>‹#›</a:t>
            </a:fld>
            <a:endParaRPr lang="en-US"/>
          </a:p>
        </p:txBody>
      </p:sp>
    </p:spTree>
    <p:extLst>
      <p:ext uri="{BB962C8B-B14F-4D97-AF65-F5344CB8AC3E}">
        <p14:creationId xmlns:p14="http://schemas.microsoft.com/office/powerpoint/2010/main" val="3403688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2CA6-7453-15CC-33AF-01E27F37B53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ED4C5E9-268C-548A-77BC-F0034E13167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DE69D60-6B3F-5680-AB76-7E2DE3CD76B5}"/>
              </a:ext>
            </a:extLst>
          </p:cNvPr>
          <p:cNvSpPr>
            <a:spLocks noGrp="1"/>
          </p:cNvSpPr>
          <p:nvPr>
            <p:ph type="dt" sz="half" idx="10"/>
          </p:nvPr>
        </p:nvSpPr>
        <p:spPr/>
        <p:txBody>
          <a:bodyPr/>
          <a:lstStyle/>
          <a:p>
            <a:fld id="{4CB0B524-E32A-044A-9B38-9B43A0DCE4EF}" type="datetimeFigureOut">
              <a:rPr lang="en-US" smtClean="0"/>
              <a:t>10/25/25</a:t>
            </a:fld>
            <a:endParaRPr lang="en-US"/>
          </a:p>
        </p:txBody>
      </p:sp>
      <p:sp>
        <p:nvSpPr>
          <p:cNvPr id="5" name="Footer Placeholder 4">
            <a:extLst>
              <a:ext uri="{FF2B5EF4-FFF2-40B4-BE49-F238E27FC236}">
                <a16:creationId xmlns:a16="http://schemas.microsoft.com/office/drawing/2014/main" id="{FB630F3E-892D-50D6-6A47-1101A6E4E8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C1B4F-0B32-8263-EB2B-B3F5654583C7}"/>
              </a:ext>
            </a:extLst>
          </p:cNvPr>
          <p:cNvSpPr>
            <a:spLocks noGrp="1"/>
          </p:cNvSpPr>
          <p:nvPr>
            <p:ph type="sldNum" sz="quarter" idx="12"/>
          </p:nvPr>
        </p:nvSpPr>
        <p:spPr/>
        <p:txBody>
          <a:bodyPr/>
          <a:lstStyle/>
          <a:p>
            <a:fld id="{1FB5924B-CE04-674F-A49A-C669B90FEDCA}" type="slidenum">
              <a:rPr lang="en-US" smtClean="0"/>
              <a:t>‹#›</a:t>
            </a:fld>
            <a:endParaRPr lang="en-US"/>
          </a:p>
        </p:txBody>
      </p:sp>
    </p:spTree>
    <p:extLst>
      <p:ext uri="{BB962C8B-B14F-4D97-AF65-F5344CB8AC3E}">
        <p14:creationId xmlns:p14="http://schemas.microsoft.com/office/powerpoint/2010/main" val="3723494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7481-F022-E366-5E94-E7CF2BA1D97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E733AF9-A494-8C42-9F21-8DD2B452F64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589D799-635F-6E83-BD71-D64348E39884}"/>
              </a:ext>
            </a:extLst>
          </p:cNvPr>
          <p:cNvSpPr>
            <a:spLocks noGrp="1"/>
          </p:cNvSpPr>
          <p:nvPr>
            <p:ph type="dt" sz="half" idx="10"/>
          </p:nvPr>
        </p:nvSpPr>
        <p:spPr/>
        <p:txBody>
          <a:bodyPr/>
          <a:lstStyle/>
          <a:p>
            <a:fld id="{4CB0B524-E32A-044A-9B38-9B43A0DCE4EF}" type="datetimeFigureOut">
              <a:rPr lang="en-US" smtClean="0"/>
              <a:t>10/25/25</a:t>
            </a:fld>
            <a:endParaRPr lang="en-US"/>
          </a:p>
        </p:txBody>
      </p:sp>
      <p:sp>
        <p:nvSpPr>
          <p:cNvPr id="5" name="Footer Placeholder 4">
            <a:extLst>
              <a:ext uri="{FF2B5EF4-FFF2-40B4-BE49-F238E27FC236}">
                <a16:creationId xmlns:a16="http://schemas.microsoft.com/office/drawing/2014/main" id="{80D37424-E8BC-DAA5-A659-8E3EA92601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F576B-8D98-4662-6B1F-BD5451741F5A}"/>
              </a:ext>
            </a:extLst>
          </p:cNvPr>
          <p:cNvSpPr>
            <a:spLocks noGrp="1"/>
          </p:cNvSpPr>
          <p:nvPr>
            <p:ph type="sldNum" sz="quarter" idx="12"/>
          </p:nvPr>
        </p:nvSpPr>
        <p:spPr/>
        <p:txBody>
          <a:bodyPr/>
          <a:lstStyle/>
          <a:p>
            <a:fld id="{1FB5924B-CE04-674F-A49A-C669B90FEDCA}" type="slidenum">
              <a:rPr lang="en-US" smtClean="0"/>
              <a:t>‹#›</a:t>
            </a:fld>
            <a:endParaRPr lang="en-US"/>
          </a:p>
        </p:txBody>
      </p:sp>
    </p:spTree>
    <p:extLst>
      <p:ext uri="{BB962C8B-B14F-4D97-AF65-F5344CB8AC3E}">
        <p14:creationId xmlns:p14="http://schemas.microsoft.com/office/powerpoint/2010/main" val="2111355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33664-1A0F-DFCC-03A2-E56A72BCEEE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F280345-AE38-E4D4-7987-57B38B6993B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B78DEEF-BA64-E854-8B82-0EB8DBD6A72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DD7D6D9-FCA8-EB5E-BC52-1F973431A13D}"/>
              </a:ext>
            </a:extLst>
          </p:cNvPr>
          <p:cNvSpPr>
            <a:spLocks noGrp="1"/>
          </p:cNvSpPr>
          <p:nvPr>
            <p:ph type="dt" sz="half" idx="10"/>
          </p:nvPr>
        </p:nvSpPr>
        <p:spPr/>
        <p:txBody>
          <a:bodyPr/>
          <a:lstStyle/>
          <a:p>
            <a:fld id="{4CB0B524-E32A-044A-9B38-9B43A0DCE4EF}" type="datetimeFigureOut">
              <a:rPr lang="en-US" smtClean="0"/>
              <a:t>10/25/25</a:t>
            </a:fld>
            <a:endParaRPr lang="en-US"/>
          </a:p>
        </p:txBody>
      </p:sp>
      <p:sp>
        <p:nvSpPr>
          <p:cNvPr id="6" name="Footer Placeholder 5">
            <a:extLst>
              <a:ext uri="{FF2B5EF4-FFF2-40B4-BE49-F238E27FC236}">
                <a16:creationId xmlns:a16="http://schemas.microsoft.com/office/drawing/2014/main" id="{616154C5-2632-FBD8-F699-D1081B1B06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1B6BDC-E000-3DC3-686D-32CD3D4D94F8}"/>
              </a:ext>
            </a:extLst>
          </p:cNvPr>
          <p:cNvSpPr>
            <a:spLocks noGrp="1"/>
          </p:cNvSpPr>
          <p:nvPr>
            <p:ph type="sldNum" sz="quarter" idx="12"/>
          </p:nvPr>
        </p:nvSpPr>
        <p:spPr/>
        <p:txBody>
          <a:bodyPr/>
          <a:lstStyle/>
          <a:p>
            <a:fld id="{1FB5924B-CE04-674F-A49A-C669B90FEDCA}" type="slidenum">
              <a:rPr lang="en-US" smtClean="0"/>
              <a:t>‹#›</a:t>
            </a:fld>
            <a:endParaRPr lang="en-US"/>
          </a:p>
        </p:txBody>
      </p:sp>
    </p:spTree>
    <p:extLst>
      <p:ext uri="{BB962C8B-B14F-4D97-AF65-F5344CB8AC3E}">
        <p14:creationId xmlns:p14="http://schemas.microsoft.com/office/powerpoint/2010/main" val="3588397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46A94-59D9-6108-0E30-09A93C3299A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3FD3EEC-B06B-8F86-B4A9-10560C20C3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74C53B8-9F88-1E6E-A2E9-CD2F888FADE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A9C5A24-46C2-77CD-23E2-CD5FE70E91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B533CE9-BA31-F56A-90EC-95FF91E31E3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43EB664-509F-62F5-5E52-A7B4EFE328B3}"/>
              </a:ext>
            </a:extLst>
          </p:cNvPr>
          <p:cNvSpPr>
            <a:spLocks noGrp="1"/>
          </p:cNvSpPr>
          <p:nvPr>
            <p:ph type="dt" sz="half" idx="10"/>
          </p:nvPr>
        </p:nvSpPr>
        <p:spPr/>
        <p:txBody>
          <a:bodyPr/>
          <a:lstStyle/>
          <a:p>
            <a:fld id="{4CB0B524-E32A-044A-9B38-9B43A0DCE4EF}" type="datetimeFigureOut">
              <a:rPr lang="en-US" smtClean="0"/>
              <a:t>10/25/25</a:t>
            </a:fld>
            <a:endParaRPr lang="en-US"/>
          </a:p>
        </p:txBody>
      </p:sp>
      <p:sp>
        <p:nvSpPr>
          <p:cNvPr id="8" name="Footer Placeholder 7">
            <a:extLst>
              <a:ext uri="{FF2B5EF4-FFF2-40B4-BE49-F238E27FC236}">
                <a16:creationId xmlns:a16="http://schemas.microsoft.com/office/drawing/2014/main" id="{2EDB8FB8-7594-E09D-FAB7-18AA0274E0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42E1E4-D0E4-A84D-008B-1872F84D1505}"/>
              </a:ext>
            </a:extLst>
          </p:cNvPr>
          <p:cNvSpPr>
            <a:spLocks noGrp="1"/>
          </p:cNvSpPr>
          <p:nvPr>
            <p:ph type="sldNum" sz="quarter" idx="12"/>
          </p:nvPr>
        </p:nvSpPr>
        <p:spPr/>
        <p:txBody>
          <a:bodyPr/>
          <a:lstStyle/>
          <a:p>
            <a:fld id="{1FB5924B-CE04-674F-A49A-C669B90FEDCA}" type="slidenum">
              <a:rPr lang="en-US" smtClean="0"/>
              <a:t>‹#›</a:t>
            </a:fld>
            <a:endParaRPr lang="en-US"/>
          </a:p>
        </p:txBody>
      </p:sp>
    </p:spTree>
    <p:extLst>
      <p:ext uri="{BB962C8B-B14F-4D97-AF65-F5344CB8AC3E}">
        <p14:creationId xmlns:p14="http://schemas.microsoft.com/office/powerpoint/2010/main" val="4171248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32FF-DD0E-3477-3F57-DC84A62E2ED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82401F2-BBA7-F5F4-A50C-CD449BF111F3}"/>
              </a:ext>
            </a:extLst>
          </p:cNvPr>
          <p:cNvSpPr>
            <a:spLocks noGrp="1"/>
          </p:cNvSpPr>
          <p:nvPr>
            <p:ph type="dt" sz="half" idx="10"/>
          </p:nvPr>
        </p:nvSpPr>
        <p:spPr/>
        <p:txBody>
          <a:bodyPr/>
          <a:lstStyle/>
          <a:p>
            <a:fld id="{4CB0B524-E32A-044A-9B38-9B43A0DCE4EF}" type="datetimeFigureOut">
              <a:rPr lang="en-US" smtClean="0"/>
              <a:t>10/25/25</a:t>
            </a:fld>
            <a:endParaRPr lang="en-US"/>
          </a:p>
        </p:txBody>
      </p:sp>
      <p:sp>
        <p:nvSpPr>
          <p:cNvPr id="4" name="Footer Placeholder 3">
            <a:extLst>
              <a:ext uri="{FF2B5EF4-FFF2-40B4-BE49-F238E27FC236}">
                <a16:creationId xmlns:a16="http://schemas.microsoft.com/office/drawing/2014/main" id="{D99C7670-3EB3-7B2C-1A7E-C4CAE21F5E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58F5BC-94D8-8559-BC90-78CDDF75446E}"/>
              </a:ext>
            </a:extLst>
          </p:cNvPr>
          <p:cNvSpPr>
            <a:spLocks noGrp="1"/>
          </p:cNvSpPr>
          <p:nvPr>
            <p:ph type="sldNum" sz="quarter" idx="12"/>
          </p:nvPr>
        </p:nvSpPr>
        <p:spPr/>
        <p:txBody>
          <a:bodyPr/>
          <a:lstStyle/>
          <a:p>
            <a:fld id="{1FB5924B-CE04-674F-A49A-C669B90FEDCA}" type="slidenum">
              <a:rPr lang="en-US" smtClean="0"/>
              <a:t>‹#›</a:t>
            </a:fld>
            <a:endParaRPr lang="en-US"/>
          </a:p>
        </p:txBody>
      </p:sp>
    </p:spTree>
    <p:extLst>
      <p:ext uri="{BB962C8B-B14F-4D97-AF65-F5344CB8AC3E}">
        <p14:creationId xmlns:p14="http://schemas.microsoft.com/office/powerpoint/2010/main" val="1114909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C39F46-E07E-68E7-5C19-8AB56782988D}"/>
              </a:ext>
            </a:extLst>
          </p:cNvPr>
          <p:cNvSpPr>
            <a:spLocks noGrp="1"/>
          </p:cNvSpPr>
          <p:nvPr>
            <p:ph type="dt" sz="half" idx="10"/>
          </p:nvPr>
        </p:nvSpPr>
        <p:spPr/>
        <p:txBody>
          <a:bodyPr/>
          <a:lstStyle/>
          <a:p>
            <a:fld id="{4CB0B524-E32A-044A-9B38-9B43A0DCE4EF}" type="datetimeFigureOut">
              <a:rPr lang="en-US" smtClean="0"/>
              <a:t>10/25/25</a:t>
            </a:fld>
            <a:endParaRPr lang="en-US"/>
          </a:p>
        </p:txBody>
      </p:sp>
      <p:sp>
        <p:nvSpPr>
          <p:cNvPr id="3" name="Footer Placeholder 2">
            <a:extLst>
              <a:ext uri="{FF2B5EF4-FFF2-40B4-BE49-F238E27FC236}">
                <a16:creationId xmlns:a16="http://schemas.microsoft.com/office/drawing/2014/main" id="{B4CEC175-1AB0-DD36-F918-B1859F5D78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ECADDF-520A-47BB-3226-83DAB9C44D7C}"/>
              </a:ext>
            </a:extLst>
          </p:cNvPr>
          <p:cNvSpPr>
            <a:spLocks noGrp="1"/>
          </p:cNvSpPr>
          <p:nvPr>
            <p:ph type="sldNum" sz="quarter" idx="12"/>
          </p:nvPr>
        </p:nvSpPr>
        <p:spPr/>
        <p:txBody>
          <a:bodyPr/>
          <a:lstStyle/>
          <a:p>
            <a:fld id="{1FB5924B-CE04-674F-A49A-C669B90FEDCA}" type="slidenum">
              <a:rPr lang="en-US" smtClean="0"/>
              <a:t>‹#›</a:t>
            </a:fld>
            <a:endParaRPr lang="en-US"/>
          </a:p>
        </p:txBody>
      </p:sp>
    </p:spTree>
    <p:extLst>
      <p:ext uri="{BB962C8B-B14F-4D97-AF65-F5344CB8AC3E}">
        <p14:creationId xmlns:p14="http://schemas.microsoft.com/office/powerpoint/2010/main" val="2573986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5FD6-0595-6C15-2A7A-E4A47739891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3276FEA-9A9E-FFD8-EBC1-CDB88050A2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AE902D3-4BF3-DB4F-E8D1-1CD546048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4923D0A-EDE1-4B80-6D92-D5B9955F1242}"/>
              </a:ext>
            </a:extLst>
          </p:cNvPr>
          <p:cNvSpPr>
            <a:spLocks noGrp="1"/>
          </p:cNvSpPr>
          <p:nvPr>
            <p:ph type="dt" sz="half" idx="10"/>
          </p:nvPr>
        </p:nvSpPr>
        <p:spPr/>
        <p:txBody>
          <a:bodyPr/>
          <a:lstStyle/>
          <a:p>
            <a:fld id="{4CB0B524-E32A-044A-9B38-9B43A0DCE4EF}" type="datetimeFigureOut">
              <a:rPr lang="en-US" smtClean="0"/>
              <a:t>10/25/25</a:t>
            </a:fld>
            <a:endParaRPr lang="en-US"/>
          </a:p>
        </p:txBody>
      </p:sp>
      <p:sp>
        <p:nvSpPr>
          <p:cNvPr id="6" name="Footer Placeholder 5">
            <a:extLst>
              <a:ext uri="{FF2B5EF4-FFF2-40B4-BE49-F238E27FC236}">
                <a16:creationId xmlns:a16="http://schemas.microsoft.com/office/drawing/2014/main" id="{4A98B49F-9E46-B55B-E3C9-087879152B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7093AE-9A11-ECFD-1F1F-2B227F672671}"/>
              </a:ext>
            </a:extLst>
          </p:cNvPr>
          <p:cNvSpPr>
            <a:spLocks noGrp="1"/>
          </p:cNvSpPr>
          <p:nvPr>
            <p:ph type="sldNum" sz="quarter" idx="12"/>
          </p:nvPr>
        </p:nvSpPr>
        <p:spPr/>
        <p:txBody>
          <a:bodyPr/>
          <a:lstStyle/>
          <a:p>
            <a:fld id="{1FB5924B-CE04-674F-A49A-C669B90FEDCA}" type="slidenum">
              <a:rPr lang="en-US" smtClean="0"/>
              <a:t>‹#›</a:t>
            </a:fld>
            <a:endParaRPr lang="en-US"/>
          </a:p>
        </p:txBody>
      </p:sp>
    </p:spTree>
    <p:extLst>
      <p:ext uri="{BB962C8B-B14F-4D97-AF65-F5344CB8AC3E}">
        <p14:creationId xmlns:p14="http://schemas.microsoft.com/office/powerpoint/2010/main" val="2943374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12107-A1EF-05DE-6243-9B44F8A809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7E4EE09-3DB6-E236-153C-7A4C0DB41C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9AC148-FF8A-88F8-F907-F437C8E7A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A6936C4-EF71-860F-7252-A521C2DD4FB0}"/>
              </a:ext>
            </a:extLst>
          </p:cNvPr>
          <p:cNvSpPr>
            <a:spLocks noGrp="1"/>
          </p:cNvSpPr>
          <p:nvPr>
            <p:ph type="dt" sz="half" idx="10"/>
          </p:nvPr>
        </p:nvSpPr>
        <p:spPr/>
        <p:txBody>
          <a:bodyPr/>
          <a:lstStyle/>
          <a:p>
            <a:fld id="{4CB0B524-E32A-044A-9B38-9B43A0DCE4EF}" type="datetimeFigureOut">
              <a:rPr lang="en-US" smtClean="0"/>
              <a:t>10/25/25</a:t>
            </a:fld>
            <a:endParaRPr lang="en-US"/>
          </a:p>
        </p:txBody>
      </p:sp>
      <p:sp>
        <p:nvSpPr>
          <p:cNvPr id="6" name="Footer Placeholder 5">
            <a:extLst>
              <a:ext uri="{FF2B5EF4-FFF2-40B4-BE49-F238E27FC236}">
                <a16:creationId xmlns:a16="http://schemas.microsoft.com/office/drawing/2014/main" id="{6D0E0E7E-5C30-09E4-9DE4-E75A619E9B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F69638-95E5-4E54-C8FA-0DD8F134757B}"/>
              </a:ext>
            </a:extLst>
          </p:cNvPr>
          <p:cNvSpPr>
            <a:spLocks noGrp="1"/>
          </p:cNvSpPr>
          <p:nvPr>
            <p:ph type="sldNum" sz="quarter" idx="12"/>
          </p:nvPr>
        </p:nvSpPr>
        <p:spPr/>
        <p:txBody>
          <a:bodyPr/>
          <a:lstStyle/>
          <a:p>
            <a:fld id="{1FB5924B-CE04-674F-A49A-C669B90FEDCA}" type="slidenum">
              <a:rPr lang="en-US" smtClean="0"/>
              <a:t>‹#›</a:t>
            </a:fld>
            <a:endParaRPr lang="en-US"/>
          </a:p>
        </p:txBody>
      </p:sp>
    </p:spTree>
    <p:extLst>
      <p:ext uri="{BB962C8B-B14F-4D97-AF65-F5344CB8AC3E}">
        <p14:creationId xmlns:p14="http://schemas.microsoft.com/office/powerpoint/2010/main" val="3292452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1CD0E9-FA8D-E484-414B-75F704CC32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A398DA0-2605-F6E6-A076-2386974DFE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CA8DB7-2610-0E27-19AA-1642BF4622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B0B524-E32A-044A-9B38-9B43A0DCE4EF}" type="datetimeFigureOut">
              <a:rPr lang="en-US" smtClean="0"/>
              <a:t>10/25/25</a:t>
            </a:fld>
            <a:endParaRPr lang="en-US"/>
          </a:p>
        </p:txBody>
      </p:sp>
      <p:sp>
        <p:nvSpPr>
          <p:cNvPr id="5" name="Footer Placeholder 4">
            <a:extLst>
              <a:ext uri="{FF2B5EF4-FFF2-40B4-BE49-F238E27FC236}">
                <a16:creationId xmlns:a16="http://schemas.microsoft.com/office/drawing/2014/main" id="{9ED117BD-D3EA-FFC6-9DA8-C5DD153318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18AC80F-742C-5C80-13C1-25A6529F6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FB5924B-CE04-674F-A49A-C669B90FEDCA}" type="slidenum">
              <a:rPr lang="en-US" smtClean="0"/>
              <a:t>‹#›</a:t>
            </a:fld>
            <a:endParaRPr lang="en-US"/>
          </a:p>
        </p:txBody>
      </p:sp>
    </p:spTree>
    <p:extLst>
      <p:ext uri="{BB962C8B-B14F-4D97-AF65-F5344CB8AC3E}">
        <p14:creationId xmlns:p14="http://schemas.microsoft.com/office/powerpoint/2010/main" val="2045682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C75B1D-4749-49A1-8553-FD296DD7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8ECCF6-3858-46C9-8F9F-C06506CC3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1" y="1371600"/>
            <a:ext cx="9486899" cy="41148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E49455-97E5-8F5D-E182-E6D877A0E0D5}"/>
              </a:ext>
            </a:extLst>
          </p:cNvPr>
          <p:cNvSpPr>
            <a:spLocks noGrp="1"/>
          </p:cNvSpPr>
          <p:nvPr>
            <p:ph type="ctrTitle"/>
          </p:nvPr>
        </p:nvSpPr>
        <p:spPr>
          <a:xfrm>
            <a:off x="2659529" y="2085788"/>
            <a:ext cx="6884895" cy="1496649"/>
          </a:xfrm>
        </p:spPr>
        <p:txBody>
          <a:bodyPr anchor="b">
            <a:normAutofit/>
          </a:bodyPr>
          <a:lstStyle/>
          <a:p>
            <a:r>
              <a:rPr lang="en-US" sz="3200" dirty="0">
                <a:solidFill>
                  <a:srgbClr val="595959"/>
                </a:solidFill>
              </a:rPr>
              <a:t>Context Aware Agentic Workflows</a:t>
            </a:r>
          </a:p>
        </p:txBody>
      </p:sp>
      <p:sp>
        <p:nvSpPr>
          <p:cNvPr id="3" name="Subtitle 2">
            <a:extLst>
              <a:ext uri="{FF2B5EF4-FFF2-40B4-BE49-F238E27FC236}">
                <a16:creationId xmlns:a16="http://schemas.microsoft.com/office/drawing/2014/main" id="{90DFC033-C2D5-B662-E446-C7A27352BE9E}"/>
              </a:ext>
            </a:extLst>
          </p:cNvPr>
          <p:cNvSpPr>
            <a:spLocks noGrp="1"/>
          </p:cNvSpPr>
          <p:nvPr>
            <p:ph type="subTitle" idx="1"/>
          </p:nvPr>
        </p:nvSpPr>
        <p:spPr>
          <a:xfrm>
            <a:off x="3048000" y="3948056"/>
            <a:ext cx="6096000" cy="830134"/>
          </a:xfrm>
        </p:spPr>
        <p:txBody>
          <a:bodyPr anchor="t">
            <a:normAutofit/>
          </a:bodyPr>
          <a:lstStyle/>
          <a:p>
            <a:r>
              <a:rPr lang="en-US" sz="1400" dirty="0">
                <a:solidFill>
                  <a:srgbClr val="595959"/>
                </a:solidFill>
              </a:rPr>
              <a:t>Let Agents execute the process – by M K Pavan Kumar</a:t>
            </a:r>
          </a:p>
        </p:txBody>
      </p:sp>
    </p:spTree>
    <p:extLst>
      <p:ext uri="{BB962C8B-B14F-4D97-AF65-F5344CB8AC3E}">
        <p14:creationId xmlns:p14="http://schemas.microsoft.com/office/powerpoint/2010/main" val="835622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C328C1-038A-7C7E-2B49-97DDD4712714}"/>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E47FE40-F70B-4BF4-9CEA-F14800A6A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8826778-2F54-4F8E-BA27-C95E488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83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2">
            <a:extLst>
              <a:ext uri="{FF2B5EF4-FFF2-40B4-BE49-F238E27FC236}">
                <a16:creationId xmlns:a16="http://schemas.microsoft.com/office/drawing/2014/main" id="{4EB9120C-6797-E60A-D48B-740EDE85CD42}"/>
              </a:ext>
            </a:extLst>
          </p:cNvPr>
          <p:cNvSpPr txBox="1">
            <a:spLocks/>
          </p:cNvSpPr>
          <p:nvPr/>
        </p:nvSpPr>
        <p:spPr>
          <a:xfrm>
            <a:off x="1001676" y="1259958"/>
            <a:ext cx="3444948" cy="2481729"/>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ts val="600"/>
              </a:spcAft>
            </a:pPr>
            <a:r>
              <a:rPr lang="en-US" sz="3200" kern="1200">
                <a:solidFill>
                  <a:srgbClr val="595959"/>
                </a:solidFill>
                <a:latin typeface="+mj-lt"/>
                <a:ea typeface="+mj-ea"/>
                <a:cs typeface="+mj-cs"/>
              </a:rPr>
              <a:t>When to choose Agentic Workflows</a:t>
            </a:r>
          </a:p>
        </p:txBody>
      </p:sp>
      <p:pic>
        <p:nvPicPr>
          <p:cNvPr id="6" name="Picture 5">
            <a:extLst>
              <a:ext uri="{FF2B5EF4-FFF2-40B4-BE49-F238E27FC236}">
                <a16:creationId xmlns:a16="http://schemas.microsoft.com/office/drawing/2014/main" id="{2EF8C7CA-C9B8-D90E-1BFB-1B81FD7AA5F9}"/>
              </a:ext>
            </a:extLst>
          </p:cNvPr>
          <p:cNvPicPr>
            <a:picLocks noChangeAspect="1"/>
          </p:cNvPicPr>
          <p:nvPr/>
        </p:nvPicPr>
        <p:blipFill>
          <a:blip r:embed="rId2"/>
          <a:stretch>
            <a:fillRect/>
          </a:stretch>
        </p:blipFill>
        <p:spPr>
          <a:xfrm>
            <a:off x="6884379" y="1380565"/>
            <a:ext cx="3871542" cy="4096870"/>
          </a:xfrm>
          <a:prstGeom prst="rect">
            <a:avLst/>
          </a:prstGeom>
        </p:spPr>
      </p:pic>
    </p:spTree>
    <p:extLst>
      <p:ext uri="{BB962C8B-B14F-4D97-AF65-F5344CB8AC3E}">
        <p14:creationId xmlns:p14="http://schemas.microsoft.com/office/powerpoint/2010/main" val="3676061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DAE3CF-8FB5-A883-50F6-CB2952478B51}"/>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E2781F3-927A-5B3C-0B94-B60BBEA7B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93A61C6-9CA5-BB4E-543F-AA4940E65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83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2">
            <a:extLst>
              <a:ext uri="{FF2B5EF4-FFF2-40B4-BE49-F238E27FC236}">
                <a16:creationId xmlns:a16="http://schemas.microsoft.com/office/drawing/2014/main" id="{48962F16-5C9D-48A4-ECE9-9A7FB7771551}"/>
              </a:ext>
            </a:extLst>
          </p:cNvPr>
          <p:cNvSpPr txBox="1">
            <a:spLocks/>
          </p:cNvSpPr>
          <p:nvPr/>
        </p:nvSpPr>
        <p:spPr>
          <a:xfrm>
            <a:off x="1001676" y="1259958"/>
            <a:ext cx="3444948" cy="2481729"/>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ts val="600"/>
              </a:spcAft>
            </a:pPr>
            <a:r>
              <a:rPr lang="en-US" sz="3200" kern="1200" dirty="0">
                <a:solidFill>
                  <a:srgbClr val="595959"/>
                </a:solidFill>
                <a:latin typeface="+mj-lt"/>
                <a:ea typeface="+mj-ea"/>
                <a:cs typeface="+mj-cs"/>
              </a:rPr>
              <a:t>Few Examples of Agentic Workflows</a:t>
            </a:r>
          </a:p>
        </p:txBody>
      </p:sp>
      <p:sp>
        <p:nvSpPr>
          <p:cNvPr id="2" name="Subtitle 2">
            <a:extLst>
              <a:ext uri="{FF2B5EF4-FFF2-40B4-BE49-F238E27FC236}">
                <a16:creationId xmlns:a16="http://schemas.microsoft.com/office/drawing/2014/main" id="{AB84D80C-DAA0-AC65-EC32-6FB8FD6911A1}"/>
              </a:ext>
            </a:extLst>
          </p:cNvPr>
          <p:cNvSpPr>
            <a:spLocks noGrp="1"/>
          </p:cNvSpPr>
          <p:nvPr>
            <p:ph type="subTitle" idx="1"/>
          </p:nvPr>
        </p:nvSpPr>
        <p:spPr>
          <a:xfrm>
            <a:off x="968354" y="3741687"/>
            <a:ext cx="3444948" cy="2828543"/>
          </a:xfrm>
        </p:spPr>
        <p:txBody>
          <a:bodyPr vert="horz" lIns="91440" tIns="45720" rIns="91440" bIns="45720" rtlCol="0" anchor="t">
            <a:normAutofit/>
          </a:bodyPr>
          <a:lstStyle/>
          <a:p>
            <a:pPr indent="-228600" algn="l">
              <a:buFont typeface="Arial" panose="020B0604020202020204" pitchFamily="34" charset="0"/>
              <a:buChar char="•"/>
            </a:pPr>
            <a:r>
              <a:rPr lang="en-US" sz="1400" dirty="0">
                <a:solidFill>
                  <a:schemeClr val="tx1">
                    <a:lumMod val="65000"/>
                    <a:lumOff val="35000"/>
                  </a:schemeClr>
                </a:solidFill>
              </a:rPr>
              <a:t>Service Now</a:t>
            </a:r>
          </a:p>
          <a:p>
            <a:pPr indent="-228600" algn="l">
              <a:buFont typeface="Arial" panose="020B0604020202020204" pitchFamily="34" charset="0"/>
              <a:buChar char="•"/>
            </a:pPr>
            <a:r>
              <a:rPr lang="en-US" sz="1400" dirty="0">
                <a:solidFill>
                  <a:schemeClr val="tx1">
                    <a:lumMod val="65000"/>
                    <a:lumOff val="35000"/>
                  </a:schemeClr>
                </a:solidFill>
              </a:rPr>
              <a:t>Zen Desk</a:t>
            </a:r>
          </a:p>
          <a:p>
            <a:pPr indent="-228600" algn="l">
              <a:buFont typeface="Arial" panose="020B0604020202020204" pitchFamily="34" charset="0"/>
              <a:buChar char="•"/>
            </a:pPr>
            <a:r>
              <a:rPr lang="en-US" sz="1400" dirty="0">
                <a:solidFill>
                  <a:schemeClr val="tx1">
                    <a:lumMod val="65000"/>
                    <a:lumOff val="35000"/>
                  </a:schemeClr>
                </a:solidFill>
              </a:rPr>
              <a:t>Salesforce </a:t>
            </a:r>
          </a:p>
          <a:p>
            <a:pPr indent="-228600" algn="l">
              <a:buFont typeface="Arial" panose="020B0604020202020204" pitchFamily="34" charset="0"/>
              <a:buChar char="•"/>
            </a:pPr>
            <a:r>
              <a:rPr lang="en-US" sz="1400" dirty="0">
                <a:solidFill>
                  <a:schemeClr val="tx1">
                    <a:lumMod val="65000"/>
                    <a:lumOff val="35000"/>
                  </a:schemeClr>
                </a:solidFill>
              </a:rPr>
              <a:t>Agentic RAG</a:t>
            </a:r>
          </a:p>
          <a:p>
            <a:pPr indent="-228600" algn="l">
              <a:buFont typeface="Arial" panose="020B0604020202020204" pitchFamily="34" charset="0"/>
              <a:buChar char="•"/>
            </a:pPr>
            <a:r>
              <a:rPr lang="en-US" sz="1400" dirty="0">
                <a:solidFill>
                  <a:schemeClr val="tx1">
                    <a:lumMod val="65000"/>
                    <a:lumOff val="35000"/>
                  </a:schemeClr>
                </a:solidFill>
              </a:rPr>
              <a:t>Clinical Support System</a:t>
            </a:r>
          </a:p>
          <a:p>
            <a:pPr indent="-228600" algn="l">
              <a:buFont typeface="Arial" panose="020B0604020202020204" pitchFamily="34" charset="0"/>
              <a:buChar char="•"/>
            </a:pPr>
            <a:r>
              <a:rPr lang="en-US" sz="1400" dirty="0">
                <a:solidFill>
                  <a:schemeClr val="tx1">
                    <a:lumMod val="65000"/>
                    <a:lumOff val="35000"/>
                  </a:schemeClr>
                </a:solidFill>
              </a:rPr>
              <a:t>Legal Support System</a:t>
            </a:r>
          </a:p>
          <a:p>
            <a:pPr indent="-228600" algn="l">
              <a:buFont typeface="Arial" panose="020B0604020202020204" pitchFamily="34" charset="0"/>
              <a:buChar char="•"/>
            </a:pPr>
            <a:r>
              <a:rPr lang="en-US" sz="1400" dirty="0">
                <a:solidFill>
                  <a:schemeClr val="tx1">
                    <a:lumMod val="65000"/>
                    <a:lumOff val="35000"/>
                  </a:schemeClr>
                </a:solidFill>
              </a:rPr>
              <a:t>Financial Support System</a:t>
            </a:r>
          </a:p>
          <a:p>
            <a:pPr indent="-228600" algn="l">
              <a:buFont typeface="Arial" panose="020B0604020202020204" pitchFamily="34" charset="0"/>
              <a:buChar char="•"/>
            </a:pPr>
            <a:endParaRPr lang="en-US" sz="1400" dirty="0">
              <a:solidFill>
                <a:schemeClr val="tx1">
                  <a:lumMod val="65000"/>
                  <a:lumOff val="35000"/>
                </a:schemeClr>
              </a:solidFill>
            </a:endParaRPr>
          </a:p>
        </p:txBody>
      </p:sp>
      <p:pic>
        <p:nvPicPr>
          <p:cNvPr id="3" name="Picture 2">
            <a:extLst>
              <a:ext uri="{FF2B5EF4-FFF2-40B4-BE49-F238E27FC236}">
                <a16:creationId xmlns:a16="http://schemas.microsoft.com/office/drawing/2014/main" id="{A1E181B4-8656-5F6D-17EA-D616033EC44A}"/>
              </a:ext>
            </a:extLst>
          </p:cNvPr>
          <p:cNvPicPr>
            <a:picLocks noChangeAspect="1"/>
          </p:cNvPicPr>
          <p:nvPr/>
        </p:nvPicPr>
        <p:blipFill>
          <a:blip r:embed="rId2"/>
          <a:stretch>
            <a:fillRect/>
          </a:stretch>
        </p:blipFill>
        <p:spPr>
          <a:xfrm>
            <a:off x="5442208" y="1"/>
            <a:ext cx="6743493" cy="5457524"/>
          </a:xfrm>
          <a:prstGeom prst="rect">
            <a:avLst/>
          </a:prstGeom>
        </p:spPr>
      </p:pic>
    </p:spTree>
    <p:extLst>
      <p:ext uri="{BB962C8B-B14F-4D97-AF65-F5344CB8AC3E}">
        <p14:creationId xmlns:p14="http://schemas.microsoft.com/office/powerpoint/2010/main" val="748719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37ECD3-0A2D-6D5C-6B0E-9BB93D7DC4D3}"/>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F05ACD0-FF4A-4F8F-B5C5-6A4EBD0D1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C9AFA28-B5ED-4346-9AF7-68A157F16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075C4288-4E76-5693-6EA5-253027D5CA7D}"/>
              </a:ext>
            </a:extLst>
          </p:cNvPr>
          <p:cNvSpPr>
            <a:spLocks noGrp="1"/>
          </p:cNvSpPr>
          <p:nvPr>
            <p:ph type="ctrTitle"/>
          </p:nvPr>
        </p:nvSpPr>
        <p:spPr>
          <a:xfrm>
            <a:off x="1472608" y="1380564"/>
            <a:ext cx="4561369" cy="2346229"/>
          </a:xfrm>
        </p:spPr>
        <p:txBody>
          <a:bodyPr anchor="b">
            <a:normAutofit/>
          </a:bodyPr>
          <a:lstStyle/>
          <a:p>
            <a:r>
              <a:rPr lang="en-US" sz="3200" dirty="0">
                <a:solidFill>
                  <a:srgbClr val="595959"/>
                </a:solidFill>
              </a:rPr>
              <a:t>HandsOn</a:t>
            </a:r>
          </a:p>
        </p:txBody>
      </p:sp>
      <p:pic>
        <p:nvPicPr>
          <p:cNvPr id="4" name="Picture 3">
            <a:extLst>
              <a:ext uri="{FF2B5EF4-FFF2-40B4-BE49-F238E27FC236}">
                <a16:creationId xmlns:a16="http://schemas.microsoft.com/office/drawing/2014/main" id="{C6A8542C-FC8E-224D-B70B-35D32D2F6905}"/>
              </a:ext>
            </a:extLst>
          </p:cNvPr>
          <p:cNvPicPr>
            <a:picLocks noChangeAspect="1"/>
          </p:cNvPicPr>
          <p:nvPr/>
        </p:nvPicPr>
        <p:blipFill>
          <a:blip r:embed="rId2"/>
          <a:stretch>
            <a:fillRect/>
          </a:stretch>
        </p:blipFill>
        <p:spPr>
          <a:xfrm>
            <a:off x="7068738" y="1380565"/>
            <a:ext cx="3502823" cy="4096870"/>
          </a:xfrm>
          <a:prstGeom prst="rect">
            <a:avLst/>
          </a:prstGeom>
        </p:spPr>
      </p:pic>
    </p:spTree>
    <p:extLst>
      <p:ext uri="{BB962C8B-B14F-4D97-AF65-F5344CB8AC3E}">
        <p14:creationId xmlns:p14="http://schemas.microsoft.com/office/powerpoint/2010/main" val="4232600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5238FA4-7487-63A9-61E8-18F88EFABFAD}"/>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F05ACD0-FF4A-4F8F-B5C5-6A4EBD0D1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C9AFA28-B5ED-4346-9AF7-68A157F16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2C1A5514-5995-8DC1-0647-54B3F3183F68}"/>
              </a:ext>
            </a:extLst>
          </p:cNvPr>
          <p:cNvSpPr>
            <a:spLocks noGrp="1"/>
          </p:cNvSpPr>
          <p:nvPr>
            <p:ph type="ctrTitle"/>
          </p:nvPr>
        </p:nvSpPr>
        <p:spPr>
          <a:xfrm>
            <a:off x="1472608" y="1380564"/>
            <a:ext cx="4561369" cy="2346229"/>
          </a:xfrm>
        </p:spPr>
        <p:txBody>
          <a:bodyPr anchor="b">
            <a:normAutofit/>
          </a:bodyPr>
          <a:lstStyle/>
          <a:p>
            <a:r>
              <a:rPr lang="en-US" sz="3200" dirty="0">
                <a:solidFill>
                  <a:srgbClr val="595959"/>
                </a:solidFill>
              </a:rPr>
              <a:t>Thank You</a:t>
            </a:r>
          </a:p>
        </p:txBody>
      </p:sp>
      <p:pic>
        <p:nvPicPr>
          <p:cNvPr id="3" name="Picture 2">
            <a:extLst>
              <a:ext uri="{FF2B5EF4-FFF2-40B4-BE49-F238E27FC236}">
                <a16:creationId xmlns:a16="http://schemas.microsoft.com/office/drawing/2014/main" id="{36E63C7A-1B8E-5062-353C-DB080F2BD52E}"/>
              </a:ext>
            </a:extLst>
          </p:cNvPr>
          <p:cNvPicPr>
            <a:picLocks noChangeAspect="1"/>
          </p:cNvPicPr>
          <p:nvPr/>
        </p:nvPicPr>
        <p:blipFill>
          <a:blip r:embed="rId2"/>
          <a:stretch>
            <a:fillRect/>
          </a:stretch>
        </p:blipFill>
        <p:spPr>
          <a:xfrm>
            <a:off x="6810935" y="1836697"/>
            <a:ext cx="4018430" cy="3184605"/>
          </a:xfrm>
          <a:prstGeom prst="rect">
            <a:avLst/>
          </a:prstGeom>
        </p:spPr>
      </p:pic>
    </p:spTree>
    <p:extLst>
      <p:ext uri="{BB962C8B-B14F-4D97-AF65-F5344CB8AC3E}">
        <p14:creationId xmlns:p14="http://schemas.microsoft.com/office/powerpoint/2010/main" val="3406617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1AFA63-6FC3-858C-97F0-BDEE7CF75B4A}"/>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F05ACD0-FF4A-4F8F-B5C5-6A4EBD0D1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C9AFA28-B5ED-4346-9AF7-68A157F16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 name="Subtitle 2">
            <a:extLst>
              <a:ext uri="{FF2B5EF4-FFF2-40B4-BE49-F238E27FC236}">
                <a16:creationId xmlns:a16="http://schemas.microsoft.com/office/drawing/2014/main" id="{C7182F40-5ECB-4D37-E6F5-CDA62FD28793}"/>
              </a:ext>
            </a:extLst>
          </p:cNvPr>
          <p:cNvSpPr txBox="1">
            <a:spLocks/>
          </p:cNvSpPr>
          <p:nvPr/>
        </p:nvSpPr>
        <p:spPr>
          <a:xfrm>
            <a:off x="1472608" y="1380564"/>
            <a:ext cx="4561369" cy="2346229"/>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ts val="600"/>
              </a:spcAft>
            </a:pPr>
            <a:r>
              <a:rPr lang="en-US" sz="3200" kern="1200" dirty="0">
                <a:solidFill>
                  <a:srgbClr val="595959"/>
                </a:solidFill>
                <a:latin typeface="+mj-lt"/>
                <a:ea typeface="+mj-ea"/>
                <a:cs typeface="+mj-cs"/>
              </a:rPr>
              <a:t>What are Workflows</a:t>
            </a:r>
          </a:p>
        </p:txBody>
      </p:sp>
      <p:sp>
        <p:nvSpPr>
          <p:cNvPr id="3" name="Subtitle 2">
            <a:extLst>
              <a:ext uri="{FF2B5EF4-FFF2-40B4-BE49-F238E27FC236}">
                <a16:creationId xmlns:a16="http://schemas.microsoft.com/office/drawing/2014/main" id="{0EC9BF31-E962-72D1-2D13-C48274D2ABD1}"/>
              </a:ext>
            </a:extLst>
          </p:cNvPr>
          <p:cNvSpPr>
            <a:spLocks noGrp="1"/>
          </p:cNvSpPr>
          <p:nvPr>
            <p:ph type="subTitle" idx="1"/>
          </p:nvPr>
        </p:nvSpPr>
        <p:spPr>
          <a:xfrm>
            <a:off x="1472608" y="4061345"/>
            <a:ext cx="4561369" cy="1416090"/>
          </a:xfrm>
        </p:spPr>
        <p:txBody>
          <a:bodyPr vert="horz" lIns="91440" tIns="45720" rIns="91440" bIns="45720" rtlCol="0" anchor="t">
            <a:normAutofit/>
          </a:bodyPr>
          <a:lstStyle/>
          <a:p>
            <a:r>
              <a:rPr lang="en-US" sz="1400" kern="1200" dirty="0">
                <a:solidFill>
                  <a:srgbClr val="595959"/>
                </a:solidFill>
                <a:latin typeface="+mn-lt"/>
                <a:ea typeface="+mn-ea"/>
                <a:cs typeface="+mn-cs"/>
              </a:rPr>
              <a:t>A workflow is a series of steps, activities, or tasks performed in a specific order to complete a goal. It defines the process from start to finish, dictating what needs to be done, who is responsible for each part, and the rules that govern the process.</a:t>
            </a:r>
          </a:p>
        </p:txBody>
      </p:sp>
      <p:pic>
        <p:nvPicPr>
          <p:cNvPr id="5" name="Picture 4">
            <a:extLst>
              <a:ext uri="{FF2B5EF4-FFF2-40B4-BE49-F238E27FC236}">
                <a16:creationId xmlns:a16="http://schemas.microsoft.com/office/drawing/2014/main" id="{68463E23-2CFD-F5F5-1BB2-027CA3539EE6}"/>
              </a:ext>
            </a:extLst>
          </p:cNvPr>
          <p:cNvPicPr>
            <a:picLocks noChangeAspect="1"/>
          </p:cNvPicPr>
          <p:nvPr/>
        </p:nvPicPr>
        <p:blipFill>
          <a:blip r:embed="rId2"/>
          <a:stretch>
            <a:fillRect/>
          </a:stretch>
        </p:blipFill>
        <p:spPr>
          <a:xfrm>
            <a:off x="6810935" y="1535315"/>
            <a:ext cx="4018430" cy="3787369"/>
          </a:xfrm>
          <a:prstGeom prst="rect">
            <a:avLst/>
          </a:prstGeom>
        </p:spPr>
      </p:pic>
    </p:spTree>
    <p:extLst>
      <p:ext uri="{BB962C8B-B14F-4D97-AF65-F5344CB8AC3E}">
        <p14:creationId xmlns:p14="http://schemas.microsoft.com/office/powerpoint/2010/main" val="1124453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256B7A-C084-2EE0-0AB3-A8E5839F805D}"/>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034EAD-F7E0-70BC-C402-96B245430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4DA87D2-54FF-EFFF-7552-FFE4D11CC9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 name="Subtitle 2">
            <a:extLst>
              <a:ext uri="{FF2B5EF4-FFF2-40B4-BE49-F238E27FC236}">
                <a16:creationId xmlns:a16="http://schemas.microsoft.com/office/drawing/2014/main" id="{2528CA2C-9665-E643-31EE-238F14F09C08}"/>
              </a:ext>
            </a:extLst>
          </p:cNvPr>
          <p:cNvSpPr txBox="1">
            <a:spLocks/>
          </p:cNvSpPr>
          <p:nvPr/>
        </p:nvSpPr>
        <p:spPr>
          <a:xfrm>
            <a:off x="1472608" y="1380564"/>
            <a:ext cx="4561369" cy="1952183"/>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ts val="600"/>
              </a:spcAft>
            </a:pPr>
            <a:r>
              <a:rPr lang="en-US" sz="3200" kern="1200" dirty="0">
                <a:solidFill>
                  <a:srgbClr val="595959"/>
                </a:solidFill>
                <a:latin typeface="+mj-lt"/>
                <a:ea typeface="+mj-ea"/>
                <a:cs typeface="+mj-cs"/>
              </a:rPr>
              <a:t>What are Agentic Workflows</a:t>
            </a:r>
          </a:p>
        </p:txBody>
      </p:sp>
      <p:sp>
        <p:nvSpPr>
          <p:cNvPr id="3" name="Subtitle 2">
            <a:extLst>
              <a:ext uri="{FF2B5EF4-FFF2-40B4-BE49-F238E27FC236}">
                <a16:creationId xmlns:a16="http://schemas.microsoft.com/office/drawing/2014/main" id="{8CFB2489-8D4D-5E5E-0593-52351CB4830E}"/>
              </a:ext>
            </a:extLst>
          </p:cNvPr>
          <p:cNvSpPr>
            <a:spLocks noGrp="1"/>
          </p:cNvSpPr>
          <p:nvPr>
            <p:ph type="subTitle" idx="1"/>
          </p:nvPr>
        </p:nvSpPr>
        <p:spPr>
          <a:xfrm>
            <a:off x="1472608" y="3726793"/>
            <a:ext cx="5467207" cy="1750642"/>
          </a:xfrm>
        </p:spPr>
        <p:txBody>
          <a:bodyPr vert="horz" lIns="91440" tIns="45720" rIns="91440" bIns="45720" rtlCol="0" anchor="t">
            <a:normAutofit fontScale="92500"/>
          </a:bodyPr>
          <a:lstStyle/>
          <a:p>
            <a:r>
              <a:rPr lang="en-IN" sz="1400" dirty="0">
                <a:solidFill>
                  <a:srgbClr val="595959"/>
                </a:solidFill>
              </a:rPr>
              <a:t>An </a:t>
            </a:r>
            <a:r>
              <a:rPr lang="en-IN" sz="1400" b="1" dirty="0">
                <a:solidFill>
                  <a:srgbClr val="595959"/>
                </a:solidFill>
              </a:rPr>
              <a:t>agentic workflow</a:t>
            </a:r>
            <a:r>
              <a:rPr lang="en-IN" sz="1400" dirty="0">
                <a:solidFill>
                  <a:srgbClr val="595959"/>
                </a:solidFill>
              </a:rPr>
              <a:t> is a series of connected steps dynamically executed by an agent, or series of agents, to achieve a specific task or goal. Agents are granted permissions by their users, which give them a limited degree of autonomy to gather data, perform tasks, and make decisions to be executed in the real-world. Agentic workflows also leverage the core components of AI agents including, their capacity for reasoning, ability to use tools to interact with their environment, and persistent memory to completely transform traditional workflows into responsive, adaptive, and self-evolving processes.</a:t>
            </a:r>
            <a:endParaRPr lang="en-US" sz="1400" dirty="0">
              <a:solidFill>
                <a:srgbClr val="595959"/>
              </a:solidFill>
            </a:endParaRPr>
          </a:p>
        </p:txBody>
      </p:sp>
      <p:pic>
        <p:nvPicPr>
          <p:cNvPr id="2" name="Picture 1">
            <a:extLst>
              <a:ext uri="{FF2B5EF4-FFF2-40B4-BE49-F238E27FC236}">
                <a16:creationId xmlns:a16="http://schemas.microsoft.com/office/drawing/2014/main" id="{EAC0CA41-5B37-A087-9DAF-11A1CC288A14}"/>
              </a:ext>
            </a:extLst>
          </p:cNvPr>
          <p:cNvPicPr>
            <a:picLocks noChangeAspect="1"/>
          </p:cNvPicPr>
          <p:nvPr/>
        </p:nvPicPr>
        <p:blipFill>
          <a:blip r:embed="rId2"/>
          <a:stretch>
            <a:fillRect/>
          </a:stretch>
        </p:blipFill>
        <p:spPr>
          <a:xfrm>
            <a:off x="7372793" y="1924462"/>
            <a:ext cx="3821880" cy="3604661"/>
          </a:xfrm>
          <a:prstGeom prst="rect">
            <a:avLst/>
          </a:prstGeom>
        </p:spPr>
      </p:pic>
    </p:spTree>
    <p:extLst>
      <p:ext uri="{BB962C8B-B14F-4D97-AF65-F5344CB8AC3E}">
        <p14:creationId xmlns:p14="http://schemas.microsoft.com/office/powerpoint/2010/main" val="4081672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D9A125-28FC-DFDD-22BA-E04B28520DE3}"/>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46F4EE-D015-4CE4-A882-3F9A949A1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EB746F7-53BA-AF83-C7E0-1F909EDE7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 name="Subtitle 2">
            <a:extLst>
              <a:ext uri="{FF2B5EF4-FFF2-40B4-BE49-F238E27FC236}">
                <a16:creationId xmlns:a16="http://schemas.microsoft.com/office/drawing/2014/main" id="{AF1868F7-2CB7-C185-C00A-E419037B782D}"/>
              </a:ext>
            </a:extLst>
          </p:cNvPr>
          <p:cNvSpPr txBox="1">
            <a:spLocks/>
          </p:cNvSpPr>
          <p:nvPr/>
        </p:nvSpPr>
        <p:spPr>
          <a:xfrm>
            <a:off x="1472608" y="1380564"/>
            <a:ext cx="5736714" cy="1952183"/>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ts val="600"/>
              </a:spcAft>
            </a:pPr>
            <a:r>
              <a:rPr lang="en-US" sz="3200" kern="1200" dirty="0">
                <a:solidFill>
                  <a:srgbClr val="595959"/>
                </a:solidFill>
                <a:latin typeface="+mj-lt"/>
                <a:ea typeface="+mj-ea"/>
                <a:cs typeface="+mj-cs"/>
              </a:rPr>
              <a:t>What are Agentic Workflows</a:t>
            </a:r>
          </a:p>
        </p:txBody>
      </p:sp>
      <p:pic>
        <p:nvPicPr>
          <p:cNvPr id="7" name="Picture 6">
            <a:extLst>
              <a:ext uri="{FF2B5EF4-FFF2-40B4-BE49-F238E27FC236}">
                <a16:creationId xmlns:a16="http://schemas.microsoft.com/office/drawing/2014/main" id="{0D791895-CB07-F72C-BE63-5840672C2953}"/>
              </a:ext>
            </a:extLst>
          </p:cNvPr>
          <p:cNvPicPr>
            <a:picLocks noChangeAspect="1"/>
          </p:cNvPicPr>
          <p:nvPr/>
        </p:nvPicPr>
        <p:blipFill>
          <a:blip r:embed="rId2"/>
          <a:stretch>
            <a:fillRect/>
          </a:stretch>
        </p:blipFill>
        <p:spPr>
          <a:xfrm>
            <a:off x="2421555" y="3429000"/>
            <a:ext cx="7772400" cy="1772652"/>
          </a:xfrm>
          <a:prstGeom prst="rect">
            <a:avLst/>
          </a:prstGeom>
        </p:spPr>
      </p:pic>
    </p:spTree>
    <p:extLst>
      <p:ext uri="{BB962C8B-B14F-4D97-AF65-F5344CB8AC3E}">
        <p14:creationId xmlns:p14="http://schemas.microsoft.com/office/powerpoint/2010/main" val="1608861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FA9F62-5D9F-CBBC-CA5D-E7D7EF8C8EB9}"/>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05ACD0-FF4A-4F8F-B5C5-6A4EBD0D1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C9AFA28-B5ED-4346-9AF7-68A157F16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 name="Subtitle 2">
            <a:extLst>
              <a:ext uri="{FF2B5EF4-FFF2-40B4-BE49-F238E27FC236}">
                <a16:creationId xmlns:a16="http://schemas.microsoft.com/office/drawing/2014/main" id="{70E81182-3573-6D1A-9B7B-0AC0AA1942EF}"/>
              </a:ext>
            </a:extLst>
          </p:cNvPr>
          <p:cNvSpPr txBox="1">
            <a:spLocks/>
          </p:cNvSpPr>
          <p:nvPr/>
        </p:nvSpPr>
        <p:spPr>
          <a:xfrm>
            <a:off x="1472608" y="1380564"/>
            <a:ext cx="4561369" cy="2346229"/>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ts val="600"/>
              </a:spcAft>
            </a:pPr>
            <a:r>
              <a:rPr lang="en-US" sz="3200" kern="1200" dirty="0">
                <a:solidFill>
                  <a:srgbClr val="595959"/>
                </a:solidFill>
                <a:latin typeface="+mj-lt"/>
                <a:ea typeface="+mj-ea"/>
                <a:cs typeface="+mj-cs"/>
              </a:rPr>
              <a:t>What are Context Aware Agentic Workflows</a:t>
            </a:r>
          </a:p>
        </p:txBody>
      </p:sp>
      <p:sp>
        <p:nvSpPr>
          <p:cNvPr id="2" name="Subtitle 2">
            <a:extLst>
              <a:ext uri="{FF2B5EF4-FFF2-40B4-BE49-F238E27FC236}">
                <a16:creationId xmlns:a16="http://schemas.microsoft.com/office/drawing/2014/main" id="{D2710FCC-FA88-4CFA-BD55-5D485596305C}"/>
              </a:ext>
            </a:extLst>
          </p:cNvPr>
          <p:cNvSpPr>
            <a:spLocks noGrp="1"/>
          </p:cNvSpPr>
          <p:nvPr>
            <p:ph type="subTitle" idx="1"/>
          </p:nvPr>
        </p:nvSpPr>
        <p:spPr>
          <a:xfrm>
            <a:off x="1472608" y="4061345"/>
            <a:ext cx="5082196" cy="1416090"/>
          </a:xfrm>
        </p:spPr>
        <p:txBody>
          <a:bodyPr vert="horz" lIns="91440" tIns="45720" rIns="91440" bIns="45720" rtlCol="0" anchor="t">
            <a:normAutofit/>
          </a:bodyPr>
          <a:lstStyle/>
          <a:p>
            <a:r>
              <a:rPr lang="en-US" sz="1400" b="1" kern="1200" dirty="0">
                <a:solidFill>
                  <a:srgbClr val="595959"/>
                </a:solidFill>
                <a:latin typeface="+mn-lt"/>
                <a:ea typeface="+mn-ea"/>
                <a:cs typeface="+mn-cs"/>
              </a:rPr>
              <a:t>Context-Aware Agentic Workflows</a:t>
            </a:r>
            <a:r>
              <a:rPr lang="en-US" sz="1400" kern="1200" dirty="0">
                <a:solidFill>
                  <a:srgbClr val="595959"/>
                </a:solidFill>
                <a:latin typeface="+mn-lt"/>
                <a:ea typeface="+mn-ea"/>
                <a:cs typeface="+mn-cs"/>
              </a:rPr>
              <a:t> are intelligent processes where AI agents dynamically tailor their decisions, actions, and strategies by continuously interpreting and responding to the full situational landscape—including user intent, previous agent responses, historical responses, and real-time changes.</a:t>
            </a:r>
          </a:p>
        </p:txBody>
      </p:sp>
      <p:pic>
        <p:nvPicPr>
          <p:cNvPr id="3" name="Picture 2">
            <a:extLst>
              <a:ext uri="{FF2B5EF4-FFF2-40B4-BE49-F238E27FC236}">
                <a16:creationId xmlns:a16="http://schemas.microsoft.com/office/drawing/2014/main" id="{483D625C-A1A6-2FD1-CCE7-AB7D0A332447}"/>
              </a:ext>
            </a:extLst>
          </p:cNvPr>
          <p:cNvPicPr>
            <a:picLocks noChangeAspect="1"/>
          </p:cNvPicPr>
          <p:nvPr/>
        </p:nvPicPr>
        <p:blipFill>
          <a:blip r:embed="rId2"/>
          <a:stretch>
            <a:fillRect/>
          </a:stretch>
        </p:blipFill>
        <p:spPr>
          <a:xfrm>
            <a:off x="6810934" y="1972319"/>
            <a:ext cx="4541655" cy="3292700"/>
          </a:xfrm>
          <a:prstGeom prst="rect">
            <a:avLst/>
          </a:prstGeom>
        </p:spPr>
      </p:pic>
    </p:spTree>
    <p:extLst>
      <p:ext uri="{BB962C8B-B14F-4D97-AF65-F5344CB8AC3E}">
        <p14:creationId xmlns:p14="http://schemas.microsoft.com/office/powerpoint/2010/main" val="1402562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AF9871-3990-5598-3477-2ADC738F068F}"/>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1DEA4E9-94BA-EF7C-6D4B-B0F90698E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B229EEE-BDE7-5CC9-0F61-38D93E6B1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 name="Subtitle 2">
            <a:extLst>
              <a:ext uri="{FF2B5EF4-FFF2-40B4-BE49-F238E27FC236}">
                <a16:creationId xmlns:a16="http://schemas.microsoft.com/office/drawing/2014/main" id="{E8FCCBCD-C026-073D-90C6-45FE26F51CE6}"/>
              </a:ext>
            </a:extLst>
          </p:cNvPr>
          <p:cNvSpPr txBox="1">
            <a:spLocks/>
          </p:cNvSpPr>
          <p:nvPr/>
        </p:nvSpPr>
        <p:spPr>
          <a:xfrm>
            <a:off x="1472608" y="1380564"/>
            <a:ext cx="4561369" cy="2346229"/>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ts val="600"/>
              </a:spcAft>
            </a:pPr>
            <a:r>
              <a:rPr lang="en-US" sz="3200" kern="1200" dirty="0">
                <a:solidFill>
                  <a:srgbClr val="595959"/>
                </a:solidFill>
                <a:latin typeface="+mj-lt"/>
                <a:ea typeface="+mj-ea"/>
                <a:cs typeface="+mj-cs"/>
              </a:rPr>
              <a:t>Role of Memory in Context Aware Agentic Workflows</a:t>
            </a:r>
          </a:p>
        </p:txBody>
      </p:sp>
      <p:sp>
        <p:nvSpPr>
          <p:cNvPr id="2" name="Subtitle 2">
            <a:extLst>
              <a:ext uri="{FF2B5EF4-FFF2-40B4-BE49-F238E27FC236}">
                <a16:creationId xmlns:a16="http://schemas.microsoft.com/office/drawing/2014/main" id="{F4448300-DB12-E5C6-AA2A-A37EE1EE9792}"/>
              </a:ext>
            </a:extLst>
          </p:cNvPr>
          <p:cNvSpPr>
            <a:spLocks noGrp="1"/>
          </p:cNvSpPr>
          <p:nvPr>
            <p:ph type="subTitle" idx="1"/>
          </p:nvPr>
        </p:nvSpPr>
        <p:spPr>
          <a:xfrm>
            <a:off x="1379398" y="4061346"/>
            <a:ext cx="5082196" cy="1416090"/>
          </a:xfrm>
        </p:spPr>
        <p:txBody>
          <a:bodyPr vert="horz" lIns="91440" tIns="45720" rIns="91440" bIns="45720" rtlCol="0" anchor="t">
            <a:normAutofit/>
          </a:bodyPr>
          <a:lstStyle/>
          <a:p>
            <a:r>
              <a:rPr lang="en-IN" sz="1400" b="1" dirty="0"/>
              <a:t>Memory serves as the foundation that transforms agents from task executors into context-intelligent collaborators.</a:t>
            </a:r>
            <a:r>
              <a:rPr lang="en-IN" sz="1400" dirty="0"/>
              <a:t> </a:t>
            </a:r>
            <a:r>
              <a:rPr lang="en-IN" sz="1100" dirty="0">
                <a:solidFill>
                  <a:srgbClr val="595959"/>
                </a:solidFill>
              </a:rPr>
              <a:t>Without memory, agents are perpetually starting from zero—every interaction is isolated, every decision is made in a vacuum. Memory is what makes context-awareness possible.</a:t>
            </a:r>
            <a:endParaRPr lang="en-US" sz="1100" dirty="0">
              <a:solidFill>
                <a:srgbClr val="595959"/>
              </a:solidFill>
            </a:endParaRPr>
          </a:p>
        </p:txBody>
      </p:sp>
      <p:pic>
        <p:nvPicPr>
          <p:cNvPr id="5" name="Picture 4">
            <a:extLst>
              <a:ext uri="{FF2B5EF4-FFF2-40B4-BE49-F238E27FC236}">
                <a16:creationId xmlns:a16="http://schemas.microsoft.com/office/drawing/2014/main" id="{E6C83A17-5363-17AB-0A92-36F1F80ECC64}"/>
              </a:ext>
            </a:extLst>
          </p:cNvPr>
          <p:cNvPicPr>
            <a:picLocks noChangeAspect="1"/>
          </p:cNvPicPr>
          <p:nvPr/>
        </p:nvPicPr>
        <p:blipFill>
          <a:blip r:embed="rId2"/>
          <a:stretch>
            <a:fillRect/>
          </a:stretch>
        </p:blipFill>
        <p:spPr>
          <a:xfrm>
            <a:off x="6461594" y="2819430"/>
            <a:ext cx="4858517" cy="2249204"/>
          </a:xfrm>
          <a:prstGeom prst="rect">
            <a:avLst/>
          </a:prstGeom>
        </p:spPr>
      </p:pic>
    </p:spTree>
    <p:extLst>
      <p:ext uri="{BB962C8B-B14F-4D97-AF65-F5344CB8AC3E}">
        <p14:creationId xmlns:p14="http://schemas.microsoft.com/office/powerpoint/2010/main" val="2354302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8D1E93-DFD7-9795-089B-91EE11C593AE}"/>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59528D-C18D-AADD-6735-477D41A70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655B383-C10B-F5AE-FCD3-E0525567F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 name="Subtitle 2">
            <a:extLst>
              <a:ext uri="{FF2B5EF4-FFF2-40B4-BE49-F238E27FC236}">
                <a16:creationId xmlns:a16="http://schemas.microsoft.com/office/drawing/2014/main" id="{C7253757-06C1-1C15-35A6-2BCBDA3B53FB}"/>
              </a:ext>
            </a:extLst>
          </p:cNvPr>
          <p:cNvSpPr txBox="1">
            <a:spLocks/>
          </p:cNvSpPr>
          <p:nvPr/>
        </p:nvSpPr>
        <p:spPr>
          <a:xfrm>
            <a:off x="1472608" y="1380564"/>
            <a:ext cx="4561369" cy="2346229"/>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ts val="600"/>
              </a:spcAft>
            </a:pPr>
            <a:r>
              <a:rPr lang="en-IN" sz="3200" dirty="0">
                <a:solidFill>
                  <a:srgbClr val="595959"/>
                </a:solidFill>
                <a:latin typeface="+mj-lt"/>
                <a:ea typeface="+mj-ea"/>
                <a:cs typeface="+mj-cs"/>
              </a:rPr>
              <a:t>Memory Types in Agentic Workflows</a:t>
            </a:r>
            <a:endParaRPr lang="en-US" sz="3200" dirty="0">
              <a:solidFill>
                <a:srgbClr val="595959"/>
              </a:solidFill>
              <a:latin typeface="+mj-lt"/>
              <a:ea typeface="+mj-ea"/>
              <a:cs typeface="+mj-cs"/>
            </a:endParaRPr>
          </a:p>
        </p:txBody>
      </p:sp>
      <p:sp>
        <p:nvSpPr>
          <p:cNvPr id="2" name="Subtitle 2">
            <a:extLst>
              <a:ext uri="{FF2B5EF4-FFF2-40B4-BE49-F238E27FC236}">
                <a16:creationId xmlns:a16="http://schemas.microsoft.com/office/drawing/2014/main" id="{7B094814-D567-1716-6980-7AFFB2346CC2}"/>
              </a:ext>
            </a:extLst>
          </p:cNvPr>
          <p:cNvSpPr>
            <a:spLocks noGrp="1"/>
          </p:cNvSpPr>
          <p:nvPr>
            <p:ph type="subTitle" idx="1"/>
          </p:nvPr>
        </p:nvSpPr>
        <p:spPr>
          <a:xfrm>
            <a:off x="1058779" y="4061345"/>
            <a:ext cx="6025415" cy="1416090"/>
          </a:xfrm>
        </p:spPr>
        <p:txBody>
          <a:bodyPr vert="horz" lIns="91440" tIns="45720" rIns="91440" bIns="45720" rtlCol="0" anchor="t">
            <a:normAutofit fontScale="62500" lnSpcReduction="20000"/>
          </a:bodyPr>
          <a:lstStyle/>
          <a:p>
            <a:r>
              <a:rPr lang="en-IN" sz="1800" b="1" dirty="0">
                <a:solidFill>
                  <a:srgbClr val="595959"/>
                </a:solidFill>
              </a:rPr>
              <a:t>Short-term (Working Memory): </a:t>
            </a:r>
            <a:r>
              <a:rPr lang="en-IN" sz="1800" dirty="0">
                <a:solidFill>
                  <a:srgbClr val="595959"/>
                </a:solidFill>
              </a:rPr>
              <a:t>Maintains context within a single workflow execution—tracking intermediate results, decisions made, and current state.</a:t>
            </a:r>
          </a:p>
          <a:p>
            <a:r>
              <a:rPr lang="en-IN" sz="1800" b="1" dirty="0">
                <a:solidFill>
                  <a:srgbClr val="595959"/>
                </a:solidFill>
              </a:rPr>
              <a:t>Long-term (Episodic Memory): </a:t>
            </a:r>
            <a:r>
              <a:rPr lang="en-IN" sz="1800" dirty="0">
                <a:solidFill>
                  <a:srgbClr val="595959"/>
                </a:solidFill>
              </a:rPr>
              <a:t>Stores complete interaction histories—what tasks were performed, what outcomes resulted, what problems emerged.</a:t>
            </a:r>
          </a:p>
          <a:p>
            <a:r>
              <a:rPr lang="en-IN" sz="1800" b="1" dirty="0">
                <a:solidFill>
                  <a:srgbClr val="595959"/>
                </a:solidFill>
              </a:rPr>
              <a:t>Semantic Memory: </a:t>
            </a:r>
            <a:r>
              <a:rPr lang="en-IN" sz="1800" dirty="0">
                <a:solidFill>
                  <a:srgbClr val="595959"/>
                </a:solidFill>
              </a:rPr>
              <a:t>Accumulates generalized knowledge—your preferences, organizational rules, domain expertise, successful patterns.</a:t>
            </a:r>
          </a:p>
          <a:p>
            <a:r>
              <a:rPr lang="en-IN" sz="1800" b="1" dirty="0">
                <a:solidFill>
                  <a:srgbClr val="595959"/>
                </a:solidFill>
              </a:rPr>
              <a:t>Procedural Memory: </a:t>
            </a:r>
            <a:r>
              <a:rPr lang="en-IN" sz="1800" dirty="0">
                <a:solidFill>
                  <a:srgbClr val="595959"/>
                </a:solidFill>
              </a:rPr>
              <a:t>Retains learned skills—which tool combinations work best, optimal sequences for complex tasks, efficient problem-solving approaches.</a:t>
            </a:r>
          </a:p>
          <a:p>
            <a:endParaRPr lang="en-US" sz="1400" kern="1200" dirty="0">
              <a:solidFill>
                <a:srgbClr val="595959"/>
              </a:solidFill>
              <a:latin typeface="+mn-lt"/>
              <a:ea typeface="+mn-ea"/>
              <a:cs typeface="+mn-cs"/>
            </a:endParaRPr>
          </a:p>
        </p:txBody>
      </p:sp>
      <p:pic>
        <p:nvPicPr>
          <p:cNvPr id="3" name="Picture 2">
            <a:extLst>
              <a:ext uri="{FF2B5EF4-FFF2-40B4-BE49-F238E27FC236}">
                <a16:creationId xmlns:a16="http://schemas.microsoft.com/office/drawing/2014/main" id="{636605F1-8A13-45E0-F88F-9FF2E4398DB0}"/>
              </a:ext>
            </a:extLst>
          </p:cNvPr>
          <p:cNvPicPr>
            <a:picLocks noChangeAspect="1"/>
          </p:cNvPicPr>
          <p:nvPr/>
        </p:nvPicPr>
        <p:blipFill>
          <a:blip r:embed="rId2"/>
          <a:stretch>
            <a:fillRect/>
          </a:stretch>
        </p:blipFill>
        <p:spPr>
          <a:xfrm>
            <a:off x="7248402" y="996214"/>
            <a:ext cx="3789316" cy="4865571"/>
          </a:xfrm>
          <a:prstGeom prst="rect">
            <a:avLst/>
          </a:prstGeom>
        </p:spPr>
      </p:pic>
    </p:spTree>
    <p:extLst>
      <p:ext uri="{BB962C8B-B14F-4D97-AF65-F5344CB8AC3E}">
        <p14:creationId xmlns:p14="http://schemas.microsoft.com/office/powerpoint/2010/main" val="1597167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6406B9-94E5-CBFB-83CD-E45F8140C2D1}"/>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2">
            <a:extLst>
              <a:ext uri="{FF2B5EF4-FFF2-40B4-BE49-F238E27FC236}">
                <a16:creationId xmlns:a16="http://schemas.microsoft.com/office/drawing/2014/main" id="{EF1E0696-7DF8-AF14-25A8-DD8647D8F1A1}"/>
              </a:ext>
            </a:extLst>
          </p:cNvPr>
          <p:cNvSpPr txBox="1">
            <a:spLocks/>
          </p:cNvSpPr>
          <p:nvPr/>
        </p:nvSpPr>
        <p:spPr>
          <a:xfrm>
            <a:off x="1616054" y="1070149"/>
            <a:ext cx="8959893" cy="100483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ts val="600"/>
              </a:spcAft>
            </a:pPr>
            <a:r>
              <a:rPr lang="en-US" sz="3200" kern="1200">
                <a:solidFill>
                  <a:srgbClr val="595959"/>
                </a:solidFill>
                <a:latin typeface="+mj-lt"/>
                <a:ea typeface="+mj-ea"/>
                <a:cs typeface="+mj-cs"/>
              </a:rPr>
              <a:t>Benefits of Agentic Workflows</a:t>
            </a:r>
          </a:p>
        </p:txBody>
      </p:sp>
      <p:sp>
        <p:nvSpPr>
          <p:cNvPr id="28" name="Rectangle 27">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ubtitle 2">
            <a:extLst>
              <a:ext uri="{FF2B5EF4-FFF2-40B4-BE49-F238E27FC236}">
                <a16:creationId xmlns:a16="http://schemas.microsoft.com/office/drawing/2014/main" id="{0EE87BF0-3A4B-4BEF-2F67-8EAF694F67A5}"/>
              </a:ext>
            </a:extLst>
          </p:cNvPr>
          <p:cNvSpPr>
            <a:spLocks noGrp="1"/>
          </p:cNvSpPr>
          <p:nvPr>
            <p:ph type="subTitle" idx="1"/>
          </p:nvPr>
        </p:nvSpPr>
        <p:spPr>
          <a:xfrm>
            <a:off x="1616054" y="2768321"/>
            <a:ext cx="8959892" cy="2828543"/>
          </a:xfrm>
        </p:spPr>
        <p:txBody>
          <a:bodyPr vert="horz" lIns="91440" tIns="45720" rIns="91440" bIns="45720" rtlCol="0" anchor="t">
            <a:normAutofit/>
          </a:bodyPr>
          <a:lstStyle/>
          <a:p>
            <a:pPr indent="-228600" algn="l">
              <a:buFont typeface="Arial" panose="020B0604020202020204" pitchFamily="34" charset="0"/>
              <a:buChar char="•"/>
            </a:pPr>
            <a:r>
              <a:rPr lang="en-US" sz="1300" b="1">
                <a:solidFill>
                  <a:schemeClr val="tx1">
                    <a:lumMod val="65000"/>
                    <a:lumOff val="35000"/>
                  </a:schemeClr>
                </a:solidFill>
              </a:rPr>
              <a:t>Flexibility, adaptability, and customizability:</a:t>
            </a:r>
            <a:r>
              <a:rPr lang="en-US" sz="1300">
                <a:solidFill>
                  <a:schemeClr val="tx1">
                    <a:lumMod val="65000"/>
                    <a:lumOff val="35000"/>
                  </a:schemeClr>
                </a:solidFill>
              </a:rPr>
              <a:t> Static, deterministic workflows struggle to adapt to evolving situations and unexpected difficulties. Agentic workflows, on the other hand, offer the flexibility to adjust and evolve based on the task difficulty, ensuring they always stay relevant and give the best solution. They can also be customized by combining different patterns, enabling a modular design that allows iterative upgrades as needs and complexity grows.</a:t>
            </a:r>
          </a:p>
          <a:p>
            <a:pPr indent="-228600" algn="l">
              <a:buFont typeface="Arial" panose="020B0604020202020204" pitchFamily="34" charset="0"/>
              <a:buChar char="•"/>
            </a:pPr>
            <a:r>
              <a:rPr lang="en-US" sz="1300" b="1">
                <a:solidFill>
                  <a:schemeClr val="tx1">
                    <a:lumMod val="65000"/>
                    <a:lumOff val="35000"/>
                  </a:schemeClr>
                </a:solidFill>
              </a:rPr>
              <a:t>Improved performance on complex tasks:</a:t>
            </a:r>
            <a:r>
              <a:rPr lang="en-US" sz="1300">
                <a:solidFill>
                  <a:schemeClr val="tx1">
                    <a:lumMod val="65000"/>
                    <a:lumOff val="35000"/>
                  </a:schemeClr>
                </a:solidFill>
              </a:rPr>
              <a:t> By breaking down complex tasks into smaller manageable steps (through task decomposition and planning), agentic workflows significantly outperform deterministic, zero-shot approaches.</a:t>
            </a:r>
          </a:p>
          <a:p>
            <a:pPr indent="-228600" algn="l">
              <a:buFont typeface="Arial" panose="020B0604020202020204" pitchFamily="34" charset="0"/>
              <a:buChar char="•"/>
            </a:pPr>
            <a:r>
              <a:rPr lang="en-US" sz="1300" b="1">
                <a:solidFill>
                  <a:schemeClr val="tx1">
                    <a:lumMod val="65000"/>
                    <a:lumOff val="35000"/>
                  </a:schemeClr>
                </a:solidFill>
              </a:rPr>
              <a:t>Self-correcting and continuous learning:</a:t>
            </a:r>
            <a:r>
              <a:rPr lang="en-US" sz="1300">
                <a:solidFill>
                  <a:schemeClr val="tx1">
                    <a:lumMod val="65000"/>
                    <a:lumOff val="35000"/>
                  </a:schemeClr>
                </a:solidFill>
              </a:rPr>
              <a:t> The reflection pattern allows agentic workflow to evaluate their own actions, refine strategies, and improve outcomes over time. Utilizing both short- and long-term memory, they learn from past experiences to become more effective and personalized with each iteration.</a:t>
            </a:r>
          </a:p>
          <a:p>
            <a:pPr indent="-228600" algn="l">
              <a:buFont typeface="Arial" panose="020B0604020202020204" pitchFamily="34" charset="0"/>
              <a:buChar char="•"/>
            </a:pPr>
            <a:r>
              <a:rPr lang="en-US" sz="1300" b="1">
                <a:solidFill>
                  <a:schemeClr val="tx1">
                    <a:lumMod val="65000"/>
                    <a:lumOff val="35000"/>
                  </a:schemeClr>
                </a:solidFill>
              </a:rPr>
              <a:t>Operational efficiency and scalability:</a:t>
            </a:r>
            <a:r>
              <a:rPr lang="en-US" sz="1300">
                <a:solidFill>
                  <a:schemeClr val="tx1">
                    <a:lumMod val="65000"/>
                    <a:lumOff val="35000"/>
                  </a:schemeClr>
                </a:solidFill>
              </a:rPr>
              <a:t> Agentic workflows can automate repetitive tasks with high accuracy (if built right), reducing manual effort and operational costs in specific scenarios. They can also scale easily, making them ideal for handling larger workloads or complex systems.</a:t>
            </a:r>
          </a:p>
          <a:p>
            <a:pPr indent="-228600" algn="l">
              <a:buFont typeface="Arial" panose="020B0604020202020204" pitchFamily="34" charset="0"/>
              <a:buChar char="•"/>
            </a:pPr>
            <a:endParaRPr lang="en-US" sz="1300">
              <a:solidFill>
                <a:schemeClr val="tx1">
                  <a:lumMod val="65000"/>
                  <a:lumOff val="35000"/>
                </a:schemeClr>
              </a:solidFill>
            </a:endParaRPr>
          </a:p>
        </p:txBody>
      </p:sp>
    </p:spTree>
    <p:extLst>
      <p:ext uri="{BB962C8B-B14F-4D97-AF65-F5344CB8AC3E}">
        <p14:creationId xmlns:p14="http://schemas.microsoft.com/office/powerpoint/2010/main" val="2537893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A6342B-D1D5-6335-98CC-9D0077C2F4B8}"/>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2">
            <a:extLst>
              <a:ext uri="{FF2B5EF4-FFF2-40B4-BE49-F238E27FC236}">
                <a16:creationId xmlns:a16="http://schemas.microsoft.com/office/drawing/2014/main" id="{E727F9CC-3759-F680-B21E-880E7073A721}"/>
              </a:ext>
            </a:extLst>
          </p:cNvPr>
          <p:cNvSpPr txBox="1">
            <a:spLocks/>
          </p:cNvSpPr>
          <p:nvPr/>
        </p:nvSpPr>
        <p:spPr>
          <a:xfrm>
            <a:off x="1616054" y="1070149"/>
            <a:ext cx="8959893" cy="100483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ts val="600"/>
              </a:spcAft>
            </a:pPr>
            <a:r>
              <a:rPr lang="en-US" sz="3200" kern="1200">
                <a:solidFill>
                  <a:srgbClr val="595959"/>
                </a:solidFill>
                <a:latin typeface="+mj-lt"/>
                <a:ea typeface="+mj-ea"/>
                <a:cs typeface="+mj-cs"/>
              </a:rPr>
              <a:t>Limitations of Agentic Workflows</a:t>
            </a:r>
          </a:p>
        </p:txBody>
      </p:sp>
      <p:sp>
        <p:nvSpPr>
          <p:cNvPr id="28" name="Rectangle 27">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ubtitle 2">
            <a:extLst>
              <a:ext uri="{FF2B5EF4-FFF2-40B4-BE49-F238E27FC236}">
                <a16:creationId xmlns:a16="http://schemas.microsoft.com/office/drawing/2014/main" id="{049F59D8-AE64-C057-DFB7-09799F8DB695}"/>
              </a:ext>
            </a:extLst>
          </p:cNvPr>
          <p:cNvSpPr>
            <a:spLocks noGrp="1"/>
          </p:cNvSpPr>
          <p:nvPr>
            <p:ph type="subTitle" idx="1"/>
          </p:nvPr>
        </p:nvSpPr>
        <p:spPr>
          <a:xfrm>
            <a:off x="1616054" y="2768321"/>
            <a:ext cx="8959892" cy="2828543"/>
          </a:xfrm>
        </p:spPr>
        <p:txBody>
          <a:bodyPr vert="horz" lIns="91440" tIns="45720" rIns="91440" bIns="45720" rtlCol="0" anchor="t">
            <a:normAutofit/>
          </a:bodyPr>
          <a:lstStyle/>
          <a:p>
            <a:pPr indent="-228600" algn="l">
              <a:buFont typeface="Arial" panose="020B0604020202020204" pitchFamily="34" charset="0"/>
              <a:buChar char="•"/>
            </a:pPr>
            <a:r>
              <a:rPr lang="en-US" sz="1400" dirty="0">
                <a:solidFill>
                  <a:schemeClr val="tx1">
                    <a:lumMod val="65000"/>
                    <a:lumOff val="35000"/>
                  </a:schemeClr>
                </a:solidFill>
              </a:rPr>
              <a:t>Despite their benefits and innovative features, AI agents also come with a number of challenges and limitations. Because of their probabilistic nature, AI agents inherently add complexity to workflows. And just because agents can be used to automate processes, doesn’t mean that they should be used. Here are a few of the most notable challenges and limitations of agentic workflows:</a:t>
            </a:r>
          </a:p>
          <a:p>
            <a:pPr indent="-228600" algn="l">
              <a:buFont typeface="Arial" panose="020B0604020202020204" pitchFamily="34" charset="0"/>
              <a:buChar char="•"/>
            </a:pPr>
            <a:r>
              <a:rPr lang="en-US" sz="1400" b="1" dirty="0">
                <a:solidFill>
                  <a:schemeClr val="tx1">
                    <a:lumMod val="65000"/>
                    <a:lumOff val="35000"/>
                  </a:schemeClr>
                </a:solidFill>
              </a:rPr>
              <a:t>Unnecessary complexity for simple tasks:</a:t>
            </a:r>
            <a:r>
              <a:rPr lang="en-US" sz="1400" dirty="0">
                <a:solidFill>
                  <a:schemeClr val="tx1">
                    <a:lumMod val="65000"/>
                    <a:lumOff val="35000"/>
                  </a:schemeClr>
                </a:solidFill>
              </a:rPr>
              <a:t> AI agents can add overhead when used for straightforward workflows like form entry or basic data extraction. In cases where deterministic, rules-based automation is sufficient, introducing agents may lead to inefficiencies, extra expense, and possibly reduced performance.</a:t>
            </a:r>
          </a:p>
          <a:p>
            <a:pPr indent="-228600" algn="l">
              <a:buFont typeface="Arial" panose="020B0604020202020204" pitchFamily="34" charset="0"/>
              <a:buChar char="•"/>
            </a:pPr>
            <a:r>
              <a:rPr lang="en-US" sz="1400" b="1" dirty="0">
                <a:solidFill>
                  <a:schemeClr val="tx1">
                    <a:lumMod val="65000"/>
                    <a:lumOff val="35000"/>
                  </a:schemeClr>
                </a:solidFill>
              </a:rPr>
              <a:t>Reduced reliability as a result of increased autonomy:</a:t>
            </a:r>
            <a:r>
              <a:rPr lang="en-US" sz="1400" dirty="0">
                <a:solidFill>
                  <a:schemeClr val="tx1">
                    <a:lumMod val="65000"/>
                    <a:lumOff val="35000"/>
                  </a:schemeClr>
                </a:solidFill>
              </a:rPr>
              <a:t> As agents gain more decision-making power within a workflow, their probabilistic nature can introduce unpredictability, making outputs less reliable and harder to control. Implementing and actively maintaining guardrails for agents and continually reviewing their granted permissions is critical.</a:t>
            </a:r>
          </a:p>
          <a:p>
            <a:pPr indent="-228600" algn="l">
              <a:buFont typeface="Arial" panose="020B0604020202020204" pitchFamily="34" charset="0"/>
              <a:buChar char="•"/>
            </a:pPr>
            <a:endParaRPr lang="en-US" sz="1400" dirty="0">
              <a:solidFill>
                <a:schemeClr val="tx1">
                  <a:lumMod val="65000"/>
                  <a:lumOff val="35000"/>
                </a:schemeClr>
              </a:solidFill>
            </a:endParaRPr>
          </a:p>
        </p:txBody>
      </p:sp>
    </p:spTree>
    <p:extLst>
      <p:ext uri="{BB962C8B-B14F-4D97-AF65-F5344CB8AC3E}">
        <p14:creationId xmlns:p14="http://schemas.microsoft.com/office/powerpoint/2010/main" val="4101448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TotalTime>
  <Words>787</Words>
  <Application>Microsoft Macintosh PowerPoint</Application>
  <PresentationFormat>Widescreen</PresentationFormat>
  <Paragraphs>36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Aptos Display</vt:lpstr>
      <vt:lpstr>Arial</vt:lpstr>
      <vt:lpstr>Office Theme</vt:lpstr>
      <vt:lpstr>Context Aware Agentic Workflows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HandsOn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Mantha, Pavan</dc:creator>
  <cp:lastModifiedBy>Mantha, Pavan</cp:lastModifiedBy>
  <cp:revision>3</cp:revision>
  <dcterms:created xsi:type="dcterms:W3CDTF">2025-10-25T01:14:02Z</dcterms:created>
  <dcterms:modified xsi:type="dcterms:W3CDTF">2025-10-25T02:14:17Z</dcterms:modified>
</cp:coreProperties>
</file>