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4630400" cy="8229600"/>
  <p:notesSz cx="8229600" cy="14630400"/>
  <p:embeddedFontLst>
    <p:embeddedFont>
      <p:font typeface="Instrument Sans Medium" pitchFamily="2" charset="0"/>
      <p:regular r:id="rId13"/>
    </p:embeddedFont>
    <p:embeddedFont>
      <p:font typeface="Inter" panose="02000503000000020004"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5" d="100"/>
          <a:sy n="105" d="100"/>
        </p:scale>
        <p:origin x="2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5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EFD9B-3E0E-79E0-EB53-FE483246A0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5BAB63-501F-3B48-63D8-3DE35967A2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5982E1-413B-DA50-3FD9-238079CB5A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4DCB39-BE69-B3F4-E2DE-CE1C2ED97368}"/>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053420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58278"/>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The Power of Vertical AI Agents</a:t>
            </a:r>
            <a:endParaRPr lang="en-US" sz="4450" dirty="0"/>
          </a:p>
        </p:txBody>
      </p:sp>
      <p:sp>
        <p:nvSpPr>
          <p:cNvPr id="5" name="Shape 2"/>
          <p:cNvSpPr/>
          <p:nvPr/>
        </p:nvSpPr>
        <p:spPr>
          <a:xfrm>
            <a:off x="793790" y="6391275"/>
            <a:ext cx="362903" cy="362903"/>
          </a:xfrm>
          <a:prstGeom prst="roundRect">
            <a:avLst>
              <a:gd name="adj" fmla="val 25194296"/>
            </a:avLst>
          </a:prstGeom>
          <a:solidFill>
            <a:srgbClr val="315A6A"/>
          </a:solidFill>
          <a:ln w="7620">
            <a:solidFill>
              <a:srgbClr val="4D4D51"/>
            </a:solidFill>
            <a:prstDash val="solid"/>
          </a:ln>
        </p:spPr>
        <p:txBody>
          <a:bodyPr/>
          <a:lstStyle/>
          <a:p>
            <a:endParaRPr lang="en-US"/>
          </a:p>
        </p:txBody>
      </p:sp>
      <p:sp>
        <p:nvSpPr>
          <p:cNvPr id="6" name="Text 3"/>
          <p:cNvSpPr/>
          <p:nvPr/>
        </p:nvSpPr>
        <p:spPr>
          <a:xfrm>
            <a:off x="897136" y="6523911"/>
            <a:ext cx="156091"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Inter Medium" pitchFamily="34" charset="0"/>
                <a:ea typeface="Inter Medium" pitchFamily="34" charset="-122"/>
                <a:cs typeface="Inter Medium" pitchFamily="34" charset="-120"/>
              </a:rPr>
              <a:t>KM</a:t>
            </a:r>
            <a:endParaRPr lang="en-US" sz="750" dirty="0"/>
          </a:p>
        </p:txBody>
      </p:sp>
      <p:sp>
        <p:nvSpPr>
          <p:cNvPr id="7" name="Text 4"/>
          <p:cNvSpPr/>
          <p:nvPr/>
        </p:nvSpPr>
        <p:spPr>
          <a:xfrm>
            <a:off x="1270040" y="6374368"/>
            <a:ext cx="5231487" cy="396835"/>
          </a:xfrm>
          <a:prstGeom prst="rect">
            <a:avLst/>
          </a:prstGeom>
          <a:noFill/>
          <a:ln/>
        </p:spPr>
        <p:txBody>
          <a:bodyPr wrap="none" lIns="0" tIns="0" rIns="0" bIns="0" rtlCol="0" anchor="t"/>
          <a:lstStyle/>
          <a:p>
            <a:pPr marL="0" indent="0" algn="l">
              <a:lnSpc>
                <a:spcPts val="3100"/>
              </a:lnSpc>
              <a:buNone/>
            </a:pPr>
            <a:r>
              <a:rPr lang="en-US" sz="2200" b="1" dirty="0">
                <a:solidFill>
                  <a:srgbClr val="C7CDD6"/>
                </a:solidFill>
                <a:latin typeface="Inter Bold" pitchFamily="34" charset="0"/>
                <a:ea typeface="Inter Bold" pitchFamily="34" charset="-122"/>
                <a:cs typeface="Inter Bold" pitchFamily="34" charset="-120"/>
              </a:rPr>
              <a:t>by Kameshwara Pavan Kumar Mantha</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CC887-5666-1D46-77BD-BF0796F035F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83EEC76-7E9F-AC24-20EE-337FF82CA8FF}"/>
              </a:ext>
            </a:extLst>
          </p:cNvPr>
          <p:cNvPicPr>
            <a:picLocks noChangeAspect="1"/>
          </p:cNvPicPr>
          <p:nvPr/>
        </p:nvPicPr>
        <p:blipFill>
          <a:blip r:embed="rId3"/>
          <a:stretch>
            <a:fillRect/>
          </a:stretch>
        </p:blipFill>
        <p:spPr>
          <a:xfrm>
            <a:off x="9144000" y="0"/>
            <a:ext cx="5486400" cy="8229600"/>
          </a:xfrm>
          <a:prstGeom prst="rect">
            <a:avLst/>
          </a:prstGeom>
        </p:spPr>
      </p:pic>
      <p:sp>
        <p:nvSpPr>
          <p:cNvPr id="3" name="Text 0">
            <a:extLst>
              <a:ext uri="{FF2B5EF4-FFF2-40B4-BE49-F238E27FC236}">
                <a16:creationId xmlns:a16="http://schemas.microsoft.com/office/drawing/2014/main" id="{D7A52730-C0BB-CACD-B7C9-85573A10E687}"/>
              </a:ext>
            </a:extLst>
          </p:cNvPr>
          <p:cNvSpPr/>
          <p:nvPr/>
        </p:nvSpPr>
        <p:spPr>
          <a:xfrm>
            <a:off x="793790" y="1458278"/>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Thank You</a:t>
            </a:r>
            <a:endParaRPr lang="en-US" sz="4450" dirty="0"/>
          </a:p>
        </p:txBody>
      </p:sp>
      <p:sp>
        <p:nvSpPr>
          <p:cNvPr id="5" name="Shape 2">
            <a:extLst>
              <a:ext uri="{FF2B5EF4-FFF2-40B4-BE49-F238E27FC236}">
                <a16:creationId xmlns:a16="http://schemas.microsoft.com/office/drawing/2014/main" id="{03B0FEC3-2036-3C34-4365-C63BAC3D9D3C}"/>
              </a:ext>
            </a:extLst>
          </p:cNvPr>
          <p:cNvSpPr/>
          <p:nvPr/>
        </p:nvSpPr>
        <p:spPr>
          <a:xfrm>
            <a:off x="793790" y="2252424"/>
            <a:ext cx="362903" cy="362903"/>
          </a:xfrm>
          <a:prstGeom prst="roundRect">
            <a:avLst>
              <a:gd name="adj" fmla="val 25194296"/>
            </a:avLst>
          </a:prstGeom>
          <a:solidFill>
            <a:srgbClr val="315A6A"/>
          </a:solidFill>
          <a:ln w="7620">
            <a:solidFill>
              <a:srgbClr val="4D4D51"/>
            </a:solidFill>
            <a:prstDash val="solid"/>
          </a:ln>
        </p:spPr>
        <p:txBody>
          <a:bodyPr/>
          <a:lstStyle/>
          <a:p>
            <a:endParaRPr lang="en-US"/>
          </a:p>
        </p:txBody>
      </p:sp>
      <p:sp>
        <p:nvSpPr>
          <p:cNvPr id="6" name="Text 3">
            <a:extLst>
              <a:ext uri="{FF2B5EF4-FFF2-40B4-BE49-F238E27FC236}">
                <a16:creationId xmlns:a16="http://schemas.microsoft.com/office/drawing/2014/main" id="{A4A02A1E-F574-4BF8-46D3-16C9ED94DC96}"/>
              </a:ext>
            </a:extLst>
          </p:cNvPr>
          <p:cNvSpPr/>
          <p:nvPr/>
        </p:nvSpPr>
        <p:spPr>
          <a:xfrm>
            <a:off x="897136" y="2385060"/>
            <a:ext cx="156091"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Inter Medium" pitchFamily="34" charset="0"/>
                <a:ea typeface="Inter Medium" pitchFamily="34" charset="-122"/>
                <a:cs typeface="Inter Medium" pitchFamily="34" charset="-120"/>
              </a:rPr>
              <a:t>KM</a:t>
            </a:r>
            <a:endParaRPr lang="en-US" sz="750" dirty="0"/>
          </a:p>
        </p:txBody>
      </p:sp>
      <p:sp>
        <p:nvSpPr>
          <p:cNvPr id="7" name="Text 4">
            <a:extLst>
              <a:ext uri="{FF2B5EF4-FFF2-40B4-BE49-F238E27FC236}">
                <a16:creationId xmlns:a16="http://schemas.microsoft.com/office/drawing/2014/main" id="{06384D61-2E6C-5460-744F-048714C9D170}"/>
              </a:ext>
            </a:extLst>
          </p:cNvPr>
          <p:cNvSpPr/>
          <p:nvPr/>
        </p:nvSpPr>
        <p:spPr>
          <a:xfrm>
            <a:off x="1260039" y="2252424"/>
            <a:ext cx="5231487" cy="396835"/>
          </a:xfrm>
          <a:prstGeom prst="rect">
            <a:avLst/>
          </a:prstGeom>
          <a:noFill/>
          <a:ln/>
        </p:spPr>
        <p:txBody>
          <a:bodyPr wrap="none" lIns="0" tIns="0" rIns="0" bIns="0" rtlCol="0" anchor="t"/>
          <a:lstStyle/>
          <a:p>
            <a:pPr marL="0" indent="0" algn="l">
              <a:lnSpc>
                <a:spcPts val="3100"/>
              </a:lnSpc>
              <a:buNone/>
            </a:pPr>
            <a:r>
              <a:rPr lang="en-US" sz="2200" b="1" dirty="0">
                <a:solidFill>
                  <a:srgbClr val="C7CDD6"/>
                </a:solidFill>
                <a:latin typeface="Inter Bold" pitchFamily="34" charset="0"/>
                <a:ea typeface="Inter Bold" pitchFamily="34" charset="-122"/>
                <a:cs typeface="Inter Bold" pitchFamily="34" charset="-120"/>
              </a:rPr>
              <a:t>LinkedIn</a:t>
            </a:r>
            <a:endParaRPr lang="en-US" sz="2200" dirty="0"/>
          </a:p>
        </p:txBody>
      </p:sp>
    </p:spTree>
    <p:extLst>
      <p:ext uri="{BB962C8B-B14F-4D97-AF65-F5344CB8AC3E}">
        <p14:creationId xmlns:p14="http://schemas.microsoft.com/office/powerpoint/2010/main" val="265432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023223"/>
            <a:ext cx="11400830" cy="708779"/>
          </a:xfrm>
          <a:prstGeom prst="rect">
            <a:avLst/>
          </a:prstGeom>
          <a:noFill/>
          <a:ln/>
        </p:spPr>
        <p:txBody>
          <a:bodyPr wrap="non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Defining Vertical AI: Precision Over Breadth</a:t>
            </a:r>
            <a:endParaRPr lang="en-US" sz="4450" dirty="0"/>
          </a:p>
        </p:txBody>
      </p:sp>
      <p:sp>
        <p:nvSpPr>
          <p:cNvPr id="3" name="Text 1"/>
          <p:cNvSpPr/>
          <p:nvPr/>
        </p:nvSpPr>
        <p:spPr>
          <a:xfrm>
            <a:off x="793790" y="22989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Horizontal AI</a:t>
            </a:r>
            <a:endParaRPr lang="en-US" sz="2200" dirty="0"/>
          </a:p>
        </p:txBody>
      </p:sp>
      <p:sp>
        <p:nvSpPr>
          <p:cNvPr id="4" name="Text 2"/>
          <p:cNvSpPr/>
          <p:nvPr/>
        </p:nvSpPr>
        <p:spPr>
          <a:xfrm>
            <a:off x="793790" y="2880122"/>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General-purpose tools attempting to serve multiple industries broadly. They offer wide applicability but may lack the in-depth understanding required for highly specialized tasks.</a:t>
            </a:r>
            <a:endParaRPr lang="en-US" sz="1750" dirty="0"/>
          </a:p>
        </p:txBody>
      </p:sp>
      <p:sp>
        <p:nvSpPr>
          <p:cNvPr id="5" name="Text 3"/>
          <p:cNvSpPr/>
          <p:nvPr/>
        </p:nvSpPr>
        <p:spPr>
          <a:xfrm>
            <a:off x="793790" y="453580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7CDD6"/>
                </a:solidFill>
                <a:latin typeface="Inter" pitchFamily="34" charset="0"/>
                <a:ea typeface="Inter" pitchFamily="34" charset="-122"/>
                <a:cs typeface="Inter" pitchFamily="34" charset="-120"/>
              </a:rPr>
              <a:t>Broad functionality</a:t>
            </a:r>
            <a:endParaRPr lang="en-US" sz="1750" dirty="0"/>
          </a:p>
        </p:txBody>
      </p:sp>
      <p:sp>
        <p:nvSpPr>
          <p:cNvPr id="6" name="Text 4"/>
          <p:cNvSpPr/>
          <p:nvPr/>
        </p:nvSpPr>
        <p:spPr>
          <a:xfrm>
            <a:off x="793790" y="497800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7CDD6"/>
                </a:solidFill>
                <a:latin typeface="Inter" pitchFamily="34" charset="0"/>
                <a:ea typeface="Inter" pitchFamily="34" charset="-122"/>
                <a:cs typeface="Inter" pitchFamily="34" charset="-120"/>
              </a:rPr>
              <a:t>Cross-industry application</a:t>
            </a:r>
            <a:endParaRPr lang="en-US" sz="1750" dirty="0"/>
          </a:p>
        </p:txBody>
      </p:sp>
      <p:sp>
        <p:nvSpPr>
          <p:cNvPr id="7" name="Text 5"/>
          <p:cNvSpPr/>
          <p:nvPr/>
        </p:nvSpPr>
        <p:spPr>
          <a:xfrm>
            <a:off x="793790" y="542020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7CDD6"/>
                </a:solidFill>
                <a:latin typeface="Inter" pitchFamily="34" charset="0"/>
                <a:ea typeface="Inter" pitchFamily="34" charset="-122"/>
                <a:cs typeface="Inter" pitchFamily="34" charset="-120"/>
              </a:rPr>
              <a:t>Less domain-specific</a:t>
            </a:r>
            <a:endParaRPr lang="en-US" sz="1750" dirty="0"/>
          </a:p>
        </p:txBody>
      </p:sp>
      <p:sp>
        <p:nvSpPr>
          <p:cNvPr id="8" name="Text 6"/>
          <p:cNvSpPr/>
          <p:nvPr/>
        </p:nvSpPr>
        <p:spPr>
          <a:xfrm>
            <a:off x="7599521" y="22989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Vertical AI</a:t>
            </a:r>
            <a:endParaRPr lang="en-US" sz="2200" dirty="0"/>
          </a:p>
        </p:txBody>
      </p:sp>
      <p:sp>
        <p:nvSpPr>
          <p:cNvPr id="9" name="Text 7"/>
          <p:cNvSpPr/>
          <p:nvPr/>
        </p:nvSpPr>
        <p:spPr>
          <a:xfrm>
            <a:off x="7599521" y="2880122"/>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Deeply tailored AI systems designed for specific industries, domains, or business functions. They excel by leveraging specialized knowledge and integration.</a:t>
            </a:r>
            <a:endParaRPr lang="en-US" sz="1750" dirty="0"/>
          </a:p>
        </p:txBody>
      </p:sp>
      <p:sp>
        <p:nvSpPr>
          <p:cNvPr id="10" name="Text 8"/>
          <p:cNvSpPr/>
          <p:nvPr/>
        </p:nvSpPr>
        <p:spPr>
          <a:xfrm>
            <a:off x="7599521" y="417290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7CDD6"/>
                </a:solidFill>
                <a:latin typeface="Inter" pitchFamily="34" charset="0"/>
                <a:ea typeface="Inter" pitchFamily="34" charset="-122"/>
                <a:cs typeface="Inter" pitchFamily="34" charset="-120"/>
              </a:rPr>
              <a:t>Niche expertise</a:t>
            </a:r>
            <a:endParaRPr lang="en-US" sz="1750" dirty="0"/>
          </a:p>
        </p:txBody>
      </p:sp>
      <p:sp>
        <p:nvSpPr>
          <p:cNvPr id="11" name="Text 9"/>
          <p:cNvSpPr/>
          <p:nvPr/>
        </p:nvSpPr>
        <p:spPr>
          <a:xfrm>
            <a:off x="7599521" y="461510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7CDD6"/>
                </a:solidFill>
                <a:latin typeface="Inter" pitchFamily="34" charset="0"/>
                <a:ea typeface="Inter" pitchFamily="34" charset="-122"/>
                <a:cs typeface="Inter" pitchFamily="34" charset="-120"/>
              </a:rPr>
              <a:t>Industry-specific solutions</a:t>
            </a:r>
            <a:endParaRPr lang="en-US" sz="1750" dirty="0"/>
          </a:p>
        </p:txBody>
      </p:sp>
      <p:sp>
        <p:nvSpPr>
          <p:cNvPr id="12" name="Text 10"/>
          <p:cNvSpPr/>
          <p:nvPr/>
        </p:nvSpPr>
        <p:spPr>
          <a:xfrm>
            <a:off x="7599521" y="505729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7CDD6"/>
                </a:solidFill>
                <a:latin typeface="Inter" pitchFamily="34" charset="0"/>
                <a:ea typeface="Inter" pitchFamily="34" charset="-122"/>
                <a:cs typeface="Inter" pitchFamily="34" charset="-120"/>
              </a:rPr>
              <a:t>High domain understanding</a:t>
            </a:r>
            <a:endParaRPr lang="en-US" sz="1750" dirty="0"/>
          </a:p>
        </p:txBody>
      </p:sp>
      <p:sp>
        <p:nvSpPr>
          <p:cNvPr id="13" name="Text 11"/>
          <p:cNvSpPr/>
          <p:nvPr/>
        </p:nvSpPr>
        <p:spPr>
          <a:xfrm>
            <a:off x="793790" y="6117550"/>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The core distinction lies in their approach: horizontal AI aims for versatility across many fields, while vertical AI prioritizes profound specialization within a single domain. This focused development allows vertical agents to address complex industry challenges with greater accuracy and efficiency, leading to more impactful outcomes.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125855"/>
            <a:ext cx="11598712" cy="708779"/>
          </a:xfrm>
          <a:prstGeom prst="rect">
            <a:avLst/>
          </a:prstGeom>
          <a:noFill/>
          <a:ln/>
        </p:spPr>
        <p:txBody>
          <a:bodyPr wrap="non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Key Characteristics: Deep Domain Expertise</a:t>
            </a:r>
            <a:endParaRPr lang="en-US" sz="4450" dirty="0"/>
          </a:p>
        </p:txBody>
      </p:sp>
      <p:sp>
        <p:nvSpPr>
          <p:cNvPr id="3" name="Shape 1"/>
          <p:cNvSpPr/>
          <p:nvPr/>
        </p:nvSpPr>
        <p:spPr>
          <a:xfrm>
            <a:off x="793790" y="2288262"/>
            <a:ext cx="510302" cy="510302"/>
          </a:xfrm>
          <a:prstGeom prst="roundRect">
            <a:avLst>
              <a:gd name="adj" fmla="val 6667"/>
            </a:avLst>
          </a:prstGeom>
          <a:solidFill>
            <a:srgbClr val="434348"/>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878860" y="2330768"/>
            <a:ext cx="340162" cy="425291"/>
          </a:xfrm>
          <a:prstGeom prst="rect">
            <a:avLst/>
          </a:prstGeom>
        </p:spPr>
      </p:pic>
      <p:sp>
        <p:nvSpPr>
          <p:cNvPr id="5" name="Text 2"/>
          <p:cNvSpPr/>
          <p:nvPr/>
        </p:nvSpPr>
        <p:spPr>
          <a:xfrm>
            <a:off x="1530906" y="236612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Specialized Training</a:t>
            </a:r>
            <a:endParaRPr lang="en-US" sz="2200" dirty="0"/>
          </a:p>
        </p:txBody>
      </p:sp>
      <p:sp>
        <p:nvSpPr>
          <p:cNvPr id="6" name="Text 3"/>
          <p:cNvSpPr/>
          <p:nvPr/>
        </p:nvSpPr>
        <p:spPr>
          <a:xfrm>
            <a:off x="1530906" y="2856547"/>
            <a:ext cx="3421499" cy="2903220"/>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Vertical AI agents are rigorously trained on extensive datasets specific to their target industry. This ensures they grasp the nuances of terminology, historical data, and contextual understanding crucial for effective operation.</a:t>
            </a:r>
            <a:endParaRPr lang="en-US" sz="1750" dirty="0"/>
          </a:p>
        </p:txBody>
      </p:sp>
      <p:sp>
        <p:nvSpPr>
          <p:cNvPr id="7" name="Shape 4"/>
          <p:cNvSpPr/>
          <p:nvPr/>
        </p:nvSpPr>
        <p:spPr>
          <a:xfrm>
            <a:off x="5235893" y="2288262"/>
            <a:ext cx="510302" cy="510302"/>
          </a:xfrm>
          <a:prstGeom prst="roundRect">
            <a:avLst>
              <a:gd name="adj" fmla="val 6667"/>
            </a:avLst>
          </a:prstGeom>
          <a:solidFill>
            <a:srgbClr val="434348"/>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5320963" y="2330768"/>
            <a:ext cx="340162" cy="425291"/>
          </a:xfrm>
          <a:prstGeom prst="rect">
            <a:avLst/>
          </a:prstGeom>
        </p:spPr>
      </p:pic>
      <p:sp>
        <p:nvSpPr>
          <p:cNvPr id="9" name="Text 5"/>
          <p:cNvSpPr/>
          <p:nvPr/>
        </p:nvSpPr>
        <p:spPr>
          <a:xfrm>
            <a:off x="5973008" y="236612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Industry Vocabulary</a:t>
            </a:r>
            <a:endParaRPr lang="en-US" sz="2200" dirty="0"/>
          </a:p>
        </p:txBody>
      </p:sp>
      <p:sp>
        <p:nvSpPr>
          <p:cNvPr id="10" name="Text 6"/>
          <p:cNvSpPr/>
          <p:nvPr/>
        </p:nvSpPr>
        <p:spPr>
          <a:xfrm>
            <a:off x="5973008" y="2856547"/>
            <a:ext cx="3421499" cy="254031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They inherently understand and utilize the precise vocabulary and jargon unique to their domain, facilitating seamless communication and accurate interpretation of industry-specific queries and data.</a:t>
            </a:r>
            <a:endParaRPr lang="en-US" sz="1750" dirty="0"/>
          </a:p>
        </p:txBody>
      </p:sp>
      <p:sp>
        <p:nvSpPr>
          <p:cNvPr id="11" name="Shape 7"/>
          <p:cNvSpPr/>
          <p:nvPr/>
        </p:nvSpPr>
        <p:spPr>
          <a:xfrm>
            <a:off x="9677995" y="2288262"/>
            <a:ext cx="510302" cy="510302"/>
          </a:xfrm>
          <a:prstGeom prst="roundRect">
            <a:avLst>
              <a:gd name="adj" fmla="val 6667"/>
            </a:avLst>
          </a:prstGeom>
          <a:solidFill>
            <a:srgbClr val="434348"/>
          </a:solidFill>
          <a:ln/>
        </p:spPr>
        <p:txBody>
          <a:bodyPr/>
          <a:lstStyle/>
          <a:p>
            <a:endParaRPr lang="en-US"/>
          </a:p>
        </p:txBody>
      </p:sp>
      <p:pic>
        <p:nvPicPr>
          <p:cNvPr id="12" name="Image 2" descr="preencoded.png"/>
          <p:cNvPicPr>
            <a:picLocks noChangeAspect="1"/>
          </p:cNvPicPr>
          <p:nvPr/>
        </p:nvPicPr>
        <p:blipFill>
          <a:blip r:embed="rId5"/>
          <a:stretch>
            <a:fillRect/>
          </a:stretch>
        </p:blipFill>
        <p:spPr>
          <a:xfrm>
            <a:off x="9763065" y="2330768"/>
            <a:ext cx="340162" cy="425291"/>
          </a:xfrm>
          <a:prstGeom prst="rect">
            <a:avLst/>
          </a:prstGeom>
        </p:spPr>
      </p:pic>
      <p:sp>
        <p:nvSpPr>
          <p:cNvPr id="13" name="Text 8"/>
          <p:cNvSpPr/>
          <p:nvPr/>
        </p:nvSpPr>
        <p:spPr>
          <a:xfrm>
            <a:off x="10415111" y="2366129"/>
            <a:ext cx="3421499" cy="708660"/>
          </a:xfrm>
          <a:prstGeom prst="rect">
            <a:avLst/>
          </a:prstGeom>
          <a:noFill/>
          <a:ln/>
        </p:spPr>
        <p:txBody>
          <a:bodyPr wrap="squar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Contextual Understanding</a:t>
            </a:r>
            <a:endParaRPr lang="en-US" sz="2200" dirty="0"/>
          </a:p>
        </p:txBody>
      </p:sp>
      <p:sp>
        <p:nvSpPr>
          <p:cNvPr id="14" name="Text 9"/>
          <p:cNvSpPr/>
          <p:nvPr/>
        </p:nvSpPr>
        <p:spPr>
          <a:xfrm>
            <a:off x="10415111" y="3210877"/>
            <a:ext cx="3421499" cy="254031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Beyond mere data processing, these agents comprehend the underlying context of operations, enabling them to make informed decisions and provide relevant insights tailored to industry practices.</a:t>
            </a:r>
            <a:endParaRPr lang="en-US" sz="1750" dirty="0"/>
          </a:p>
        </p:txBody>
      </p:sp>
      <p:sp>
        <p:nvSpPr>
          <p:cNvPr id="15" name="Text 10"/>
          <p:cNvSpPr/>
          <p:nvPr/>
        </p:nvSpPr>
        <p:spPr>
          <a:xfrm>
            <a:off x="793790" y="6014918"/>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Domain expertise is the bedrock of vertical AI agents. By ingesting and processing vast amounts of industry-specific data, they develop an intricate understanding of the field, enabling them to navigate complex scenarios and provide highly accurate, contextually relevant assistance, much like a seasoned human expert.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74038"/>
            <a:ext cx="7404497" cy="637937"/>
          </a:xfrm>
          <a:prstGeom prst="rect">
            <a:avLst/>
          </a:prstGeom>
          <a:noFill/>
          <a:ln/>
        </p:spPr>
        <p:txBody>
          <a:bodyPr wrap="none" lIns="0" tIns="0" rIns="0" bIns="0" rtlCol="0" anchor="t"/>
          <a:lstStyle/>
          <a:p>
            <a:pPr marL="0" indent="0" algn="l">
              <a:lnSpc>
                <a:spcPts val="5000"/>
              </a:lnSpc>
              <a:buNone/>
            </a:pPr>
            <a:r>
              <a:rPr lang="en-US" sz="4000" dirty="0">
                <a:solidFill>
                  <a:srgbClr val="EFD5FA"/>
                </a:solidFill>
                <a:latin typeface="Instrument Sans Medium" pitchFamily="34" charset="0"/>
                <a:ea typeface="Instrument Sans Medium" pitchFamily="34" charset="-122"/>
                <a:cs typeface="Instrument Sans Medium" pitchFamily="34" charset="-120"/>
              </a:rPr>
              <a:t>Seamless Workflow Integration</a:t>
            </a:r>
            <a:endParaRPr lang="en-US" sz="4000" dirty="0"/>
          </a:p>
        </p:txBody>
      </p:sp>
      <p:pic>
        <p:nvPicPr>
          <p:cNvPr id="4" name="Image 1" descr="preencoded.png"/>
          <p:cNvPicPr>
            <a:picLocks noChangeAspect="1"/>
          </p:cNvPicPr>
          <p:nvPr/>
        </p:nvPicPr>
        <p:blipFill>
          <a:blip r:embed="rId4"/>
          <a:stretch>
            <a:fillRect/>
          </a:stretch>
        </p:blipFill>
        <p:spPr>
          <a:xfrm>
            <a:off x="793790" y="1818084"/>
            <a:ext cx="1020723" cy="1224796"/>
          </a:xfrm>
          <a:prstGeom prst="rect">
            <a:avLst/>
          </a:prstGeom>
        </p:spPr>
      </p:pic>
      <p:sp>
        <p:nvSpPr>
          <p:cNvPr id="5" name="Text 1"/>
          <p:cNvSpPr/>
          <p:nvPr/>
        </p:nvSpPr>
        <p:spPr>
          <a:xfrm>
            <a:off x="2120622" y="2022158"/>
            <a:ext cx="2551748" cy="318849"/>
          </a:xfrm>
          <a:prstGeom prst="rect">
            <a:avLst/>
          </a:prstGeom>
          <a:noFill/>
          <a:ln/>
        </p:spPr>
        <p:txBody>
          <a:bodyPr wrap="none" lIns="0" tIns="0" rIns="0" bIns="0" rtlCol="0" anchor="t"/>
          <a:lstStyle/>
          <a:p>
            <a:pPr marL="0" indent="0" algn="l">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Process Mapping</a:t>
            </a:r>
            <a:endParaRPr lang="en-US" sz="2000" dirty="0"/>
          </a:p>
        </p:txBody>
      </p:sp>
      <p:sp>
        <p:nvSpPr>
          <p:cNvPr id="6" name="Text 2"/>
          <p:cNvSpPr/>
          <p:nvPr/>
        </p:nvSpPr>
        <p:spPr>
          <a:xfrm>
            <a:off x="2120622" y="2463403"/>
            <a:ext cx="6229588" cy="326708"/>
          </a:xfrm>
          <a:prstGeom prst="rect">
            <a:avLst/>
          </a:prstGeom>
          <a:noFill/>
          <a:ln/>
        </p:spPr>
        <p:txBody>
          <a:bodyPr wrap="non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Designed to understand existing business processes.</a:t>
            </a:r>
            <a:endParaRPr lang="en-US" sz="1600" dirty="0"/>
          </a:p>
        </p:txBody>
      </p:sp>
      <p:pic>
        <p:nvPicPr>
          <p:cNvPr id="7" name="Image 2" descr="preencoded.png"/>
          <p:cNvPicPr>
            <a:picLocks noChangeAspect="1"/>
          </p:cNvPicPr>
          <p:nvPr/>
        </p:nvPicPr>
        <p:blipFill>
          <a:blip r:embed="rId5"/>
          <a:stretch>
            <a:fillRect/>
          </a:stretch>
        </p:blipFill>
        <p:spPr>
          <a:xfrm>
            <a:off x="793790" y="3042880"/>
            <a:ext cx="1020723" cy="1224796"/>
          </a:xfrm>
          <a:prstGeom prst="rect">
            <a:avLst/>
          </a:prstGeom>
        </p:spPr>
      </p:pic>
      <p:sp>
        <p:nvSpPr>
          <p:cNvPr id="8" name="Text 3"/>
          <p:cNvSpPr/>
          <p:nvPr/>
        </p:nvSpPr>
        <p:spPr>
          <a:xfrm>
            <a:off x="2120622" y="3246953"/>
            <a:ext cx="2556272" cy="318849"/>
          </a:xfrm>
          <a:prstGeom prst="rect">
            <a:avLst/>
          </a:prstGeom>
          <a:noFill/>
          <a:ln/>
        </p:spPr>
        <p:txBody>
          <a:bodyPr wrap="none" lIns="0" tIns="0" rIns="0" bIns="0" rtlCol="0" anchor="t"/>
          <a:lstStyle/>
          <a:p>
            <a:pPr marL="0" indent="0" algn="l">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System Compatibility</a:t>
            </a:r>
            <a:endParaRPr lang="en-US" sz="2000" dirty="0"/>
          </a:p>
        </p:txBody>
      </p:sp>
      <p:sp>
        <p:nvSpPr>
          <p:cNvPr id="9" name="Text 4"/>
          <p:cNvSpPr/>
          <p:nvPr/>
        </p:nvSpPr>
        <p:spPr>
          <a:xfrm>
            <a:off x="2120622" y="3688199"/>
            <a:ext cx="6229588" cy="326708"/>
          </a:xfrm>
          <a:prstGeom prst="rect">
            <a:avLst/>
          </a:prstGeom>
          <a:noFill/>
          <a:ln/>
        </p:spPr>
        <p:txBody>
          <a:bodyPr wrap="non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Built to integrate smoothly with current systems and platforms.</a:t>
            </a:r>
            <a:endParaRPr lang="en-US" sz="1600" dirty="0"/>
          </a:p>
        </p:txBody>
      </p:sp>
      <p:pic>
        <p:nvPicPr>
          <p:cNvPr id="10" name="Image 3" descr="preencoded.png"/>
          <p:cNvPicPr>
            <a:picLocks noChangeAspect="1"/>
          </p:cNvPicPr>
          <p:nvPr/>
        </p:nvPicPr>
        <p:blipFill>
          <a:blip r:embed="rId6"/>
          <a:stretch>
            <a:fillRect/>
          </a:stretch>
        </p:blipFill>
        <p:spPr>
          <a:xfrm>
            <a:off x="793790" y="4267676"/>
            <a:ext cx="1020723" cy="1224796"/>
          </a:xfrm>
          <a:prstGeom prst="rect">
            <a:avLst/>
          </a:prstGeom>
        </p:spPr>
      </p:pic>
      <p:sp>
        <p:nvSpPr>
          <p:cNvPr id="11" name="Text 5"/>
          <p:cNvSpPr/>
          <p:nvPr/>
        </p:nvSpPr>
        <p:spPr>
          <a:xfrm>
            <a:off x="2120622" y="4471749"/>
            <a:ext cx="2551748" cy="318849"/>
          </a:xfrm>
          <a:prstGeom prst="rect">
            <a:avLst/>
          </a:prstGeom>
          <a:noFill/>
          <a:ln/>
        </p:spPr>
        <p:txBody>
          <a:bodyPr wrap="none" lIns="0" tIns="0" rIns="0" bIns="0" rtlCol="0" anchor="t"/>
          <a:lstStyle/>
          <a:p>
            <a:pPr marL="0" indent="0" algn="l">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Automated Steps</a:t>
            </a:r>
            <a:endParaRPr lang="en-US" sz="2000" dirty="0"/>
          </a:p>
        </p:txBody>
      </p:sp>
      <p:sp>
        <p:nvSpPr>
          <p:cNvPr id="12" name="Text 6"/>
          <p:cNvSpPr/>
          <p:nvPr/>
        </p:nvSpPr>
        <p:spPr>
          <a:xfrm>
            <a:off x="2120622" y="4912995"/>
            <a:ext cx="6229588" cy="326708"/>
          </a:xfrm>
          <a:prstGeom prst="rect">
            <a:avLst/>
          </a:prstGeom>
          <a:noFill/>
          <a:ln/>
        </p:spPr>
        <p:txBody>
          <a:bodyPr wrap="non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Can automate specific steps within complex workflows.</a:t>
            </a:r>
            <a:endParaRPr lang="en-US" sz="1600" dirty="0"/>
          </a:p>
        </p:txBody>
      </p:sp>
      <p:sp>
        <p:nvSpPr>
          <p:cNvPr id="13" name="Text 7"/>
          <p:cNvSpPr/>
          <p:nvPr/>
        </p:nvSpPr>
        <p:spPr>
          <a:xfrm>
            <a:off x="793790" y="5722025"/>
            <a:ext cx="7556421" cy="1633538"/>
          </a:xfrm>
          <a:prstGeom prst="rect">
            <a:avLst/>
          </a:prstGeom>
          <a:noFill/>
          <a:ln/>
        </p:spPr>
        <p:txBody>
          <a:bodyPr wrap="squar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One of the most critical aspects of vertical AI agents is their ability to integrate seamlessly into existing business processes. They are not designed to disrupt but to enhance, understanding the typical steps, decision points, and stakeholders involved in domain-specific workflows. This allows for a smoother transition and quicker adoption within organizations.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11279"/>
          </a:xfrm>
          <a:prstGeom prst="rect">
            <a:avLst/>
          </a:prstGeom>
        </p:spPr>
      </p:pic>
      <p:sp>
        <p:nvSpPr>
          <p:cNvPr id="3" name="Text 0"/>
          <p:cNvSpPr/>
          <p:nvPr/>
        </p:nvSpPr>
        <p:spPr>
          <a:xfrm>
            <a:off x="769620" y="3215997"/>
            <a:ext cx="10271641" cy="652820"/>
          </a:xfrm>
          <a:prstGeom prst="rect">
            <a:avLst/>
          </a:prstGeom>
          <a:noFill/>
          <a:ln/>
        </p:spPr>
        <p:txBody>
          <a:bodyPr wrap="none" lIns="0" tIns="0" rIns="0" bIns="0" rtlCol="0" anchor="t"/>
          <a:lstStyle/>
          <a:p>
            <a:pPr marL="0" indent="0" algn="l">
              <a:lnSpc>
                <a:spcPts val="5100"/>
              </a:lnSpc>
              <a:buNone/>
            </a:pPr>
            <a:r>
              <a:rPr lang="en-US" sz="4100" dirty="0">
                <a:solidFill>
                  <a:srgbClr val="EFD5FA"/>
                </a:solidFill>
                <a:latin typeface="Instrument Sans Medium" pitchFamily="34" charset="0"/>
                <a:ea typeface="Instrument Sans Medium" pitchFamily="34" charset="-122"/>
                <a:cs typeface="Instrument Sans Medium" pitchFamily="34" charset="-120"/>
              </a:rPr>
              <a:t>Specialized Capabilities for Targeted Value</a:t>
            </a:r>
            <a:endParaRPr lang="en-US" sz="4100" dirty="0"/>
          </a:p>
        </p:txBody>
      </p:sp>
      <p:sp>
        <p:nvSpPr>
          <p:cNvPr id="4" name="Shape 1"/>
          <p:cNvSpPr/>
          <p:nvPr/>
        </p:nvSpPr>
        <p:spPr>
          <a:xfrm>
            <a:off x="769620" y="4182070"/>
            <a:ext cx="4224457" cy="1872258"/>
          </a:xfrm>
          <a:prstGeom prst="roundRect">
            <a:avLst>
              <a:gd name="adj" fmla="val 1674"/>
            </a:avLst>
          </a:prstGeom>
          <a:solidFill>
            <a:srgbClr val="434348"/>
          </a:solidFill>
          <a:ln/>
        </p:spPr>
        <p:txBody>
          <a:bodyPr/>
          <a:lstStyle/>
          <a:p>
            <a:endParaRPr lang="en-US"/>
          </a:p>
        </p:txBody>
      </p:sp>
      <p:sp>
        <p:nvSpPr>
          <p:cNvPr id="5" name="Text 2"/>
          <p:cNvSpPr/>
          <p:nvPr/>
        </p:nvSpPr>
        <p:spPr>
          <a:xfrm>
            <a:off x="978456" y="4390906"/>
            <a:ext cx="2611279" cy="326350"/>
          </a:xfrm>
          <a:prstGeom prst="rect">
            <a:avLst/>
          </a:prstGeom>
          <a:noFill/>
          <a:ln/>
        </p:spPr>
        <p:txBody>
          <a:bodyPr wrap="none" lIns="0" tIns="0" rIns="0" bIns="0" rtlCol="0" anchor="t"/>
          <a:lstStyle/>
          <a:p>
            <a:pPr marL="0" indent="0" algn="l">
              <a:lnSpc>
                <a:spcPts val="2550"/>
              </a:lnSpc>
              <a:buNone/>
            </a:pPr>
            <a:r>
              <a:rPr lang="en-US" sz="2050" dirty="0">
                <a:solidFill>
                  <a:srgbClr val="C7CDD6"/>
                </a:solidFill>
                <a:latin typeface="Instrument Sans Medium" pitchFamily="34" charset="0"/>
                <a:ea typeface="Instrument Sans Medium" pitchFamily="34" charset="-122"/>
                <a:cs typeface="Instrument Sans Medium" pitchFamily="34" charset="-120"/>
              </a:rPr>
              <a:t>Legal Review</a:t>
            </a:r>
            <a:endParaRPr lang="en-US" sz="2050" dirty="0"/>
          </a:p>
        </p:txBody>
      </p:sp>
      <p:sp>
        <p:nvSpPr>
          <p:cNvPr id="6" name="Text 3"/>
          <p:cNvSpPr/>
          <p:nvPr/>
        </p:nvSpPr>
        <p:spPr>
          <a:xfrm>
            <a:off x="978456" y="4842510"/>
            <a:ext cx="3806785" cy="1002983"/>
          </a:xfrm>
          <a:prstGeom prst="rect">
            <a:avLst/>
          </a:prstGeom>
          <a:noFill/>
          <a:ln/>
        </p:spPr>
        <p:txBody>
          <a:bodyPr wrap="square" lIns="0" tIns="0" rIns="0" bIns="0" rtlCol="0" anchor="t"/>
          <a:lstStyle/>
          <a:p>
            <a:pPr marL="0" indent="0" algn="l">
              <a:lnSpc>
                <a:spcPts val="2600"/>
              </a:lnSpc>
              <a:buNone/>
            </a:pPr>
            <a:r>
              <a:rPr lang="en-US" sz="1600" dirty="0">
                <a:solidFill>
                  <a:srgbClr val="C7CDD6"/>
                </a:solidFill>
                <a:latin typeface="Inter" pitchFamily="34" charset="0"/>
                <a:ea typeface="Inter" pitchFamily="34" charset="-122"/>
                <a:cs typeface="Inter" pitchFamily="34" charset="-120"/>
              </a:rPr>
              <a:t>Automates the review of contracts and legal documents, identifying key clauses and potential risks.</a:t>
            </a:r>
            <a:endParaRPr lang="en-US" sz="1600" dirty="0"/>
          </a:p>
        </p:txBody>
      </p:sp>
      <p:sp>
        <p:nvSpPr>
          <p:cNvPr id="7" name="Shape 4"/>
          <p:cNvSpPr/>
          <p:nvPr/>
        </p:nvSpPr>
        <p:spPr>
          <a:xfrm>
            <a:off x="5202912" y="4182070"/>
            <a:ext cx="4224457" cy="1872258"/>
          </a:xfrm>
          <a:prstGeom prst="roundRect">
            <a:avLst>
              <a:gd name="adj" fmla="val 1674"/>
            </a:avLst>
          </a:prstGeom>
          <a:solidFill>
            <a:srgbClr val="434348"/>
          </a:solidFill>
          <a:ln/>
        </p:spPr>
        <p:txBody>
          <a:bodyPr/>
          <a:lstStyle/>
          <a:p>
            <a:endParaRPr lang="en-US"/>
          </a:p>
        </p:txBody>
      </p:sp>
      <p:sp>
        <p:nvSpPr>
          <p:cNvPr id="8" name="Text 5"/>
          <p:cNvSpPr/>
          <p:nvPr/>
        </p:nvSpPr>
        <p:spPr>
          <a:xfrm>
            <a:off x="5411748" y="4390906"/>
            <a:ext cx="2611279" cy="326350"/>
          </a:xfrm>
          <a:prstGeom prst="rect">
            <a:avLst/>
          </a:prstGeom>
          <a:noFill/>
          <a:ln/>
        </p:spPr>
        <p:txBody>
          <a:bodyPr wrap="none" lIns="0" tIns="0" rIns="0" bIns="0" rtlCol="0" anchor="t"/>
          <a:lstStyle/>
          <a:p>
            <a:pPr marL="0" indent="0" algn="l">
              <a:lnSpc>
                <a:spcPts val="2550"/>
              </a:lnSpc>
              <a:buNone/>
            </a:pPr>
            <a:r>
              <a:rPr lang="en-US" sz="2050" dirty="0">
                <a:solidFill>
                  <a:srgbClr val="C7CDD6"/>
                </a:solidFill>
                <a:latin typeface="Instrument Sans Medium" pitchFamily="34" charset="0"/>
                <a:ea typeface="Instrument Sans Medium" pitchFamily="34" charset="-122"/>
                <a:cs typeface="Instrument Sans Medium" pitchFamily="34" charset="-120"/>
              </a:rPr>
              <a:t>Medical Diagnosis</a:t>
            </a:r>
            <a:endParaRPr lang="en-US" sz="2050" dirty="0"/>
          </a:p>
        </p:txBody>
      </p:sp>
      <p:sp>
        <p:nvSpPr>
          <p:cNvPr id="9" name="Text 6"/>
          <p:cNvSpPr/>
          <p:nvPr/>
        </p:nvSpPr>
        <p:spPr>
          <a:xfrm>
            <a:off x="5411748" y="4842510"/>
            <a:ext cx="3806785" cy="1002983"/>
          </a:xfrm>
          <a:prstGeom prst="rect">
            <a:avLst/>
          </a:prstGeom>
          <a:noFill/>
          <a:ln/>
        </p:spPr>
        <p:txBody>
          <a:bodyPr wrap="square" lIns="0" tIns="0" rIns="0" bIns="0" rtlCol="0" anchor="t"/>
          <a:lstStyle/>
          <a:p>
            <a:pPr marL="0" indent="0" algn="l">
              <a:lnSpc>
                <a:spcPts val="2600"/>
              </a:lnSpc>
              <a:buNone/>
            </a:pPr>
            <a:r>
              <a:rPr lang="en-US" sz="1600" dirty="0">
                <a:solidFill>
                  <a:srgbClr val="C7CDD6"/>
                </a:solidFill>
                <a:latin typeface="Inter" pitchFamily="34" charset="0"/>
                <a:ea typeface="Inter" pitchFamily="34" charset="-122"/>
                <a:cs typeface="Inter" pitchFamily="34" charset="-120"/>
              </a:rPr>
              <a:t>Assists healthcare professionals by analyzing patient data and suggesting potential diagnoses.</a:t>
            </a:r>
            <a:endParaRPr lang="en-US" sz="1600" dirty="0"/>
          </a:p>
        </p:txBody>
      </p:sp>
      <p:sp>
        <p:nvSpPr>
          <p:cNvPr id="10" name="Shape 7"/>
          <p:cNvSpPr/>
          <p:nvPr/>
        </p:nvSpPr>
        <p:spPr>
          <a:xfrm>
            <a:off x="9636204" y="4182070"/>
            <a:ext cx="4224457" cy="1872258"/>
          </a:xfrm>
          <a:prstGeom prst="roundRect">
            <a:avLst>
              <a:gd name="adj" fmla="val 1674"/>
            </a:avLst>
          </a:prstGeom>
          <a:solidFill>
            <a:srgbClr val="434348"/>
          </a:solidFill>
          <a:ln/>
        </p:spPr>
        <p:txBody>
          <a:bodyPr/>
          <a:lstStyle/>
          <a:p>
            <a:endParaRPr lang="en-US"/>
          </a:p>
        </p:txBody>
      </p:sp>
      <p:sp>
        <p:nvSpPr>
          <p:cNvPr id="11" name="Text 8"/>
          <p:cNvSpPr/>
          <p:nvPr/>
        </p:nvSpPr>
        <p:spPr>
          <a:xfrm>
            <a:off x="9845040" y="4390906"/>
            <a:ext cx="3187779" cy="326350"/>
          </a:xfrm>
          <a:prstGeom prst="rect">
            <a:avLst/>
          </a:prstGeom>
          <a:noFill/>
          <a:ln/>
        </p:spPr>
        <p:txBody>
          <a:bodyPr wrap="none" lIns="0" tIns="0" rIns="0" bIns="0" rtlCol="0" anchor="t"/>
          <a:lstStyle/>
          <a:p>
            <a:pPr marL="0" indent="0" algn="l">
              <a:lnSpc>
                <a:spcPts val="2550"/>
              </a:lnSpc>
              <a:buNone/>
            </a:pPr>
            <a:r>
              <a:rPr lang="en-US" sz="2050" dirty="0">
                <a:solidFill>
                  <a:srgbClr val="C7CDD6"/>
                </a:solidFill>
                <a:latin typeface="Instrument Sans Medium" pitchFamily="34" charset="0"/>
                <a:ea typeface="Instrument Sans Medium" pitchFamily="34" charset="-122"/>
                <a:cs typeface="Instrument Sans Medium" pitchFamily="34" charset="-120"/>
              </a:rPr>
              <a:t>Financial Risk Assessment</a:t>
            </a:r>
            <a:endParaRPr lang="en-US" sz="2050" dirty="0"/>
          </a:p>
        </p:txBody>
      </p:sp>
      <p:sp>
        <p:nvSpPr>
          <p:cNvPr id="12" name="Text 9"/>
          <p:cNvSpPr/>
          <p:nvPr/>
        </p:nvSpPr>
        <p:spPr>
          <a:xfrm>
            <a:off x="9845040" y="4842510"/>
            <a:ext cx="3806785" cy="1002983"/>
          </a:xfrm>
          <a:prstGeom prst="rect">
            <a:avLst/>
          </a:prstGeom>
          <a:noFill/>
          <a:ln/>
        </p:spPr>
        <p:txBody>
          <a:bodyPr wrap="square" lIns="0" tIns="0" rIns="0" bIns="0" rtlCol="0" anchor="t"/>
          <a:lstStyle/>
          <a:p>
            <a:pPr marL="0" indent="0" algn="l">
              <a:lnSpc>
                <a:spcPts val="2600"/>
              </a:lnSpc>
              <a:buNone/>
            </a:pPr>
            <a:r>
              <a:rPr lang="en-US" sz="1600" dirty="0">
                <a:solidFill>
                  <a:srgbClr val="C7CDD6"/>
                </a:solidFill>
                <a:latin typeface="Inter" pitchFamily="34" charset="0"/>
                <a:ea typeface="Inter" pitchFamily="34" charset="-122"/>
                <a:cs typeface="Inter" pitchFamily="34" charset="-120"/>
              </a:rPr>
              <a:t>Evaluates financial data to predict risks and identify fraudulent activities in real-time.</a:t>
            </a:r>
            <a:endParaRPr lang="en-US" sz="1600" dirty="0"/>
          </a:p>
        </p:txBody>
      </p:sp>
      <p:sp>
        <p:nvSpPr>
          <p:cNvPr id="13" name="Text 10"/>
          <p:cNvSpPr/>
          <p:nvPr/>
        </p:nvSpPr>
        <p:spPr>
          <a:xfrm>
            <a:off x="769620" y="6289238"/>
            <a:ext cx="13091160" cy="1337310"/>
          </a:xfrm>
          <a:prstGeom prst="rect">
            <a:avLst/>
          </a:prstGeom>
          <a:noFill/>
          <a:ln/>
        </p:spPr>
        <p:txBody>
          <a:bodyPr wrap="square" lIns="0" tIns="0" rIns="0" bIns="0" rtlCol="0" anchor="t"/>
          <a:lstStyle/>
          <a:p>
            <a:pPr marL="0" indent="0" algn="l">
              <a:lnSpc>
                <a:spcPts val="2600"/>
              </a:lnSpc>
              <a:buNone/>
            </a:pPr>
            <a:r>
              <a:rPr lang="en-US" sz="1600" dirty="0">
                <a:solidFill>
                  <a:srgbClr val="C7CDD6"/>
                </a:solidFill>
                <a:latin typeface="Inter" pitchFamily="34" charset="0"/>
                <a:ea typeface="Inter" pitchFamily="34" charset="-122"/>
                <a:cs typeface="Inter" pitchFamily="34" charset="-120"/>
              </a:rPr>
              <a:t>Rather than offering broad functionality, vertical AI agents intensely focus on tasks that are particularly valuable within their vertical. For example, a legal AI agent might specialize in contract analysis, while a healthcare AI agent could focus on medical diagnosis assistance. This dedicated focus ensures that the AI provides highly relevant and actionable insights for specific industry challenges.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854273"/>
            <a:ext cx="9427131" cy="708779"/>
          </a:xfrm>
          <a:prstGeom prst="rect">
            <a:avLst/>
          </a:prstGeom>
          <a:noFill/>
          <a:ln/>
        </p:spPr>
        <p:txBody>
          <a:bodyPr wrap="non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Navigating Regulatory Complexities</a:t>
            </a:r>
            <a:endParaRPr lang="en-US" sz="4450" dirty="0"/>
          </a:p>
        </p:txBody>
      </p:sp>
      <p:sp>
        <p:nvSpPr>
          <p:cNvPr id="3" name="Text 1"/>
          <p:cNvSpPr/>
          <p:nvPr/>
        </p:nvSpPr>
        <p:spPr>
          <a:xfrm>
            <a:off x="2041565" y="2236470"/>
            <a:ext cx="3107531" cy="354330"/>
          </a:xfrm>
          <a:prstGeom prst="rect">
            <a:avLst/>
          </a:prstGeom>
          <a:noFill/>
          <a:ln/>
        </p:spPr>
        <p:txBody>
          <a:bodyPr wrap="none" lIns="0" tIns="0" rIns="0" bIns="0" rtlCol="0" anchor="t"/>
          <a:lstStyle/>
          <a:p>
            <a:pPr marL="0" indent="0" algn="r">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Compliance Adherence</a:t>
            </a:r>
            <a:endParaRPr lang="en-US" sz="2200" dirty="0"/>
          </a:p>
        </p:txBody>
      </p:sp>
      <p:sp>
        <p:nvSpPr>
          <p:cNvPr id="4" name="Text 2"/>
          <p:cNvSpPr/>
          <p:nvPr/>
        </p:nvSpPr>
        <p:spPr>
          <a:xfrm>
            <a:off x="793790" y="2726888"/>
            <a:ext cx="4355306" cy="725805"/>
          </a:xfrm>
          <a:prstGeom prst="rect">
            <a:avLst/>
          </a:prstGeom>
          <a:noFill/>
          <a:ln/>
        </p:spPr>
        <p:txBody>
          <a:bodyPr wrap="square" lIns="0" tIns="0" rIns="0" bIns="0" rtlCol="0" anchor="t"/>
          <a:lstStyle/>
          <a:p>
            <a:pPr marL="0" indent="0" algn="r">
              <a:lnSpc>
                <a:spcPts val="2850"/>
              </a:lnSpc>
              <a:buNone/>
            </a:pPr>
            <a:r>
              <a:rPr lang="en-US" sz="1750" dirty="0">
                <a:solidFill>
                  <a:srgbClr val="C7CDD6"/>
                </a:solidFill>
                <a:latin typeface="Inter" pitchFamily="34" charset="0"/>
                <a:ea typeface="Inter" pitchFamily="34" charset="-122"/>
                <a:cs typeface="Inter" pitchFamily="34" charset="-120"/>
              </a:rPr>
              <a:t>Ensuring operations meet all required regulatory standards.</a:t>
            </a:r>
            <a:endParaRPr lang="en-US" sz="1750" dirty="0"/>
          </a:p>
        </p:txBody>
      </p:sp>
      <p:pic>
        <p:nvPicPr>
          <p:cNvPr id="5" name="Image 0" descr="preencoded.png"/>
          <p:cNvPicPr>
            <a:picLocks noChangeAspect="1"/>
          </p:cNvPicPr>
          <p:nvPr/>
        </p:nvPicPr>
        <p:blipFill>
          <a:blip r:embed="rId3"/>
          <a:stretch>
            <a:fillRect/>
          </a:stretch>
        </p:blipFill>
        <p:spPr>
          <a:xfrm>
            <a:off x="5489258" y="2016681"/>
            <a:ext cx="3651885" cy="3651885"/>
          </a:xfrm>
          <a:prstGeom prst="rect">
            <a:avLst/>
          </a:prstGeom>
        </p:spPr>
      </p:pic>
      <p:sp>
        <p:nvSpPr>
          <p:cNvPr id="6" name="Shape 3"/>
          <p:cNvSpPr/>
          <p:nvPr/>
        </p:nvSpPr>
        <p:spPr>
          <a:xfrm>
            <a:off x="5788938" y="2316361"/>
            <a:ext cx="566976" cy="566976"/>
          </a:xfrm>
          <a:prstGeom prst="roundRect">
            <a:avLst>
              <a:gd name="adj" fmla="val 1611154"/>
            </a:avLst>
          </a:prstGeom>
          <a:solidFill>
            <a:srgbClr val="434348"/>
          </a:solidFill>
          <a:ln/>
        </p:spPr>
        <p:txBody>
          <a:bodyPr/>
          <a:lstStyle/>
          <a:p>
            <a:endParaRPr lang="en-US"/>
          </a:p>
        </p:txBody>
      </p:sp>
      <p:pic>
        <p:nvPicPr>
          <p:cNvPr id="7" name="Image 1" descr="preencoded.png"/>
          <p:cNvPicPr>
            <a:picLocks noChangeAspect="1"/>
          </p:cNvPicPr>
          <p:nvPr/>
        </p:nvPicPr>
        <p:blipFill>
          <a:blip r:embed="rId4"/>
          <a:stretch>
            <a:fillRect/>
          </a:stretch>
        </p:blipFill>
        <p:spPr>
          <a:xfrm>
            <a:off x="5944791" y="2440305"/>
            <a:ext cx="255151" cy="318968"/>
          </a:xfrm>
          <a:prstGeom prst="rect">
            <a:avLst/>
          </a:prstGeom>
        </p:spPr>
      </p:pic>
      <p:sp>
        <p:nvSpPr>
          <p:cNvPr id="8" name="Text 4"/>
          <p:cNvSpPr/>
          <p:nvPr/>
        </p:nvSpPr>
        <p:spPr>
          <a:xfrm>
            <a:off x="9481304" y="223647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Legal Frameworks</a:t>
            </a:r>
            <a:endParaRPr lang="en-US" sz="2200" dirty="0"/>
          </a:p>
        </p:txBody>
      </p:sp>
      <p:sp>
        <p:nvSpPr>
          <p:cNvPr id="9" name="Text 5"/>
          <p:cNvSpPr/>
          <p:nvPr/>
        </p:nvSpPr>
        <p:spPr>
          <a:xfrm>
            <a:off x="9481304" y="2726888"/>
            <a:ext cx="4355306" cy="725805"/>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Understanding and applying industry-specific legal requirements.</a:t>
            </a:r>
            <a:endParaRPr lang="en-US" sz="1750" dirty="0"/>
          </a:p>
        </p:txBody>
      </p:sp>
      <p:pic>
        <p:nvPicPr>
          <p:cNvPr id="10" name="Image 2" descr="preencoded.png"/>
          <p:cNvPicPr>
            <a:picLocks noChangeAspect="1"/>
          </p:cNvPicPr>
          <p:nvPr/>
        </p:nvPicPr>
        <p:blipFill>
          <a:blip r:embed="rId5"/>
          <a:stretch>
            <a:fillRect/>
          </a:stretch>
        </p:blipFill>
        <p:spPr>
          <a:xfrm>
            <a:off x="5489258" y="2016681"/>
            <a:ext cx="3651885" cy="3651885"/>
          </a:xfrm>
          <a:prstGeom prst="rect">
            <a:avLst/>
          </a:prstGeom>
        </p:spPr>
      </p:pic>
      <p:sp>
        <p:nvSpPr>
          <p:cNvPr id="11" name="Shape 6"/>
          <p:cNvSpPr/>
          <p:nvPr/>
        </p:nvSpPr>
        <p:spPr>
          <a:xfrm>
            <a:off x="8274368" y="2316361"/>
            <a:ext cx="566976" cy="566976"/>
          </a:xfrm>
          <a:prstGeom prst="roundRect">
            <a:avLst>
              <a:gd name="adj" fmla="val 1611154"/>
            </a:avLst>
          </a:prstGeom>
          <a:solidFill>
            <a:srgbClr val="434348"/>
          </a:solidFill>
          <a:ln/>
        </p:spPr>
        <p:txBody>
          <a:bodyPr/>
          <a:lstStyle/>
          <a:p>
            <a:endParaRPr lang="en-US"/>
          </a:p>
        </p:txBody>
      </p:sp>
      <p:pic>
        <p:nvPicPr>
          <p:cNvPr id="12" name="Image 3" descr="preencoded.png"/>
          <p:cNvPicPr>
            <a:picLocks noChangeAspect="1"/>
          </p:cNvPicPr>
          <p:nvPr/>
        </p:nvPicPr>
        <p:blipFill>
          <a:blip r:embed="rId6"/>
          <a:stretch>
            <a:fillRect/>
          </a:stretch>
        </p:blipFill>
        <p:spPr>
          <a:xfrm>
            <a:off x="8430220" y="2440305"/>
            <a:ext cx="255151" cy="318968"/>
          </a:xfrm>
          <a:prstGeom prst="rect">
            <a:avLst/>
          </a:prstGeom>
        </p:spPr>
      </p:pic>
      <p:sp>
        <p:nvSpPr>
          <p:cNvPr id="13" name="Text 7"/>
          <p:cNvSpPr/>
          <p:nvPr/>
        </p:nvSpPr>
        <p:spPr>
          <a:xfrm>
            <a:off x="9481304" y="423243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Data Security</a:t>
            </a:r>
            <a:endParaRPr lang="en-US" sz="2200" dirty="0"/>
          </a:p>
        </p:txBody>
      </p:sp>
      <p:sp>
        <p:nvSpPr>
          <p:cNvPr id="14" name="Text 8"/>
          <p:cNvSpPr/>
          <p:nvPr/>
        </p:nvSpPr>
        <p:spPr>
          <a:xfrm>
            <a:off x="9481304" y="4722852"/>
            <a:ext cx="4355306" cy="725805"/>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Implementing protocols to protect sensitive industry data.</a:t>
            </a:r>
            <a:endParaRPr lang="en-US" sz="1750" dirty="0"/>
          </a:p>
        </p:txBody>
      </p:sp>
      <p:pic>
        <p:nvPicPr>
          <p:cNvPr id="15" name="Image 4" descr="preencoded.png"/>
          <p:cNvPicPr>
            <a:picLocks noChangeAspect="1"/>
          </p:cNvPicPr>
          <p:nvPr/>
        </p:nvPicPr>
        <p:blipFill>
          <a:blip r:embed="rId7"/>
          <a:stretch>
            <a:fillRect/>
          </a:stretch>
        </p:blipFill>
        <p:spPr>
          <a:xfrm>
            <a:off x="5489258" y="2016681"/>
            <a:ext cx="3651885" cy="3651885"/>
          </a:xfrm>
          <a:prstGeom prst="rect">
            <a:avLst/>
          </a:prstGeom>
        </p:spPr>
      </p:pic>
      <p:sp>
        <p:nvSpPr>
          <p:cNvPr id="16" name="Shape 9"/>
          <p:cNvSpPr/>
          <p:nvPr/>
        </p:nvSpPr>
        <p:spPr>
          <a:xfrm>
            <a:off x="8274368" y="4801791"/>
            <a:ext cx="566976" cy="566976"/>
          </a:xfrm>
          <a:prstGeom prst="roundRect">
            <a:avLst>
              <a:gd name="adj" fmla="val 1611154"/>
            </a:avLst>
          </a:prstGeom>
          <a:solidFill>
            <a:srgbClr val="434348"/>
          </a:solidFill>
          <a:ln/>
        </p:spPr>
        <p:txBody>
          <a:bodyPr/>
          <a:lstStyle/>
          <a:p>
            <a:endParaRPr lang="en-US"/>
          </a:p>
        </p:txBody>
      </p:sp>
      <p:pic>
        <p:nvPicPr>
          <p:cNvPr id="17" name="Image 5" descr="preencoded.png"/>
          <p:cNvPicPr>
            <a:picLocks noChangeAspect="1"/>
          </p:cNvPicPr>
          <p:nvPr/>
        </p:nvPicPr>
        <p:blipFill>
          <a:blip r:embed="rId8"/>
          <a:stretch>
            <a:fillRect/>
          </a:stretch>
        </p:blipFill>
        <p:spPr>
          <a:xfrm>
            <a:off x="8430220" y="4925735"/>
            <a:ext cx="255151" cy="318968"/>
          </a:xfrm>
          <a:prstGeom prst="rect">
            <a:avLst/>
          </a:prstGeom>
        </p:spPr>
      </p:pic>
      <p:sp>
        <p:nvSpPr>
          <p:cNvPr id="18" name="Text 10"/>
          <p:cNvSpPr/>
          <p:nvPr/>
        </p:nvSpPr>
        <p:spPr>
          <a:xfrm>
            <a:off x="2313861" y="4232434"/>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Reporting Standards</a:t>
            </a:r>
            <a:endParaRPr lang="en-US" sz="2200" dirty="0"/>
          </a:p>
        </p:txBody>
      </p:sp>
      <p:sp>
        <p:nvSpPr>
          <p:cNvPr id="19" name="Text 11"/>
          <p:cNvSpPr/>
          <p:nvPr/>
        </p:nvSpPr>
        <p:spPr>
          <a:xfrm>
            <a:off x="793790" y="4722852"/>
            <a:ext cx="4355306" cy="725805"/>
          </a:xfrm>
          <a:prstGeom prst="rect">
            <a:avLst/>
          </a:prstGeom>
          <a:noFill/>
          <a:ln/>
        </p:spPr>
        <p:txBody>
          <a:bodyPr wrap="square" lIns="0" tIns="0" rIns="0" bIns="0" rtlCol="0" anchor="t"/>
          <a:lstStyle/>
          <a:p>
            <a:pPr marL="0" indent="0" algn="r">
              <a:lnSpc>
                <a:spcPts val="2850"/>
              </a:lnSpc>
              <a:buNone/>
            </a:pPr>
            <a:r>
              <a:rPr lang="en-US" sz="1750" dirty="0">
                <a:solidFill>
                  <a:srgbClr val="C7CDD6"/>
                </a:solidFill>
                <a:latin typeface="Inter" pitchFamily="34" charset="0"/>
                <a:ea typeface="Inter" pitchFamily="34" charset="-122"/>
                <a:cs typeface="Inter" pitchFamily="34" charset="-120"/>
              </a:rPr>
              <a:t>Automating adherence to specific reporting guidelines like HIPAA or SOX.</a:t>
            </a:r>
            <a:endParaRPr lang="en-US" sz="1750" dirty="0"/>
          </a:p>
        </p:txBody>
      </p:sp>
      <p:pic>
        <p:nvPicPr>
          <p:cNvPr id="20" name="Image 6" descr="preencoded.png"/>
          <p:cNvPicPr>
            <a:picLocks noChangeAspect="1"/>
          </p:cNvPicPr>
          <p:nvPr/>
        </p:nvPicPr>
        <p:blipFill>
          <a:blip r:embed="rId9"/>
          <a:stretch>
            <a:fillRect/>
          </a:stretch>
        </p:blipFill>
        <p:spPr>
          <a:xfrm>
            <a:off x="5489258" y="2016681"/>
            <a:ext cx="3651885" cy="3651885"/>
          </a:xfrm>
          <a:prstGeom prst="rect">
            <a:avLst/>
          </a:prstGeom>
        </p:spPr>
      </p:pic>
      <p:sp>
        <p:nvSpPr>
          <p:cNvPr id="21" name="Shape 12"/>
          <p:cNvSpPr/>
          <p:nvPr/>
        </p:nvSpPr>
        <p:spPr>
          <a:xfrm>
            <a:off x="5788938" y="4801791"/>
            <a:ext cx="566976" cy="566976"/>
          </a:xfrm>
          <a:prstGeom prst="roundRect">
            <a:avLst>
              <a:gd name="adj" fmla="val 1611154"/>
            </a:avLst>
          </a:prstGeom>
          <a:solidFill>
            <a:srgbClr val="434348"/>
          </a:solidFill>
          <a:ln/>
        </p:spPr>
        <p:txBody>
          <a:bodyPr/>
          <a:lstStyle/>
          <a:p>
            <a:endParaRPr lang="en-US"/>
          </a:p>
        </p:txBody>
      </p:sp>
      <p:pic>
        <p:nvPicPr>
          <p:cNvPr id="22" name="Image 7" descr="preencoded.png"/>
          <p:cNvPicPr>
            <a:picLocks noChangeAspect="1"/>
          </p:cNvPicPr>
          <p:nvPr/>
        </p:nvPicPr>
        <p:blipFill>
          <a:blip r:embed="rId10"/>
          <a:stretch>
            <a:fillRect/>
          </a:stretch>
        </p:blipFill>
        <p:spPr>
          <a:xfrm>
            <a:off x="5944791" y="4925735"/>
            <a:ext cx="255151" cy="318968"/>
          </a:xfrm>
          <a:prstGeom prst="rect">
            <a:avLst/>
          </a:prstGeom>
        </p:spPr>
      </p:pic>
      <p:sp>
        <p:nvSpPr>
          <p:cNvPr id="23" name="Text 13"/>
          <p:cNvSpPr/>
          <p:nvPr/>
        </p:nvSpPr>
        <p:spPr>
          <a:xfrm>
            <a:off x="793790" y="5923717"/>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Regulatory awareness is a crucial differentiator for vertical AI. Many industries operate under stringent compliance requirements, and these agents are built with an inherent understanding of relevant regulations, such as HIPAA for healthcare, SOX for financial reporting, or FDA guidelines for pharmaceuticals. This built-in compliance capability minimizes risk and ensures legal adherence, a major concern for business leaders.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3042" y="1003935"/>
            <a:ext cx="7411641" cy="540544"/>
          </a:xfrm>
          <a:prstGeom prst="rect">
            <a:avLst/>
          </a:prstGeom>
          <a:noFill/>
          <a:ln/>
        </p:spPr>
        <p:txBody>
          <a:bodyPr wrap="none" lIns="0" tIns="0" rIns="0" bIns="0" rtlCol="0" anchor="t"/>
          <a:lstStyle/>
          <a:p>
            <a:pPr marL="0" indent="0" algn="l">
              <a:lnSpc>
                <a:spcPts val="4250"/>
              </a:lnSpc>
              <a:buNone/>
            </a:pPr>
            <a:r>
              <a:rPr lang="en-US" sz="3400" dirty="0">
                <a:solidFill>
                  <a:srgbClr val="EFD5FA"/>
                </a:solidFill>
                <a:latin typeface="Instrument Sans Medium" pitchFamily="34" charset="0"/>
                <a:ea typeface="Instrument Sans Medium" pitchFamily="34" charset="-122"/>
                <a:cs typeface="Instrument Sans Medium" pitchFamily="34" charset="-120"/>
              </a:rPr>
              <a:t>Demonstrating Industry-Specific ROI</a:t>
            </a:r>
            <a:endParaRPr lang="en-US" sz="3400" dirty="0"/>
          </a:p>
        </p:txBody>
      </p:sp>
      <p:sp>
        <p:nvSpPr>
          <p:cNvPr id="4" name="Text 1"/>
          <p:cNvSpPr/>
          <p:nvPr/>
        </p:nvSpPr>
        <p:spPr>
          <a:xfrm>
            <a:off x="6243042" y="1890355"/>
            <a:ext cx="3685580" cy="570786"/>
          </a:xfrm>
          <a:prstGeom prst="rect">
            <a:avLst/>
          </a:prstGeom>
          <a:noFill/>
          <a:ln/>
        </p:spPr>
        <p:txBody>
          <a:bodyPr wrap="none" lIns="0" tIns="0" rIns="0" bIns="0" rtlCol="0" anchor="t"/>
          <a:lstStyle/>
          <a:p>
            <a:pPr marL="0" indent="0" algn="ctr">
              <a:lnSpc>
                <a:spcPts val="4450"/>
              </a:lnSpc>
              <a:buNone/>
            </a:pPr>
            <a:r>
              <a:rPr lang="en-US" sz="4450" dirty="0">
                <a:solidFill>
                  <a:srgbClr val="C7CDD6"/>
                </a:solidFill>
                <a:latin typeface="Instrument Sans Medium" pitchFamily="34" charset="0"/>
                <a:ea typeface="Instrument Sans Medium" pitchFamily="34" charset="-122"/>
                <a:cs typeface="Instrument Sans Medium" pitchFamily="34" charset="-120"/>
              </a:rPr>
              <a:t>30%</a:t>
            </a:r>
            <a:endParaRPr lang="en-US" sz="4450" dirty="0"/>
          </a:p>
        </p:txBody>
      </p:sp>
      <p:sp>
        <p:nvSpPr>
          <p:cNvPr id="5" name="Text 2"/>
          <p:cNvSpPr/>
          <p:nvPr/>
        </p:nvSpPr>
        <p:spPr>
          <a:xfrm>
            <a:off x="7004804" y="2677239"/>
            <a:ext cx="2162056" cy="270272"/>
          </a:xfrm>
          <a:prstGeom prst="rect">
            <a:avLst/>
          </a:prstGeom>
          <a:noFill/>
          <a:ln/>
        </p:spPr>
        <p:txBody>
          <a:bodyPr wrap="none" lIns="0" tIns="0" rIns="0" bIns="0" rtlCol="0" anchor="t"/>
          <a:lstStyle/>
          <a:p>
            <a:pPr marL="0" indent="0" algn="ctr">
              <a:lnSpc>
                <a:spcPts val="2100"/>
              </a:lnSpc>
              <a:buNone/>
            </a:pPr>
            <a:r>
              <a:rPr lang="en-US" sz="1700" dirty="0">
                <a:solidFill>
                  <a:srgbClr val="C7CDD6"/>
                </a:solidFill>
                <a:latin typeface="Instrument Sans Medium" pitchFamily="34" charset="0"/>
                <a:ea typeface="Instrument Sans Medium" pitchFamily="34" charset="-122"/>
                <a:cs typeface="Instrument Sans Medium" pitchFamily="34" charset="-120"/>
              </a:rPr>
              <a:t>Efficiency Gains</a:t>
            </a:r>
            <a:endParaRPr lang="en-US" sz="1700" dirty="0"/>
          </a:p>
        </p:txBody>
      </p:sp>
      <p:sp>
        <p:nvSpPr>
          <p:cNvPr id="6" name="Text 3"/>
          <p:cNvSpPr/>
          <p:nvPr/>
        </p:nvSpPr>
        <p:spPr>
          <a:xfrm>
            <a:off x="6243042" y="3051215"/>
            <a:ext cx="3685580" cy="553403"/>
          </a:xfrm>
          <a:prstGeom prst="rect">
            <a:avLst/>
          </a:prstGeom>
          <a:noFill/>
          <a:ln/>
        </p:spPr>
        <p:txBody>
          <a:bodyPr wrap="square" lIns="0" tIns="0" rIns="0" bIns="0" rtlCol="0" anchor="t"/>
          <a:lstStyle/>
          <a:p>
            <a:pPr marL="0" indent="0" algn="ctr">
              <a:lnSpc>
                <a:spcPts val="2150"/>
              </a:lnSpc>
              <a:buNone/>
            </a:pPr>
            <a:r>
              <a:rPr lang="en-US" sz="1350" dirty="0">
                <a:solidFill>
                  <a:srgbClr val="C7CDD6"/>
                </a:solidFill>
                <a:latin typeface="Inter" pitchFamily="34" charset="0"/>
                <a:ea typeface="Inter" pitchFamily="34" charset="-122"/>
                <a:cs typeface="Inter" pitchFamily="34" charset="-120"/>
              </a:rPr>
              <a:t>Average reduction in manual processing time.</a:t>
            </a:r>
            <a:endParaRPr lang="en-US" sz="1350" dirty="0"/>
          </a:p>
        </p:txBody>
      </p:sp>
      <p:sp>
        <p:nvSpPr>
          <p:cNvPr id="7" name="Text 4"/>
          <p:cNvSpPr/>
          <p:nvPr/>
        </p:nvSpPr>
        <p:spPr>
          <a:xfrm>
            <a:off x="10188059" y="1890355"/>
            <a:ext cx="3685699" cy="570786"/>
          </a:xfrm>
          <a:prstGeom prst="rect">
            <a:avLst/>
          </a:prstGeom>
          <a:noFill/>
          <a:ln/>
        </p:spPr>
        <p:txBody>
          <a:bodyPr wrap="none" lIns="0" tIns="0" rIns="0" bIns="0" rtlCol="0" anchor="t"/>
          <a:lstStyle/>
          <a:p>
            <a:pPr marL="0" indent="0" algn="ctr">
              <a:lnSpc>
                <a:spcPts val="4450"/>
              </a:lnSpc>
              <a:buNone/>
            </a:pPr>
            <a:r>
              <a:rPr lang="en-US" sz="4450" dirty="0">
                <a:solidFill>
                  <a:srgbClr val="C7CDD6"/>
                </a:solidFill>
                <a:latin typeface="Instrument Sans Medium" pitchFamily="34" charset="0"/>
                <a:ea typeface="Instrument Sans Medium" pitchFamily="34" charset="-122"/>
                <a:cs typeface="Instrument Sans Medium" pitchFamily="34" charset="-120"/>
              </a:rPr>
              <a:t>15%</a:t>
            </a:r>
            <a:endParaRPr lang="en-US" sz="4450" dirty="0"/>
          </a:p>
        </p:txBody>
      </p:sp>
      <p:sp>
        <p:nvSpPr>
          <p:cNvPr id="8" name="Text 5"/>
          <p:cNvSpPr/>
          <p:nvPr/>
        </p:nvSpPr>
        <p:spPr>
          <a:xfrm>
            <a:off x="10949821" y="2677239"/>
            <a:ext cx="2162056" cy="270272"/>
          </a:xfrm>
          <a:prstGeom prst="rect">
            <a:avLst/>
          </a:prstGeom>
          <a:noFill/>
          <a:ln/>
        </p:spPr>
        <p:txBody>
          <a:bodyPr wrap="none" lIns="0" tIns="0" rIns="0" bIns="0" rtlCol="0" anchor="t"/>
          <a:lstStyle/>
          <a:p>
            <a:pPr marL="0" indent="0" algn="ctr">
              <a:lnSpc>
                <a:spcPts val="2100"/>
              </a:lnSpc>
              <a:buNone/>
            </a:pPr>
            <a:r>
              <a:rPr lang="en-US" sz="1700" dirty="0">
                <a:solidFill>
                  <a:srgbClr val="C7CDD6"/>
                </a:solidFill>
                <a:latin typeface="Instrument Sans Medium" pitchFamily="34" charset="0"/>
                <a:ea typeface="Instrument Sans Medium" pitchFamily="34" charset="-122"/>
                <a:cs typeface="Instrument Sans Medium" pitchFamily="34" charset="-120"/>
              </a:rPr>
              <a:t>Cost Reduction</a:t>
            </a:r>
            <a:endParaRPr lang="en-US" sz="1700" dirty="0"/>
          </a:p>
        </p:txBody>
      </p:sp>
      <p:sp>
        <p:nvSpPr>
          <p:cNvPr id="9" name="Text 6"/>
          <p:cNvSpPr/>
          <p:nvPr/>
        </p:nvSpPr>
        <p:spPr>
          <a:xfrm>
            <a:off x="10188059" y="3051215"/>
            <a:ext cx="3685699" cy="276701"/>
          </a:xfrm>
          <a:prstGeom prst="rect">
            <a:avLst/>
          </a:prstGeom>
          <a:noFill/>
          <a:ln/>
        </p:spPr>
        <p:txBody>
          <a:bodyPr wrap="none" lIns="0" tIns="0" rIns="0" bIns="0" rtlCol="0" anchor="t"/>
          <a:lstStyle/>
          <a:p>
            <a:pPr marL="0" indent="0" algn="ctr">
              <a:lnSpc>
                <a:spcPts val="2150"/>
              </a:lnSpc>
              <a:buNone/>
            </a:pPr>
            <a:r>
              <a:rPr lang="en-US" sz="1350" dirty="0">
                <a:solidFill>
                  <a:srgbClr val="C7CDD6"/>
                </a:solidFill>
                <a:latin typeface="Inter" pitchFamily="34" charset="0"/>
                <a:ea typeface="Inter" pitchFamily="34" charset="-122"/>
                <a:cs typeface="Inter" pitchFamily="34" charset="-120"/>
              </a:rPr>
              <a:t>Typical savings on operational expenditures.</a:t>
            </a:r>
            <a:endParaRPr lang="en-US" sz="1350" dirty="0"/>
          </a:p>
        </p:txBody>
      </p:sp>
      <p:sp>
        <p:nvSpPr>
          <p:cNvPr id="10" name="Text 7"/>
          <p:cNvSpPr/>
          <p:nvPr/>
        </p:nvSpPr>
        <p:spPr>
          <a:xfrm>
            <a:off x="8215551" y="4209931"/>
            <a:ext cx="3685580" cy="570786"/>
          </a:xfrm>
          <a:prstGeom prst="rect">
            <a:avLst/>
          </a:prstGeom>
          <a:noFill/>
          <a:ln/>
        </p:spPr>
        <p:txBody>
          <a:bodyPr wrap="none" lIns="0" tIns="0" rIns="0" bIns="0" rtlCol="0" anchor="t"/>
          <a:lstStyle/>
          <a:p>
            <a:pPr marL="0" indent="0" algn="ctr">
              <a:lnSpc>
                <a:spcPts val="4450"/>
              </a:lnSpc>
              <a:buNone/>
            </a:pPr>
            <a:r>
              <a:rPr lang="en-US" sz="4450" dirty="0">
                <a:solidFill>
                  <a:srgbClr val="C7CDD6"/>
                </a:solidFill>
                <a:latin typeface="Instrument Sans Medium" pitchFamily="34" charset="0"/>
                <a:ea typeface="Instrument Sans Medium" pitchFamily="34" charset="-122"/>
                <a:cs typeface="Instrument Sans Medium" pitchFamily="34" charset="-120"/>
              </a:rPr>
              <a:t>20%</a:t>
            </a:r>
            <a:endParaRPr lang="en-US" sz="4450" dirty="0"/>
          </a:p>
        </p:txBody>
      </p:sp>
      <p:sp>
        <p:nvSpPr>
          <p:cNvPr id="11" name="Text 8"/>
          <p:cNvSpPr/>
          <p:nvPr/>
        </p:nvSpPr>
        <p:spPr>
          <a:xfrm>
            <a:off x="8885396" y="4996815"/>
            <a:ext cx="2345769" cy="270272"/>
          </a:xfrm>
          <a:prstGeom prst="rect">
            <a:avLst/>
          </a:prstGeom>
          <a:noFill/>
          <a:ln/>
        </p:spPr>
        <p:txBody>
          <a:bodyPr wrap="none" lIns="0" tIns="0" rIns="0" bIns="0" rtlCol="0" anchor="t"/>
          <a:lstStyle/>
          <a:p>
            <a:pPr marL="0" indent="0" algn="ctr">
              <a:lnSpc>
                <a:spcPts val="2100"/>
              </a:lnSpc>
              <a:buNone/>
            </a:pPr>
            <a:r>
              <a:rPr lang="en-US" sz="1700" dirty="0">
                <a:solidFill>
                  <a:srgbClr val="C7CDD6"/>
                </a:solidFill>
                <a:latin typeface="Instrument Sans Medium" pitchFamily="34" charset="0"/>
                <a:ea typeface="Instrument Sans Medium" pitchFamily="34" charset="-122"/>
                <a:cs typeface="Instrument Sans Medium" pitchFamily="34" charset="-120"/>
              </a:rPr>
              <a:t>Accuracy Improvement</a:t>
            </a:r>
            <a:endParaRPr lang="en-US" sz="1700" dirty="0"/>
          </a:p>
        </p:txBody>
      </p:sp>
      <p:sp>
        <p:nvSpPr>
          <p:cNvPr id="12" name="Text 9"/>
          <p:cNvSpPr/>
          <p:nvPr/>
        </p:nvSpPr>
        <p:spPr>
          <a:xfrm>
            <a:off x="8215551" y="5370790"/>
            <a:ext cx="3685580" cy="553403"/>
          </a:xfrm>
          <a:prstGeom prst="rect">
            <a:avLst/>
          </a:prstGeom>
          <a:noFill/>
          <a:ln/>
        </p:spPr>
        <p:txBody>
          <a:bodyPr wrap="square" lIns="0" tIns="0" rIns="0" bIns="0" rtlCol="0" anchor="t"/>
          <a:lstStyle/>
          <a:p>
            <a:pPr marL="0" indent="0" algn="ctr">
              <a:lnSpc>
                <a:spcPts val="2150"/>
              </a:lnSpc>
              <a:buNone/>
            </a:pPr>
            <a:r>
              <a:rPr lang="en-US" sz="1350" dirty="0">
                <a:solidFill>
                  <a:srgbClr val="C7CDD6"/>
                </a:solidFill>
                <a:latin typeface="Inter" pitchFamily="34" charset="0"/>
                <a:ea typeface="Inter" pitchFamily="34" charset="-122"/>
                <a:cs typeface="Inter" pitchFamily="34" charset="-120"/>
              </a:rPr>
              <a:t>Enhanced precision in tasks like fraud detection or diagnosis.</a:t>
            </a:r>
            <a:endParaRPr lang="en-US" sz="1350" dirty="0"/>
          </a:p>
        </p:txBody>
      </p:sp>
      <p:sp>
        <p:nvSpPr>
          <p:cNvPr id="13" name="Text 10"/>
          <p:cNvSpPr/>
          <p:nvPr/>
        </p:nvSpPr>
        <p:spPr>
          <a:xfrm>
            <a:off x="6243042" y="6118741"/>
            <a:ext cx="7630716" cy="1106805"/>
          </a:xfrm>
          <a:prstGeom prst="rect">
            <a:avLst/>
          </a:prstGeom>
          <a:noFill/>
          <a:ln/>
        </p:spPr>
        <p:txBody>
          <a:bodyPr wrap="square" lIns="0" tIns="0" rIns="0" bIns="0" rtlCol="0" anchor="t"/>
          <a:lstStyle/>
          <a:p>
            <a:pPr marL="0" indent="0" algn="l">
              <a:lnSpc>
                <a:spcPts val="2150"/>
              </a:lnSpc>
              <a:buNone/>
            </a:pPr>
            <a:r>
              <a:rPr lang="en-US" sz="1350" dirty="0">
                <a:solidFill>
                  <a:srgbClr val="C7CDD6"/>
                </a:solidFill>
                <a:latin typeface="Inter" pitchFamily="34" charset="0"/>
                <a:ea typeface="Inter" pitchFamily="34" charset="-122"/>
                <a:cs typeface="Inter" pitchFamily="34" charset="-120"/>
              </a:rPr>
              <a:t>Because vertical AI agents are purpose-built for particular use cases, they often deliver more immediate and measurable return on investment than general-purpose AI tools. By directly addressing specific pain points and streamlining daily tasks for industry professionals, they offer tangible benefits that translate into significant efficiency gains and cost reductions.</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40093"/>
            <a:ext cx="10359033" cy="496133"/>
          </a:xfrm>
          <a:prstGeom prst="rect">
            <a:avLst/>
          </a:prstGeom>
          <a:noFill/>
          <a:ln/>
        </p:spPr>
        <p:txBody>
          <a:bodyPr wrap="none" lIns="0" tIns="0" rIns="0" bIns="0" rtlCol="0" anchor="t"/>
          <a:lstStyle/>
          <a:p>
            <a:pPr marL="0" indent="0" algn="l">
              <a:lnSpc>
                <a:spcPts val="3900"/>
              </a:lnSpc>
              <a:buNone/>
            </a:pPr>
            <a:r>
              <a:rPr lang="en-US" sz="3100" dirty="0">
                <a:solidFill>
                  <a:srgbClr val="EFD5FA"/>
                </a:solidFill>
                <a:latin typeface="Instrument Sans Medium" pitchFamily="34" charset="0"/>
                <a:ea typeface="Instrument Sans Medium" pitchFamily="34" charset="-122"/>
                <a:cs typeface="Instrument Sans Medium" pitchFamily="34" charset="-120"/>
              </a:rPr>
              <a:t>The Future is Specialized: Key Takeaways and Next Steps</a:t>
            </a:r>
            <a:endParaRPr lang="en-US" sz="3100" dirty="0"/>
          </a:p>
        </p:txBody>
      </p:sp>
      <p:sp>
        <p:nvSpPr>
          <p:cNvPr id="3" name="Shape 1"/>
          <p:cNvSpPr/>
          <p:nvPr/>
        </p:nvSpPr>
        <p:spPr>
          <a:xfrm>
            <a:off x="7303770" y="1553766"/>
            <a:ext cx="22860" cy="4740831"/>
          </a:xfrm>
          <a:prstGeom prst="roundRect">
            <a:avLst>
              <a:gd name="adj" fmla="val 104186"/>
            </a:avLst>
          </a:prstGeom>
          <a:solidFill>
            <a:srgbClr val="5C5C61"/>
          </a:solidFill>
          <a:ln/>
        </p:spPr>
        <p:txBody>
          <a:bodyPr/>
          <a:lstStyle/>
          <a:p>
            <a:endParaRPr lang="en-US"/>
          </a:p>
        </p:txBody>
      </p:sp>
      <p:sp>
        <p:nvSpPr>
          <p:cNvPr id="4" name="Shape 2"/>
          <p:cNvSpPr/>
          <p:nvPr/>
        </p:nvSpPr>
        <p:spPr>
          <a:xfrm>
            <a:off x="6683216" y="1720929"/>
            <a:ext cx="476250" cy="22860"/>
          </a:xfrm>
          <a:prstGeom prst="roundRect">
            <a:avLst>
              <a:gd name="adj" fmla="val 104186"/>
            </a:avLst>
          </a:prstGeom>
          <a:solidFill>
            <a:srgbClr val="5C5C61"/>
          </a:solidFill>
          <a:ln/>
        </p:spPr>
        <p:txBody>
          <a:bodyPr/>
          <a:lstStyle/>
          <a:p>
            <a:endParaRPr lang="en-US"/>
          </a:p>
        </p:txBody>
      </p:sp>
      <p:sp>
        <p:nvSpPr>
          <p:cNvPr id="5" name="Shape 3"/>
          <p:cNvSpPr/>
          <p:nvPr/>
        </p:nvSpPr>
        <p:spPr>
          <a:xfrm>
            <a:off x="7136606" y="1553766"/>
            <a:ext cx="357188" cy="357188"/>
          </a:xfrm>
          <a:prstGeom prst="roundRect">
            <a:avLst>
              <a:gd name="adj" fmla="val 6668"/>
            </a:avLst>
          </a:prstGeom>
          <a:solidFill>
            <a:srgbClr val="434348"/>
          </a:solidFill>
          <a:ln/>
        </p:spPr>
        <p:txBody>
          <a:bodyPr/>
          <a:lstStyle/>
          <a:p>
            <a:endParaRPr lang="en-US"/>
          </a:p>
        </p:txBody>
      </p:sp>
      <p:pic>
        <p:nvPicPr>
          <p:cNvPr id="6" name="Image 0" descr="preencoded.png"/>
          <p:cNvPicPr>
            <a:picLocks noChangeAspect="1"/>
          </p:cNvPicPr>
          <p:nvPr/>
        </p:nvPicPr>
        <p:blipFill>
          <a:blip r:embed="rId3"/>
          <a:stretch>
            <a:fillRect/>
          </a:stretch>
        </p:blipFill>
        <p:spPr>
          <a:xfrm>
            <a:off x="7196137" y="1583531"/>
            <a:ext cx="238125" cy="297656"/>
          </a:xfrm>
          <a:prstGeom prst="rect">
            <a:avLst/>
          </a:prstGeom>
        </p:spPr>
      </p:pic>
      <p:sp>
        <p:nvSpPr>
          <p:cNvPr id="7" name="Text 4"/>
          <p:cNvSpPr/>
          <p:nvPr/>
        </p:nvSpPr>
        <p:spPr>
          <a:xfrm>
            <a:off x="4514017" y="1608296"/>
            <a:ext cx="2007394" cy="248007"/>
          </a:xfrm>
          <a:prstGeom prst="rect">
            <a:avLst/>
          </a:prstGeom>
          <a:noFill/>
          <a:ln/>
        </p:spPr>
        <p:txBody>
          <a:bodyPr wrap="none" lIns="0" tIns="0" rIns="0" bIns="0" rtlCol="0" anchor="t"/>
          <a:lstStyle/>
          <a:p>
            <a:pPr marL="0" indent="0" algn="r">
              <a:lnSpc>
                <a:spcPts val="1950"/>
              </a:lnSpc>
              <a:buNone/>
            </a:pPr>
            <a:r>
              <a:rPr lang="en-US" sz="1550" dirty="0">
                <a:solidFill>
                  <a:srgbClr val="C7CDD6"/>
                </a:solidFill>
                <a:latin typeface="Instrument Sans Medium" pitchFamily="34" charset="0"/>
                <a:ea typeface="Instrument Sans Medium" pitchFamily="34" charset="-122"/>
                <a:cs typeface="Instrument Sans Medium" pitchFamily="34" charset="-120"/>
              </a:rPr>
              <a:t>Deeper Specialization</a:t>
            </a:r>
            <a:endParaRPr lang="en-US" sz="1550" dirty="0"/>
          </a:p>
        </p:txBody>
      </p:sp>
      <p:sp>
        <p:nvSpPr>
          <p:cNvPr id="8" name="Text 5"/>
          <p:cNvSpPr/>
          <p:nvPr/>
        </p:nvSpPr>
        <p:spPr>
          <a:xfrm>
            <a:off x="793790" y="1951553"/>
            <a:ext cx="5727621" cy="508159"/>
          </a:xfrm>
          <a:prstGeom prst="rect">
            <a:avLst/>
          </a:prstGeom>
          <a:noFill/>
          <a:ln/>
        </p:spPr>
        <p:txBody>
          <a:bodyPr wrap="square" lIns="0" tIns="0" rIns="0" bIns="0" rtlCol="0" anchor="t"/>
          <a:lstStyle/>
          <a:p>
            <a:pPr marL="0" indent="0" algn="r">
              <a:lnSpc>
                <a:spcPts val="2000"/>
              </a:lnSpc>
              <a:buNone/>
            </a:pPr>
            <a:r>
              <a:rPr lang="en-US" sz="1250" dirty="0">
                <a:solidFill>
                  <a:srgbClr val="C7CDD6"/>
                </a:solidFill>
                <a:latin typeface="Inter" pitchFamily="34" charset="0"/>
                <a:ea typeface="Inter" pitchFamily="34" charset="-122"/>
                <a:cs typeface="Inter" pitchFamily="34" charset="-120"/>
              </a:rPr>
              <a:t>Vertical AI agents offer unparalleled depth in domain expertise, leading to more accurate and relevant outcomes.</a:t>
            </a:r>
            <a:endParaRPr lang="en-US" sz="1250" dirty="0"/>
          </a:p>
        </p:txBody>
      </p:sp>
      <p:sp>
        <p:nvSpPr>
          <p:cNvPr id="9" name="Shape 6"/>
          <p:cNvSpPr/>
          <p:nvPr/>
        </p:nvSpPr>
        <p:spPr>
          <a:xfrm>
            <a:off x="7470934" y="2673548"/>
            <a:ext cx="476250" cy="22860"/>
          </a:xfrm>
          <a:prstGeom prst="roundRect">
            <a:avLst>
              <a:gd name="adj" fmla="val 104186"/>
            </a:avLst>
          </a:prstGeom>
          <a:solidFill>
            <a:srgbClr val="5C5C61"/>
          </a:solidFill>
          <a:ln/>
        </p:spPr>
        <p:txBody>
          <a:bodyPr/>
          <a:lstStyle/>
          <a:p>
            <a:endParaRPr lang="en-US"/>
          </a:p>
        </p:txBody>
      </p:sp>
      <p:sp>
        <p:nvSpPr>
          <p:cNvPr id="10" name="Shape 7"/>
          <p:cNvSpPr/>
          <p:nvPr/>
        </p:nvSpPr>
        <p:spPr>
          <a:xfrm>
            <a:off x="7136606" y="2506385"/>
            <a:ext cx="357188" cy="357188"/>
          </a:xfrm>
          <a:prstGeom prst="roundRect">
            <a:avLst>
              <a:gd name="adj" fmla="val 6668"/>
            </a:avLst>
          </a:prstGeom>
          <a:solidFill>
            <a:srgbClr val="434348"/>
          </a:solidFill>
          <a:ln/>
        </p:spPr>
        <p:txBody>
          <a:bodyPr/>
          <a:lstStyle/>
          <a:p>
            <a:endParaRPr lang="en-US"/>
          </a:p>
        </p:txBody>
      </p:sp>
      <p:pic>
        <p:nvPicPr>
          <p:cNvPr id="11" name="Image 1" descr="preencoded.png"/>
          <p:cNvPicPr>
            <a:picLocks noChangeAspect="1"/>
          </p:cNvPicPr>
          <p:nvPr/>
        </p:nvPicPr>
        <p:blipFill>
          <a:blip r:embed="rId4"/>
          <a:stretch>
            <a:fillRect/>
          </a:stretch>
        </p:blipFill>
        <p:spPr>
          <a:xfrm>
            <a:off x="7196137" y="2536150"/>
            <a:ext cx="238125" cy="297656"/>
          </a:xfrm>
          <a:prstGeom prst="rect">
            <a:avLst/>
          </a:prstGeom>
        </p:spPr>
      </p:pic>
      <p:sp>
        <p:nvSpPr>
          <p:cNvPr id="12" name="Text 8"/>
          <p:cNvSpPr/>
          <p:nvPr/>
        </p:nvSpPr>
        <p:spPr>
          <a:xfrm>
            <a:off x="8108990" y="2560915"/>
            <a:ext cx="1984653" cy="248007"/>
          </a:xfrm>
          <a:prstGeom prst="rect">
            <a:avLst/>
          </a:prstGeom>
          <a:noFill/>
          <a:ln/>
        </p:spPr>
        <p:txBody>
          <a:bodyPr wrap="none" lIns="0" tIns="0" rIns="0" bIns="0" rtlCol="0" anchor="t"/>
          <a:lstStyle/>
          <a:p>
            <a:pPr marL="0" indent="0" algn="l">
              <a:lnSpc>
                <a:spcPts val="1950"/>
              </a:lnSpc>
              <a:buNone/>
            </a:pPr>
            <a:r>
              <a:rPr lang="en-US" sz="1550" dirty="0">
                <a:solidFill>
                  <a:srgbClr val="C7CDD6"/>
                </a:solidFill>
                <a:latin typeface="Instrument Sans Medium" pitchFamily="34" charset="0"/>
                <a:ea typeface="Instrument Sans Medium" pitchFamily="34" charset="-122"/>
                <a:cs typeface="Instrument Sans Medium" pitchFamily="34" charset="-120"/>
              </a:rPr>
              <a:t>Seamless Integration</a:t>
            </a:r>
            <a:endParaRPr lang="en-US" sz="1550" dirty="0"/>
          </a:p>
        </p:txBody>
      </p:sp>
      <p:sp>
        <p:nvSpPr>
          <p:cNvPr id="13" name="Text 9"/>
          <p:cNvSpPr/>
          <p:nvPr/>
        </p:nvSpPr>
        <p:spPr>
          <a:xfrm>
            <a:off x="8108990" y="2904173"/>
            <a:ext cx="5727621" cy="508159"/>
          </a:xfrm>
          <a:prstGeom prst="rect">
            <a:avLst/>
          </a:prstGeom>
          <a:noFill/>
          <a:ln/>
        </p:spPr>
        <p:txBody>
          <a:bodyPr wrap="square" lIns="0" tIns="0" rIns="0" bIns="0" rtlCol="0" anchor="t"/>
          <a:lstStyle/>
          <a:p>
            <a:pPr marL="0" indent="0" algn="l">
              <a:lnSpc>
                <a:spcPts val="2000"/>
              </a:lnSpc>
              <a:buNone/>
            </a:pPr>
            <a:r>
              <a:rPr lang="en-US" sz="1250" dirty="0">
                <a:solidFill>
                  <a:srgbClr val="C7CDD6"/>
                </a:solidFill>
                <a:latin typeface="Inter" pitchFamily="34" charset="0"/>
                <a:ea typeface="Inter" pitchFamily="34" charset="-122"/>
                <a:cs typeface="Inter" pitchFamily="34" charset="-120"/>
              </a:rPr>
              <a:t>Their design prioritizes fitting into existing workflows, minimizing disruption and accelerating adoption.</a:t>
            </a:r>
            <a:endParaRPr lang="en-US" sz="1250" dirty="0"/>
          </a:p>
        </p:txBody>
      </p:sp>
      <p:sp>
        <p:nvSpPr>
          <p:cNvPr id="14" name="Shape 10"/>
          <p:cNvSpPr/>
          <p:nvPr/>
        </p:nvSpPr>
        <p:spPr>
          <a:xfrm>
            <a:off x="6683216" y="3494603"/>
            <a:ext cx="476250" cy="22860"/>
          </a:xfrm>
          <a:prstGeom prst="roundRect">
            <a:avLst>
              <a:gd name="adj" fmla="val 104186"/>
            </a:avLst>
          </a:prstGeom>
          <a:solidFill>
            <a:srgbClr val="5C5C61"/>
          </a:solidFill>
          <a:ln/>
        </p:spPr>
        <p:txBody>
          <a:bodyPr/>
          <a:lstStyle/>
          <a:p>
            <a:endParaRPr lang="en-US"/>
          </a:p>
        </p:txBody>
      </p:sp>
      <p:sp>
        <p:nvSpPr>
          <p:cNvPr id="15" name="Shape 11"/>
          <p:cNvSpPr/>
          <p:nvPr/>
        </p:nvSpPr>
        <p:spPr>
          <a:xfrm>
            <a:off x="7136606" y="3327440"/>
            <a:ext cx="357188" cy="357188"/>
          </a:xfrm>
          <a:prstGeom prst="roundRect">
            <a:avLst>
              <a:gd name="adj" fmla="val 6668"/>
            </a:avLst>
          </a:prstGeom>
          <a:solidFill>
            <a:srgbClr val="434348"/>
          </a:solidFill>
          <a:ln/>
        </p:spPr>
        <p:txBody>
          <a:bodyPr/>
          <a:lstStyle/>
          <a:p>
            <a:endParaRPr lang="en-US"/>
          </a:p>
        </p:txBody>
      </p:sp>
      <p:pic>
        <p:nvPicPr>
          <p:cNvPr id="16" name="Image 2" descr="preencoded.png"/>
          <p:cNvPicPr>
            <a:picLocks noChangeAspect="1"/>
          </p:cNvPicPr>
          <p:nvPr/>
        </p:nvPicPr>
        <p:blipFill>
          <a:blip r:embed="rId5"/>
          <a:stretch>
            <a:fillRect/>
          </a:stretch>
        </p:blipFill>
        <p:spPr>
          <a:xfrm>
            <a:off x="7196137" y="3357205"/>
            <a:ext cx="238125" cy="297656"/>
          </a:xfrm>
          <a:prstGeom prst="rect">
            <a:avLst/>
          </a:prstGeom>
        </p:spPr>
      </p:pic>
      <p:sp>
        <p:nvSpPr>
          <p:cNvPr id="17" name="Text 12"/>
          <p:cNvSpPr/>
          <p:nvPr/>
        </p:nvSpPr>
        <p:spPr>
          <a:xfrm>
            <a:off x="4536758" y="3381970"/>
            <a:ext cx="1984653" cy="248007"/>
          </a:xfrm>
          <a:prstGeom prst="rect">
            <a:avLst/>
          </a:prstGeom>
          <a:noFill/>
          <a:ln/>
        </p:spPr>
        <p:txBody>
          <a:bodyPr wrap="none" lIns="0" tIns="0" rIns="0" bIns="0" rtlCol="0" anchor="t"/>
          <a:lstStyle/>
          <a:p>
            <a:pPr marL="0" indent="0" algn="r">
              <a:lnSpc>
                <a:spcPts val="1950"/>
              </a:lnSpc>
              <a:buNone/>
            </a:pPr>
            <a:r>
              <a:rPr lang="en-US" sz="1550" dirty="0">
                <a:solidFill>
                  <a:srgbClr val="C7CDD6"/>
                </a:solidFill>
                <a:latin typeface="Instrument Sans Medium" pitchFamily="34" charset="0"/>
                <a:ea typeface="Instrument Sans Medium" pitchFamily="34" charset="-122"/>
                <a:cs typeface="Instrument Sans Medium" pitchFamily="34" charset="-120"/>
              </a:rPr>
              <a:t>Tangible ROI</a:t>
            </a:r>
            <a:endParaRPr lang="en-US" sz="1550" dirty="0"/>
          </a:p>
        </p:txBody>
      </p:sp>
      <p:sp>
        <p:nvSpPr>
          <p:cNvPr id="18" name="Text 13"/>
          <p:cNvSpPr/>
          <p:nvPr/>
        </p:nvSpPr>
        <p:spPr>
          <a:xfrm>
            <a:off x="793790" y="3725227"/>
            <a:ext cx="5727621" cy="508159"/>
          </a:xfrm>
          <a:prstGeom prst="rect">
            <a:avLst/>
          </a:prstGeom>
          <a:noFill/>
          <a:ln/>
        </p:spPr>
        <p:txBody>
          <a:bodyPr wrap="square" lIns="0" tIns="0" rIns="0" bIns="0" rtlCol="0" anchor="t"/>
          <a:lstStyle/>
          <a:p>
            <a:pPr marL="0" indent="0" algn="r">
              <a:lnSpc>
                <a:spcPts val="2000"/>
              </a:lnSpc>
              <a:buNone/>
            </a:pPr>
            <a:r>
              <a:rPr lang="en-US" sz="1250" dirty="0">
                <a:solidFill>
                  <a:srgbClr val="C7CDD6"/>
                </a:solidFill>
                <a:latin typeface="Inter" pitchFamily="34" charset="0"/>
                <a:ea typeface="Inter" pitchFamily="34" charset="-122"/>
                <a:cs typeface="Inter" pitchFamily="34" charset="-120"/>
              </a:rPr>
              <a:t>Purpose-built solutions provide clear, measurable value by addressing specific industry pain points.</a:t>
            </a:r>
            <a:endParaRPr lang="en-US" sz="1250" dirty="0"/>
          </a:p>
        </p:txBody>
      </p:sp>
      <p:sp>
        <p:nvSpPr>
          <p:cNvPr id="19" name="Shape 14"/>
          <p:cNvSpPr/>
          <p:nvPr/>
        </p:nvSpPr>
        <p:spPr>
          <a:xfrm>
            <a:off x="7470934" y="4315778"/>
            <a:ext cx="476250" cy="22860"/>
          </a:xfrm>
          <a:prstGeom prst="roundRect">
            <a:avLst>
              <a:gd name="adj" fmla="val 104186"/>
            </a:avLst>
          </a:prstGeom>
          <a:solidFill>
            <a:srgbClr val="5C5C61"/>
          </a:solidFill>
          <a:ln/>
        </p:spPr>
        <p:txBody>
          <a:bodyPr/>
          <a:lstStyle/>
          <a:p>
            <a:endParaRPr lang="en-US"/>
          </a:p>
        </p:txBody>
      </p:sp>
      <p:sp>
        <p:nvSpPr>
          <p:cNvPr id="20" name="Shape 15"/>
          <p:cNvSpPr/>
          <p:nvPr/>
        </p:nvSpPr>
        <p:spPr>
          <a:xfrm>
            <a:off x="7136606" y="4148614"/>
            <a:ext cx="357188" cy="357188"/>
          </a:xfrm>
          <a:prstGeom prst="roundRect">
            <a:avLst>
              <a:gd name="adj" fmla="val 6668"/>
            </a:avLst>
          </a:prstGeom>
          <a:solidFill>
            <a:srgbClr val="434348"/>
          </a:solidFill>
          <a:ln/>
        </p:spPr>
        <p:txBody>
          <a:bodyPr/>
          <a:lstStyle/>
          <a:p>
            <a:endParaRPr lang="en-US"/>
          </a:p>
        </p:txBody>
      </p:sp>
      <p:pic>
        <p:nvPicPr>
          <p:cNvPr id="21" name="Image 3" descr="preencoded.png"/>
          <p:cNvPicPr>
            <a:picLocks noChangeAspect="1"/>
          </p:cNvPicPr>
          <p:nvPr/>
        </p:nvPicPr>
        <p:blipFill>
          <a:blip r:embed="rId6"/>
          <a:stretch>
            <a:fillRect/>
          </a:stretch>
        </p:blipFill>
        <p:spPr>
          <a:xfrm>
            <a:off x="7196137" y="4178379"/>
            <a:ext cx="238125" cy="297656"/>
          </a:xfrm>
          <a:prstGeom prst="rect">
            <a:avLst/>
          </a:prstGeom>
        </p:spPr>
      </p:pic>
      <p:sp>
        <p:nvSpPr>
          <p:cNvPr id="22" name="Text 16"/>
          <p:cNvSpPr/>
          <p:nvPr/>
        </p:nvSpPr>
        <p:spPr>
          <a:xfrm>
            <a:off x="8108990" y="4203144"/>
            <a:ext cx="1984653" cy="248007"/>
          </a:xfrm>
          <a:prstGeom prst="rect">
            <a:avLst/>
          </a:prstGeom>
          <a:noFill/>
          <a:ln/>
        </p:spPr>
        <p:txBody>
          <a:bodyPr wrap="none" lIns="0" tIns="0" rIns="0" bIns="0" rtlCol="0" anchor="t"/>
          <a:lstStyle/>
          <a:p>
            <a:pPr marL="0" indent="0" algn="l">
              <a:lnSpc>
                <a:spcPts val="1950"/>
              </a:lnSpc>
              <a:buNone/>
            </a:pPr>
            <a:r>
              <a:rPr lang="en-US" sz="1550" dirty="0">
                <a:solidFill>
                  <a:srgbClr val="C7CDD6"/>
                </a:solidFill>
                <a:latin typeface="Instrument Sans Medium" pitchFamily="34" charset="0"/>
                <a:ea typeface="Instrument Sans Medium" pitchFamily="34" charset="-122"/>
                <a:cs typeface="Instrument Sans Medium" pitchFamily="34" charset="-120"/>
              </a:rPr>
              <a:t>Explore Use Cases</a:t>
            </a:r>
            <a:endParaRPr lang="en-US" sz="1550" dirty="0"/>
          </a:p>
        </p:txBody>
      </p:sp>
      <p:sp>
        <p:nvSpPr>
          <p:cNvPr id="23" name="Text 17"/>
          <p:cNvSpPr/>
          <p:nvPr/>
        </p:nvSpPr>
        <p:spPr>
          <a:xfrm>
            <a:off x="8108990" y="4546402"/>
            <a:ext cx="5727621" cy="508159"/>
          </a:xfrm>
          <a:prstGeom prst="rect">
            <a:avLst/>
          </a:prstGeom>
          <a:noFill/>
          <a:ln/>
        </p:spPr>
        <p:txBody>
          <a:bodyPr wrap="square" lIns="0" tIns="0" rIns="0" bIns="0" rtlCol="0" anchor="t"/>
          <a:lstStyle/>
          <a:p>
            <a:pPr marL="0" indent="0" algn="l">
              <a:lnSpc>
                <a:spcPts val="2000"/>
              </a:lnSpc>
              <a:buNone/>
            </a:pPr>
            <a:r>
              <a:rPr lang="en-US" sz="1250" dirty="0">
                <a:solidFill>
                  <a:srgbClr val="C7CDD6"/>
                </a:solidFill>
                <a:latin typeface="Inter" pitchFamily="34" charset="0"/>
                <a:ea typeface="Inter" pitchFamily="34" charset="-122"/>
                <a:cs typeface="Inter" pitchFamily="34" charset="-120"/>
              </a:rPr>
              <a:t>Identify specific areas within your organization where vertical AI can address critical challenges or enhance efficiency.</a:t>
            </a:r>
            <a:endParaRPr lang="en-US" sz="1250" dirty="0"/>
          </a:p>
        </p:txBody>
      </p:sp>
      <p:sp>
        <p:nvSpPr>
          <p:cNvPr id="24" name="Shape 18"/>
          <p:cNvSpPr/>
          <p:nvPr/>
        </p:nvSpPr>
        <p:spPr>
          <a:xfrm>
            <a:off x="6683216" y="5136952"/>
            <a:ext cx="476250" cy="22860"/>
          </a:xfrm>
          <a:prstGeom prst="roundRect">
            <a:avLst>
              <a:gd name="adj" fmla="val 104186"/>
            </a:avLst>
          </a:prstGeom>
          <a:solidFill>
            <a:srgbClr val="5C5C61"/>
          </a:solidFill>
          <a:ln/>
        </p:spPr>
        <p:txBody>
          <a:bodyPr/>
          <a:lstStyle/>
          <a:p>
            <a:endParaRPr lang="en-US"/>
          </a:p>
        </p:txBody>
      </p:sp>
      <p:sp>
        <p:nvSpPr>
          <p:cNvPr id="25" name="Shape 19"/>
          <p:cNvSpPr/>
          <p:nvPr/>
        </p:nvSpPr>
        <p:spPr>
          <a:xfrm>
            <a:off x="7136606" y="4969788"/>
            <a:ext cx="357188" cy="357188"/>
          </a:xfrm>
          <a:prstGeom prst="roundRect">
            <a:avLst>
              <a:gd name="adj" fmla="val 6668"/>
            </a:avLst>
          </a:prstGeom>
          <a:solidFill>
            <a:srgbClr val="434348"/>
          </a:solidFill>
          <a:ln/>
        </p:spPr>
        <p:txBody>
          <a:bodyPr/>
          <a:lstStyle/>
          <a:p>
            <a:endParaRPr lang="en-US"/>
          </a:p>
        </p:txBody>
      </p:sp>
      <p:pic>
        <p:nvPicPr>
          <p:cNvPr id="26" name="Image 4" descr="preencoded.png"/>
          <p:cNvPicPr>
            <a:picLocks noChangeAspect="1"/>
          </p:cNvPicPr>
          <p:nvPr/>
        </p:nvPicPr>
        <p:blipFill>
          <a:blip r:embed="rId7"/>
          <a:stretch>
            <a:fillRect/>
          </a:stretch>
        </p:blipFill>
        <p:spPr>
          <a:xfrm>
            <a:off x="7196137" y="4999553"/>
            <a:ext cx="238125" cy="297656"/>
          </a:xfrm>
          <a:prstGeom prst="rect">
            <a:avLst/>
          </a:prstGeom>
        </p:spPr>
      </p:pic>
      <p:sp>
        <p:nvSpPr>
          <p:cNvPr id="27" name="Text 20"/>
          <p:cNvSpPr/>
          <p:nvPr/>
        </p:nvSpPr>
        <p:spPr>
          <a:xfrm>
            <a:off x="4536758" y="5024318"/>
            <a:ext cx="1984653" cy="248007"/>
          </a:xfrm>
          <a:prstGeom prst="rect">
            <a:avLst/>
          </a:prstGeom>
          <a:noFill/>
          <a:ln/>
        </p:spPr>
        <p:txBody>
          <a:bodyPr wrap="none" lIns="0" tIns="0" rIns="0" bIns="0" rtlCol="0" anchor="t"/>
          <a:lstStyle/>
          <a:p>
            <a:pPr marL="0" indent="0" algn="r">
              <a:lnSpc>
                <a:spcPts val="1950"/>
              </a:lnSpc>
              <a:buNone/>
            </a:pPr>
            <a:r>
              <a:rPr lang="en-US" sz="1550" dirty="0">
                <a:solidFill>
                  <a:srgbClr val="C7CDD6"/>
                </a:solidFill>
                <a:latin typeface="Instrument Sans Medium" pitchFamily="34" charset="0"/>
                <a:ea typeface="Instrument Sans Medium" pitchFamily="34" charset="-122"/>
                <a:cs typeface="Instrument Sans Medium" pitchFamily="34" charset="-120"/>
              </a:rPr>
              <a:t>Pilot Programs</a:t>
            </a:r>
            <a:endParaRPr lang="en-US" sz="1550" dirty="0"/>
          </a:p>
        </p:txBody>
      </p:sp>
      <p:sp>
        <p:nvSpPr>
          <p:cNvPr id="28" name="Text 21"/>
          <p:cNvSpPr/>
          <p:nvPr/>
        </p:nvSpPr>
        <p:spPr>
          <a:xfrm>
            <a:off x="793790" y="5367576"/>
            <a:ext cx="5727621" cy="508159"/>
          </a:xfrm>
          <a:prstGeom prst="rect">
            <a:avLst/>
          </a:prstGeom>
          <a:noFill/>
          <a:ln/>
        </p:spPr>
        <p:txBody>
          <a:bodyPr wrap="square" lIns="0" tIns="0" rIns="0" bIns="0" rtlCol="0" anchor="t"/>
          <a:lstStyle/>
          <a:p>
            <a:pPr marL="0" indent="0" algn="r">
              <a:lnSpc>
                <a:spcPts val="2000"/>
              </a:lnSpc>
              <a:buNone/>
            </a:pPr>
            <a:r>
              <a:rPr lang="en-US" sz="1250" dirty="0">
                <a:solidFill>
                  <a:srgbClr val="C7CDD6"/>
                </a:solidFill>
                <a:latin typeface="Inter" pitchFamily="34" charset="0"/>
                <a:ea typeface="Inter" pitchFamily="34" charset="-122"/>
                <a:cs typeface="Inter" pitchFamily="34" charset="-120"/>
              </a:rPr>
              <a:t>Consider initiating small-scale pilot projects to evaluate the impact and effectiveness of vertical AI agents in your domain.</a:t>
            </a:r>
            <a:endParaRPr lang="en-US" sz="1250" dirty="0"/>
          </a:p>
        </p:txBody>
      </p:sp>
      <p:sp>
        <p:nvSpPr>
          <p:cNvPr id="29" name="Text 22"/>
          <p:cNvSpPr/>
          <p:nvPr/>
        </p:nvSpPr>
        <p:spPr>
          <a:xfrm>
            <a:off x="793790" y="6473190"/>
            <a:ext cx="13042821" cy="1016318"/>
          </a:xfrm>
          <a:prstGeom prst="rect">
            <a:avLst/>
          </a:prstGeom>
          <a:noFill/>
          <a:ln/>
        </p:spPr>
        <p:txBody>
          <a:bodyPr wrap="square" lIns="0" tIns="0" rIns="0" bIns="0" rtlCol="0" anchor="t"/>
          <a:lstStyle/>
          <a:p>
            <a:pPr marL="0" indent="0" algn="l">
              <a:lnSpc>
                <a:spcPts val="2000"/>
              </a:lnSpc>
              <a:buNone/>
            </a:pPr>
            <a:r>
              <a:rPr lang="en-US" sz="1250" dirty="0">
                <a:solidFill>
                  <a:srgbClr val="C7CDD6"/>
                </a:solidFill>
                <a:latin typeface="Inter" pitchFamily="34" charset="0"/>
                <a:ea typeface="Inter" pitchFamily="34" charset="-122"/>
                <a:cs typeface="Inter" pitchFamily="34" charset="-120"/>
              </a:rPr>
              <a:t>The shift towards vertical AI signifies a mature phase in artificial intelligence adoption, where generalized tools give way to highly specialized, impactful solutions. For business leaders and technology professionals, understanding and leveraging these agents is key to unlocking new levels of efficiency, compliance, and competitive advantage within their respective industries. The next step is to explore specific use cases relevant to your organization and consider pilot programs to witness the transformative power of vertical AI firsthand.</a:t>
            </a:r>
            <a:endParaRPr lang="en-US" sz="12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B4CB90B3-6B1A-3CAE-2DBC-81F98E0DF899}"/>
              </a:ext>
            </a:extLst>
          </p:cNvPr>
          <p:cNvSpPr/>
          <p:nvPr/>
        </p:nvSpPr>
        <p:spPr>
          <a:xfrm>
            <a:off x="565190" y="473393"/>
            <a:ext cx="10359033" cy="496133"/>
          </a:xfrm>
          <a:prstGeom prst="rect">
            <a:avLst/>
          </a:prstGeom>
          <a:noFill/>
          <a:ln/>
        </p:spPr>
        <p:txBody>
          <a:bodyPr wrap="none" lIns="0" tIns="0" rIns="0" bIns="0" rtlCol="0" anchor="t"/>
          <a:lstStyle/>
          <a:p>
            <a:pPr marL="0" indent="0" algn="l">
              <a:lnSpc>
                <a:spcPts val="3900"/>
              </a:lnSpc>
              <a:buNone/>
            </a:pPr>
            <a:r>
              <a:rPr lang="en-US" sz="3100" dirty="0">
                <a:solidFill>
                  <a:srgbClr val="EFD5FA"/>
                </a:solidFill>
                <a:latin typeface="Instrument Sans Medium" pitchFamily="34" charset="0"/>
                <a:ea typeface="Instrument Sans Medium" pitchFamily="34" charset="-122"/>
                <a:cs typeface="Instrument Sans Medium" pitchFamily="34" charset="-120"/>
              </a:rPr>
              <a:t>Workshop</a:t>
            </a:r>
            <a:endParaRPr lang="en-US" sz="3100" dirty="0"/>
          </a:p>
        </p:txBody>
      </p:sp>
      <p:sp>
        <p:nvSpPr>
          <p:cNvPr id="3" name="Rectangle 2">
            <a:extLst>
              <a:ext uri="{FF2B5EF4-FFF2-40B4-BE49-F238E27FC236}">
                <a16:creationId xmlns:a16="http://schemas.microsoft.com/office/drawing/2014/main" id="{E3F1DEE0-A77E-57E3-EB60-B7B160D0D5F5}"/>
              </a:ext>
            </a:extLst>
          </p:cNvPr>
          <p:cNvSpPr/>
          <p:nvPr/>
        </p:nvSpPr>
        <p:spPr>
          <a:xfrm>
            <a:off x="2381211" y="5784850"/>
            <a:ext cx="3022600" cy="1308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Qdrant</a:t>
            </a:r>
          </a:p>
        </p:txBody>
      </p:sp>
      <p:sp>
        <p:nvSpPr>
          <p:cNvPr id="4" name="Rectangle 3">
            <a:extLst>
              <a:ext uri="{FF2B5EF4-FFF2-40B4-BE49-F238E27FC236}">
                <a16:creationId xmlns:a16="http://schemas.microsoft.com/office/drawing/2014/main" id="{B8A9D9BF-EFEC-B869-8399-219C5467209C}"/>
              </a:ext>
            </a:extLst>
          </p:cNvPr>
          <p:cNvSpPr/>
          <p:nvPr/>
        </p:nvSpPr>
        <p:spPr>
          <a:xfrm>
            <a:off x="5903417" y="5784850"/>
            <a:ext cx="3022600" cy="1308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MongoDB</a:t>
            </a:r>
          </a:p>
        </p:txBody>
      </p:sp>
      <p:sp>
        <p:nvSpPr>
          <p:cNvPr id="5" name="Rectangle 4">
            <a:extLst>
              <a:ext uri="{FF2B5EF4-FFF2-40B4-BE49-F238E27FC236}">
                <a16:creationId xmlns:a16="http://schemas.microsoft.com/office/drawing/2014/main" id="{2178E1F7-C987-9E86-016D-30DD6E8AD79E}"/>
              </a:ext>
            </a:extLst>
          </p:cNvPr>
          <p:cNvSpPr/>
          <p:nvPr/>
        </p:nvSpPr>
        <p:spPr>
          <a:xfrm>
            <a:off x="9425623" y="5784850"/>
            <a:ext cx="3022600" cy="1308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LiteLLM</a:t>
            </a:r>
            <a:endParaRPr lang="en-US" dirty="0"/>
          </a:p>
        </p:txBody>
      </p:sp>
      <p:sp>
        <p:nvSpPr>
          <p:cNvPr id="6" name="Rounded Rectangle 5">
            <a:extLst>
              <a:ext uri="{FF2B5EF4-FFF2-40B4-BE49-F238E27FC236}">
                <a16:creationId xmlns:a16="http://schemas.microsoft.com/office/drawing/2014/main" id="{41886EDA-181B-6DA0-A7D8-4B1A72ECD5B4}"/>
              </a:ext>
            </a:extLst>
          </p:cNvPr>
          <p:cNvSpPr/>
          <p:nvPr/>
        </p:nvSpPr>
        <p:spPr>
          <a:xfrm>
            <a:off x="2546311" y="4114800"/>
            <a:ext cx="9734589" cy="1358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Vertical Agents</a:t>
            </a:r>
          </a:p>
          <a:p>
            <a:pPr algn="ctr"/>
            <a:r>
              <a:rPr lang="en-US" dirty="0"/>
              <a:t>(Agno)</a:t>
            </a:r>
          </a:p>
        </p:txBody>
      </p:sp>
      <p:sp>
        <p:nvSpPr>
          <p:cNvPr id="7" name="Text 4">
            <a:extLst>
              <a:ext uri="{FF2B5EF4-FFF2-40B4-BE49-F238E27FC236}">
                <a16:creationId xmlns:a16="http://schemas.microsoft.com/office/drawing/2014/main" id="{E0469393-5D07-109F-61A8-87B9FDF02FE3}"/>
              </a:ext>
            </a:extLst>
          </p:cNvPr>
          <p:cNvSpPr/>
          <p:nvPr/>
        </p:nvSpPr>
        <p:spPr>
          <a:xfrm>
            <a:off x="565190" y="1335128"/>
            <a:ext cx="3524210" cy="303172"/>
          </a:xfrm>
          <a:prstGeom prst="rect">
            <a:avLst/>
          </a:prstGeom>
          <a:noFill/>
          <a:ln/>
        </p:spPr>
        <p:txBody>
          <a:bodyPr wrap="none" lIns="0" tIns="0" rIns="0" bIns="0" rtlCol="0" anchor="t"/>
          <a:lstStyle/>
          <a:p>
            <a:pPr algn="r">
              <a:lnSpc>
                <a:spcPts val="1950"/>
              </a:lnSpc>
            </a:pPr>
            <a:r>
              <a:rPr lang="en-US" sz="1550" dirty="0">
                <a:solidFill>
                  <a:srgbClr val="C7CDD6"/>
                </a:solidFill>
                <a:latin typeface="Instrument Sans Medium" pitchFamily="34" charset="0"/>
                <a:ea typeface="Instrument Sans Medium" pitchFamily="34" charset="-122"/>
                <a:cs typeface="Instrument Sans Medium" pitchFamily="34" charset="-120"/>
              </a:rPr>
              <a:t>Qdrant: https://</a:t>
            </a:r>
            <a:r>
              <a:rPr lang="en-US" sz="1550" dirty="0" err="1">
                <a:solidFill>
                  <a:srgbClr val="C7CDD6"/>
                </a:solidFill>
                <a:latin typeface="Instrument Sans Medium" pitchFamily="34" charset="0"/>
                <a:ea typeface="Instrument Sans Medium" pitchFamily="34" charset="-122"/>
                <a:cs typeface="Instrument Sans Medium" pitchFamily="34" charset="-120"/>
              </a:rPr>
              <a:t>login.cloud.qdrant.io</a:t>
            </a:r>
            <a:r>
              <a:rPr lang="en-US" sz="1550" dirty="0">
                <a:solidFill>
                  <a:srgbClr val="C7CDD6"/>
                </a:solidFill>
                <a:latin typeface="Instrument Sans Medium" pitchFamily="34" charset="0"/>
                <a:ea typeface="Instrument Sans Medium" pitchFamily="34" charset="-122"/>
                <a:cs typeface="Instrument Sans Medium" pitchFamily="34" charset="-120"/>
              </a:rPr>
              <a:t>/</a:t>
            </a:r>
            <a:endParaRPr lang="en-US" sz="1550" dirty="0"/>
          </a:p>
        </p:txBody>
      </p:sp>
      <p:sp>
        <p:nvSpPr>
          <p:cNvPr id="8" name="Text 4">
            <a:extLst>
              <a:ext uri="{FF2B5EF4-FFF2-40B4-BE49-F238E27FC236}">
                <a16:creationId xmlns:a16="http://schemas.microsoft.com/office/drawing/2014/main" id="{A3CC6C50-9BD8-D71E-38B9-2C806A2CA097}"/>
              </a:ext>
            </a:extLst>
          </p:cNvPr>
          <p:cNvSpPr/>
          <p:nvPr/>
        </p:nvSpPr>
        <p:spPr>
          <a:xfrm>
            <a:off x="842507" y="1797864"/>
            <a:ext cx="5060910" cy="303172"/>
          </a:xfrm>
          <a:prstGeom prst="rect">
            <a:avLst/>
          </a:prstGeom>
          <a:noFill/>
          <a:ln/>
        </p:spPr>
        <p:txBody>
          <a:bodyPr wrap="none" lIns="0" tIns="0" rIns="0" bIns="0" rtlCol="0" anchor="t"/>
          <a:lstStyle/>
          <a:p>
            <a:pPr algn="r">
              <a:lnSpc>
                <a:spcPts val="1950"/>
              </a:lnSpc>
            </a:pPr>
            <a:r>
              <a:rPr lang="en-US" sz="1550" dirty="0">
                <a:solidFill>
                  <a:srgbClr val="C7CDD6"/>
                </a:solidFill>
                <a:latin typeface="Instrument Sans Medium" pitchFamily="34" charset="0"/>
                <a:ea typeface="Instrument Sans Medium" pitchFamily="34" charset="-122"/>
                <a:cs typeface="Instrument Sans Medium" pitchFamily="34" charset="-120"/>
              </a:rPr>
              <a:t>MongoDB: https://</a:t>
            </a:r>
            <a:r>
              <a:rPr lang="en-US" sz="1550" dirty="0" err="1">
                <a:solidFill>
                  <a:srgbClr val="C7CDD6"/>
                </a:solidFill>
                <a:latin typeface="Instrument Sans Medium" pitchFamily="34" charset="0"/>
                <a:ea typeface="Instrument Sans Medium" pitchFamily="34" charset="-122"/>
                <a:cs typeface="Instrument Sans Medium" pitchFamily="34" charset="-120"/>
              </a:rPr>
              <a:t>account.mongodb.com</a:t>
            </a:r>
            <a:r>
              <a:rPr lang="en-US" sz="1550" dirty="0">
                <a:solidFill>
                  <a:srgbClr val="C7CDD6"/>
                </a:solidFill>
                <a:latin typeface="Instrument Sans Medium" pitchFamily="34" charset="0"/>
                <a:ea typeface="Instrument Sans Medium" pitchFamily="34" charset="-122"/>
                <a:cs typeface="Instrument Sans Medium" pitchFamily="34" charset="-120"/>
              </a:rPr>
              <a:t>/account/login</a:t>
            </a:r>
            <a:endParaRPr lang="en-US" sz="1550" dirty="0"/>
          </a:p>
        </p:txBody>
      </p:sp>
      <p:sp>
        <p:nvSpPr>
          <p:cNvPr id="10" name="TextBox 9">
            <a:extLst>
              <a:ext uri="{FF2B5EF4-FFF2-40B4-BE49-F238E27FC236}">
                <a16:creationId xmlns:a16="http://schemas.microsoft.com/office/drawing/2014/main" id="{31082BD5-A6FA-97C9-432D-96F7B66859E7}"/>
              </a:ext>
            </a:extLst>
          </p:cNvPr>
          <p:cNvSpPr txBox="1"/>
          <p:nvPr/>
        </p:nvSpPr>
        <p:spPr>
          <a:xfrm>
            <a:off x="565190" y="2172831"/>
            <a:ext cx="7315200" cy="369332"/>
          </a:xfrm>
          <a:prstGeom prst="rect">
            <a:avLst/>
          </a:prstGeom>
          <a:noFill/>
        </p:spPr>
        <p:txBody>
          <a:bodyPr wrap="square">
            <a:spAutoFit/>
          </a:bodyPr>
          <a:lstStyle/>
          <a:p>
            <a:r>
              <a:rPr lang="en-US" dirty="0" err="1">
                <a:solidFill>
                  <a:schemeClr val="bg1"/>
                </a:solidFill>
              </a:rPr>
              <a:t>LiteLLM</a:t>
            </a:r>
            <a:r>
              <a:rPr lang="en-US" dirty="0">
                <a:solidFill>
                  <a:schemeClr val="bg1"/>
                </a:solidFill>
              </a:rPr>
              <a:t>: https://</a:t>
            </a:r>
            <a:r>
              <a:rPr lang="en-US" dirty="0" err="1">
                <a:solidFill>
                  <a:schemeClr val="bg1"/>
                </a:solidFill>
              </a:rPr>
              <a:t>docs.litellm.ai</a:t>
            </a:r>
            <a:r>
              <a:rPr lang="en-US" dirty="0">
                <a:solidFill>
                  <a:schemeClr val="bg1"/>
                </a:solidFill>
              </a:rPr>
              <a:t>/docs/proxy/</a:t>
            </a:r>
            <a:r>
              <a:rPr lang="en-US" dirty="0" err="1">
                <a:solidFill>
                  <a:schemeClr val="bg1"/>
                </a:solidFill>
              </a:rPr>
              <a:t>docker_quick_start</a:t>
            </a:r>
            <a:endParaRPr lang="en-US" dirty="0">
              <a:solidFill>
                <a:schemeClr val="bg1"/>
              </a:solidFill>
            </a:endParaRPr>
          </a:p>
        </p:txBody>
      </p:sp>
      <p:sp>
        <p:nvSpPr>
          <p:cNvPr id="11" name="TextBox 10">
            <a:extLst>
              <a:ext uri="{FF2B5EF4-FFF2-40B4-BE49-F238E27FC236}">
                <a16:creationId xmlns:a16="http://schemas.microsoft.com/office/drawing/2014/main" id="{CEB8BCE6-E998-1187-D05E-D35DD5CA6E7C}"/>
              </a:ext>
            </a:extLst>
          </p:cNvPr>
          <p:cNvSpPr txBox="1"/>
          <p:nvPr/>
        </p:nvSpPr>
        <p:spPr>
          <a:xfrm>
            <a:off x="565190" y="2668647"/>
            <a:ext cx="7315200" cy="369332"/>
          </a:xfrm>
          <a:prstGeom prst="rect">
            <a:avLst/>
          </a:prstGeom>
          <a:noFill/>
        </p:spPr>
        <p:txBody>
          <a:bodyPr wrap="square">
            <a:spAutoFit/>
          </a:bodyPr>
          <a:lstStyle/>
          <a:p>
            <a:r>
              <a:rPr lang="en-US" dirty="0" err="1">
                <a:solidFill>
                  <a:schemeClr val="bg1"/>
                </a:solidFill>
              </a:rPr>
              <a:t>Github</a:t>
            </a:r>
            <a:r>
              <a:rPr lang="en-US" dirty="0">
                <a:solidFill>
                  <a:schemeClr val="bg1"/>
                </a:solidFill>
              </a:rPr>
              <a:t>: https://</a:t>
            </a:r>
            <a:r>
              <a:rPr lang="en-US" dirty="0" err="1">
                <a:solidFill>
                  <a:schemeClr val="bg1"/>
                </a:solidFill>
              </a:rPr>
              <a:t>github.com</a:t>
            </a:r>
            <a:r>
              <a:rPr lang="en-US" dirty="0">
                <a:solidFill>
                  <a:schemeClr val="bg1"/>
                </a:solidFill>
              </a:rPr>
              <a:t>/</a:t>
            </a:r>
            <a:r>
              <a:rPr lang="en-US" dirty="0" err="1">
                <a:solidFill>
                  <a:schemeClr val="bg1"/>
                </a:solidFill>
              </a:rPr>
              <a:t>pavanjava</a:t>
            </a:r>
            <a:r>
              <a:rPr lang="en-US" dirty="0">
                <a:solidFill>
                  <a:schemeClr val="bg1"/>
                </a:solidFill>
              </a:rPr>
              <a:t>/</a:t>
            </a:r>
            <a:r>
              <a:rPr lang="en-US" dirty="0" err="1">
                <a:solidFill>
                  <a:schemeClr val="bg1"/>
                </a:solidFill>
              </a:rPr>
              <a:t>vertical_agents_workshop.git</a:t>
            </a:r>
            <a:endParaRPr lang="en-US" dirty="0">
              <a:solidFill>
                <a:schemeClr val="bg1"/>
              </a:solidFill>
            </a:endParaRPr>
          </a:p>
        </p:txBody>
      </p:sp>
    </p:spTree>
    <p:extLst>
      <p:ext uri="{BB962C8B-B14F-4D97-AF65-F5344CB8AC3E}">
        <p14:creationId xmlns:p14="http://schemas.microsoft.com/office/powerpoint/2010/main" val="47696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972</Words>
  <Application>Microsoft Macintosh PowerPoint</Application>
  <PresentationFormat>Custom</PresentationFormat>
  <Paragraphs>94</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Inter Bold</vt:lpstr>
      <vt:lpstr>Inter</vt:lpstr>
      <vt:lpstr>Inter Medium</vt:lpstr>
      <vt:lpstr>Arial</vt:lpstr>
      <vt:lpstr>Instrument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Mantha, Pavan</cp:lastModifiedBy>
  <cp:revision>3</cp:revision>
  <dcterms:created xsi:type="dcterms:W3CDTF">2025-05-30T15:31:28Z</dcterms:created>
  <dcterms:modified xsi:type="dcterms:W3CDTF">2025-05-31T07:03:39Z</dcterms:modified>
</cp:coreProperties>
</file>