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77" r:id="rId4"/>
    <p:sldId id="263" r:id="rId5"/>
    <p:sldId id="262" r:id="rId6"/>
    <p:sldId id="264" r:id="rId7"/>
    <p:sldId id="267" r:id="rId8"/>
    <p:sldId id="271" r:id="rId9"/>
    <p:sldId id="270" r:id="rId10"/>
    <p:sldId id="269" r:id="rId11"/>
    <p:sldId id="274" r:id="rId12"/>
    <p:sldId id="272" r:id="rId13"/>
    <p:sldId id="273" r:id="rId14"/>
    <p:sldId id="265" r:id="rId15"/>
    <p:sldId id="266" r:id="rId16"/>
    <p:sldId id="276" r:id="rId17"/>
    <p:sldId id="275" r:id="rId18"/>
  </p:sldIdLst>
  <p:sldSz cx="9144000" cy="6858000" type="screen4x3"/>
  <p:notesSz cx="6858000" cy="9077325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775" autoAdjust="0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B7071A5-1FC8-45D0-9F61-633D05AF5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6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6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8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5888" y="1135063"/>
            <a:ext cx="4086225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8800"/>
            <a:ext cx="5486400" cy="3573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7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52BD1275-C547-4B93-B19D-DDF864E44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BA8B8D-C05D-4B55-B17E-99B880FD3C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8EDB4-E3AC-45F9-81F6-6954432F87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63C6445-2C3D-4388-B3B6-E77C4EDB0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1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FC277-4676-49C0-A8AF-125EEAC38A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0ECCA-DDA6-4DA8-B316-DEA11354E3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0086C-9B12-43A8-B608-17B4CFD13B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0E9EB-AD09-4BE3-B61F-6A8E744305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32A2B-0230-4DAF-9178-09DA8AB127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33DA8-57A1-4374-8E6C-7040C7C209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542C303-6F56-443C-B21F-FD3738A2D1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noFill/>
        </p:spPr>
        <p:txBody>
          <a:bodyPr lIns="92075" tIns="46038" rIns="92075" bIns="46038" anchor="ctr">
            <a:normAutofit/>
          </a:bodyPr>
          <a:lstStyle/>
          <a:p>
            <a:pPr algn="ctr" eaLnBrk="1" hangingPunct="1"/>
            <a:r>
              <a:rPr lang="en-US" dirty="0"/>
              <a:t>Digital Archival Tracker – Database Team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>
            <a:noAutofit/>
          </a:bodyPr>
          <a:lstStyle/>
          <a:p>
            <a:pPr eaLnBrk="1" hangingPunct="1"/>
            <a:r>
              <a:rPr lang="en-US" sz="2400" dirty="0"/>
              <a:t>Final Presentation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800" y="3962400"/>
            <a:ext cx="3352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sz="1800" b="1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Team Members:</a:t>
            </a:r>
            <a:endParaRPr lang="en-US" b="1" dirty="0">
              <a:latin typeface="+mj-lt"/>
            </a:endParaRPr>
          </a:p>
          <a:p>
            <a:r>
              <a:rPr lang="en-US" sz="2400" dirty="0">
                <a:latin typeface="+mj-lt"/>
              </a:rPr>
              <a:t>Durga Sparsha Bhagwat</a:t>
            </a:r>
          </a:p>
          <a:p>
            <a:r>
              <a:rPr lang="en-US" sz="2400" dirty="0">
                <a:latin typeface="+mj-lt"/>
              </a:rPr>
              <a:t>Shafali Gondi</a:t>
            </a:r>
          </a:p>
          <a:p>
            <a:r>
              <a:rPr lang="en-US" sz="2400" dirty="0">
                <a:latin typeface="+mj-lt"/>
              </a:rPr>
              <a:t>Pavan Jupally</a:t>
            </a:r>
          </a:p>
          <a:p>
            <a:r>
              <a:rPr lang="en-US" sz="2400" dirty="0">
                <a:latin typeface="+mj-lt"/>
              </a:rPr>
              <a:t>Raihan Ahmed Mohammed</a:t>
            </a:r>
          </a:p>
          <a:p>
            <a:endParaRPr lang="en-US" sz="18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are being used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OLEDB 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Object Linking and Embedding, Database (OLEDB).</a:t>
            </a:r>
          </a:p>
          <a:p>
            <a:pPr marL="0" indent="0">
              <a:buNone/>
            </a:pPr>
            <a:r>
              <a:rPr lang="en-US" sz="2400" dirty="0"/>
              <a:t>Used to convert the tables as object of a class and the columns as class variables.</a:t>
            </a:r>
          </a:p>
          <a:p>
            <a:pPr marL="0" indent="0">
              <a:buNone/>
            </a:pPr>
            <a:r>
              <a:rPr lang="en-US" sz="2400" dirty="0"/>
              <a:t>This was done since the size of each table changes based on the user requirement. </a:t>
            </a:r>
          </a:p>
          <a:p>
            <a:pPr marL="0" indent="0">
              <a:buNone/>
            </a:pPr>
            <a:r>
              <a:rPr lang="en-US" sz="2400" dirty="0"/>
              <a:t>The user adds/deletes columns based on the requirement which is to be mapped and linked to the database.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8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0E9EB-AD09-4BE3-B61F-6A8E7443051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304800"/>
            <a:ext cx="3505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1066800"/>
            <a:ext cx="3505200" cy="5571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5011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Main_Table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495800" y="17526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171" y="12573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125730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0600" y="1981200"/>
            <a:ext cx="28194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aipName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receivedByArchivist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Normalized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onGoingPreserveFile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blackExternalHDD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redExternalHDD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firstFixityCheckBlack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AIPRecordID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….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501134"/>
            <a:ext cx="3733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application allows the user to add columns to the excel sheet dynamically based on the user requirements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in turn adds a new column to the database table, thus making the ER diagram dynamic, which changes based on every sheet the user modifies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requirement allow us to indicate only one table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80942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are being used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Entity Framework : </a:t>
            </a:r>
          </a:p>
          <a:p>
            <a:pPr marL="0" indent="0">
              <a:buNone/>
            </a:pPr>
            <a:r>
              <a:rPr lang="en-US" sz="2400" dirty="0"/>
              <a:t>For developing data-oriented software applications we use EF.</a:t>
            </a:r>
          </a:p>
          <a:p>
            <a:pPr marL="0" indent="0">
              <a:buNone/>
            </a:pPr>
            <a:r>
              <a:rPr lang="en-US" sz="2400" dirty="0"/>
              <a:t>The application interacts with a SQLite Engine.</a:t>
            </a:r>
          </a:p>
          <a:p>
            <a:pPr marL="0" indent="0">
              <a:buNone/>
            </a:pPr>
            <a:r>
              <a:rPr lang="en-US" sz="2400" dirty="0"/>
              <a:t>Functions that support this type of interactions is provided by the Entity Framework.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application is developed in Visual Studio 2015</a:t>
            </a:r>
          </a:p>
          <a:p>
            <a:r>
              <a:rPr lang="en-US" sz="2400" dirty="0"/>
              <a:t>To reference any package for the solution we are required to import NuGet packages</a:t>
            </a:r>
          </a:p>
          <a:p>
            <a:r>
              <a:rPr lang="en-US" sz="2400" dirty="0"/>
              <a:t>The components mentioned in the earlier module were included using NuGet package manager</a:t>
            </a:r>
          </a:p>
          <a:p>
            <a:r>
              <a:rPr lang="en-US" sz="2400" dirty="0"/>
              <a:t>This will be shown in the demo along with test cases and the actual application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6" y="2286000"/>
            <a:ext cx="7772400" cy="160934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+mn-lt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/>
              <a:t>Achieved insights &amp; lessons learned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>
            <a:noAutofit/>
          </a:bodyPr>
          <a:lstStyle/>
          <a:p>
            <a:r>
              <a:rPr lang="en-US" sz="2400" dirty="0"/>
              <a:t>Adding a new language and technology to our arsenal – C# &amp; WPF  #BeCareerReady</a:t>
            </a:r>
          </a:p>
          <a:p>
            <a:r>
              <a:rPr lang="en-US" sz="2400" dirty="0"/>
              <a:t>Working with a database with NO SERVER – SQLite</a:t>
            </a:r>
          </a:p>
          <a:p>
            <a:r>
              <a:rPr lang="en-US" sz="2400" dirty="0"/>
              <a:t>Understanding requirements by talking to a client – Requirement gathering</a:t>
            </a:r>
          </a:p>
          <a:p>
            <a:r>
              <a:rPr lang="en-US" sz="2400" dirty="0"/>
              <a:t>Planning the course of action before getting our hands on coding &amp; testing – Software Development Life Cycle</a:t>
            </a:r>
          </a:p>
          <a:p>
            <a:r>
              <a:rPr lang="en-US" sz="2400" dirty="0"/>
              <a:t>Working with a team  and managing deadlines – Time </a:t>
            </a:r>
            <a:r>
              <a:rPr lang="en-US" sz="2400" dirty="0" smtClean="0"/>
              <a:t>management &amp; Team collaboration</a:t>
            </a:r>
            <a:endParaRPr lang="en-US" sz="2400" dirty="0"/>
          </a:p>
          <a:p>
            <a:r>
              <a:rPr lang="en-US" sz="2400" dirty="0"/>
              <a:t>Getting creative criticism during the first semester and improvisation over the course of second semester –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0086C-9B12-43A8-B608-17B4CFD13B0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Solving the problem that the client was facing by preserving and tracking </a:t>
            </a:r>
            <a:r>
              <a:rPr lang="en-US" sz="2400" dirty="0" smtClean="0"/>
              <a:t>changes in the archival process</a:t>
            </a:r>
            <a:endParaRPr lang="en-US" sz="2400" dirty="0"/>
          </a:p>
          <a:p>
            <a:r>
              <a:rPr lang="en-US" sz="2400" dirty="0"/>
              <a:t>Coming up with the solution that fits the client needs</a:t>
            </a:r>
          </a:p>
          <a:p>
            <a:r>
              <a:rPr lang="en-US" sz="2400" dirty="0"/>
              <a:t>Learning the technologies necessary to achieve the solution</a:t>
            </a:r>
          </a:p>
          <a:p>
            <a:r>
              <a:rPr lang="en-US" sz="2400" dirty="0"/>
              <a:t>Following the software development life cycle to achieve the required results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0E9EB-AD09-4BE3-B61F-6A8E7443051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1219200"/>
            <a:ext cx="655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You…</a:t>
            </a:r>
          </a:p>
          <a:p>
            <a:endParaRPr lang="en-US" sz="6600" dirty="0"/>
          </a:p>
          <a:p>
            <a:endParaRPr lang="en-US" sz="6600" dirty="0"/>
          </a:p>
          <a:p>
            <a:r>
              <a:rPr lang="en-US" sz="6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270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r>
              <a:rPr lang="en-US" sz="4000" b="1" i="1" dirty="0"/>
              <a:t> </a:t>
            </a:r>
            <a:r>
              <a:rPr lang="en-US" dirty="0"/>
              <a:t>Flow</a:t>
            </a:r>
            <a:r>
              <a:rPr lang="en-US" sz="4000" b="1" i="1" dirty="0"/>
              <a:t/>
            </a:r>
            <a:br>
              <a:rPr lang="en-US" sz="4000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Statement – What problem is being solved?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 Overview – How do we address the problem and come up with a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Components – What components are being used and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NuGet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 – Final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Achieved </a:t>
            </a:r>
            <a:r>
              <a:rPr lang="en-US" sz="2400" dirty="0"/>
              <a:t>Insights and Lessons </a:t>
            </a:r>
            <a:r>
              <a:rPr lang="en-US" sz="2400" dirty="0" smtClean="0"/>
              <a:t>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is being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Preserving and tracking changes to a number of  files can be cumbersome</a:t>
            </a:r>
          </a:p>
          <a:p>
            <a:r>
              <a:rPr lang="en-US" sz="2400" dirty="0"/>
              <a:t>Especially when the data is being extracted from a third party</a:t>
            </a:r>
          </a:p>
          <a:p>
            <a:r>
              <a:rPr lang="en-US" sz="2400" dirty="0"/>
              <a:t>This data is </a:t>
            </a:r>
            <a:r>
              <a:rPr lang="en-US" sz="2400" dirty="0" smtClean="0"/>
              <a:t>getting stored </a:t>
            </a:r>
            <a:r>
              <a:rPr lang="en-US" sz="2400" dirty="0"/>
              <a:t>in multiple files and changes are </a:t>
            </a:r>
            <a:r>
              <a:rPr lang="en-US" sz="2400" dirty="0" smtClean="0"/>
              <a:t>not efficiently tracked</a:t>
            </a:r>
          </a:p>
          <a:p>
            <a:r>
              <a:rPr lang="en-US" sz="2400" dirty="0" smtClean="0"/>
              <a:t>Here is when usage of the database comes in picture</a:t>
            </a:r>
            <a:endParaRPr lang="en-US" sz="2400" dirty="0"/>
          </a:p>
          <a:p>
            <a:r>
              <a:rPr lang="en-US" sz="2400" dirty="0"/>
              <a:t>These changes are to be saved and files containing these changes are to be </a:t>
            </a:r>
            <a:r>
              <a:rPr lang="en-US" sz="2400" dirty="0" smtClean="0"/>
              <a:t>updated automatically and searched </a:t>
            </a:r>
            <a:r>
              <a:rPr lang="en-US" sz="2400" dirty="0"/>
              <a:t>efficiently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078224"/>
          </a:xfrm>
        </p:spPr>
        <p:txBody>
          <a:bodyPr>
            <a:normAutofit/>
          </a:bodyPr>
          <a:lstStyle/>
          <a:p>
            <a:r>
              <a:rPr lang="en-US" sz="2400" dirty="0"/>
              <a:t>With a clear idea of what the problem was we came up with a solution that addresses this problem in the most efficient way</a:t>
            </a:r>
          </a:p>
          <a:p>
            <a:r>
              <a:rPr lang="en-US" sz="2400" dirty="0"/>
              <a:t>The solution provides the user with the option of saving, editing, deleting and </a:t>
            </a:r>
            <a:r>
              <a:rPr lang="en-US" sz="2400" dirty="0" smtClean="0"/>
              <a:t>exporting the </a:t>
            </a:r>
            <a:r>
              <a:rPr lang="en-US" sz="2400" dirty="0"/>
              <a:t>files</a:t>
            </a:r>
          </a:p>
          <a:p>
            <a:r>
              <a:rPr lang="en-US" sz="2400" dirty="0" smtClean="0"/>
              <a:t>Can dynamically add </a:t>
            </a:r>
            <a:r>
              <a:rPr lang="en-US" sz="2400" dirty="0"/>
              <a:t>infinite number of rows and columns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10E9EB-AD09-4BE3-B61F-6A8E7443051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09220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Sheets &amp; Excel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1092200"/>
            <a:ext cx="2615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Rows &amp; Columns</a:t>
            </a:r>
          </a:p>
        </p:txBody>
      </p:sp>
      <p:sp>
        <p:nvSpPr>
          <p:cNvPr id="6" name="Arrow: Down 5"/>
          <p:cNvSpPr/>
          <p:nvPr/>
        </p:nvSpPr>
        <p:spPr>
          <a:xfrm>
            <a:off x="1676400" y="2819400"/>
            <a:ext cx="914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/>
          <p:cNvSpPr/>
          <p:nvPr/>
        </p:nvSpPr>
        <p:spPr>
          <a:xfrm>
            <a:off x="6553200" y="2819400"/>
            <a:ext cx="914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4433099"/>
            <a:ext cx="2623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Database Tables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4724400"/>
            <a:ext cx="2615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Data grid</a:t>
            </a:r>
          </a:p>
        </p:txBody>
      </p:sp>
    </p:spTree>
    <p:extLst>
      <p:ext uri="{BB962C8B-B14F-4D97-AF65-F5344CB8AC3E}">
        <p14:creationId xmlns:p14="http://schemas.microsoft.com/office/powerpoint/2010/main" val="5258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Limitations, design considerations and deployment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did not want the user to install anything heavy on their machine which requires support on a constant basis</a:t>
            </a:r>
          </a:p>
          <a:p>
            <a:r>
              <a:rPr lang="en-US" sz="2400" dirty="0"/>
              <a:t>Hence the choice of WPF desktop application with SQLite as backend was the best option</a:t>
            </a:r>
          </a:p>
          <a:p>
            <a:r>
              <a:rPr lang="en-US" sz="2400" dirty="0"/>
              <a:t>The application works on any Windows platform starting from Windows 7</a:t>
            </a:r>
          </a:p>
          <a:p>
            <a:r>
              <a:rPr lang="en-US" sz="2400" dirty="0"/>
              <a:t>SQLite requires no installation of any server and the database gets saved when the user runs the application for the first time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are being used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WPF </a:t>
            </a:r>
          </a:p>
          <a:p>
            <a:r>
              <a:rPr lang="en-US" sz="2400" dirty="0"/>
              <a:t>SQLite</a:t>
            </a:r>
            <a:r>
              <a:rPr lang="en-US" sz="2400" b="1" dirty="0"/>
              <a:t> </a:t>
            </a:r>
          </a:p>
          <a:p>
            <a:r>
              <a:rPr lang="en-US" sz="2400" dirty="0"/>
              <a:t>OLEDB</a:t>
            </a:r>
          </a:p>
          <a:p>
            <a:r>
              <a:rPr lang="en-US" sz="2400" dirty="0"/>
              <a:t>Entity Framework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1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are being used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WPF : </a:t>
            </a:r>
          </a:p>
          <a:p>
            <a:pPr marL="0" indent="0">
              <a:buNone/>
            </a:pPr>
            <a:r>
              <a:rPr lang="en-US" sz="2400" dirty="0"/>
              <a:t>Windows Presentation Foundation</a:t>
            </a:r>
          </a:p>
          <a:p>
            <a:pPr marL="0" indent="0">
              <a:buNone/>
            </a:pPr>
            <a:r>
              <a:rPr lang="en-US" sz="2400" dirty="0"/>
              <a:t>Used to develop Windows-based applications which separates the user interface with the business logic.</a:t>
            </a:r>
          </a:p>
          <a:p>
            <a:pPr marL="0" indent="0">
              <a:buNone/>
            </a:pPr>
            <a:r>
              <a:rPr lang="en-US" sz="2400" dirty="0"/>
              <a:t>Since the technology is developed by Microsoft the applications are developed using ‘C#’.</a:t>
            </a:r>
          </a:p>
          <a:p>
            <a:pPr marL="0" indent="0">
              <a:buNone/>
            </a:pPr>
            <a:r>
              <a:rPr lang="en-US" sz="2400" dirty="0"/>
              <a:t>Code for communication between DB and UI was also written in C#.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are being used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SQLite : </a:t>
            </a:r>
          </a:p>
          <a:p>
            <a:pPr marL="0" indent="0">
              <a:buNone/>
            </a:pPr>
            <a:r>
              <a:rPr lang="en-US" sz="2400" dirty="0"/>
              <a:t>One of the major requirements for the user was to never install a server.</a:t>
            </a:r>
          </a:p>
          <a:p>
            <a:pPr marL="0" indent="0">
              <a:buNone/>
            </a:pPr>
            <a:r>
              <a:rPr lang="en-US" sz="2400" dirty="0"/>
              <a:t>Since it requires updates, maintenance and support on a constant basis.</a:t>
            </a:r>
          </a:p>
          <a:p>
            <a:pPr marL="0" indent="0">
              <a:buNone/>
            </a:pPr>
            <a:r>
              <a:rPr lang="en-US" sz="2400" dirty="0"/>
              <a:t>A self-contained, server less embedded database engine which supports transactional style queries.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43D35-8358-480D-B82C-51B0395EE4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3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3952</TotalTime>
  <Words>797</Words>
  <Application>Microsoft Office PowerPoint</Application>
  <PresentationFormat>On-screen Show (4:3)</PresentationFormat>
  <Paragraphs>121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Wingdings</vt:lpstr>
      <vt:lpstr>Wood Type</vt:lpstr>
      <vt:lpstr>Digital Archival Tracker – Database Team</vt:lpstr>
      <vt:lpstr>Presentation Flow </vt:lpstr>
      <vt:lpstr>What problem is being solved?</vt:lpstr>
      <vt:lpstr>Solution overview</vt:lpstr>
      <vt:lpstr>PowerPoint Presentation</vt:lpstr>
      <vt:lpstr>Limitations, design considerations and deployment platforms</vt:lpstr>
      <vt:lpstr>What components are being used and why?</vt:lpstr>
      <vt:lpstr>What components are being used and why?</vt:lpstr>
      <vt:lpstr>What components are being used and why?</vt:lpstr>
      <vt:lpstr>What components are being used and why?</vt:lpstr>
      <vt:lpstr>PowerPoint Presentation</vt:lpstr>
      <vt:lpstr>What components are being used and why?</vt:lpstr>
      <vt:lpstr>NuGet package</vt:lpstr>
      <vt:lpstr>Demo</vt:lpstr>
      <vt:lpstr>Achieved insights &amp; lessons learned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Bhagwat,Durga Sparsha</cp:lastModifiedBy>
  <cp:revision>388</cp:revision>
  <cp:lastPrinted>2000-01-16T21:57:57Z</cp:lastPrinted>
  <dcterms:created xsi:type="dcterms:W3CDTF">1995-06-02T22:19:30Z</dcterms:created>
  <dcterms:modified xsi:type="dcterms:W3CDTF">2017-04-19T14:02:37Z</dcterms:modified>
</cp:coreProperties>
</file>