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notesMasterIdLst>
    <p:notesMasterId r:id="rId23"/>
  </p:notesMasterIdLst>
  <p:sldIdLst>
    <p:sldId id="256" r:id="rId2"/>
    <p:sldId id="257" r:id="rId3"/>
    <p:sldId id="267" r:id="rId4"/>
    <p:sldId id="258" r:id="rId5"/>
    <p:sldId id="259" r:id="rId6"/>
    <p:sldId id="273" r:id="rId7"/>
    <p:sldId id="274" r:id="rId8"/>
    <p:sldId id="261" r:id="rId9"/>
    <p:sldId id="269" r:id="rId10"/>
    <p:sldId id="271" r:id="rId11"/>
    <p:sldId id="262" r:id="rId12"/>
    <p:sldId id="280" r:id="rId13"/>
    <p:sldId id="276" r:id="rId14"/>
    <p:sldId id="277" r:id="rId15"/>
    <p:sldId id="263" r:id="rId16"/>
    <p:sldId id="264" r:id="rId17"/>
    <p:sldId id="265" r:id="rId18"/>
    <p:sldId id="266" r:id="rId19"/>
    <p:sldId id="278" r:id="rId20"/>
    <p:sldId id="272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32CFC-D8FE-4767-B914-CC701449DA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B4C21-E996-49D8-A35F-85E72FD81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7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0F85-3F77-4310-990B-AAC8CAA20449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0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7E72-CC68-4D04-A6E2-CA70090E419F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4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3D8E-4378-4C51-8F67-13A3F07423CB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0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FA40-0FAD-4D3D-8E80-0ACCBC44BEEE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0537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188A-07BB-4579-8A77-FF5523F42C93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8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DC36-F98D-4960-855D-5F7FAEB1196A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66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B5-45B3-4806-A471-B14877102431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4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77A5-8FAE-4D3E-AFCB-5FC0E70D6E3C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4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759E-35FD-40CA-803F-07C95DD593E9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2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28F7-114D-4096-B7D0-6BAC82A2E51E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FD01-5411-4864-98EC-466E21FA5412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2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F086-93DA-42F8-8E19-2F16596D32AA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9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C5B-F76D-4FDD-A3D3-D26D94E82843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3499-79F9-41D9-91EA-615E35F6586A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1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972D-54E2-4482-A9F5-B1732FFD37E3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1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D499-58B5-4696-9B4B-D61BCF63703B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EF0C-2CB0-4E2D-AF44-AE02F6A67107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4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4D1495-2ACC-42A8-A9A3-A64E9A9DFB86}" type="datetime1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10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Archival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Graduate directed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6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646112" y="452718"/>
            <a:ext cx="9067732" cy="832743"/>
          </a:xfrm>
        </p:spPr>
        <p:txBody>
          <a:bodyPr/>
          <a:lstStyle/>
          <a:p>
            <a:r>
              <a:rPr lang="en-US" dirty="0"/>
              <a:t>Database Interaction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12408"/>
            <a:ext cx="11101778" cy="46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5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147"/>
          </a:xfrm>
        </p:spPr>
        <p:txBody>
          <a:bodyPr/>
          <a:lstStyle/>
          <a:p>
            <a:r>
              <a:rPr lang="en-US" sz="4000" kern="0" dirty="0">
                <a:latin typeface="Calibri Light" panose="020F0302020204030204"/>
              </a:rPr>
              <a:t>Result – Looks beautiful</a:t>
            </a:r>
            <a:br>
              <a:rPr lang="en-US" sz="1600" kern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0765" y="1134818"/>
            <a:ext cx="2053325" cy="53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MainBag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0765" y="1662853"/>
            <a:ext cx="2053325" cy="1348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dirty="0" err="1">
                <a:solidFill>
                  <a:schemeClr val="tx1"/>
                </a:solidFill>
              </a:rPr>
              <a:t>mainBagId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mainBagName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timeStamp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8038" y="1765884"/>
            <a:ext cx="519998" cy="3592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PK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354340" y="1237250"/>
            <a:ext cx="2901497" cy="42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AIP_Record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54341" y="1659304"/>
            <a:ext cx="2901496" cy="24776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AIPRecordID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aipName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receivedByArchivist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 normalized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ongoingPreserveFile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mainBagID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80599" y="1719277"/>
            <a:ext cx="519998" cy="2813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65854" y="3516592"/>
            <a:ext cx="519998" cy="2813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11755" y="1102218"/>
            <a:ext cx="2811730" cy="61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Upload_Info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411755" y="1677347"/>
            <a:ext cx="2811730" cy="34602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uploadInfoID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bagged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aiped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duraCloud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blackExternalHDD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redExternalHDD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firstFixityCheckBack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firstFixityCheckRed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AIPRecordID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67583" y="1720405"/>
            <a:ext cx="519998" cy="3592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67583" y="4231753"/>
            <a:ext cx="519998" cy="3592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FK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2960" y="3980547"/>
            <a:ext cx="2568497" cy="53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958" y="4495702"/>
            <a:ext cx="2568499" cy="1873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commentID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commentDescription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timestamp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aipRecordID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0233" y="4611613"/>
            <a:ext cx="519998" cy="3592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1037" y="5846303"/>
            <a:ext cx="519998" cy="3592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99468" y="4415051"/>
            <a:ext cx="2720654" cy="53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ReplyComments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199468" y="4953946"/>
            <a:ext cx="2720656" cy="13795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replyCommentID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replyComment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 commentID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76741" y="5137629"/>
            <a:ext cx="519998" cy="3592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215201" y="5852405"/>
            <a:ext cx="519998" cy="3592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FK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341151" y="4249995"/>
            <a:ext cx="2339987" cy="53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Quarters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341152" y="4765150"/>
            <a:ext cx="2339986" cy="15841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quarterID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quarter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upoadInfoID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year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419675" y="4829543"/>
            <a:ext cx="519998" cy="3592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PK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341152" y="5666671"/>
            <a:ext cx="519998" cy="3592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FK</a:t>
            </a:r>
          </a:p>
        </p:txBody>
      </p:sp>
      <p:cxnSp>
        <p:nvCxnSpPr>
          <p:cNvPr id="72" name="Elbow Connector 71"/>
          <p:cNvCxnSpPr>
            <a:stCxn id="31" idx="3"/>
            <a:endCxn id="34" idx="1"/>
          </p:cNvCxnSpPr>
          <p:nvPr/>
        </p:nvCxnSpPr>
        <p:spPr>
          <a:xfrm>
            <a:off x="2434090" y="2336936"/>
            <a:ext cx="920251" cy="5612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41" idx="0"/>
          </p:cNvCxnSpPr>
          <p:nvPr/>
        </p:nvCxnSpPr>
        <p:spPr>
          <a:xfrm rot="10800000" flipV="1">
            <a:off x="1727210" y="3215179"/>
            <a:ext cx="1627131" cy="7653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38" idx="2"/>
          </p:cNvCxnSpPr>
          <p:nvPr/>
        </p:nvCxnSpPr>
        <p:spPr>
          <a:xfrm>
            <a:off x="6104586" y="4117365"/>
            <a:ext cx="1713034" cy="1020264"/>
          </a:xfrm>
          <a:prstGeom prst="bentConnector4">
            <a:avLst>
              <a:gd name="adj1" fmla="val 8966"/>
              <a:gd name="adj2" fmla="val 12240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8" idx="3"/>
            <a:endCxn id="49" idx="0"/>
          </p:cNvCxnSpPr>
          <p:nvPr/>
        </p:nvCxnSpPr>
        <p:spPr>
          <a:xfrm>
            <a:off x="9223485" y="3407488"/>
            <a:ext cx="1287660" cy="8425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42" idx="2"/>
            <a:endCxn id="46" idx="2"/>
          </p:cNvCxnSpPr>
          <p:nvPr/>
        </p:nvCxnSpPr>
        <p:spPr>
          <a:xfrm rot="5400000" flipH="1" flipV="1">
            <a:off x="3125580" y="4935102"/>
            <a:ext cx="35843" cy="2832588"/>
          </a:xfrm>
          <a:prstGeom prst="bentConnector3">
            <a:avLst>
              <a:gd name="adj1" fmla="val -63778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8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API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7127" y="1712890"/>
            <a:ext cx="104962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createAIPRecord</a:t>
            </a:r>
            <a:r>
              <a:rPr lang="en-US" dirty="0"/>
              <a:t> </a:t>
            </a:r>
            <a:r>
              <a:rPr lang="en-US" b="1" dirty="0"/>
              <a:t>(AIPRecord aipRecordObject){</a:t>
            </a:r>
          </a:p>
          <a:p>
            <a:r>
              <a:rPr lang="en-US" dirty="0"/>
              <a:t>INSERT INTO AIP_Record VALUES (value1, value2, value3 ...);</a:t>
            </a:r>
          </a:p>
          <a:p>
            <a:pPr lvl="0"/>
            <a:r>
              <a:rPr lang="en-US" b="1" dirty="0"/>
              <a:t>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getLatestFixityReportName(DateTime timestamp){</a:t>
            </a:r>
          </a:p>
          <a:p>
            <a:r>
              <a:rPr lang="en-US" dirty="0"/>
              <a:t>SELECT column_name FROM MainBag WHERE timestamp &lt; currenttimestamp;</a:t>
            </a:r>
            <a:endParaRPr lang="en-US" b="1" dirty="0"/>
          </a:p>
          <a:p>
            <a:r>
              <a:rPr lang="en-US" b="1" dirty="0"/>
              <a:t>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string getComment(int aipRecordID){</a:t>
            </a:r>
          </a:p>
          <a:p>
            <a:r>
              <a:rPr lang="en-US" dirty="0"/>
              <a:t>SELECT commentDescription FROM Comments WHERE aipRecordID=recordID;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removeReply(int replyCommentID){</a:t>
            </a:r>
          </a:p>
          <a:p>
            <a:pPr lvl="0"/>
            <a:r>
              <a:rPr lang="en-US"/>
              <a:t>DELETE FROM Reply_Comments WHERE replyCommentID = replyCommentID;</a:t>
            </a:r>
            <a:endParaRPr lang="en-US" b="1"/>
          </a:p>
          <a:p>
            <a:pPr lvl="0"/>
            <a:r>
              <a:rPr lang="en-US" b="1" dirty="0"/>
              <a:t>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5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35895" y="2040834"/>
            <a:ext cx="3975653" cy="2822713"/>
          </a:xfrm>
        </p:spPr>
        <p:txBody>
          <a:bodyPr anchor="ctr"/>
          <a:lstStyle/>
          <a:p>
            <a:pPr algn="ctr"/>
            <a:r>
              <a:rPr lang="en-US" sz="6000" dirty="0"/>
              <a:t>UI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1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3183" y="2676939"/>
            <a:ext cx="10077556" cy="1603514"/>
          </a:xfrm>
        </p:spPr>
        <p:txBody>
          <a:bodyPr anchor="ctr"/>
          <a:lstStyle/>
          <a:p>
            <a:pPr algn="ctr"/>
            <a:r>
              <a:rPr lang="en-US" sz="6000" dirty="0"/>
              <a:t>Service Integration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2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Fixity Report Folder Traversal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 descr="Fixity_Folder_Travers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1" y="1152983"/>
            <a:ext cx="11357113" cy="544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6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50" name="Picture 2" descr="TSV_Files_Detail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40401"/>
            <a:ext cx="10864847" cy="37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TSV Status Generator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074" name="Picture 2" descr="TSV_Status_Generato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320" y="1235694"/>
            <a:ext cx="11320602" cy="545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6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098" name="Picture 2" descr="TSV_File_Statu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6" y="1732618"/>
            <a:ext cx="9836828" cy="297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1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3183" y="2676939"/>
            <a:ext cx="10077556" cy="1603514"/>
          </a:xfrm>
        </p:spPr>
        <p:txBody>
          <a:bodyPr anchor="ctr"/>
          <a:lstStyle/>
          <a:p>
            <a:pPr algn="ctr"/>
            <a:r>
              <a:rPr lang="en-US" sz="6000" dirty="0"/>
              <a:t>Database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3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Solution</a:t>
            </a:r>
          </a:p>
          <a:p>
            <a:r>
              <a:rPr lang="en-US" sz="2400" dirty="0"/>
              <a:t>Design</a:t>
            </a:r>
          </a:p>
          <a:p>
            <a:r>
              <a:rPr lang="en-US" sz="2400" dirty="0"/>
              <a:t>Progress</a:t>
            </a:r>
          </a:p>
          <a:p>
            <a:r>
              <a:rPr lang="en-US" sz="2400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9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Searches chosen folder for Fixity reports and identifies them.</a:t>
            </a:r>
          </a:p>
          <a:p>
            <a:pPr algn="just"/>
            <a:r>
              <a:rPr lang="en-US" sz="2400" dirty="0"/>
              <a:t>Retrieved status of each Fixity report in the Fixity report folder.</a:t>
            </a:r>
          </a:p>
          <a:p>
            <a:pPr algn="just"/>
            <a:r>
              <a:rPr lang="en-US" sz="2400" dirty="0"/>
              <a:t>The database design is finalized.</a:t>
            </a:r>
          </a:p>
          <a:p>
            <a:pPr algn="just"/>
            <a:r>
              <a:rPr lang="en-US" sz="2400" dirty="0"/>
              <a:t>The team is able to perform CRUD operations in a dummy Windows Form application with SQL Lite as back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23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95110"/>
            <a:ext cx="8946541" cy="4195481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Requirement gathering and documentation.</a:t>
            </a:r>
          </a:p>
          <a:p>
            <a:pPr algn="just"/>
            <a:r>
              <a:rPr lang="en-US" sz="2400" dirty="0"/>
              <a:t>Prototype enabled design and development. </a:t>
            </a:r>
          </a:p>
          <a:p>
            <a:pPr algn="just"/>
            <a:r>
              <a:rPr lang="en-US" sz="2400" dirty="0"/>
              <a:t>Built for Windows platform to solve user’s current inconvenience of tracking multiple files. </a:t>
            </a:r>
          </a:p>
          <a:p>
            <a:pPr algn="just"/>
            <a:r>
              <a:rPr lang="en-US" sz="2400" dirty="0"/>
              <a:t>Reading, understanding and displaying Fixity reports in clear and understandable fashion. </a:t>
            </a:r>
          </a:p>
          <a:p>
            <a:pPr algn="just"/>
            <a:r>
              <a:rPr lang="en-US" sz="2400" dirty="0"/>
              <a:t>Editing and saving AIP Reports to user’s system for future reference.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All this in one simple but powerful solution.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0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Digital Archival Tracker </a:t>
            </a:r>
            <a:r>
              <a:rPr lang="en-US" sz="2400" dirty="0"/>
              <a:t>is aimed at providing a streamlined solution for tracking archived files.</a:t>
            </a:r>
          </a:p>
          <a:p>
            <a:pPr algn="just"/>
            <a:r>
              <a:rPr lang="en-US" sz="2400" dirty="0"/>
              <a:t>Developed by 3 teams :</a:t>
            </a:r>
          </a:p>
          <a:p>
            <a:pPr lvl="1" algn="just"/>
            <a:r>
              <a:rPr lang="en-US" sz="2400" dirty="0"/>
              <a:t>User Interface</a:t>
            </a:r>
          </a:p>
          <a:p>
            <a:pPr lvl="1" algn="just"/>
            <a:r>
              <a:rPr lang="en-US" sz="2400" dirty="0"/>
              <a:t>Service Integration</a:t>
            </a:r>
          </a:p>
          <a:p>
            <a:pPr lvl="1" algn="just"/>
            <a:r>
              <a:rPr lang="en-US" sz="2400" dirty="0"/>
              <a:t>Database 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7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Complex and inconvenient tracking through manual entry of file information in to Excel.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Tedious and time consuming tracking process.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User has to read each Fixity report to identify information regarding each file.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No unification of entire tracking process.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5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Unify tracking by automating the process.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Solution will read and understand Fixity reports.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Present Fixity report data in a clear, understandable fashion.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Solution will also provide ability to read, manipulate and save existing and new Excel sheets for AIP Records. 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5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Preliminary Technologies</a:t>
            </a:r>
            <a:br>
              <a:rPr lang="en-US" dirty="0"/>
            </a:br>
            <a:r>
              <a:rPr lang="en-US" sz="3200" dirty="0"/>
              <a:t>User Interface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WPF – Windows Presentation Foundation Framework</a:t>
            </a:r>
          </a:p>
          <a:p>
            <a:pPr lvl="1" algn="just"/>
            <a:r>
              <a:rPr lang="en-US" sz="2000" dirty="0"/>
              <a:t> Next-generation presentation system - building Windows client applications - visually stunning user experiences.</a:t>
            </a:r>
          </a:p>
          <a:p>
            <a:pPr lvl="1" algn="just"/>
            <a:r>
              <a:rPr lang="en-US" sz="2000" dirty="0"/>
              <a:t>Create a wide range of standalone and browser-hosted applications.</a:t>
            </a:r>
          </a:p>
          <a:p>
            <a:pPr lvl="1" algn="just"/>
            <a:r>
              <a:rPr lang="en-US" sz="2000" dirty="0"/>
              <a:t>Extremely flexible - re design your own controls without buying new controls.</a:t>
            </a:r>
          </a:p>
          <a:p>
            <a:pPr algn="just"/>
            <a:r>
              <a:rPr lang="en-US" sz="2200" b="1" dirty="0"/>
              <a:t>Tools – Visual Studio 2015 Enterprise Edition.</a:t>
            </a:r>
          </a:p>
          <a:p>
            <a:pPr algn="just"/>
            <a:r>
              <a:rPr lang="en-US" sz="2200" b="1" dirty="0"/>
              <a:t>API – Provided by Service Integration Team.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5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12408"/>
            <a:ext cx="11101778" cy="4608975"/>
          </a:xfrm>
          <a:prstGeom prst="rect">
            <a:avLst/>
          </a:prstGeom>
        </p:spPr>
      </p:pic>
      <p:sp>
        <p:nvSpPr>
          <p:cNvPr id="68" name="Title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Implementation</a:t>
            </a:r>
            <a:br>
              <a:rPr lang="en-US" dirty="0"/>
            </a:br>
            <a:r>
              <a:rPr lang="en-US" sz="3200" dirty="0"/>
              <a:t>Service Integration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6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Technologies</a:t>
            </a:r>
            <a:br>
              <a:rPr lang="en-US" dirty="0"/>
            </a:br>
            <a:r>
              <a:rPr lang="en-US" sz="3200" dirty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/>
              <a:t>SQL Lite Database</a:t>
            </a:r>
          </a:p>
          <a:p>
            <a:pPr lvl="1" algn="just"/>
            <a:r>
              <a:rPr lang="en-US" sz="2400" dirty="0"/>
              <a:t>No prior SQL Lite Database server installation required.</a:t>
            </a:r>
          </a:p>
          <a:p>
            <a:pPr lvl="1" algn="just"/>
            <a:r>
              <a:rPr lang="en-US" sz="2400" dirty="0"/>
              <a:t>There is no "setup" procedure. </a:t>
            </a:r>
          </a:p>
          <a:p>
            <a:pPr lvl="1" algn="just"/>
            <a:r>
              <a:rPr lang="en-US" sz="2400" dirty="0"/>
              <a:t>There is no server process that needs to be started, stopped, or configured. </a:t>
            </a:r>
          </a:p>
          <a:p>
            <a:pPr lvl="1" algn="just"/>
            <a:r>
              <a:rPr lang="en-US" sz="2400" dirty="0"/>
              <a:t>Programs that use SQLite require no administrative support for setting up the database engine before they are run.</a:t>
            </a:r>
          </a:p>
          <a:p>
            <a:pPr lvl="1" algn="just"/>
            <a:r>
              <a:rPr lang="en-US" sz="2400" dirty="0"/>
              <a:t> Any program that is able to access the disk is able to use an SQLite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3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Technologies</a:t>
            </a:r>
            <a:br>
              <a:rPr lang="en-US" dirty="0"/>
            </a:br>
            <a:r>
              <a:rPr lang="en-US" sz="3200" dirty="0"/>
              <a:t>Database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MVC- Model, View &amp; Controller</a:t>
            </a:r>
          </a:p>
          <a:p>
            <a:pPr lvl="1" algn="just"/>
            <a:r>
              <a:rPr lang="en-US" sz="2400" dirty="0"/>
              <a:t>MVC framework is an alternative to .NET web forms pattern for creating web application.</a:t>
            </a:r>
          </a:p>
          <a:p>
            <a:pPr lvl="1" algn="just"/>
            <a:r>
              <a:rPr lang="en-US" sz="2400" dirty="0"/>
              <a:t>It is traditionally used for desktop GUIs.</a:t>
            </a:r>
          </a:p>
          <a:p>
            <a:pPr lvl="1" algn="just"/>
            <a:r>
              <a:rPr lang="en-US" sz="2400" dirty="0"/>
              <a:t>Model manages data, logic &amp; rules of application.</a:t>
            </a:r>
          </a:p>
          <a:p>
            <a:pPr lvl="1" algn="just"/>
            <a:r>
              <a:rPr lang="en-US" sz="2400" dirty="0"/>
              <a:t>View is the output representation.</a:t>
            </a:r>
          </a:p>
          <a:p>
            <a:pPr lvl="1" algn="just"/>
            <a:r>
              <a:rPr lang="en-US" sz="2400" dirty="0"/>
              <a:t>Controller converts input to command for model or view. 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20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</TotalTime>
  <Words>625</Words>
  <Application>Microsoft Office PowerPoint</Application>
  <PresentationFormat>Widescreen</PresentationFormat>
  <Paragraphs>155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Wingdings</vt:lpstr>
      <vt:lpstr>Wingdings 3</vt:lpstr>
      <vt:lpstr>Ion</vt:lpstr>
      <vt:lpstr>Digital Archival Tracker</vt:lpstr>
      <vt:lpstr>Overview</vt:lpstr>
      <vt:lpstr>Introduction</vt:lpstr>
      <vt:lpstr>Problem Statement</vt:lpstr>
      <vt:lpstr>High Level Solution</vt:lpstr>
      <vt:lpstr>Preliminary Technologies User Interface</vt:lpstr>
      <vt:lpstr>Preliminary Implementation Service Integration</vt:lpstr>
      <vt:lpstr>Preliminary Technologies Database</vt:lpstr>
      <vt:lpstr>Preliminary Technologies Database - Continued</vt:lpstr>
      <vt:lpstr>Database Interaction Design</vt:lpstr>
      <vt:lpstr>Result – Looks beautiful </vt:lpstr>
      <vt:lpstr>Sample API Methods</vt:lpstr>
      <vt:lpstr>UI Demo</vt:lpstr>
      <vt:lpstr>Service Integration Demo</vt:lpstr>
      <vt:lpstr>Fixity Report Folder Traversal  </vt:lpstr>
      <vt:lpstr>Output  </vt:lpstr>
      <vt:lpstr>TSV Status Generator  </vt:lpstr>
      <vt:lpstr>Output  </vt:lpstr>
      <vt:lpstr>Database Demo</vt:lpstr>
      <vt:lpstr>Progress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Archival Tracker</dc:title>
  <dc:creator>Nadeem Ansari</dc:creator>
  <cp:lastModifiedBy>Nadeem Ansari</cp:lastModifiedBy>
  <cp:revision>171</cp:revision>
  <dcterms:created xsi:type="dcterms:W3CDTF">2016-12-08T01:24:45Z</dcterms:created>
  <dcterms:modified xsi:type="dcterms:W3CDTF">2016-12-08T07:35:45Z</dcterms:modified>
</cp:coreProperties>
</file>