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5" r:id="rId9"/>
    <p:sldId id="267" r:id="rId10"/>
    <p:sldId id="268" r:id="rId11"/>
    <p:sldId id="270" r:id="rId12"/>
    <p:sldId id="273" r:id="rId13"/>
    <p:sldId id="274" r:id="rId14"/>
    <p:sldId id="263" r:id="rId15"/>
    <p:sldId id="269" r:id="rId16"/>
    <p:sldId id="266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170B7-FA58-4CB4-A44E-38A62E95F641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9E18-113E-43CE-B56B-65B999B72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4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9E18-113E-43CE-B56B-65B999B722E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76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9E18-113E-43CE-B56B-65B999B722E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A505E8-D998-4981-9F2B-993DF2C4EA6F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ED366F-49A0-464C-A7F2-B7701956A90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3847" y="2441905"/>
            <a:ext cx="4523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Welcome…!</a:t>
            </a:r>
            <a:endParaRPr lang="en-IN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77355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Recurrent Neural Network</a:t>
            </a:r>
            <a:r>
              <a:rPr lang="en-US" dirty="0" smtClean="0"/>
              <a:t>:</a:t>
            </a:r>
          </a:p>
          <a:p>
            <a:r>
              <a:rPr lang="en-US" dirty="0" smtClean="0"/>
              <a:t>~ A </a:t>
            </a:r>
            <a:r>
              <a:rPr lang="en-US" dirty="0"/>
              <a:t>recurrent neural network (RNN) is a type of artificial neural network which </a:t>
            </a:r>
            <a:endParaRPr lang="en-US" dirty="0" smtClean="0"/>
          </a:p>
          <a:p>
            <a:r>
              <a:rPr lang="en-US" dirty="0" smtClean="0"/>
              <a:t>   uses </a:t>
            </a:r>
            <a:r>
              <a:rPr lang="en-US" dirty="0"/>
              <a:t>sequential data or time series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~ This </a:t>
            </a:r>
            <a:r>
              <a:rPr lang="en-US" dirty="0"/>
              <a:t>Neural Network is called Recurrent because it can repeatedly perform </a:t>
            </a:r>
            <a:endParaRPr lang="en-US" dirty="0" smtClean="0"/>
          </a:p>
          <a:p>
            <a:r>
              <a:rPr lang="en-US" dirty="0" smtClean="0"/>
              <a:t>    the same </a:t>
            </a:r>
            <a:r>
              <a:rPr lang="en-US" dirty="0"/>
              <a:t>task or operation on a sequence of inputs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~</a:t>
            </a:r>
            <a:r>
              <a:rPr lang="en-US" dirty="0"/>
              <a:t>The logic behind an RNN is to save the output of the particular layer and </a:t>
            </a:r>
            <a:r>
              <a:rPr lang="en-US" dirty="0" smtClean="0"/>
              <a:t>feed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it back to the input in order to predict the output of the layer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latin typeface="Algerian" pitchFamily="82" charset="0"/>
              </a:rPr>
              <a:t>LSTM(Long Short Term Memory)</a:t>
            </a:r>
            <a:r>
              <a:rPr lang="en-US" dirty="0" smtClean="0"/>
              <a:t>:</a:t>
            </a:r>
          </a:p>
          <a:p>
            <a:r>
              <a:rPr lang="en-US" dirty="0" smtClean="0"/>
              <a:t>~ Long Short Term Memory is a kind of recurrent neural network.</a:t>
            </a:r>
          </a:p>
          <a:p>
            <a:r>
              <a:rPr lang="en-US" dirty="0" smtClean="0"/>
              <a:t>~ In RNN output from the last step is fed as input within the present step. </a:t>
            </a:r>
          </a:p>
          <a:p>
            <a:r>
              <a:rPr lang="en-US" dirty="0" smtClean="0"/>
              <a:t>~ LSTM will by default retain the knowledge for a long period of time. It is used </a:t>
            </a:r>
          </a:p>
          <a:p>
            <a:r>
              <a:rPr lang="en-US" dirty="0"/>
              <a:t> </a:t>
            </a:r>
            <a:r>
              <a:rPr lang="en-US" dirty="0" smtClean="0"/>
              <a:t>   for processing, predicting and classifying on the basis of time-series data</a:t>
            </a:r>
          </a:p>
          <a:p>
            <a:r>
              <a:rPr lang="en-US" dirty="0" smtClean="0"/>
              <a:t>~ LSTM has a new structure called a memory cell.  </a:t>
            </a:r>
          </a:p>
          <a:p>
            <a:r>
              <a:rPr lang="en-US" dirty="0" smtClean="0"/>
              <a:t>~ The memory cell makes the decisions about what information to store, and </a:t>
            </a:r>
          </a:p>
          <a:p>
            <a:r>
              <a:rPr lang="en-US" dirty="0"/>
              <a:t> </a:t>
            </a:r>
            <a:r>
              <a:rPr lang="en-US" dirty="0" smtClean="0"/>
              <a:t>   when to allow reading, writing and forgetting. </a:t>
            </a:r>
          </a:p>
          <a:p>
            <a:r>
              <a:rPr lang="en-US" dirty="0" smtClean="0"/>
              <a:t>~ A memory cell contains three main gates: </a:t>
            </a:r>
          </a:p>
          <a:p>
            <a:r>
              <a:rPr lang="en-US" dirty="0" smtClean="0"/>
              <a:t>   1.Input gate- a new value flows into the memory cell. </a:t>
            </a:r>
          </a:p>
          <a:p>
            <a:r>
              <a:rPr lang="en-US" dirty="0" smtClean="0"/>
              <a:t>   2.Forget gate- a value remains in the memory cell. </a:t>
            </a:r>
          </a:p>
          <a:p>
            <a:r>
              <a:rPr lang="en-US" dirty="0"/>
              <a:t> </a:t>
            </a:r>
            <a:r>
              <a:rPr lang="en-US" dirty="0" smtClean="0"/>
              <a:t>  3.Output gate- value in the memory cell is used to compute the output.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9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29313"/>
            <a:ext cx="5885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Bell MT" pitchFamily="18" charset="0"/>
                <a:ea typeface="Cambria" pitchFamily="18" charset="0"/>
              </a:rPr>
              <a:t>Datasets, Implementation ,Results</a:t>
            </a:r>
            <a:endParaRPr lang="en-IN" sz="3200" u="sng" dirty="0">
              <a:latin typeface="Bell MT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2" y="740697"/>
            <a:ext cx="7056784" cy="6027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12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0"/>
            <a:ext cx="597666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43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0"/>
            <a:ext cx="597666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7176985" y="2276872"/>
            <a:ext cx="432048" cy="1800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77582" y="2924944"/>
            <a:ext cx="431451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6985" y="2636912"/>
            <a:ext cx="432048" cy="1440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2359" y="2215456"/>
            <a:ext cx="86433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 Rounded MT Bold" pitchFamily="34" charset="0"/>
              </a:rPr>
              <a:t>Train</a:t>
            </a:r>
          </a:p>
          <a:p>
            <a:endParaRPr lang="en-US" sz="1050" dirty="0" smtClean="0">
              <a:latin typeface="Arial Rounded MT Bold" pitchFamily="34" charset="0"/>
            </a:endParaRPr>
          </a:p>
          <a:p>
            <a:r>
              <a:rPr lang="en-US" sz="1050" dirty="0" smtClean="0">
                <a:latin typeface="Arial Rounded MT Bold" pitchFamily="34" charset="0"/>
              </a:rPr>
              <a:t>Prediction</a:t>
            </a:r>
          </a:p>
          <a:p>
            <a:endParaRPr lang="en-US" sz="1050" dirty="0" smtClean="0">
              <a:latin typeface="Arial Rounded MT Bold" pitchFamily="34" charset="0"/>
            </a:endParaRPr>
          </a:p>
          <a:p>
            <a:r>
              <a:rPr lang="en-US" sz="1050" dirty="0" smtClean="0">
                <a:latin typeface="Arial Rounded MT Bold" pitchFamily="34" charset="0"/>
              </a:rPr>
              <a:t>Val</a:t>
            </a:r>
            <a:endParaRPr lang="en-IN" sz="105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3" y="692695"/>
            <a:ext cx="4705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Tools &amp; Technologies</a:t>
            </a:r>
            <a:endParaRPr lang="en-IN" sz="32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298545" y="1844824"/>
            <a:ext cx="3994876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~ Programming Language : Python</a:t>
            </a:r>
          </a:p>
          <a:p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~ Libraries :  * </a:t>
            </a:r>
            <a:r>
              <a:rPr lang="en-IN" sz="2000" dirty="0" smtClean="0">
                <a:latin typeface="Cambria" pitchFamily="18" charset="0"/>
                <a:ea typeface="Cambria" pitchFamily="18" charset="0"/>
              </a:rPr>
              <a:t>Numpy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                          * </a:t>
            </a:r>
            <a:r>
              <a:rPr lang="en-IN" sz="2000" dirty="0" smtClean="0">
                <a:latin typeface="Cambria" pitchFamily="18" charset="0"/>
                <a:ea typeface="Cambria" pitchFamily="18" charset="0"/>
              </a:rPr>
              <a:t>Scikit Learn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	          * </a:t>
            </a:r>
            <a:r>
              <a:rPr lang="en-IN" sz="2000" dirty="0" smtClean="0">
                <a:latin typeface="Cambria" pitchFamily="18" charset="0"/>
                <a:ea typeface="Cambria" pitchFamily="18" charset="0"/>
              </a:rPr>
              <a:t>Tensorflow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  <a:p>
            <a:r>
              <a:rPr lang="en-IN" sz="2000" dirty="0" smtClean="0">
                <a:latin typeface="Cambria" pitchFamily="18" charset="0"/>
                <a:ea typeface="Cambria" pitchFamily="18" charset="0"/>
              </a:rPr>
              <a:t>                         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*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2000" dirty="0" smtClean="0">
                <a:latin typeface="Cambria" pitchFamily="18" charset="0"/>
                <a:ea typeface="Cambria" pitchFamily="18" charset="0"/>
              </a:rPr>
              <a:t>Keras</a:t>
            </a:r>
          </a:p>
          <a:p>
            <a:r>
              <a:rPr lang="en-IN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2000" dirty="0" smtClean="0">
                <a:latin typeface="Cambria" pitchFamily="18" charset="0"/>
                <a:ea typeface="Cambria" pitchFamily="18" charset="0"/>
              </a:rPr>
              <a:t>                         * Pandas</a:t>
            </a:r>
          </a:p>
          <a:p>
            <a:r>
              <a:rPr lang="en-IN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2000" dirty="0" smtClean="0">
                <a:latin typeface="Cambria" pitchFamily="18" charset="0"/>
                <a:ea typeface="Cambria" pitchFamily="18" charset="0"/>
              </a:rPr>
              <a:t>                         * Datetime</a:t>
            </a:r>
          </a:p>
          <a:p>
            <a:r>
              <a:rPr lang="en-IN" sz="2000" dirty="0">
                <a:latin typeface="Cambria" pitchFamily="18" charset="0"/>
                <a:ea typeface="Cambria" pitchFamily="18" charset="0"/>
              </a:rPr>
              <a:t>	</a:t>
            </a:r>
            <a:r>
              <a:rPr lang="en-IN" sz="2000" dirty="0" smtClean="0">
                <a:latin typeface="Cambria" pitchFamily="18" charset="0"/>
                <a:ea typeface="Cambria" pitchFamily="18" charset="0"/>
              </a:rPr>
              <a:t>         * Matplotlib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                     </a:t>
            </a:r>
          </a:p>
          <a:p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~ IDE : Google Colab ,</a:t>
            </a:r>
          </a:p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             Jupyter Notebook </a:t>
            </a:r>
            <a:endParaRPr lang="en-IN" sz="2000" dirty="0" smtClean="0">
              <a:latin typeface="Cambria" pitchFamily="18" charset="0"/>
              <a:ea typeface="Cambria" pitchFamily="18" charset="0"/>
            </a:endParaRPr>
          </a:p>
          <a:p>
            <a:endParaRPr lang="en-US" dirty="0" smtClean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836712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Bell MT" pitchFamily="18" charset="0"/>
              </a:rPr>
              <a:t>Future </a:t>
            </a:r>
            <a:r>
              <a:rPr lang="en-US" sz="3200" u="sng" dirty="0" smtClean="0">
                <a:latin typeface="+mj-lt"/>
              </a:rPr>
              <a:t>Enhancements</a:t>
            </a:r>
            <a:endParaRPr lang="en-IN" sz="3200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642723"/>
            <a:ext cx="85876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Future scope of this project will involve adding more parameters and factors </a:t>
            </a:r>
          </a:p>
          <a:p>
            <a:r>
              <a:rPr lang="en-US" dirty="0"/>
              <a:t> </a:t>
            </a:r>
            <a:r>
              <a:rPr lang="en-US" dirty="0" smtClean="0"/>
              <a:t>   like the financial ratios, multiple instances, etc.</a:t>
            </a:r>
          </a:p>
          <a:p>
            <a:endParaRPr lang="en-US" dirty="0" smtClean="0"/>
          </a:p>
          <a:p>
            <a:r>
              <a:rPr lang="en-US" dirty="0" smtClean="0"/>
              <a:t>~ The more the parameters are taken into account more will be the accuracy.</a:t>
            </a:r>
          </a:p>
          <a:p>
            <a:endParaRPr lang="en-US" dirty="0" smtClean="0"/>
          </a:p>
          <a:p>
            <a:r>
              <a:rPr lang="en-US" dirty="0" smtClean="0"/>
              <a:t>~ The algorithms can also be applied for analyzing the contents of public </a:t>
            </a:r>
          </a:p>
          <a:p>
            <a:r>
              <a:rPr lang="en-US" dirty="0"/>
              <a:t> </a:t>
            </a:r>
            <a:r>
              <a:rPr lang="en-US" dirty="0" smtClean="0"/>
              <a:t>   comments and thus determine patterns/relationships between the customer </a:t>
            </a:r>
          </a:p>
          <a:p>
            <a:r>
              <a:rPr lang="en-US" dirty="0"/>
              <a:t> </a:t>
            </a:r>
            <a:r>
              <a:rPr lang="en-US" dirty="0" smtClean="0"/>
              <a:t>   and the corporate employee. </a:t>
            </a:r>
          </a:p>
          <a:p>
            <a:endParaRPr lang="en-US" dirty="0" smtClean="0"/>
          </a:p>
          <a:p>
            <a:r>
              <a:rPr lang="en-US" dirty="0" smtClean="0"/>
              <a:t>~ The use of traditional algorithms and data mining techniques can also help </a:t>
            </a:r>
          </a:p>
          <a:p>
            <a:r>
              <a:rPr lang="en-US" dirty="0"/>
              <a:t> </a:t>
            </a:r>
            <a:r>
              <a:rPr lang="en-US" dirty="0" smtClean="0"/>
              <a:t>   predict the corporation‟s performance structure as a whole.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6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498802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Conclusion</a:t>
            </a:r>
            <a:r>
              <a:rPr lang="en-US" sz="3600" u="sng" dirty="0" smtClean="0">
                <a:latin typeface="Bell MT" pitchFamily="18" charset="0"/>
              </a:rPr>
              <a:t> </a:t>
            </a:r>
            <a:endParaRPr lang="en-IN" sz="3600" u="sng" dirty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340768"/>
            <a:ext cx="35571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By measuring the accuracy of the different algorithms, we found that the </a:t>
            </a:r>
          </a:p>
          <a:p>
            <a:r>
              <a:rPr lang="en-US" dirty="0" smtClean="0"/>
              <a:t>   suitable algorithm for predicting the market price of a stock based on various </a:t>
            </a:r>
          </a:p>
          <a:p>
            <a:r>
              <a:rPr lang="en-US" dirty="0" smtClean="0"/>
              <a:t>   data points from the historical data is the LSTM(Long Short Term Memory). </a:t>
            </a:r>
          </a:p>
          <a:p>
            <a:endParaRPr lang="en-US" dirty="0" smtClean="0"/>
          </a:p>
          <a:p>
            <a:r>
              <a:rPr lang="en-US" dirty="0" smtClean="0"/>
              <a:t>~ It will be a great asset for brokers and investors for investing money </a:t>
            </a:r>
          </a:p>
          <a:p>
            <a:r>
              <a:rPr lang="en-US" dirty="0" smtClean="0"/>
              <a:t>    in the stock market since it is trained on a huge collection of historical data and</a:t>
            </a:r>
          </a:p>
          <a:p>
            <a:r>
              <a:rPr lang="en-US" dirty="0" smtClean="0"/>
              <a:t>    has been chosen after being tested on a sample data.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~ The project demonstrates the machine learning model to predict the stock value </a:t>
            </a:r>
          </a:p>
          <a:p>
            <a:r>
              <a:rPr lang="en-US" dirty="0" smtClean="0"/>
              <a:t>    with more accuracy as compared to other machine learning</a:t>
            </a:r>
          </a:p>
          <a:p>
            <a:r>
              <a:rPr lang="en-US" dirty="0"/>
              <a:t> </a:t>
            </a:r>
            <a:r>
              <a:rPr lang="en-US" dirty="0" smtClean="0"/>
              <a:t>  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3847" y="2441905"/>
            <a:ext cx="5176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Thank you…!</a:t>
            </a:r>
            <a:endParaRPr lang="en-IN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537708"/>
            <a:ext cx="5788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ook Antiqua" pitchFamily="18" charset="0"/>
              </a:rPr>
              <a:t>                              </a:t>
            </a:r>
            <a:r>
              <a:rPr lang="en-US" sz="2400" b="1" dirty="0" smtClean="0"/>
              <a:t>A Mini-Project on </a:t>
            </a:r>
          </a:p>
          <a:p>
            <a:endParaRPr lang="en-US" sz="2800" b="1" dirty="0" smtClean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879" y="1507839"/>
            <a:ext cx="789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ook Antiqua" pitchFamily="18" charset="0"/>
              </a:rPr>
              <a:t>            “ Stock Price Prediction Model ”</a:t>
            </a:r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08920"/>
            <a:ext cx="5400600" cy="338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61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82255"/>
              </p:ext>
            </p:extLst>
          </p:nvPr>
        </p:nvGraphicFramePr>
        <p:xfrm>
          <a:off x="540563" y="1288107"/>
          <a:ext cx="8064896" cy="37619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33990"/>
                <a:gridCol w="4057207"/>
                <a:gridCol w="2873699"/>
              </a:tblGrid>
              <a:tr h="561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ook Antiqua" pitchFamily="18" charset="0"/>
                        </a:rPr>
                        <a:t>Sr. No.</a:t>
                      </a:r>
                      <a:endParaRPr lang="en-IN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ook Antiqua" pitchFamily="18" charset="0"/>
                        </a:rPr>
                        <a:t>Name of  Student </a:t>
                      </a:r>
                      <a:endParaRPr lang="en-IN" sz="16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Book Antiqua" pitchFamily="18" charset="0"/>
                        </a:rPr>
                        <a:t>      PRN </a:t>
                      </a:r>
                      <a:endParaRPr lang="en-IN" sz="1600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47861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Umesh</a:t>
                      </a:r>
                      <a:r>
                        <a:rPr lang="en-US" baseline="0" dirty="0" smtClean="0"/>
                        <a:t> Vikas Sathe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 smtClean="0"/>
                        <a:t>2019032500207151</a:t>
                      </a:r>
                      <a:endParaRPr lang="en-IN" sz="1800" spc="-1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5303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Gorakshnath Balkrushna</a:t>
                      </a:r>
                      <a:r>
                        <a:rPr lang="en-US" baseline="0" dirty="0" smtClean="0"/>
                        <a:t> Shejal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10" dirty="0" smtClean="0"/>
                        <a:t>2019032500209037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</a:tr>
              <a:tr h="5103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Sanket</a:t>
                      </a:r>
                      <a:r>
                        <a:rPr lang="en-US" baseline="0" dirty="0" smtClean="0"/>
                        <a:t> Sambhaji Kondubhairy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spc="-10" dirty="0" smtClean="0"/>
                        <a:t>2019032500209915</a:t>
                      </a:r>
                    </a:p>
                    <a:p>
                      <a:endParaRPr lang="en-US" sz="1800" spc="-10" dirty="0" smtClean="0"/>
                    </a:p>
                  </a:txBody>
                  <a:tcPr/>
                </a:tc>
              </a:tr>
              <a:tr h="53410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Pavan Pandurang Kakade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10" dirty="0" smtClean="0"/>
                        <a:t>2019032500210211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41028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Mayur Vijaykumar Ghadage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10" dirty="0" smtClean="0"/>
                        <a:t>2019032500210002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7824" y="64563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54812" y="322465"/>
            <a:ext cx="402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anklin Gothic Medium" pitchFamily="34" charset="0"/>
              </a:rPr>
              <a:t>Project Guide:  Mrs. S.P. Pawar Madam</a:t>
            </a:r>
          </a:p>
          <a:p>
            <a:r>
              <a:rPr lang="en-US" dirty="0" smtClean="0">
                <a:latin typeface="Franklin Gothic Medium" pitchFamily="34" charset="0"/>
              </a:rPr>
              <a:t> </a:t>
            </a:r>
            <a:endParaRPr lang="en-IN" dirty="0">
              <a:latin typeface="Franklin Gothic Mediu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764703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Presented by :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083459" y="5050050"/>
            <a:ext cx="191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to :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11559" y="5438203"/>
            <a:ext cx="803291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Department of Computer </a:t>
            </a:r>
            <a:r>
              <a:rPr lang="en-US" dirty="0"/>
              <a:t>S</a:t>
            </a:r>
            <a:r>
              <a:rPr lang="en-US" dirty="0" smtClean="0"/>
              <a:t>cience and Technology,</a:t>
            </a:r>
          </a:p>
          <a:p>
            <a:endParaRPr lang="en-US" dirty="0" smtClean="0"/>
          </a:p>
          <a:p>
            <a:r>
              <a:rPr lang="en-US" sz="1200" b="1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SHRI </a:t>
            </a:r>
            <a:r>
              <a:rPr lang="en-US" sz="1200" b="1" spc="-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VITTHAL</a:t>
            </a:r>
            <a:r>
              <a:rPr lang="en-US" sz="1200" b="1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1200" b="1" spc="-2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EDUCATION</a:t>
            </a:r>
            <a:r>
              <a:rPr lang="en-US" sz="1200" b="1" spc="-2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1200" b="1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and </a:t>
            </a:r>
            <a:r>
              <a:rPr lang="en-US" sz="1200" b="1" spc="-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RESEARCH</a:t>
            </a:r>
            <a:r>
              <a:rPr lang="en-US" sz="1200" b="1" spc="1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1200" b="1" spc="-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INSTITUTES’s,</a:t>
            </a:r>
            <a:r>
              <a:rPr lang="en-US" sz="1200" b="1" spc="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1200" b="1" spc="-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COLLEGE</a:t>
            </a:r>
            <a:r>
              <a:rPr lang="en-US" sz="1200" b="1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1200" b="1" spc="-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OF</a:t>
            </a:r>
            <a:r>
              <a:rPr lang="en-US" sz="1200" b="1" spc="2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1200" b="1" spc="-1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ENGINEERING, </a:t>
            </a:r>
            <a:r>
              <a:rPr lang="en-US" sz="1200" b="1" spc="-26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sz="1200" b="1" spc="-5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PANDHARPUR</a:t>
            </a:r>
            <a:endParaRPr lang="en-US" sz="1200" dirty="0" smtClean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Corbel" pitchFamily="34" charset="0"/>
              <a:cs typeface="Times New Roman"/>
            </a:endParaRP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-422034" y="6216406"/>
            <a:ext cx="1022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5255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Presentation</a:t>
            </a:r>
            <a:r>
              <a:rPr lang="en-US" sz="3200" u="sng" dirty="0" smtClean="0">
                <a:latin typeface="Calisto MT" pitchFamily="18" charset="0"/>
              </a:rPr>
              <a:t> Flow </a:t>
            </a:r>
            <a:endParaRPr lang="en-IN" sz="3200" u="sng" dirty="0">
              <a:latin typeface="Calisto MT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595672" y="1209654"/>
            <a:ext cx="2866822" cy="4227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 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2581106" y="1808343"/>
            <a:ext cx="289488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Proposed Workflow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2581106" y="2470836"/>
            <a:ext cx="288032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 Model  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2581106" y="3140968"/>
            <a:ext cx="2894886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Dataset,Implementationand Results 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581107" y="3933056"/>
            <a:ext cx="288032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 &amp; Technologies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2581107" y="4573844"/>
            <a:ext cx="288032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 Enhancements 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2581106" y="5185645"/>
            <a:ext cx="2880320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5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08855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Baskerville Old Face" pitchFamily="18" charset="0"/>
              </a:rPr>
              <a:t>Introduction</a:t>
            </a:r>
            <a:r>
              <a:rPr lang="en-US" sz="4000" dirty="0" smtClean="0">
                <a:latin typeface="Baskerville Old Face" pitchFamily="18" charset="0"/>
              </a:rPr>
              <a:t> </a:t>
            </a:r>
            <a:endParaRPr lang="en-IN" sz="4000" dirty="0">
              <a:latin typeface="Baskerville Old Fac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16741"/>
            <a:ext cx="7848872" cy="5824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635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~ Due to the high profit of the stock market, it is one of the most</a:t>
            </a:r>
          </a:p>
          <a:p>
            <a:r>
              <a:rPr lang="en-US" dirty="0" smtClean="0"/>
              <a:t>   popular investments.</a:t>
            </a:r>
          </a:p>
          <a:p>
            <a:endParaRPr lang="en-US" dirty="0"/>
          </a:p>
          <a:p>
            <a:r>
              <a:rPr lang="en-US" dirty="0" smtClean="0"/>
              <a:t>~ People investigated for methods and tools that would increase their </a:t>
            </a:r>
          </a:p>
          <a:p>
            <a:r>
              <a:rPr lang="en-US" dirty="0"/>
              <a:t> </a:t>
            </a:r>
            <a:r>
              <a:rPr lang="en-US" dirty="0" smtClean="0"/>
              <a:t>  gains while minimizing the risk, as the level of trading and </a:t>
            </a:r>
          </a:p>
          <a:p>
            <a:r>
              <a:rPr lang="en-US" dirty="0"/>
              <a:t> </a:t>
            </a:r>
            <a:r>
              <a:rPr lang="en-US" dirty="0" smtClean="0"/>
              <a:t>  investing grew. </a:t>
            </a:r>
          </a:p>
          <a:p>
            <a:endParaRPr lang="en-US" dirty="0"/>
          </a:p>
          <a:p>
            <a:r>
              <a:rPr lang="en-US" dirty="0" smtClean="0"/>
              <a:t>~ Stock market prediction is basically defined as trying to determine </a:t>
            </a:r>
          </a:p>
          <a:p>
            <a:r>
              <a:rPr lang="en-US" dirty="0" smtClean="0"/>
              <a:t>   the stock value after particular period of time and offer a robust</a:t>
            </a:r>
          </a:p>
          <a:p>
            <a:r>
              <a:rPr lang="en-US" dirty="0"/>
              <a:t> </a:t>
            </a:r>
            <a:r>
              <a:rPr lang="en-US" dirty="0" smtClean="0"/>
              <a:t>  idea for the people to know and predict stock prices.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~ Sensex and Nifty are the two prominent Indian Market Indexes.</a:t>
            </a:r>
          </a:p>
          <a:p>
            <a:endParaRPr lang="en-US" dirty="0"/>
          </a:p>
          <a:p>
            <a:r>
              <a:rPr lang="en-US" dirty="0" smtClean="0"/>
              <a:t>~ Stock Price Prediction by Machine Learning uses machine learning</a:t>
            </a:r>
          </a:p>
          <a:p>
            <a:r>
              <a:rPr lang="en-US" dirty="0"/>
              <a:t> </a:t>
            </a:r>
            <a:r>
              <a:rPr lang="en-US" dirty="0" smtClean="0"/>
              <a:t>  technique LSTM(Long Short Term Memory)for existing work. This </a:t>
            </a:r>
          </a:p>
          <a:p>
            <a:r>
              <a:rPr lang="en-US" dirty="0"/>
              <a:t> </a:t>
            </a:r>
            <a:r>
              <a:rPr lang="en-US" dirty="0" smtClean="0"/>
              <a:t>  machine-learning algorithm is to perform the best predicting result </a:t>
            </a:r>
          </a:p>
          <a:p>
            <a:r>
              <a:rPr lang="en-US" dirty="0"/>
              <a:t> </a:t>
            </a:r>
            <a:r>
              <a:rPr lang="en-US" dirty="0" smtClean="0"/>
              <a:t>  of the stock future price. </a:t>
            </a:r>
          </a:p>
          <a:p>
            <a:endParaRPr lang="en-US" dirty="0" smtClean="0"/>
          </a:p>
          <a:p>
            <a:r>
              <a:rPr lang="en-US" dirty="0" smtClean="0"/>
              <a:t>~ LSTM is capable to catching the modifications in the behaviour of  </a:t>
            </a:r>
          </a:p>
          <a:p>
            <a:r>
              <a:rPr lang="en-US" dirty="0" smtClean="0"/>
              <a:t>   the stock price for the indicated period in this proposed system.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1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76470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Baskerville Old Face" pitchFamily="18" charset="0"/>
              </a:rPr>
              <a:t> </a:t>
            </a:r>
            <a:r>
              <a:rPr lang="en-US" sz="3600" u="sng" dirty="0" smtClean="0">
                <a:latin typeface="Baskerville Old Face" pitchFamily="18" charset="0"/>
              </a:rPr>
              <a:t>Proposed Workflow</a:t>
            </a:r>
            <a:endParaRPr lang="en-IN" sz="3600" u="sng" dirty="0" smtClean="0">
              <a:latin typeface="Baskerville Old Face" pitchFamily="18" charset="0"/>
            </a:endParaRPr>
          </a:p>
          <a:p>
            <a:endParaRPr lang="en-IN" u="sng" dirty="0">
              <a:latin typeface="Baskerville Old Fac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09600" y="1688034"/>
            <a:ext cx="2830551" cy="546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9601" y="2649488"/>
            <a:ext cx="2808312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Pre-Processing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9601" y="3717032"/>
            <a:ext cx="280831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Splitting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4653136"/>
            <a:ext cx="2786073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Build LSTM &amp; Model Training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7844" y="5733256"/>
            <a:ext cx="2808312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Predicted Results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283968" y="5301208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4283968" y="3225552"/>
            <a:ext cx="504056" cy="49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4283968" y="4221088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4283968" y="2234481"/>
            <a:ext cx="504056" cy="415007"/>
          </a:xfrm>
          <a:prstGeom prst="downArrow">
            <a:avLst>
              <a:gd name="adj1" fmla="val 50000"/>
              <a:gd name="adj2" fmla="val 33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9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425" y="36240"/>
            <a:ext cx="8566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Rounded MT Bold" pitchFamily="34" charset="0"/>
              </a:rPr>
              <a:t>1] Dataset </a:t>
            </a:r>
            <a:r>
              <a:rPr lang="en-US" dirty="0" smtClean="0">
                <a:latin typeface="Arial Rounded MT Bold" pitchFamily="34" charset="0"/>
              </a:rPr>
              <a:t>:</a:t>
            </a:r>
          </a:p>
          <a:p>
            <a:r>
              <a:rPr lang="en-US" dirty="0" smtClean="0">
                <a:latin typeface="Arial Rounded MT Bold" pitchFamily="34" charset="0"/>
              </a:rPr>
              <a:t> </a:t>
            </a:r>
          </a:p>
          <a:p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~  </a:t>
            </a:r>
            <a:r>
              <a:rPr lang="en-US" dirty="0" smtClean="0"/>
              <a:t>A Dataset </a:t>
            </a:r>
            <a:r>
              <a:rPr lang="en-US" dirty="0"/>
              <a:t>is a collection of related, </a:t>
            </a:r>
            <a:r>
              <a:rPr lang="en-US" dirty="0" smtClean="0"/>
              <a:t>discrete</a:t>
            </a:r>
            <a:r>
              <a:rPr lang="en-US" dirty="0"/>
              <a:t> items of related data </a:t>
            </a:r>
            <a:endParaRPr lang="en-US" dirty="0" smtClean="0"/>
          </a:p>
          <a:p>
            <a:r>
              <a:rPr lang="en-US" dirty="0" smtClean="0"/>
              <a:t>      that </a:t>
            </a:r>
            <a:r>
              <a:rPr lang="en-US" dirty="0"/>
              <a:t>may be accessed individually or in combination or managed as a </a:t>
            </a:r>
            <a:r>
              <a:rPr lang="en-US" dirty="0" smtClean="0"/>
              <a:t>whole</a:t>
            </a:r>
          </a:p>
          <a:p>
            <a:r>
              <a:rPr lang="en-US" dirty="0"/>
              <a:t> </a:t>
            </a:r>
            <a:r>
              <a:rPr lang="en-US" dirty="0" smtClean="0"/>
              <a:t>     entity.</a:t>
            </a:r>
          </a:p>
          <a:p>
            <a:r>
              <a:rPr lang="en-US" dirty="0" smtClean="0">
                <a:latin typeface="Arial Rounded MT Bold" pitchFamily="34" charset="0"/>
              </a:rPr>
              <a:t> </a:t>
            </a:r>
          </a:p>
          <a:p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~  </a:t>
            </a:r>
            <a:r>
              <a:rPr lang="en-US" dirty="0" smtClean="0"/>
              <a:t>It contains various data like date, open price, close price, low price,  </a:t>
            </a:r>
          </a:p>
          <a:p>
            <a:r>
              <a:rPr lang="en-US" dirty="0" smtClean="0"/>
              <a:t>      </a:t>
            </a:r>
            <a:r>
              <a:rPr lang="en-US" smtClean="0"/>
              <a:t>high price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~</a:t>
            </a:r>
            <a:r>
              <a:rPr lang="en-US" dirty="0" smtClean="0"/>
              <a:t>  To </a:t>
            </a:r>
            <a:r>
              <a:rPr lang="en-US" dirty="0"/>
              <a:t>use the dataset in </a:t>
            </a:r>
            <a:r>
              <a:rPr lang="en-US" dirty="0" smtClean="0"/>
              <a:t>our code</a:t>
            </a:r>
            <a:r>
              <a:rPr lang="en-US" dirty="0"/>
              <a:t>, we usually put it into a CSV </a:t>
            </a:r>
            <a:r>
              <a:rPr lang="en-US" b="1" dirty="0"/>
              <a:t>file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~  Dataset used : NSE TATA</a:t>
            </a:r>
          </a:p>
          <a:p>
            <a:r>
              <a:rPr lang="en-US" dirty="0" smtClean="0"/>
              <a:t>-------------------------------------------------------------------------------------------------------------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>
                <a:latin typeface="Arial Rounded MT Bold" pitchFamily="34" charset="0"/>
              </a:rPr>
              <a:t> </a:t>
            </a:r>
            <a:endParaRPr lang="en-US" dirty="0" smtClean="0">
              <a:latin typeface="Arial Rounded MT Bold" pitchFamily="34" charset="0"/>
            </a:endParaRPr>
          </a:p>
          <a:p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    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9" y="3861048"/>
            <a:ext cx="8854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2] Preprocessing: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~  </a:t>
            </a:r>
            <a:r>
              <a:rPr lang="en-US" dirty="0" smtClean="0"/>
              <a:t>A </a:t>
            </a:r>
            <a:r>
              <a:rPr lang="en-US" dirty="0"/>
              <a:t>real-world data generally contains noises, missing values, and maybe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in </a:t>
            </a:r>
            <a:r>
              <a:rPr lang="en-US" dirty="0"/>
              <a:t>an unusable format which cannot be directly used for machine </a:t>
            </a:r>
            <a:r>
              <a:rPr lang="en-US" dirty="0" smtClean="0"/>
              <a:t>learning</a:t>
            </a:r>
          </a:p>
          <a:p>
            <a:r>
              <a:rPr lang="en-US" dirty="0"/>
              <a:t> </a:t>
            </a:r>
            <a:r>
              <a:rPr lang="en-US" dirty="0" smtClean="0"/>
              <a:t>   models</a:t>
            </a:r>
            <a:r>
              <a:rPr lang="en-US" dirty="0"/>
              <a:t>. </a:t>
            </a:r>
            <a:r>
              <a:rPr lang="en-US" dirty="0" smtClean="0"/>
              <a:t>So that Data preprocessing is the first important step in making of </a:t>
            </a:r>
          </a:p>
          <a:p>
            <a:r>
              <a:rPr lang="en-US" dirty="0" smtClean="0"/>
              <a:t>    Machine Learning Model.</a:t>
            </a:r>
          </a:p>
          <a:p>
            <a:endParaRPr lang="en-US" dirty="0" smtClean="0"/>
          </a:p>
          <a:p>
            <a:r>
              <a:rPr lang="en-US" dirty="0" smtClean="0">
                <a:latin typeface="Arial Rounded MT Bold" pitchFamily="34" charset="0"/>
              </a:rPr>
              <a:t>~  </a:t>
            </a:r>
            <a:r>
              <a:rPr lang="en-US" dirty="0"/>
              <a:t>Data preprocessing is a data mining technique which is used to transform the  </a:t>
            </a:r>
          </a:p>
          <a:p>
            <a:r>
              <a:rPr lang="en-US" dirty="0" smtClean="0"/>
              <a:t>    raw </a:t>
            </a:r>
            <a:r>
              <a:rPr lang="en-US" dirty="0"/>
              <a:t>data in a useful and efficient format. </a:t>
            </a:r>
            <a:endParaRPr lang="en-IN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8799204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3] Data Splitting :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Calisto MT" pitchFamily="18" charset="0"/>
              </a:rPr>
              <a:t>~ Now we have divided the dataset into training set and test set.</a:t>
            </a:r>
          </a:p>
          <a:p>
            <a:endParaRPr lang="en-US" dirty="0" smtClean="0">
              <a:latin typeface="Calisto MT" pitchFamily="18" charset="0"/>
            </a:endParaRPr>
          </a:p>
          <a:p>
            <a:r>
              <a:rPr lang="en-US" b="1" dirty="0" smtClean="0"/>
              <a:t> Training Set:</a:t>
            </a:r>
            <a:r>
              <a:rPr lang="en-US" dirty="0" smtClean="0"/>
              <a:t> A subset of dataset to train the machine learning model, and we</a:t>
            </a:r>
          </a:p>
          <a:p>
            <a:r>
              <a:rPr lang="en-US" dirty="0" smtClean="0"/>
              <a:t>                           already know the output.</a:t>
            </a:r>
          </a:p>
          <a:p>
            <a:r>
              <a:rPr lang="en-US" b="1" dirty="0" smtClean="0"/>
              <a:t> Test set:</a:t>
            </a:r>
            <a:r>
              <a:rPr lang="en-US" dirty="0" smtClean="0"/>
              <a:t>  A subset of dataset to test the machine learning model, and by using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the test set, model predicts the output.</a:t>
            </a:r>
          </a:p>
          <a:p>
            <a:endParaRPr lang="en-US" dirty="0" smtClean="0">
              <a:latin typeface="Calisto MT" pitchFamily="18" charset="0"/>
            </a:endParaRPr>
          </a:p>
          <a:p>
            <a:r>
              <a:rPr lang="en-US" dirty="0" smtClean="0"/>
              <a:t>~ Suppose</a:t>
            </a:r>
            <a:r>
              <a:rPr lang="en-US" dirty="0"/>
              <a:t>, if we have given training to our machine learning model by a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   and </a:t>
            </a:r>
            <a:r>
              <a:rPr lang="en-US" dirty="0"/>
              <a:t>we test it by a completely different dataset. Then, it will create difficulties </a:t>
            </a:r>
            <a:endParaRPr lang="en-US" dirty="0" smtClean="0"/>
          </a:p>
          <a:p>
            <a:r>
              <a:rPr lang="en-US" dirty="0" smtClean="0"/>
              <a:t>   for </a:t>
            </a:r>
            <a:r>
              <a:rPr lang="en-US" dirty="0"/>
              <a:t>our model to understand the correlations between the models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~ So </a:t>
            </a:r>
            <a:r>
              <a:rPr lang="en-US" dirty="0"/>
              <a:t>we always try to make a machine learning model which performs well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   the </a:t>
            </a:r>
            <a:r>
              <a:rPr lang="en-US" dirty="0"/>
              <a:t>training set and also with the test dataset.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Arial Rounded MT Bold" pitchFamily="34" charset="0"/>
              </a:rPr>
              <a:t>4] Build LSTM and Model Training : 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~ </a:t>
            </a:r>
            <a:r>
              <a:rPr lang="en-US" dirty="0" smtClean="0">
                <a:latin typeface="Calisto MT" pitchFamily="18" charset="0"/>
              </a:rPr>
              <a:t>We will see this part in upcoming slides.</a:t>
            </a:r>
            <a:endParaRPr lang="en-US" dirty="0" smtClean="0">
              <a:latin typeface="Arial Rounded MT Bold" pitchFamily="34" charset="0"/>
            </a:endParaRP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US" dirty="0" smtClean="0">
                <a:latin typeface="Arial Rounded MT Bold" pitchFamily="34" charset="0"/>
              </a:rPr>
              <a:t>5] Predicted Results</a:t>
            </a:r>
          </a:p>
          <a:p>
            <a:r>
              <a:rPr lang="en-US" dirty="0" smtClean="0">
                <a:latin typeface="Arial Rounded MT Bold" pitchFamily="34" charset="0"/>
              </a:rPr>
              <a:t> </a:t>
            </a:r>
          </a:p>
          <a:p>
            <a:endParaRPr lang="en-US" dirty="0" smtClean="0">
              <a:latin typeface="Arial Rounded MT Bold" pitchFamily="34" charset="0"/>
            </a:endParaRPr>
          </a:p>
          <a:p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>
              <a:latin typeface="Calisto MT" pitchFamily="18" charset="0"/>
            </a:endParaRPr>
          </a:p>
          <a:p>
            <a:endParaRPr lang="en-IN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4726" y="142208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 LSTM Model </a:t>
            </a:r>
            <a:endParaRPr lang="en-IN" sz="2400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80" y="609328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 Neural Network : </a:t>
            </a:r>
          </a:p>
          <a:p>
            <a:r>
              <a:rPr lang="en-US" dirty="0" smtClean="0"/>
              <a:t>~ An </a:t>
            </a:r>
            <a:r>
              <a:rPr lang="en-US" dirty="0"/>
              <a:t>artificial neural network is a layered structure of </a:t>
            </a:r>
            <a:r>
              <a:rPr lang="en-US" dirty="0" smtClean="0"/>
              <a:t>connected</a:t>
            </a:r>
          </a:p>
          <a:p>
            <a:r>
              <a:rPr lang="en-US" dirty="0" smtClean="0"/>
              <a:t>   neurons that resembles human brain. </a:t>
            </a:r>
          </a:p>
          <a:p>
            <a:r>
              <a:rPr lang="en-US" dirty="0" smtClean="0"/>
              <a:t>~ It </a:t>
            </a:r>
            <a:r>
              <a:rPr lang="en-US" dirty="0"/>
              <a:t>is not one algorithm </a:t>
            </a:r>
            <a:r>
              <a:rPr lang="en-US" dirty="0" smtClean="0"/>
              <a:t>but combinations </a:t>
            </a:r>
            <a:r>
              <a:rPr lang="en-US" dirty="0"/>
              <a:t>of various algorithms which allows us to </a:t>
            </a:r>
            <a:endParaRPr lang="en-US" dirty="0" smtClean="0"/>
          </a:p>
          <a:p>
            <a:r>
              <a:rPr lang="en-US" dirty="0" smtClean="0"/>
              <a:t>   do </a:t>
            </a:r>
            <a:r>
              <a:rPr lang="en-US" dirty="0"/>
              <a:t>complex operations on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~ Neural Network can help computers to make intelligent decisions with limited </a:t>
            </a:r>
          </a:p>
          <a:p>
            <a:r>
              <a:rPr lang="en-US" dirty="0"/>
              <a:t> </a:t>
            </a:r>
            <a:r>
              <a:rPr lang="en-US" dirty="0" smtClean="0"/>
              <a:t>  human assistance. Because, It creates an adaptive system that computers use to</a:t>
            </a:r>
          </a:p>
          <a:p>
            <a:r>
              <a:rPr lang="en-US" dirty="0"/>
              <a:t> </a:t>
            </a:r>
            <a:r>
              <a:rPr lang="en-US" dirty="0" smtClean="0"/>
              <a:t>  learn from their mistakes and improve continuously. </a:t>
            </a:r>
          </a:p>
          <a:p>
            <a:r>
              <a:rPr lang="en-US" dirty="0" smtClean="0"/>
              <a:t>~ A neural </a:t>
            </a:r>
            <a:r>
              <a:rPr lang="en-US" dirty="0"/>
              <a:t>network has interconnected artificial neurons in three layers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1)Input Layer: </a:t>
            </a:r>
            <a:r>
              <a:rPr lang="en-US" dirty="0"/>
              <a:t>Information from the outside world enters the artificial neural </a:t>
            </a:r>
            <a:endParaRPr lang="en-US" dirty="0" smtClean="0"/>
          </a:p>
          <a:p>
            <a:r>
              <a:rPr lang="en-US" dirty="0" smtClean="0"/>
              <a:t>     network </a:t>
            </a:r>
            <a:r>
              <a:rPr lang="en-US" dirty="0"/>
              <a:t>from the input layer. Input nodes process the data, analyze </a:t>
            </a:r>
            <a:r>
              <a:rPr lang="en-US" dirty="0" smtClean="0"/>
              <a:t>or</a:t>
            </a:r>
          </a:p>
          <a:p>
            <a:r>
              <a:rPr lang="en-US" dirty="0"/>
              <a:t> </a:t>
            </a:r>
            <a:r>
              <a:rPr lang="en-US" dirty="0" smtClean="0"/>
              <a:t>    categorize  it</a:t>
            </a:r>
            <a:r>
              <a:rPr lang="en-US" dirty="0"/>
              <a:t>, and pass it on to the next layer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2)Hidden Layers: </a:t>
            </a:r>
            <a:r>
              <a:rPr lang="en-US" dirty="0"/>
              <a:t>Hidden layers take their input from the input layer or other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hidden layers. It can </a:t>
            </a:r>
            <a:r>
              <a:rPr lang="en-US" dirty="0"/>
              <a:t>have a large number of hidden layers. </a:t>
            </a:r>
            <a:endParaRPr lang="en-US" dirty="0" smtClean="0"/>
          </a:p>
          <a:p>
            <a:r>
              <a:rPr lang="en-US" dirty="0" smtClean="0"/>
              <a:t>     Each </a:t>
            </a:r>
            <a:r>
              <a:rPr lang="en-US" dirty="0"/>
              <a:t>hidden layer analyzes the output from the previous layer, processes </a:t>
            </a:r>
            <a:r>
              <a:rPr lang="en-US" dirty="0" smtClean="0"/>
              <a:t>it</a:t>
            </a:r>
          </a:p>
          <a:p>
            <a:r>
              <a:rPr lang="en-US" dirty="0"/>
              <a:t> </a:t>
            </a:r>
            <a:r>
              <a:rPr lang="en-US" dirty="0" smtClean="0"/>
              <a:t>    further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passes it on to the next layer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3)Output Layers: The </a:t>
            </a:r>
            <a:r>
              <a:rPr lang="en-US" dirty="0"/>
              <a:t>output layer gives the final result of all the data </a:t>
            </a:r>
            <a:r>
              <a:rPr lang="en-US" dirty="0" smtClean="0"/>
              <a:t>processing</a:t>
            </a:r>
          </a:p>
          <a:p>
            <a:r>
              <a:rPr lang="en-US" dirty="0"/>
              <a:t> </a:t>
            </a:r>
            <a:r>
              <a:rPr lang="en-US" dirty="0" smtClean="0"/>
              <a:t>    by </a:t>
            </a:r>
            <a:r>
              <a:rPr lang="en-US" dirty="0"/>
              <a:t>the artificial neural network.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0982" y="6457083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Rounded MT Bold" pitchFamily="34" charset="0"/>
              </a:rPr>
              <a:t>Cont…</a:t>
            </a:r>
            <a:endParaRPr lang="en-IN" sz="1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1401</TotalTime>
  <Words>1032</Words>
  <Application>Microsoft Office PowerPoint</Application>
  <PresentationFormat>On-screen Show (4:3)</PresentationFormat>
  <Paragraphs>236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44</cp:revision>
  <dcterms:created xsi:type="dcterms:W3CDTF">2022-06-23T13:32:40Z</dcterms:created>
  <dcterms:modified xsi:type="dcterms:W3CDTF">2022-07-02T08:07:00Z</dcterms:modified>
</cp:coreProperties>
</file>