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2" r:id="rId2"/>
    <p:sldId id="303" r:id="rId3"/>
    <p:sldId id="262" r:id="rId4"/>
    <p:sldId id="304" r:id="rId5"/>
    <p:sldId id="264" r:id="rId6"/>
    <p:sldId id="265" r:id="rId7"/>
    <p:sldId id="267" r:id="rId8"/>
    <p:sldId id="268" r:id="rId9"/>
    <p:sldId id="269" r:id="rId10"/>
    <p:sldId id="270" r:id="rId11"/>
    <p:sldId id="30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3" r:id="rId23"/>
    <p:sldId id="284" r:id="rId24"/>
    <p:sldId id="285" r:id="rId25"/>
    <p:sldId id="286" r:id="rId26"/>
    <p:sldId id="308" r:id="rId27"/>
    <p:sldId id="310" r:id="rId28"/>
    <p:sldId id="309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208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figure/An-example-of-CNN-architecture_fig1_320748406" TargetMode="External"/><Relationship Id="rId2" Type="http://schemas.openxmlformats.org/officeDocument/2006/relationships/hyperlink" Target="http://www.researchgate.net/figure/Basic-LSTM-Unit-Transfer-Function-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dataquest.io/blog/sci-kit-learn-tutorial/" TargetMode="External"/><Relationship Id="rId5" Type="http://schemas.openxmlformats.org/officeDocument/2006/relationships/hyperlink" Target="http://www.edureka.co/blog/python-numpy-tutorial/" TargetMode="External"/><Relationship Id="rId4" Type="http://schemas.openxmlformats.org/officeDocument/2006/relationships/hyperlink" Target="http://arxiv.org/abs/1507.02313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pyter.org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8752" y="396875"/>
            <a:ext cx="4661535" cy="1621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700" b="1" dirty="0" smtClean="0">
                <a:latin typeface="Times New Roman"/>
                <a:cs typeface="Times New Roman"/>
              </a:rPr>
              <a:t>A</a:t>
            </a:r>
            <a:r>
              <a:rPr lang="en-US" sz="1700" b="1" dirty="0" smtClean="0">
                <a:latin typeface="Times New Roman"/>
                <a:cs typeface="Times New Roman"/>
              </a:rPr>
              <a:t> Mini</a:t>
            </a:r>
            <a:r>
              <a:rPr lang="en-US" sz="1700" b="1" spc="-25" dirty="0">
                <a:latin typeface="Times New Roman"/>
                <a:cs typeface="Times New Roman"/>
              </a:rPr>
              <a:t>-</a:t>
            </a:r>
            <a:r>
              <a:rPr sz="1700" b="1" dirty="0" smtClean="0">
                <a:latin typeface="Times New Roman"/>
                <a:cs typeface="Times New Roman"/>
              </a:rPr>
              <a:t>Project</a:t>
            </a:r>
            <a:r>
              <a:rPr sz="1700" b="1" spc="-30" dirty="0" smtClean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Report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on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01499"/>
              </a:lnSpc>
            </a:pPr>
            <a:r>
              <a:rPr sz="2050" b="1" spc="-5" dirty="0" smtClean="0">
                <a:latin typeface="Times New Roman"/>
                <a:cs typeface="Times New Roman"/>
              </a:rPr>
              <a:t>“</a:t>
            </a:r>
            <a:r>
              <a:rPr lang="en-US" sz="2050" b="1" spc="-5" dirty="0" smtClean="0">
                <a:latin typeface="Times New Roman"/>
                <a:cs typeface="Times New Roman"/>
              </a:rPr>
              <a:t>Stock  Price Prediction Model</a:t>
            </a:r>
            <a:r>
              <a:rPr sz="2050" b="1" spc="-5" dirty="0" smtClean="0">
                <a:latin typeface="Times New Roman"/>
                <a:cs typeface="Times New Roman"/>
              </a:rPr>
              <a:t>”</a:t>
            </a:r>
            <a:endParaRPr sz="2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R="59690" algn="ctr">
              <a:lnSpc>
                <a:spcPct val="100000"/>
              </a:lnSpc>
            </a:pPr>
            <a:r>
              <a:rPr sz="1700" b="1" spc="-5" dirty="0">
                <a:latin typeface="Times New Roman"/>
                <a:cs typeface="Times New Roman"/>
              </a:rPr>
              <a:t>Submitted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by: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000" y="2548102"/>
            <a:ext cx="3847592" cy="1705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sz="1700" b="1" spc="-65" dirty="0">
                <a:latin typeface="Times New Roman" pitchFamily="18" charset="0"/>
                <a:cs typeface="Times New Roman" pitchFamily="18" charset="0"/>
              </a:rPr>
              <a:t>Mr</a:t>
            </a:r>
            <a:r>
              <a:rPr sz="17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700" b="1" spc="-25" dirty="0" smtClean="0">
                <a:latin typeface="Times New Roman" pitchFamily="18" charset="0"/>
                <a:cs typeface="Times New Roman" pitchFamily="18" charset="0"/>
              </a:rPr>
              <a:t>Umesh V. </a:t>
            </a:r>
            <a:r>
              <a:rPr lang="en-US" sz="17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spc="-25" dirty="0" smtClean="0">
                <a:latin typeface="Times New Roman" pitchFamily="18" charset="0"/>
                <a:cs typeface="Times New Roman" pitchFamily="18" charset="0"/>
              </a:rPr>
              <a:t>Sathe</a:t>
            </a:r>
          </a:p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sz="1600" b="1" spc="-65" dirty="0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sz="1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spc="-185" dirty="0" smtClean="0">
                <a:latin typeface="Times New Roman" pitchFamily="18" charset="0"/>
                <a:cs typeface="Times New Roman" pitchFamily="18" charset="0"/>
              </a:rPr>
              <a:t>Sanket  S.  Kondubhairy 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12700" marR="661035">
              <a:lnSpc>
                <a:spcPct val="106500"/>
              </a:lnSpc>
              <a:spcBef>
                <a:spcPts val="20"/>
              </a:spcBef>
            </a:pPr>
            <a:r>
              <a:rPr sz="1700" b="1" spc="-65" dirty="0">
                <a:latin typeface="Times New Roman" pitchFamily="18" charset="0"/>
                <a:cs typeface="Times New Roman" pitchFamily="18" charset="0"/>
              </a:rPr>
              <a:t>Mr</a:t>
            </a:r>
            <a:r>
              <a:rPr sz="17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700" b="1" spc="-15" dirty="0" smtClean="0">
                <a:latin typeface="Times New Roman" pitchFamily="18" charset="0"/>
                <a:cs typeface="Times New Roman" pitchFamily="18" charset="0"/>
              </a:rPr>
              <a:t>Gorakshanath  B. Shejal </a:t>
            </a:r>
          </a:p>
          <a:p>
            <a:pPr marL="12700" marR="661035">
              <a:lnSpc>
                <a:spcPct val="106500"/>
              </a:lnSpc>
              <a:spcBef>
                <a:spcPts val="20"/>
              </a:spcBef>
            </a:pPr>
            <a:r>
              <a:rPr sz="1700" b="1" spc="-65" dirty="0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sz="17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sz="1700" b="1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spc="-10" dirty="0" smtClean="0">
                <a:latin typeface="Times New Roman" pitchFamily="18" charset="0"/>
                <a:cs typeface="Times New Roman" pitchFamily="18" charset="0"/>
              </a:rPr>
              <a:t>Mayur V.  Ghadage</a:t>
            </a:r>
          </a:p>
          <a:p>
            <a:pPr marL="12700" marR="661035">
              <a:lnSpc>
                <a:spcPct val="106500"/>
              </a:lnSpc>
              <a:spcBef>
                <a:spcPts val="20"/>
              </a:spcBef>
            </a:pPr>
            <a:r>
              <a:rPr lang="en-US" sz="1700" b="1" spc="-10" dirty="0" smtClean="0">
                <a:latin typeface="Times New Roman" pitchFamily="18" charset="0"/>
                <a:cs typeface="Times New Roman" pitchFamily="18" charset="0"/>
              </a:rPr>
              <a:t>Mr. Pavan  P.  Kakade</a:t>
            </a:r>
          </a:p>
          <a:p>
            <a:pPr marL="12700" marR="661035">
              <a:lnSpc>
                <a:spcPct val="106500"/>
              </a:lnSpc>
              <a:spcBef>
                <a:spcPts val="20"/>
              </a:spcBef>
            </a:pPr>
            <a:endParaRPr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2416" y="2563168"/>
            <a:ext cx="3269784" cy="1451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sz="1700" b="1" spc="-10" dirty="0">
                <a:latin typeface="Times New Roman"/>
                <a:cs typeface="Times New Roman"/>
              </a:rPr>
              <a:t>(</a:t>
            </a:r>
            <a:r>
              <a:rPr sz="1700" b="1" spc="-10" dirty="0" smtClean="0">
                <a:latin typeface="Times New Roman"/>
                <a:cs typeface="Times New Roman"/>
              </a:rPr>
              <a:t>PRN:201</a:t>
            </a:r>
            <a:r>
              <a:rPr lang="en-US" sz="1700" b="1" spc="-10" dirty="0" smtClean="0">
                <a:latin typeface="Times New Roman"/>
                <a:cs typeface="Times New Roman"/>
              </a:rPr>
              <a:t>9032500207151</a:t>
            </a:r>
            <a:r>
              <a:rPr sz="1700" b="1" spc="-10" dirty="0" smtClean="0">
                <a:latin typeface="Times New Roman"/>
                <a:cs typeface="Times New Roman"/>
              </a:rPr>
              <a:t>) </a:t>
            </a:r>
            <a:r>
              <a:rPr sz="1700" b="1" spc="-415" dirty="0" smtClean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(</a:t>
            </a:r>
            <a:r>
              <a:rPr sz="1700" b="1" spc="-10" dirty="0" smtClean="0">
                <a:latin typeface="Times New Roman"/>
                <a:cs typeface="Times New Roman"/>
              </a:rPr>
              <a:t>PRN:201</a:t>
            </a:r>
            <a:r>
              <a:rPr lang="en-US" sz="1700" b="1" spc="-10" dirty="0" smtClean="0">
                <a:latin typeface="Times New Roman"/>
                <a:cs typeface="Times New Roman"/>
              </a:rPr>
              <a:t>9032500209915)</a:t>
            </a:r>
            <a:endParaRPr lang="en-US" sz="1700" b="1" spc="-1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sz="1700" b="1" spc="-10" dirty="0" smtClean="0">
                <a:latin typeface="Times New Roman"/>
                <a:cs typeface="Times New Roman"/>
              </a:rPr>
              <a:t>(PRN:201</a:t>
            </a:r>
            <a:r>
              <a:rPr lang="en-US" sz="1700" b="1" spc="-10" dirty="0" smtClean="0">
                <a:latin typeface="Times New Roman"/>
                <a:cs typeface="Times New Roman"/>
              </a:rPr>
              <a:t>9032500209037</a:t>
            </a:r>
            <a:r>
              <a:rPr sz="1700" b="1" spc="-10" dirty="0" smtClean="0">
                <a:latin typeface="Times New Roman"/>
                <a:cs typeface="Times New Roman"/>
              </a:rPr>
              <a:t>)</a:t>
            </a:r>
            <a:endParaRPr lang="en-US" sz="1700" b="1" spc="-10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sz="1700" b="1" spc="-10" dirty="0" smtClean="0">
                <a:latin typeface="Times New Roman"/>
                <a:cs typeface="Times New Roman"/>
              </a:rPr>
              <a:t>(PRN:</a:t>
            </a:r>
            <a:r>
              <a:rPr lang="en-US" sz="1700" b="1" spc="-10" dirty="0" smtClean="0">
                <a:latin typeface="Times New Roman"/>
                <a:cs typeface="Times New Roman"/>
              </a:rPr>
              <a:t>2019032500210002</a:t>
            </a:r>
            <a:r>
              <a:rPr sz="1700" b="1" spc="-10" dirty="0" smtClean="0">
                <a:latin typeface="Times New Roman"/>
                <a:cs typeface="Times New Roman"/>
              </a:rPr>
              <a:t>)</a:t>
            </a:r>
            <a:endParaRPr lang="en-US" sz="1700" b="1" spc="-10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lang="en-US" sz="1700" b="1" spc="-10" dirty="0" smtClean="0">
                <a:latin typeface="Times New Roman"/>
                <a:cs typeface="Times New Roman"/>
              </a:rPr>
              <a:t>(PRN:2019032500210211)                          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2117" y="4422432"/>
            <a:ext cx="4764405" cy="3638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endParaRPr lang="en-US" sz="1400" b="1" spc="-5" dirty="0" smtClean="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1400" b="1" spc="-5" dirty="0" smtClean="0">
                <a:latin typeface="Times New Roman" pitchFamily="18" charset="0"/>
                <a:cs typeface="Times New Roman" pitchFamily="18" charset="0"/>
              </a:rPr>
              <a:t>NDER</a:t>
            </a:r>
            <a:r>
              <a:rPr sz="1400" b="1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b="1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4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b="1" spc="-5" dirty="0">
                <a:latin typeface="Times New Roman" pitchFamily="18" charset="0"/>
                <a:cs typeface="Times New Roman" pitchFamily="18" charset="0"/>
              </a:rPr>
              <a:t>GUIDANCE</a:t>
            </a:r>
            <a:r>
              <a:rPr sz="14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b="1" dirty="0">
                <a:latin typeface="Times New Roman" pitchFamily="18" charset="0"/>
                <a:cs typeface="Times New Roman" pitchFamily="18" charset="0"/>
              </a:rPr>
              <a:t>OF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Times New Roman" pitchFamily="18" charset="0"/>
              <a:ea typeface="Microsoft JhengHei UI" pitchFamily="34" charset="-120"/>
              <a:cs typeface="Times New Roman" pitchFamily="18" charset="0"/>
            </a:endParaRPr>
          </a:p>
          <a:p>
            <a:pPr marL="3810" algn="ctr">
              <a:lnSpc>
                <a:spcPct val="100000"/>
              </a:lnSpc>
            </a:pPr>
            <a:r>
              <a:rPr b="1" spc="-5" dirty="0" smtClean="0">
                <a:latin typeface="Times New Roman" pitchFamily="18" charset="0"/>
                <a:ea typeface="Microsoft JhengHei UI" pitchFamily="34" charset="-120"/>
                <a:cs typeface="Times New Roman" pitchFamily="18" charset="0"/>
              </a:rPr>
              <a:t>Mr</a:t>
            </a:r>
            <a:r>
              <a:rPr lang="en-US" b="1" spc="-5" dirty="0" smtClean="0">
                <a:latin typeface="Times New Roman" pitchFamily="18" charset="0"/>
                <a:ea typeface="Microsoft JhengHei UI" pitchFamily="34" charset="-120"/>
                <a:cs typeface="Times New Roman" pitchFamily="18" charset="0"/>
              </a:rPr>
              <a:t>s.</a:t>
            </a:r>
            <a:r>
              <a:rPr lang="en-US" b="1" spc="-20" dirty="0" smtClean="0">
                <a:latin typeface="Times New Roman" pitchFamily="18" charset="0"/>
                <a:ea typeface="Microsoft JhengHei UI" pitchFamily="34" charset="-120"/>
                <a:cs typeface="Times New Roman" pitchFamily="18" charset="0"/>
              </a:rPr>
              <a:t> S. P. Pawar Madam</a:t>
            </a:r>
            <a:endParaRPr dirty="0">
              <a:latin typeface="Times New Roman" pitchFamily="18" charset="0"/>
              <a:ea typeface="Microsoft JhengHei UI" pitchFamily="34" charset="-120"/>
              <a:cs typeface="Times New Roman" pitchFamily="18" charset="0"/>
            </a:endParaRPr>
          </a:p>
          <a:p>
            <a:pPr marL="164465" marR="154940" algn="ctr">
              <a:lnSpc>
                <a:spcPct val="177100"/>
              </a:lnSpc>
              <a:spcBef>
                <a:spcPts val="845"/>
              </a:spcBef>
            </a:pPr>
            <a:r>
              <a:rPr sz="1700" b="1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700" b="1" dirty="0" smtClean="0">
                <a:latin typeface="Times New Roman" pitchFamily="18" charset="0"/>
                <a:cs typeface="Times New Roman" pitchFamily="18" charset="0"/>
              </a:rPr>
              <a:t>partial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b="1" dirty="0">
                <a:latin typeface="Times New Roman" pitchFamily="18" charset="0"/>
                <a:cs typeface="Times New Roman" pitchFamily="18" charset="0"/>
              </a:rPr>
              <a:t>fulfillment for </a:t>
            </a:r>
            <a:r>
              <a:rPr sz="1700" b="1" spc="-5" dirty="0">
                <a:latin typeface="Times New Roman" pitchFamily="18" charset="0"/>
                <a:cs typeface="Times New Roman" pitchFamily="18" charset="0"/>
              </a:rPr>
              <a:t>the award </a:t>
            </a:r>
            <a:r>
              <a:rPr sz="1700" b="1" spc="-1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7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700" b="1" spc="-5" dirty="0">
                <a:latin typeface="Times New Roman" pitchFamily="18" charset="0"/>
                <a:cs typeface="Times New Roman" pitchFamily="18" charset="0"/>
              </a:rPr>
              <a:t>degree </a:t>
            </a:r>
            <a:r>
              <a:rPr sz="1700" b="1" spc="-40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b="1" dirty="0">
                <a:latin typeface="Times New Roman" pitchFamily="18" charset="0"/>
                <a:cs typeface="Times New Roman" pitchFamily="18" charset="0"/>
              </a:rPr>
              <a:t>of</a:t>
            </a:r>
            <a:endParaRPr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781050" marR="772160" algn="ctr">
              <a:lnSpc>
                <a:spcPct val="106500"/>
              </a:lnSpc>
            </a:pPr>
            <a:r>
              <a:rPr sz="1700" b="1" dirty="0">
                <a:latin typeface="Times New Roman"/>
                <a:cs typeface="Times New Roman"/>
              </a:rPr>
              <a:t>BACHELOR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lang="en-US" sz="1700" b="1" spc="-10" dirty="0" smtClean="0">
                <a:latin typeface="Times New Roman"/>
                <a:cs typeface="Times New Roman"/>
              </a:rPr>
              <a:t>OF TECHNOLOGY</a:t>
            </a:r>
            <a:endParaRPr sz="17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6500"/>
              </a:lnSpc>
              <a:spcBef>
                <a:spcPts val="25"/>
              </a:spcBef>
            </a:pPr>
            <a:r>
              <a:rPr sz="1700" b="1" spc="-5" dirty="0">
                <a:latin typeface="Times New Roman"/>
                <a:cs typeface="Times New Roman"/>
              </a:rPr>
              <a:t>DEPARTMENT </a:t>
            </a:r>
            <a:r>
              <a:rPr sz="1700" b="1" dirty="0">
                <a:latin typeface="Times New Roman"/>
                <a:cs typeface="Times New Roman"/>
              </a:rPr>
              <a:t>OF </a:t>
            </a:r>
            <a:r>
              <a:rPr sz="1700" b="1" spc="-5" dirty="0">
                <a:latin typeface="Times New Roman"/>
                <a:cs typeface="Times New Roman"/>
              </a:rPr>
              <a:t>COMPUTER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SCIENCE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AND </a:t>
            </a:r>
            <a:r>
              <a:rPr sz="1700" b="1" spc="-409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ENGINEERING</a:t>
            </a:r>
            <a:endParaRPr sz="17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575"/>
              </a:spcBef>
            </a:pPr>
            <a:r>
              <a:rPr sz="1700" b="1" dirty="0">
                <a:latin typeface="Times New Roman"/>
                <a:cs typeface="Times New Roman"/>
              </a:rPr>
              <a:t>at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5888" y="8992361"/>
            <a:ext cx="6094730" cy="133959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97790" marR="90805" algn="ctr">
              <a:lnSpc>
                <a:spcPct val="102899"/>
              </a:lnSpc>
              <a:spcBef>
                <a:spcPts val="65"/>
              </a:spcBef>
            </a:pPr>
            <a:r>
              <a:rPr sz="1400" b="1" dirty="0">
                <a:latin typeface="Corbel" pitchFamily="34" charset="0"/>
                <a:cs typeface="Times New Roman"/>
              </a:rPr>
              <a:t>SHRI </a:t>
            </a:r>
            <a:r>
              <a:rPr sz="1400" b="1" spc="-5" dirty="0">
                <a:latin typeface="Corbel" pitchFamily="34" charset="0"/>
                <a:cs typeface="Times New Roman"/>
              </a:rPr>
              <a:t>VITHAL</a:t>
            </a:r>
            <a:r>
              <a:rPr sz="1400" b="1" dirty="0">
                <a:latin typeface="Corbel" pitchFamily="34" charset="0"/>
                <a:cs typeface="Times New Roman"/>
              </a:rPr>
              <a:t> </a:t>
            </a:r>
            <a:r>
              <a:rPr sz="1400" b="1" spc="-20" dirty="0">
                <a:latin typeface="Corbel" pitchFamily="34" charset="0"/>
                <a:cs typeface="Times New Roman"/>
              </a:rPr>
              <a:t>EDUCATION</a:t>
            </a:r>
            <a:r>
              <a:rPr sz="1400" b="1" spc="-25" dirty="0">
                <a:latin typeface="Corbel" pitchFamily="34" charset="0"/>
                <a:cs typeface="Times New Roman"/>
              </a:rPr>
              <a:t> </a:t>
            </a:r>
            <a:r>
              <a:rPr sz="1400" b="1" dirty="0">
                <a:latin typeface="Corbel" pitchFamily="34" charset="0"/>
                <a:cs typeface="Times New Roman"/>
              </a:rPr>
              <a:t>and </a:t>
            </a:r>
            <a:r>
              <a:rPr sz="1400" b="1" spc="-5" dirty="0">
                <a:latin typeface="Corbel" pitchFamily="34" charset="0"/>
                <a:cs typeface="Times New Roman"/>
              </a:rPr>
              <a:t>RESEARCH</a:t>
            </a:r>
            <a:r>
              <a:rPr sz="1400" b="1" spc="10" dirty="0">
                <a:latin typeface="Corbel" pitchFamily="34" charset="0"/>
                <a:cs typeface="Times New Roman"/>
              </a:rPr>
              <a:t> </a:t>
            </a:r>
            <a:r>
              <a:rPr sz="1400" b="1" spc="-5" dirty="0">
                <a:latin typeface="Corbel" pitchFamily="34" charset="0"/>
                <a:cs typeface="Times New Roman"/>
              </a:rPr>
              <a:t>INSTITUTES’s,</a:t>
            </a:r>
            <a:r>
              <a:rPr sz="1400" b="1" spc="5" dirty="0">
                <a:latin typeface="Corbel" pitchFamily="34" charset="0"/>
                <a:cs typeface="Times New Roman"/>
              </a:rPr>
              <a:t> </a:t>
            </a:r>
            <a:r>
              <a:rPr sz="1400" b="1" spc="-5" dirty="0">
                <a:latin typeface="Corbel" pitchFamily="34" charset="0"/>
                <a:cs typeface="Times New Roman"/>
              </a:rPr>
              <a:t>COLLEGE</a:t>
            </a:r>
            <a:r>
              <a:rPr sz="1400" b="1" dirty="0">
                <a:latin typeface="Corbel" pitchFamily="34" charset="0"/>
                <a:cs typeface="Times New Roman"/>
              </a:rPr>
              <a:t> </a:t>
            </a:r>
            <a:r>
              <a:rPr sz="1400" b="1" spc="-5" dirty="0">
                <a:latin typeface="Corbel" pitchFamily="34" charset="0"/>
                <a:cs typeface="Times New Roman"/>
              </a:rPr>
              <a:t>OF</a:t>
            </a:r>
            <a:r>
              <a:rPr sz="1400" b="1" spc="25" dirty="0">
                <a:latin typeface="Corbel" pitchFamily="34" charset="0"/>
                <a:cs typeface="Times New Roman"/>
              </a:rPr>
              <a:t> </a:t>
            </a:r>
            <a:r>
              <a:rPr sz="1400" b="1" spc="-15" dirty="0">
                <a:latin typeface="Corbel" pitchFamily="34" charset="0"/>
                <a:cs typeface="Times New Roman"/>
              </a:rPr>
              <a:t>ENGINEERING, </a:t>
            </a:r>
            <a:r>
              <a:rPr sz="1400" b="1" spc="-260" dirty="0">
                <a:latin typeface="Corbel" pitchFamily="34" charset="0"/>
                <a:cs typeface="Times New Roman"/>
              </a:rPr>
              <a:t> </a:t>
            </a:r>
            <a:r>
              <a:rPr sz="1400" b="1" spc="-5" dirty="0">
                <a:latin typeface="Corbel" pitchFamily="34" charset="0"/>
                <a:cs typeface="Times New Roman"/>
              </a:rPr>
              <a:t>PANDHARPUR</a:t>
            </a:r>
            <a:endParaRPr sz="1400" dirty="0">
              <a:latin typeface="Corbel" pitchFamily="34" charset="0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Corbel" pitchFamily="34" charset="0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b="1" dirty="0">
                <a:latin typeface="Corbel" pitchFamily="34" charset="0"/>
                <a:cs typeface="Times New Roman"/>
              </a:rPr>
              <a:t>AFFILIATED TO</a:t>
            </a:r>
            <a:r>
              <a:rPr sz="1400" b="1" spc="-5" dirty="0">
                <a:latin typeface="Corbel" pitchFamily="34" charset="0"/>
                <a:cs typeface="Times New Roman"/>
              </a:rPr>
              <a:t> PUNYASHLOK</a:t>
            </a:r>
            <a:r>
              <a:rPr sz="1400" b="1" spc="10" dirty="0">
                <a:latin typeface="Corbel" pitchFamily="34" charset="0"/>
                <a:cs typeface="Times New Roman"/>
              </a:rPr>
              <a:t> </a:t>
            </a:r>
            <a:r>
              <a:rPr sz="1400" b="1" spc="-5" dirty="0">
                <a:latin typeface="Corbel" pitchFamily="34" charset="0"/>
                <a:cs typeface="Times New Roman"/>
              </a:rPr>
              <a:t>AHILYADEVI HOLKAR</a:t>
            </a:r>
            <a:r>
              <a:rPr sz="1400" b="1" spc="5" dirty="0">
                <a:latin typeface="Corbel" pitchFamily="34" charset="0"/>
                <a:cs typeface="Times New Roman"/>
              </a:rPr>
              <a:t> </a:t>
            </a:r>
            <a:r>
              <a:rPr sz="1400" b="1" spc="-5" dirty="0">
                <a:latin typeface="Corbel" pitchFamily="34" charset="0"/>
                <a:cs typeface="Times New Roman"/>
              </a:rPr>
              <a:t>SOLAPUR</a:t>
            </a:r>
            <a:r>
              <a:rPr sz="1400" b="1" dirty="0">
                <a:latin typeface="Corbel" pitchFamily="34" charset="0"/>
                <a:cs typeface="Times New Roman"/>
              </a:rPr>
              <a:t> </a:t>
            </a:r>
            <a:r>
              <a:rPr sz="1400" b="1" spc="-5" dirty="0">
                <a:latin typeface="Corbel" pitchFamily="34" charset="0"/>
                <a:cs typeface="Times New Roman"/>
              </a:rPr>
              <a:t>UNIVERSITY,</a:t>
            </a:r>
            <a:r>
              <a:rPr sz="1400" b="1" spc="5" dirty="0">
                <a:latin typeface="Corbel" pitchFamily="34" charset="0"/>
                <a:cs typeface="Times New Roman"/>
              </a:rPr>
              <a:t> </a:t>
            </a:r>
            <a:r>
              <a:rPr sz="1400" b="1" spc="-5" dirty="0">
                <a:latin typeface="Corbel" pitchFamily="34" charset="0"/>
                <a:cs typeface="Times New Roman"/>
              </a:rPr>
              <a:t>SOLAPUR</a:t>
            </a:r>
            <a:endParaRPr sz="1400" dirty="0">
              <a:latin typeface="Corbel" pitchFamily="34" charset="0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400" b="1" spc="-5" dirty="0" smtClean="0">
                <a:latin typeface="Corbel" pitchFamily="34" charset="0"/>
                <a:cs typeface="Times New Roman"/>
              </a:rPr>
              <a:t>2</a:t>
            </a:r>
            <a:r>
              <a:rPr lang="en-US" sz="1400" b="1" spc="-5" dirty="0" smtClean="0">
                <a:latin typeface="Corbel" pitchFamily="34" charset="0"/>
                <a:cs typeface="Times New Roman"/>
              </a:rPr>
              <a:t>021-22</a:t>
            </a:r>
            <a:endParaRPr sz="1400" dirty="0">
              <a:latin typeface="Corbel" pitchFamily="34" charset="0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448" y="7696200"/>
            <a:ext cx="1152144" cy="94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3417"/>
            <a:ext cx="5754370" cy="8169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7310" algn="l"/>
              </a:tabLst>
            </a:pPr>
            <a:endParaRPr sz="1400" dirty="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45000"/>
              </a:lnSpc>
            </a:pPr>
            <a:r>
              <a:rPr sz="1200" dirty="0">
                <a:latin typeface="Times New Roman"/>
                <a:cs typeface="Times New Roman"/>
              </a:rPr>
              <a:t>stock, </a:t>
            </a:r>
            <a:r>
              <a:rPr sz="1200" spc="-5" dirty="0">
                <a:latin typeface="Times New Roman"/>
                <a:cs typeface="Times New Roman"/>
              </a:rPr>
              <a:t>another </a:t>
            </a:r>
            <a:r>
              <a:rPr sz="1200" spc="-15" dirty="0">
                <a:latin typeface="Times New Roman"/>
                <a:cs typeface="Times New Roman"/>
              </a:rPr>
              <a:t>being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value </a:t>
            </a:r>
            <a:r>
              <a:rPr sz="1200" spc="-5" dirty="0">
                <a:latin typeface="Times New Roman"/>
                <a:cs typeface="Times New Roman"/>
              </a:rPr>
              <a:t>changes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trends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finally that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history </a:t>
            </a:r>
            <a:r>
              <a:rPr sz="1200" spc="5" dirty="0">
                <a:latin typeface="Times New Roman"/>
                <a:cs typeface="Times New Roman"/>
              </a:rPr>
              <a:t>(of </a:t>
            </a:r>
            <a:r>
              <a:rPr sz="1200" spc="-5" dirty="0">
                <a:latin typeface="Times New Roman"/>
                <a:cs typeface="Times New Roman"/>
              </a:rPr>
              <a:t>prices) tends 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repeat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itself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that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especially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market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science.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80670" lvl="1" indent="-268605">
              <a:lnSpc>
                <a:spcPct val="100000"/>
              </a:lnSpc>
              <a:buAutoNum type="arabicPeriod" startAt="2"/>
              <a:tabLst>
                <a:tab pos="281305" algn="l"/>
              </a:tabLst>
            </a:pPr>
            <a:r>
              <a:rPr sz="1400" b="1" spc="-10" dirty="0">
                <a:solidFill>
                  <a:srgbClr val="1C1E29"/>
                </a:solidFill>
                <a:latin typeface="Times New Roman"/>
                <a:cs typeface="Times New Roman"/>
              </a:rPr>
              <a:t>Applications</a:t>
            </a:r>
            <a:endParaRPr sz="1400" dirty="0">
              <a:latin typeface="Times New Roman"/>
              <a:cs typeface="Times New Roman"/>
            </a:endParaRPr>
          </a:p>
          <a:p>
            <a:pPr marL="469900" lvl="2" indent="-229235">
              <a:lnSpc>
                <a:spcPct val="100000"/>
              </a:lnSpc>
              <a:spcBef>
                <a:spcPts val="730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Business</a:t>
            </a:r>
            <a:endParaRPr sz="1200" dirty="0">
              <a:latin typeface="Times New Roman"/>
              <a:cs typeface="Times New Roman"/>
            </a:endParaRPr>
          </a:p>
          <a:p>
            <a:pPr marL="469900" lvl="2" indent="-229235">
              <a:lnSpc>
                <a:spcPct val="100000"/>
              </a:lnSpc>
              <a:spcBef>
                <a:spcPts val="620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Companies</a:t>
            </a:r>
            <a:endParaRPr sz="1200" dirty="0">
              <a:latin typeface="Times New Roman"/>
              <a:cs typeface="Times New Roman"/>
            </a:endParaRPr>
          </a:p>
          <a:p>
            <a:pPr marL="469900" lvl="2" indent="-229235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Insurance</a:t>
            </a:r>
            <a:r>
              <a:rPr sz="1200" spc="-4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company</a:t>
            </a:r>
            <a:endParaRPr sz="1200" dirty="0">
              <a:latin typeface="Times New Roman"/>
              <a:cs typeface="Times New Roman"/>
            </a:endParaRPr>
          </a:p>
          <a:p>
            <a:pPr marL="469900" lvl="2" indent="-229235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Government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Agency</a:t>
            </a:r>
            <a:endParaRPr sz="1200" dirty="0">
              <a:latin typeface="Times New Roman"/>
              <a:cs typeface="Times New Roman"/>
            </a:endParaRPr>
          </a:p>
          <a:p>
            <a:pPr marL="469900" lvl="2" indent="-229235">
              <a:lnSpc>
                <a:spcPct val="100000"/>
              </a:lnSpc>
              <a:spcBef>
                <a:spcPts val="650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This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application</a:t>
            </a:r>
            <a:r>
              <a:rPr sz="1200" spc="1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is</a:t>
            </a:r>
            <a:r>
              <a:rPr sz="1200" spc="2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helpful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for</a:t>
            </a:r>
            <a:r>
              <a:rPr sz="1200" spc="2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stock</a:t>
            </a:r>
            <a:r>
              <a:rPr sz="1200" spc="1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investors,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sellers,</a:t>
            </a:r>
            <a:r>
              <a:rPr sz="1200" spc="2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buyers,</a:t>
            </a:r>
            <a:r>
              <a:rPr sz="1200" spc="2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brokers.</a:t>
            </a:r>
            <a:endParaRPr sz="12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Clr>
                <a:srgbClr val="1C1E29"/>
              </a:buClr>
              <a:buFont typeface="Symbol"/>
              <a:buChar char=""/>
            </a:pPr>
            <a:endParaRPr sz="13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Clr>
                <a:srgbClr val="1C1E29"/>
              </a:buClr>
              <a:buFont typeface="Symbol"/>
              <a:buChar char=""/>
            </a:pPr>
            <a:endParaRPr sz="1050" dirty="0">
              <a:latin typeface="Times New Roman"/>
              <a:cs typeface="Times New Roman"/>
            </a:endParaRPr>
          </a:p>
          <a:p>
            <a:pPr marL="280670" lvl="1" indent="-268605" algn="just">
              <a:lnSpc>
                <a:spcPct val="100000"/>
              </a:lnSpc>
              <a:buAutoNum type="arabicPeriod" startAt="2"/>
              <a:tabLst>
                <a:tab pos="281305" algn="l"/>
              </a:tabLst>
            </a:pPr>
            <a:r>
              <a:rPr sz="1400" b="1" spc="-10" dirty="0">
                <a:solidFill>
                  <a:srgbClr val="1C1E29"/>
                </a:solidFill>
                <a:latin typeface="Times New Roman"/>
                <a:cs typeface="Times New Roman"/>
              </a:rPr>
              <a:t>Objectives</a:t>
            </a:r>
            <a:endParaRPr sz="14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400"/>
              </a:lnSpc>
              <a:spcBef>
                <a:spcPts val="105"/>
              </a:spcBef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stock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market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described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attempting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future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company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stock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financial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investment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traded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on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stock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exchange.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forthcoming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price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stock 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successful estimation </a:t>
            </a:r>
            <a:r>
              <a:rPr sz="1200" spc="-30" dirty="0">
                <a:solidFill>
                  <a:srgbClr val="1C1E29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called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the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Yield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significant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profit.</a:t>
            </a:r>
            <a:r>
              <a:rPr sz="1200" spc="28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This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helps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you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to</a:t>
            </a:r>
            <a:r>
              <a:rPr sz="1200" spc="3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invest</a:t>
            </a:r>
            <a:r>
              <a:rPr sz="1200" spc="3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wisely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for</a:t>
            </a:r>
            <a:r>
              <a:rPr sz="1200" spc="1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making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good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profits.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280670" lvl="1" indent="-268605" algn="just">
              <a:lnSpc>
                <a:spcPct val="100000"/>
              </a:lnSpc>
              <a:buAutoNum type="arabicPeriod" startAt="4"/>
              <a:tabLst>
                <a:tab pos="281305" algn="l"/>
              </a:tabLst>
            </a:pPr>
            <a:r>
              <a:rPr sz="1400" b="1" spc="-5" dirty="0">
                <a:solidFill>
                  <a:srgbClr val="1C1E29"/>
                </a:solidFill>
                <a:latin typeface="Times New Roman"/>
                <a:cs typeface="Times New Roman"/>
              </a:rPr>
              <a:t>Motivation</a:t>
            </a:r>
            <a:endParaRPr sz="14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300"/>
              </a:lnSpc>
              <a:spcBef>
                <a:spcPts val="105"/>
              </a:spcBef>
            </a:pP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future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price 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stock </a:t>
            </a:r>
            <a:r>
              <a:rPr sz="1200" spc="-30" dirty="0">
                <a:solidFill>
                  <a:srgbClr val="1C1E29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the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main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motivation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behind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the 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stock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price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prediction.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various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cases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like</a:t>
            </a:r>
            <a:r>
              <a:rPr sz="1200" spc="-3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business</a:t>
            </a:r>
            <a:r>
              <a:rPr sz="1200" spc="-4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and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industry,</a:t>
            </a:r>
            <a:r>
              <a:rPr sz="1200" spc="-2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environmental</a:t>
            </a:r>
            <a:r>
              <a:rPr sz="1200" spc="-7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science,</a:t>
            </a:r>
            <a:r>
              <a:rPr sz="1200" spc="-2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finance</a:t>
            </a:r>
            <a:r>
              <a:rPr sz="1200" spc="-3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economics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motivation</a:t>
            </a:r>
            <a:r>
              <a:rPr sz="1200" spc="-5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can </a:t>
            </a:r>
            <a:r>
              <a:rPr sz="1200" spc="-29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be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useful.</a:t>
            </a:r>
            <a:r>
              <a:rPr sz="1200" spc="2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The</a:t>
            </a:r>
            <a:r>
              <a:rPr sz="1200" spc="3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future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value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of</a:t>
            </a:r>
            <a:r>
              <a:rPr sz="1200" spc="-3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company’s 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stock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can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be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determining.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280670" lvl="1" indent="-268605">
              <a:lnSpc>
                <a:spcPct val="100000"/>
              </a:lnSpc>
              <a:buClr>
                <a:srgbClr val="1C1E29"/>
              </a:buClr>
              <a:buAutoNum type="arabicPeriod" startAt="5"/>
              <a:tabLst>
                <a:tab pos="28130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Organization </a:t>
            </a:r>
            <a:r>
              <a:rPr sz="1400" b="1" spc="-20" dirty="0">
                <a:latin typeface="Times New Roman"/>
                <a:cs typeface="Times New Roman"/>
              </a:rPr>
              <a:t>of</a:t>
            </a:r>
            <a:r>
              <a:rPr sz="1400" b="1" spc="-5" dirty="0">
                <a:latin typeface="Times New Roman"/>
                <a:cs typeface="Times New Roman"/>
              </a:rPr>
              <a:t> Report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Chapter</a:t>
            </a:r>
            <a:r>
              <a:rPr sz="1200" spc="2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2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contains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a</a:t>
            </a:r>
            <a:r>
              <a:rPr sz="1200" spc="3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literature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survey</a:t>
            </a:r>
            <a:r>
              <a:rPr sz="1200" spc="-3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that</a:t>
            </a:r>
            <a:r>
              <a:rPr sz="1200" spc="4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provides</a:t>
            </a:r>
            <a:r>
              <a:rPr sz="1200" spc="2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summary</a:t>
            </a:r>
            <a:r>
              <a:rPr sz="1200" spc="-3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of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individual</a:t>
            </a:r>
            <a:r>
              <a:rPr sz="1200" spc="-3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paper.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ts val="2090"/>
              </a:lnSpc>
              <a:spcBef>
                <a:spcPts val="150"/>
              </a:spcBef>
            </a:pP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Chapter</a:t>
            </a:r>
            <a:r>
              <a:rPr sz="1200" spc="1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3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provides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an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overview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 of</a:t>
            </a:r>
            <a:r>
              <a:rPr sz="1200" spc="-3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existing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work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for</a:t>
            </a:r>
            <a:r>
              <a:rPr sz="1200" spc="3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stock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price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prediction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that</a:t>
            </a:r>
            <a:r>
              <a:rPr sz="1200" spc="4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has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been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done </a:t>
            </a:r>
            <a:r>
              <a:rPr sz="1200" spc="-28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using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 smtClean="0">
                <a:solidFill>
                  <a:srgbClr val="1C1E29"/>
                </a:solidFill>
                <a:latin typeface="Times New Roman"/>
                <a:cs typeface="Times New Roman"/>
              </a:rPr>
              <a:t>LSTM</a:t>
            </a:r>
            <a:r>
              <a:rPr lang="en-US"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Chapter</a:t>
            </a:r>
            <a:r>
              <a:rPr sz="1200" spc="8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4</a:t>
            </a:r>
            <a:r>
              <a:rPr sz="1200" spc="8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presents</a:t>
            </a:r>
            <a:r>
              <a:rPr sz="1200" spc="7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Implementation</a:t>
            </a:r>
            <a:r>
              <a:rPr sz="1200" spc="8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and</a:t>
            </a:r>
            <a:r>
              <a:rPr sz="1200" spc="10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its</a:t>
            </a:r>
            <a:r>
              <a:rPr sz="1200" spc="7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results,</a:t>
            </a:r>
            <a:r>
              <a:rPr sz="1200" spc="11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tools</a:t>
            </a:r>
            <a:r>
              <a:rPr sz="1200" spc="114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and</a:t>
            </a:r>
            <a:r>
              <a:rPr sz="1200" spc="8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technology</a:t>
            </a:r>
            <a:r>
              <a:rPr sz="1200" spc="3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used</a:t>
            </a:r>
            <a:r>
              <a:rPr sz="1200" spc="8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to</a:t>
            </a:r>
            <a:r>
              <a:rPr sz="1200" spc="10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achieve</a:t>
            </a:r>
            <a:r>
              <a:rPr sz="1200" spc="7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this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dataset</a:t>
            </a:r>
            <a:r>
              <a:rPr sz="1200" spc="1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detail.</a:t>
            </a:r>
            <a:endParaRPr sz="1200" dirty="0">
              <a:latin typeface="Times New Roman"/>
              <a:cs typeface="Times New Roman"/>
            </a:endParaRPr>
          </a:p>
          <a:p>
            <a:pPr marL="12700" marR="9525">
              <a:lnSpc>
                <a:spcPts val="2090"/>
              </a:lnSpc>
              <a:spcBef>
                <a:spcPts val="75"/>
              </a:spcBef>
            </a:pP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Chapter</a:t>
            </a:r>
            <a:r>
              <a:rPr sz="1200" spc="4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5</a:t>
            </a:r>
            <a:r>
              <a:rPr sz="1200" spc="3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contains</a:t>
            </a:r>
            <a:r>
              <a:rPr sz="1200" spc="2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a</a:t>
            </a:r>
            <a:r>
              <a:rPr sz="1200" spc="3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conclusion</a:t>
            </a:r>
            <a:r>
              <a:rPr sz="1200" spc="1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about</a:t>
            </a:r>
            <a:r>
              <a:rPr sz="1200" spc="6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stock</a:t>
            </a:r>
            <a:r>
              <a:rPr sz="1200" spc="3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price</a:t>
            </a:r>
            <a:r>
              <a:rPr sz="1200" spc="3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prediction</a:t>
            </a:r>
            <a:r>
              <a:rPr sz="1200" spc="1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and</a:t>
            </a:r>
            <a:r>
              <a:rPr sz="1200" spc="6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future</a:t>
            </a:r>
            <a:r>
              <a:rPr sz="1200" spc="3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work</a:t>
            </a:r>
            <a:r>
              <a:rPr sz="1200" spc="3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about</a:t>
            </a:r>
            <a:r>
              <a:rPr sz="1200" spc="6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what</a:t>
            </a:r>
            <a:r>
              <a:rPr sz="1200" spc="6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you </a:t>
            </a:r>
            <a:r>
              <a:rPr sz="1200" spc="-28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are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wanted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to</a:t>
            </a:r>
            <a:r>
              <a:rPr sz="1200" spc="3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do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in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future.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850" y="393700"/>
            <a:ext cx="6562928" cy="960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 Problem Definition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Stock market prediction is basically defined as trying to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determine the stock value and offer a robust idea for the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people to know and predict the market and the stock prices.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It is generally presented using the quarterly financial ratio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using the dataset. Thus, relying on a single dataset may not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be sufficient for the prediction and can give a result which is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inaccurate. Hence, we are contemplating towards the study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of machine learning with various datasets integration to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predict the market and the stock trends.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The problem with estimating the stock price will remain a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problem if a better stock market prediction algorithm is not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proposed. Predicting how the stock market will perform is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quite difficult. The movement in the stock market is usually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determined by the sentiments of thousands of investors.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Stock market prediction, calls for an ability to predict the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effect of recent events on the investors. These events can be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political events like a statement by a political leader, a piece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of news on scam etc. It can also be an international event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like sharp movements in currencies and commodity etc. All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these events affect the corporate earnings, which in turn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affects the sentiment of investors. It is beyond the scope of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almost all investors to correctly and consistently predict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these hyperparameters. All these factors make stock price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prediction very difficult. Once the right data is collected, it 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then can be used to train a machine and to generate a predictive result.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92850" y="9613900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739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3417"/>
            <a:ext cx="5758815" cy="76609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731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	</a:t>
            </a:r>
            <a:endParaRPr lang="en-US" sz="1200" b="1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7310" algn="l"/>
              </a:tabLst>
            </a:pPr>
            <a:endParaRPr sz="1300" dirty="0">
              <a:latin typeface="Times New Roman"/>
              <a:cs typeface="Times New Roman"/>
            </a:endParaRPr>
          </a:p>
          <a:p>
            <a:pPr marL="1835785">
              <a:lnSpc>
                <a:spcPct val="100000"/>
              </a:lnSpc>
              <a:spcBef>
                <a:spcPts val="815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5" dirty="0" smtClean="0">
                <a:latin typeface="Times New Roman"/>
                <a:cs typeface="Times New Roman"/>
              </a:rPr>
              <a:t>2.</a:t>
            </a:r>
            <a:r>
              <a:rPr sz="1600" b="1" spc="-10" dirty="0" smtClean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Literature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Survey</a:t>
            </a:r>
            <a:endParaRPr sz="1600" dirty="0">
              <a:latin typeface="Times New Roman"/>
              <a:cs typeface="Times New Roman"/>
            </a:endParaRPr>
          </a:p>
          <a:p>
            <a:pPr marL="12700" marR="17780">
              <a:lnSpc>
                <a:spcPts val="2060"/>
              </a:lnSpc>
              <a:spcBef>
                <a:spcPts val="50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Stock</a:t>
            </a:r>
            <a:r>
              <a:rPr sz="1200" b="1" u="heavy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Price</a:t>
            </a:r>
            <a:r>
              <a:rPr sz="1200" b="1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Forecasting</a:t>
            </a:r>
            <a:r>
              <a:rPr sz="1200" b="1" u="heavy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1200" b="1" u="heavy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200" b="1" u="heavy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From</a:t>
            </a:r>
            <a:r>
              <a:rPr sz="1200" b="1" u="heavy" spc="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Yahoo</a:t>
            </a:r>
            <a:r>
              <a:rPr sz="1200" b="1" u="heavy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Finance</a:t>
            </a:r>
            <a:r>
              <a:rPr sz="1200" b="1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200" b="1" u="heavy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Analysing</a:t>
            </a:r>
            <a:r>
              <a:rPr sz="1200" b="1" u="heavy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Seasonal</a:t>
            </a:r>
            <a:r>
              <a:rPr sz="1200" b="1" u="heavy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Nonseasonal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Trend: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200" b="1" spc="-5" dirty="0">
                <a:latin typeface="Times New Roman"/>
                <a:cs typeface="Times New Roman"/>
              </a:rPr>
              <a:t>Publication</a:t>
            </a:r>
            <a:r>
              <a:rPr sz="1200" b="1" spc="-10" dirty="0">
                <a:latin typeface="Times New Roman"/>
                <a:cs typeface="Times New Roman"/>
              </a:rPr>
              <a:t> Year: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b="1" spc="-5" dirty="0">
                <a:latin typeface="Times New Roman"/>
                <a:cs typeface="Times New Roman"/>
              </a:rPr>
              <a:t>Author: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Jai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Jagwani,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Hardik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Sachdeva,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Manav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Gupta,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Alka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Singhal</a:t>
            </a: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b="1" spc="-5" dirty="0">
                <a:latin typeface="Times New Roman"/>
                <a:cs typeface="Times New Roman"/>
              </a:rPr>
              <a:t>Journal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</a:t>
            </a:r>
            <a:r>
              <a:rPr sz="1200" spc="-5" dirty="0">
                <a:latin typeface="Times New Roman"/>
                <a:cs typeface="Times New Roman"/>
              </a:rPr>
              <a:t> IEEE</a:t>
            </a:r>
            <a:endParaRPr sz="1200" dirty="0">
              <a:latin typeface="Times New Roman"/>
              <a:cs typeface="Times New Roman"/>
            </a:endParaRPr>
          </a:p>
          <a:p>
            <a:pPr marL="12700" marR="18415" algn="just">
              <a:lnSpc>
                <a:spcPct val="143400"/>
              </a:lnSpc>
            </a:pPr>
            <a:r>
              <a:rPr sz="1200" b="1" spc="-10" dirty="0">
                <a:latin typeface="Times New Roman"/>
                <a:cs typeface="Times New Roman"/>
              </a:rPr>
              <a:t>Summary: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identify </a:t>
            </a:r>
            <a:r>
              <a:rPr sz="1200" dirty="0">
                <a:latin typeface="Times New Roman"/>
                <a:cs typeface="Times New Roman"/>
              </a:rPr>
              <a:t>the [2] </a:t>
            </a:r>
            <a:r>
              <a:rPr sz="1200" spc="-10" dirty="0">
                <a:latin typeface="Times New Roman"/>
                <a:cs typeface="Times New Roman"/>
              </a:rPr>
              <a:t>relationship </a:t>
            </a:r>
            <a:r>
              <a:rPr sz="1200" spc="-5" dirty="0">
                <a:latin typeface="Times New Roman"/>
                <a:cs typeface="Times New Roman"/>
              </a:rPr>
              <a:t>between different </a:t>
            </a:r>
            <a:r>
              <a:rPr sz="1200" spc="-10" dirty="0">
                <a:latin typeface="Times New Roman"/>
                <a:cs typeface="Times New Roman"/>
              </a:rPr>
              <a:t>existing </a:t>
            </a:r>
            <a:r>
              <a:rPr sz="1200" spc="-5" dirty="0">
                <a:latin typeface="Times New Roman"/>
                <a:cs typeface="Times New Roman"/>
              </a:rPr>
              <a:t>time series algorithms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namely ARIMA </a:t>
            </a:r>
            <a:r>
              <a:rPr sz="1200" spc="-10" dirty="0">
                <a:latin typeface="Times New Roman"/>
                <a:cs typeface="Times New Roman"/>
              </a:rPr>
              <a:t>and Holt Winter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prices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main </a:t>
            </a:r>
            <a:r>
              <a:rPr sz="1200" spc="-5" dirty="0">
                <a:latin typeface="Times New Roman"/>
                <a:cs typeface="Times New Roman"/>
              </a:rPr>
              <a:t>objective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proposed </a:t>
            </a:r>
            <a:r>
              <a:rPr sz="1200" dirty="0">
                <a:latin typeface="Times New Roman"/>
                <a:cs typeface="Times New Roman"/>
              </a:rPr>
              <a:t> work,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investments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good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risk-free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range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stock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analyzed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</a:t>
            </a:r>
          </a:p>
          <a:p>
            <a:pPr marL="12700" marR="14604" algn="just">
              <a:lnSpc>
                <a:spcPct val="1436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better accuracy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model </a:t>
            </a:r>
            <a:r>
              <a:rPr sz="1200" dirty="0">
                <a:latin typeface="Times New Roman"/>
                <a:cs typeface="Times New Roman"/>
              </a:rPr>
              <a:t>can be </a:t>
            </a:r>
            <a:r>
              <a:rPr sz="1200" spc="-10" dirty="0">
                <a:latin typeface="Times New Roman"/>
                <a:cs typeface="Times New Roman"/>
              </a:rPr>
              <a:t>seen.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find </a:t>
            </a:r>
            <a:r>
              <a:rPr sz="1200" spc="-5" dirty="0">
                <a:latin typeface="Times New Roman"/>
                <a:cs typeface="Times New Roman"/>
              </a:rPr>
              <a:t>distinguished results </a:t>
            </a:r>
            <a:r>
              <a:rPr sz="1200" spc="-10" dirty="0">
                <a:latin typeface="Times New Roman"/>
                <a:cs typeface="Times New Roman"/>
              </a:rPr>
              <a:t>for shares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stock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market,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combination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two </a:t>
            </a:r>
            <a:r>
              <a:rPr sz="1200" spc="-10" dirty="0">
                <a:latin typeface="Times New Roman"/>
                <a:cs typeface="Times New Roman"/>
              </a:rPr>
              <a:t>different time </a:t>
            </a:r>
            <a:r>
              <a:rPr sz="1200" dirty="0">
                <a:latin typeface="Times New Roman"/>
                <a:cs typeface="Times New Roman"/>
              </a:rPr>
              <a:t>series </a:t>
            </a:r>
            <a:r>
              <a:rPr sz="1200" spc="-10" dirty="0">
                <a:latin typeface="Times New Roman"/>
                <a:cs typeface="Times New Roman"/>
              </a:rPr>
              <a:t>analysis models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opted by </a:t>
            </a:r>
            <a:r>
              <a:rPr sz="1200" spc="-10" dirty="0">
                <a:latin typeface="Times New Roman"/>
                <a:cs typeface="Times New Roman"/>
              </a:rPr>
              <a:t>producing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range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prices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10" dirty="0">
                <a:latin typeface="Times New Roman"/>
                <a:cs typeface="Times New Roman"/>
              </a:rPr>
              <a:t>consumer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stocks. </a:t>
            </a:r>
            <a:r>
              <a:rPr sz="1200" spc="-15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complex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nature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estimation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values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purely </a:t>
            </a:r>
            <a:r>
              <a:rPr sz="1200" spc="-10" dirty="0">
                <a:latin typeface="Times New Roman"/>
                <a:cs typeface="Times New Roman"/>
              </a:rPr>
              <a:t>based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past </a:t>
            </a:r>
            <a:r>
              <a:rPr sz="1200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prices for </a:t>
            </a:r>
            <a:r>
              <a:rPr sz="1200" dirty="0">
                <a:latin typeface="Times New Roman"/>
                <a:cs typeface="Times New Roman"/>
              </a:rPr>
              <a:t>non-seasonal </a:t>
            </a:r>
            <a:r>
              <a:rPr sz="1200" spc="1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seasonal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main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advantage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spc="-10" dirty="0">
                <a:latin typeface="Times New Roman"/>
                <a:cs typeface="Times New Roman"/>
              </a:rPr>
              <a:t>models. </a:t>
            </a: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5" dirty="0">
                <a:latin typeface="Times New Roman"/>
                <a:cs typeface="Times New Roman"/>
              </a:rPr>
              <a:t>experiment, </a:t>
            </a:r>
            <a:r>
              <a:rPr sz="1200" spc="-1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limitations are,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work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spc="-15" dirty="0">
                <a:latin typeface="Times New Roman"/>
                <a:cs typeface="Times New Roman"/>
              </a:rPr>
              <a:t>never </a:t>
            </a:r>
            <a:r>
              <a:rPr sz="1200" dirty="0">
                <a:latin typeface="Times New Roman"/>
                <a:cs typeface="Times New Roman"/>
              </a:rPr>
              <a:t>takes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consideration and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circumstances </a:t>
            </a:r>
            <a:r>
              <a:rPr sz="1200" spc="-15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news about any new market strategy </a:t>
            </a:r>
            <a:r>
              <a:rPr sz="1200" spc="10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media </a:t>
            </a:r>
            <a:r>
              <a:rPr sz="1200" spc="-5" dirty="0">
                <a:latin typeface="Times New Roman"/>
                <a:cs typeface="Times New Roman"/>
              </a:rPr>
              <a:t> release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relevant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may </a:t>
            </a:r>
            <a:r>
              <a:rPr sz="1200" spc="-5" dirty="0">
                <a:latin typeface="Times New Roman"/>
                <a:cs typeface="Times New Roman"/>
              </a:rPr>
              <a:t>get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affected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stocks.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Stock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Market</a:t>
            </a:r>
            <a:r>
              <a:rPr sz="12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Prediction</a:t>
            </a:r>
            <a:r>
              <a:rPr sz="12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12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Machine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Learning: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b="1" spc="-5" dirty="0">
                <a:latin typeface="Times New Roman"/>
                <a:cs typeface="Times New Roman"/>
              </a:rPr>
              <a:t>Publication</a:t>
            </a:r>
            <a:r>
              <a:rPr sz="1200" b="1" spc="-10" dirty="0">
                <a:latin typeface="Times New Roman"/>
                <a:cs typeface="Times New Roman"/>
              </a:rPr>
              <a:t> Year: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</a:t>
            </a:r>
          </a:p>
          <a:p>
            <a:pPr marL="12700" marR="5080">
              <a:lnSpc>
                <a:spcPts val="2070"/>
              </a:lnSpc>
              <a:spcBef>
                <a:spcPts val="170"/>
              </a:spcBef>
            </a:pPr>
            <a:r>
              <a:rPr sz="1200" b="1" spc="-5" dirty="0">
                <a:latin typeface="Times New Roman"/>
                <a:cs typeface="Times New Roman"/>
              </a:rPr>
              <a:t>Author:</a:t>
            </a:r>
            <a:r>
              <a:rPr sz="1200" b="1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Ishita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Parmar,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Ridam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Arora,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Lokesh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Chouhan,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Navanshu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Agarwal,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Shikhin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Gupta,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Sheirsh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Saxena,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Himanshu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Dhiman</a:t>
            </a:r>
          </a:p>
          <a:p>
            <a:pPr marL="12700" algn="just">
              <a:lnSpc>
                <a:spcPct val="100000"/>
              </a:lnSpc>
              <a:spcBef>
                <a:spcPts val="445"/>
              </a:spcBef>
            </a:pPr>
            <a:r>
              <a:rPr sz="1200" b="1" spc="-5" dirty="0">
                <a:latin typeface="Times New Roman"/>
                <a:cs typeface="Times New Roman"/>
              </a:rPr>
              <a:t>Journal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</a:t>
            </a:r>
            <a:r>
              <a:rPr sz="1200" spc="-5" dirty="0">
                <a:latin typeface="Times New Roman"/>
                <a:cs typeface="Times New Roman"/>
              </a:rPr>
              <a:t> IEEE</a:t>
            </a:r>
            <a:endParaRPr sz="1200" dirty="0">
              <a:latin typeface="Times New Roman"/>
              <a:cs typeface="Times New Roman"/>
            </a:endParaRPr>
          </a:p>
          <a:p>
            <a:pPr marL="12700" marR="16510" algn="just">
              <a:lnSpc>
                <a:spcPct val="143800"/>
              </a:lnSpc>
              <a:spcBef>
                <a:spcPts val="15"/>
              </a:spcBef>
            </a:pPr>
            <a:r>
              <a:rPr sz="1200" b="1" spc="-10" dirty="0">
                <a:latin typeface="Times New Roman"/>
                <a:cs typeface="Times New Roman"/>
              </a:rPr>
              <a:t>Summary: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this paper studies,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[3]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Regression and LSTM </a:t>
            </a:r>
            <a:r>
              <a:rPr sz="1200" spc="-10" dirty="0">
                <a:latin typeface="Times New Roman"/>
                <a:cs typeface="Times New Roman"/>
              </a:rPr>
              <a:t>based </a:t>
            </a:r>
            <a:r>
              <a:rPr sz="1200" spc="-5" dirty="0">
                <a:latin typeface="Times New Roman"/>
                <a:cs typeface="Times New Roman"/>
              </a:rPr>
              <a:t>Machine learning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forecast </a:t>
            </a:r>
            <a:r>
              <a:rPr sz="1200" spc="-5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prices. </a:t>
            </a:r>
            <a:r>
              <a:rPr sz="1200" spc="-5" dirty="0">
                <a:latin typeface="Times New Roman"/>
                <a:cs typeface="Times New Roman"/>
              </a:rPr>
              <a:t>Factors </a:t>
            </a:r>
            <a:r>
              <a:rPr sz="1200" spc="-10" dirty="0">
                <a:latin typeface="Times New Roman"/>
                <a:cs typeface="Times New Roman"/>
              </a:rPr>
              <a:t>measured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open, </a:t>
            </a:r>
            <a:r>
              <a:rPr sz="1200" spc="-10" dirty="0">
                <a:latin typeface="Times New Roman"/>
                <a:cs typeface="Times New Roman"/>
              </a:rPr>
              <a:t>close, low, </a:t>
            </a:r>
            <a:r>
              <a:rPr sz="1200" spc="-5" dirty="0">
                <a:latin typeface="Times New Roman"/>
                <a:cs typeface="Times New Roman"/>
              </a:rPr>
              <a:t>high and </a:t>
            </a:r>
            <a:r>
              <a:rPr sz="1200" spc="-10" dirty="0">
                <a:latin typeface="Times New Roman"/>
                <a:cs typeface="Times New Roman"/>
              </a:rPr>
              <a:t>volume.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paper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spc="5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attempt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determine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future </a:t>
            </a:r>
            <a:r>
              <a:rPr sz="1200" spc="-10" dirty="0">
                <a:latin typeface="Times New Roman"/>
                <a:cs typeface="Times New Roman"/>
              </a:rPr>
              <a:t>prices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stocks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company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10" dirty="0">
                <a:latin typeface="Times New Roman"/>
                <a:cs typeface="Times New Roman"/>
              </a:rPr>
              <a:t>improved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 </a:t>
            </a:r>
            <a:r>
              <a:rPr sz="1200" spc="-5" dirty="0">
                <a:latin typeface="Times New Roman"/>
                <a:cs typeface="Times New Roman"/>
              </a:rPr>
              <a:t>and reliability using </a:t>
            </a:r>
            <a:r>
              <a:rPr sz="1200" spc="-10" dirty="0">
                <a:latin typeface="Times New Roman"/>
                <a:cs typeface="Times New Roman"/>
              </a:rPr>
              <a:t>machine </a:t>
            </a:r>
            <a:r>
              <a:rPr sz="1200" spc="-5" dirty="0">
                <a:latin typeface="Times New Roman"/>
                <a:cs typeface="Times New Roman"/>
              </a:rPr>
              <a:t>learning techniques. LSTM algorithm resulted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positive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outcome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-15" dirty="0">
                <a:latin typeface="Times New Roman"/>
                <a:cs typeface="Times New Roman"/>
              </a:rPr>
              <a:t> 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prices.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6660819" y="99949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3417"/>
            <a:ext cx="5752465" cy="76245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731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	</a:t>
            </a:r>
            <a:endParaRPr lang="en-US" sz="1200" b="1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7310" algn="l"/>
              </a:tabLst>
            </a:pPr>
            <a:endParaRPr sz="1500" dirty="0">
              <a:latin typeface="Times New Roman"/>
              <a:cs typeface="Times New Roman"/>
            </a:endParaRPr>
          </a:p>
          <a:p>
            <a:pPr marL="12700" marR="1705610">
              <a:lnSpc>
                <a:spcPct val="141700"/>
              </a:lnSpc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Multi-Category</a:t>
            </a:r>
            <a:r>
              <a:rPr sz="12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Events</a:t>
            </a:r>
            <a:r>
              <a:rPr sz="12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Driven</a:t>
            </a:r>
            <a:r>
              <a:rPr sz="12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Stock</a:t>
            </a:r>
            <a:r>
              <a:rPr sz="1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Price</a:t>
            </a:r>
            <a:r>
              <a:rPr sz="12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Trends</a:t>
            </a:r>
            <a:r>
              <a:rPr sz="12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Prediction: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Publication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Year: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</a:t>
            </a: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b="1" spc="-5" dirty="0">
                <a:latin typeface="Times New Roman"/>
                <a:cs typeface="Times New Roman"/>
              </a:rPr>
              <a:t>Author: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Youxun</a:t>
            </a:r>
            <a:r>
              <a:rPr sz="1200" spc="-15" dirty="0">
                <a:latin typeface="Times New Roman"/>
                <a:cs typeface="Times New Roman"/>
              </a:rPr>
              <a:t> Lei,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Kaiyue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Zhou,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Yuchen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Liu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b="1" spc="-5" dirty="0">
                <a:latin typeface="Times New Roman"/>
                <a:cs typeface="Times New Roman"/>
              </a:rPr>
              <a:t>Journal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</a:t>
            </a:r>
            <a:r>
              <a:rPr sz="1200" spc="-5" dirty="0">
                <a:latin typeface="Times New Roman"/>
                <a:cs typeface="Times New Roman"/>
              </a:rPr>
              <a:t> IEEE</a:t>
            </a:r>
            <a:endParaRPr sz="1200" dirty="0">
              <a:latin typeface="Times New Roman"/>
              <a:cs typeface="Times New Roman"/>
            </a:endParaRPr>
          </a:p>
          <a:p>
            <a:pPr marL="12700" marR="9525" algn="just">
              <a:lnSpc>
                <a:spcPct val="143300"/>
              </a:lnSpc>
            </a:pPr>
            <a:r>
              <a:rPr sz="1200" b="1" spc="-10" dirty="0">
                <a:latin typeface="Times New Roman"/>
                <a:cs typeface="Times New Roman"/>
              </a:rPr>
              <a:t>Summary: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1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paper, </a:t>
            </a:r>
            <a:r>
              <a:rPr sz="1200" dirty="0">
                <a:latin typeface="Times New Roman"/>
                <a:cs typeface="Times New Roman"/>
              </a:rPr>
              <a:t>[4] </a:t>
            </a:r>
            <a:r>
              <a:rPr sz="1200" spc="-5" dirty="0">
                <a:latin typeface="Times New Roman"/>
                <a:cs typeface="Times New Roman"/>
              </a:rPr>
              <a:t>multi-category news events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used as features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develop </a:t>
            </a:r>
            <a:r>
              <a:rPr sz="1200" dirty="0">
                <a:latin typeface="Times New Roman"/>
                <a:cs typeface="Times New Roman"/>
              </a:rPr>
              <a:t>stock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price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prediction,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model.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multi-category events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already defined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</a:t>
            </a:r>
          </a:p>
          <a:p>
            <a:pPr marL="12700" marR="5080" algn="just">
              <a:lnSpc>
                <a:spcPct val="143800"/>
              </a:lnSpc>
              <a:spcBef>
                <a:spcPts val="20"/>
              </a:spcBef>
            </a:pPr>
            <a:r>
              <a:rPr sz="1200" spc="5" dirty="0">
                <a:latin typeface="Times New Roman"/>
                <a:cs typeface="Times New Roman"/>
              </a:rPr>
              <a:t>word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dictionary.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both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neural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SVM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analyse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 between </a:t>
            </a:r>
            <a:r>
              <a:rPr sz="1200" spc="5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price </a:t>
            </a:r>
            <a:r>
              <a:rPr sz="1200" spc="-5" dirty="0">
                <a:latin typeface="Times New Roman"/>
                <a:cs typeface="Times New Roman"/>
              </a:rPr>
              <a:t>movements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multi-category </a:t>
            </a:r>
            <a:r>
              <a:rPr sz="1200" spc="-10" dirty="0">
                <a:latin typeface="Times New Roman"/>
                <a:cs typeface="Times New Roman"/>
              </a:rPr>
              <a:t>news. </a:t>
            </a:r>
            <a:r>
              <a:rPr sz="1200" dirty="0">
                <a:latin typeface="Times New Roman"/>
                <a:cs typeface="Times New Roman"/>
              </a:rPr>
              <a:t>Experimental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 </a:t>
            </a:r>
            <a:r>
              <a:rPr sz="1200" spc="-10" dirty="0">
                <a:latin typeface="Times New Roman"/>
                <a:cs typeface="Times New Roman"/>
              </a:rPr>
              <a:t>showed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predefined </a:t>
            </a:r>
            <a:r>
              <a:rPr sz="1200" dirty="0">
                <a:latin typeface="Times New Roman"/>
                <a:cs typeface="Times New Roman"/>
              </a:rPr>
              <a:t>multi-category </a:t>
            </a:r>
            <a:r>
              <a:rPr sz="1200" spc="-10" dirty="0">
                <a:latin typeface="Times New Roman"/>
                <a:cs typeface="Times New Roman"/>
              </a:rPr>
              <a:t>news </a:t>
            </a:r>
            <a:r>
              <a:rPr sz="1200" spc="-5" dirty="0">
                <a:latin typeface="Times New Roman"/>
                <a:cs typeface="Times New Roman"/>
              </a:rPr>
              <a:t>events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more improved </a:t>
            </a:r>
            <a:r>
              <a:rPr sz="1200" spc="-5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baseline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bag-of-words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stock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price</a:t>
            </a:r>
            <a:r>
              <a:rPr sz="1200" dirty="0">
                <a:latin typeface="Times New Roman"/>
                <a:cs typeface="Times New Roman"/>
              </a:rPr>
              <a:t> trend.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compared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long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term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short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term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better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based</a:t>
            </a:r>
            <a:r>
              <a:rPr sz="1200" spc="10" dirty="0">
                <a:latin typeface="Times New Roman"/>
                <a:cs typeface="Times New Roman"/>
              </a:rPr>
              <a:t> 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Share</a:t>
            </a:r>
            <a:r>
              <a:rPr sz="12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Price</a:t>
            </a:r>
            <a:r>
              <a:rPr sz="12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Prediction</a:t>
            </a:r>
            <a:r>
              <a:rPr sz="12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Machine</a:t>
            </a:r>
            <a:r>
              <a:rPr sz="12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Learning</a:t>
            </a:r>
            <a:r>
              <a:rPr sz="12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Technique: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spc="-5" dirty="0">
                <a:latin typeface="Times New Roman"/>
                <a:cs typeface="Times New Roman"/>
              </a:rPr>
              <a:t>Publication</a:t>
            </a:r>
            <a:r>
              <a:rPr sz="1200" b="1" spc="-10" dirty="0">
                <a:latin typeface="Times New Roman"/>
                <a:cs typeface="Times New Roman"/>
              </a:rPr>
              <a:t> Year: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</a:t>
            </a: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b="1" spc="-5" dirty="0">
                <a:latin typeface="Times New Roman"/>
                <a:cs typeface="Times New Roman"/>
              </a:rPr>
              <a:t>Author: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Jeevan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Naresh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Vijaya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kumar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 P,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Prashanth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Kambli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b="1" spc="-5" dirty="0">
                <a:latin typeface="Times New Roman"/>
                <a:cs typeface="Times New Roman"/>
              </a:rPr>
              <a:t>Journal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</a:t>
            </a:r>
            <a:r>
              <a:rPr sz="1200" spc="-5" dirty="0">
                <a:latin typeface="Times New Roman"/>
                <a:cs typeface="Times New Roman"/>
              </a:rPr>
              <a:t> IEEE</a:t>
            </a:r>
            <a:endParaRPr sz="1200" dirty="0">
              <a:latin typeface="Times New Roman"/>
              <a:cs typeface="Times New Roman"/>
            </a:endParaRPr>
          </a:p>
          <a:p>
            <a:pPr marL="12700" marR="12700" algn="just">
              <a:lnSpc>
                <a:spcPct val="143300"/>
              </a:lnSpc>
            </a:pPr>
            <a:r>
              <a:rPr sz="1200" b="1" spc="-10" dirty="0">
                <a:latin typeface="Times New Roman"/>
                <a:cs typeface="Times New Roman"/>
              </a:rPr>
              <a:t>Summary: </a:t>
            </a:r>
            <a:r>
              <a:rPr sz="1200" spc="-1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paper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mostly </a:t>
            </a:r>
            <a:r>
              <a:rPr sz="1200" dirty="0">
                <a:latin typeface="Times New Roman"/>
                <a:cs typeface="Times New Roman"/>
              </a:rPr>
              <a:t>[5] </a:t>
            </a:r>
            <a:r>
              <a:rPr sz="1200" spc="-10" dirty="0">
                <a:latin typeface="Times New Roman"/>
                <a:cs typeface="Times New Roman"/>
              </a:rPr>
              <a:t>based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approach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predicting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share </a:t>
            </a:r>
            <a:r>
              <a:rPr sz="1200" dirty="0">
                <a:latin typeface="Times New Roman"/>
                <a:cs typeface="Times New Roman"/>
              </a:rPr>
              <a:t>price using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Long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Short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(LSTM)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Recurrent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Neural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(RNN)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forecast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</a:p>
          <a:p>
            <a:pPr marL="12700" marR="7620" algn="just">
              <a:lnSpc>
                <a:spcPct val="1438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stock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value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current</a:t>
            </a:r>
            <a:r>
              <a:rPr sz="1200" spc="-10" dirty="0">
                <a:latin typeface="Times New Roman"/>
                <a:cs typeface="Times New Roman"/>
              </a:rPr>
              <a:t> market price,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price-earning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ratio,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base value </a:t>
            </a:r>
            <a:r>
              <a:rPr sz="1200" spc="-5" dirty="0">
                <a:latin typeface="Times New Roman"/>
                <a:cs typeface="Times New Roman"/>
              </a:rPr>
              <a:t>and other </a:t>
            </a:r>
            <a:r>
              <a:rPr sz="1200" spc="-10" dirty="0">
                <a:latin typeface="Times New Roman"/>
                <a:cs typeface="Times New Roman"/>
              </a:rPr>
              <a:t>anonymous </a:t>
            </a:r>
            <a:r>
              <a:rPr sz="1200" spc="-5" dirty="0">
                <a:latin typeface="Times New Roman"/>
                <a:cs typeface="Times New Roman"/>
              </a:rPr>
              <a:t>events.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efficiency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model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analysed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comparing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true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predicted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RNN </a:t>
            </a:r>
            <a:r>
              <a:rPr sz="1200" spc="-5" dirty="0">
                <a:latin typeface="Times New Roman"/>
                <a:cs typeface="Times New Roman"/>
              </a:rPr>
              <a:t>graph. </a:t>
            </a:r>
            <a:r>
              <a:rPr sz="1200" spc="-10" dirty="0">
                <a:latin typeface="Times New Roman"/>
                <a:cs typeface="Times New Roman"/>
              </a:rPr>
              <a:t>Machine learning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predict </a:t>
            </a:r>
            <a:r>
              <a:rPr sz="1200" dirty="0">
                <a:latin typeface="Times New Roman"/>
                <a:cs typeface="Times New Roman"/>
              </a:rPr>
              <a:t>stock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predict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stock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this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 </a:t>
            </a:r>
            <a:r>
              <a:rPr sz="1200" dirty="0">
                <a:latin typeface="Times New Roman"/>
                <a:cs typeface="Times New Roman"/>
              </a:rPr>
              <a:t>captures the </a:t>
            </a:r>
            <a:r>
              <a:rPr sz="1200" spc="-5" dirty="0">
                <a:latin typeface="Times New Roman"/>
                <a:cs typeface="Times New Roman"/>
              </a:rPr>
              <a:t>detailed </a:t>
            </a:r>
            <a:r>
              <a:rPr sz="1200" dirty="0">
                <a:latin typeface="Times New Roman"/>
                <a:cs typeface="Times New Roman"/>
              </a:rPr>
              <a:t>feature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uses different strategies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make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prediction.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 model </a:t>
            </a:r>
            <a:r>
              <a:rPr sz="1200" dirty="0">
                <a:latin typeface="Times New Roman"/>
                <a:cs typeface="Times New Roman"/>
              </a:rPr>
              <a:t>train </a:t>
            </a:r>
            <a:r>
              <a:rPr sz="1200" spc="-10" dirty="0">
                <a:latin typeface="Times New Roman"/>
                <a:cs typeface="Times New Roman"/>
              </a:rPr>
              <a:t>for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NSE data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internet </a:t>
            </a:r>
            <a:r>
              <a:rPr sz="1200" spc="-2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recognize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input and </a:t>
            </a:r>
            <a:r>
              <a:rPr sz="1200" dirty="0">
                <a:latin typeface="Times New Roman"/>
                <a:cs typeface="Times New Roman"/>
              </a:rPr>
              <a:t>group them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 </a:t>
            </a:r>
            <a:r>
              <a:rPr sz="1200" spc="-10" dirty="0">
                <a:latin typeface="Times New Roman"/>
                <a:cs typeface="Times New Roman"/>
              </a:rPr>
              <a:t>input according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user configuration </a:t>
            </a:r>
            <a:r>
              <a:rPr sz="1200" spc="-1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RNN </a:t>
            </a:r>
            <a:r>
              <a:rPr sz="1200" spc="-10" dirty="0">
                <a:latin typeface="Times New Roman"/>
                <a:cs typeface="Times New Roman"/>
              </a:rPr>
              <a:t>based </a:t>
            </a:r>
            <a:r>
              <a:rPr sz="1200" spc="-5" dirty="0">
                <a:latin typeface="Times New Roman"/>
                <a:cs typeface="Times New Roman"/>
              </a:rPr>
              <a:t>architecture proved </a:t>
            </a:r>
            <a:r>
              <a:rPr sz="1200" dirty="0">
                <a:latin typeface="Times New Roman"/>
                <a:cs typeface="Times New Roman"/>
              </a:rPr>
              <a:t>very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efficient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forecasting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stock </a:t>
            </a:r>
            <a:r>
              <a:rPr sz="1200" spc="-15" dirty="0">
                <a:latin typeface="Times New Roman"/>
                <a:cs typeface="Times New Roman"/>
              </a:rPr>
              <a:t>price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changing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configuration accordingly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10" dirty="0">
                <a:latin typeface="Times New Roman"/>
                <a:cs typeface="Times New Roman"/>
              </a:rPr>
              <a:t>also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backpropagation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mechanism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gathering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avoid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mixing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6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3417"/>
            <a:ext cx="5760085" cy="7608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731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	</a:t>
            </a:r>
            <a:endParaRPr lang="en-US" sz="1200" b="1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7310" algn="l"/>
              </a:tabLst>
            </a:pPr>
            <a:endParaRPr sz="1500" dirty="0">
              <a:latin typeface="Times New Roman"/>
              <a:cs typeface="Times New Roman"/>
            </a:endParaRPr>
          </a:p>
          <a:p>
            <a:pPr marL="12700" marR="1644650">
              <a:lnSpc>
                <a:spcPct val="141700"/>
              </a:lnSpc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Stock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Market</a:t>
            </a:r>
            <a:r>
              <a:rPr sz="120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Prediction</a:t>
            </a:r>
            <a:r>
              <a:rPr sz="12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12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Machine</a:t>
            </a:r>
            <a:r>
              <a:rPr sz="1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Learning</a:t>
            </a:r>
            <a:r>
              <a:rPr sz="12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Techniques: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Publication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Year: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2016</a:t>
            </a: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b="1" spc="-5" dirty="0">
                <a:latin typeface="Times New Roman"/>
                <a:cs typeface="Times New Roman"/>
              </a:rPr>
              <a:t>Author: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Mehak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Usmani,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Adil,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Kamran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Raza,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Saad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Azhar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Ali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b="1" spc="-5" dirty="0">
                <a:latin typeface="Times New Roman"/>
                <a:cs typeface="Times New Roman"/>
              </a:rPr>
              <a:t>Journal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2016</a:t>
            </a:r>
            <a:r>
              <a:rPr sz="1200" spc="-5" dirty="0">
                <a:latin typeface="Times New Roman"/>
                <a:cs typeface="Times New Roman"/>
              </a:rPr>
              <a:t> IEEE</a:t>
            </a:r>
            <a:endParaRPr sz="1200" dirty="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43300"/>
              </a:lnSpc>
            </a:pPr>
            <a:r>
              <a:rPr sz="1200" b="1" spc="-10" dirty="0">
                <a:latin typeface="Times New Roman"/>
                <a:cs typeface="Times New Roman"/>
              </a:rPr>
              <a:t>Summary: </a:t>
            </a:r>
            <a:r>
              <a:rPr sz="1200" spc="-10" dirty="0">
                <a:latin typeface="Times New Roman"/>
                <a:cs typeface="Times New Roman"/>
              </a:rPr>
              <a:t>The prominent </a:t>
            </a:r>
            <a:r>
              <a:rPr sz="1200" spc="-5" dirty="0">
                <a:latin typeface="Times New Roman"/>
                <a:cs typeface="Times New Roman"/>
              </a:rPr>
              <a:t>aim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study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to [6] </a:t>
            </a:r>
            <a:r>
              <a:rPr sz="1200" spc="-10" dirty="0">
                <a:latin typeface="Times New Roman"/>
                <a:cs typeface="Times New Roman"/>
              </a:rPr>
              <a:t>forecast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market </a:t>
            </a:r>
            <a:r>
              <a:rPr sz="1200" spc="-5" dirty="0">
                <a:latin typeface="Times New Roman"/>
                <a:cs typeface="Times New Roman"/>
              </a:rPr>
              <a:t>performance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Karachi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Stock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Exchange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(KSE)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closing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variety</a:t>
            </a:r>
          </a:p>
          <a:p>
            <a:pPr marL="12700" marR="5080" algn="just">
              <a:lnSpc>
                <a:spcPct val="143700"/>
              </a:lnSpc>
              <a:spcBef>
                <a:spcPts val="20"/>
              </a:spcBef>
            </a:pP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attributes as an </a:t>
            </a:r>
            <a:r>
              <a:rPr sz="1200" spc="-10" dirty="0">
                <a:latin typeface="Times New Roman"/>
                <a:cs typeface="Times New Roman"/>
              </a:rPr>
              <a:t>input and </a:t>
            </a:r>
            <a:r>
              <a:rPr sz="1200" spc="-5" dirty="0">
                <a:latin typeface="Times New Roman"/>
                <a:cs typeface="Times New Roman"/>
              </a:rPr>
              <a:t>forecasts market as </a:t>
            </a:r>
            <a:r>
              <a:rPr sz="1200" spc="-10" dirty="0">
                <a:latin typeface="Times New Roman"/>
                <a:cs typeface="Times New Roman"/>
              </a:rPr>
              <a:t>Positive </a:t>
            </a:r>
            <a:r>
              <a:rPr sz="1200" dirty="0">
                <a:latin typeface="Times New Roman"/>
                <a:cs typeface="Times New Roman"/>
              </a:rPr>
              <a:t>&amp; </a:t>
            </a:r>
            <a:r>
              <a:rPr sz="1200" spc="-5" dirty="0">
                <a:latin typeface="Times New Roman"/>
                <a:cs typeface="Times New Roman"/>
              </a:rPr>
              <a:t>Negative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predicted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predictions </a:t>
            </a:r>
            <a:r>
              <a:rPr sz="1200" spc="-15" dirty="0">
                <a:latin typeface="Times New Roman"/>
                <a:cs typeface="Times New Roman"/>
              </a:rPr>
              <a:t>model.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features </a:t>
            </a:r>
            <a:r>
              <a:rPr sz="1200" spc="-10" dirty="0">
                <a:latin typeface="Times New Roman"/>
                <a:cs typeface="Times New Roman"/>
              </a:rPr>
              <a:t>employed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model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contains </a:t>
            </a:r>
            <a:r>
              <a:rPr sz="1200" spc="5" dirty="0">
                <a:latin typeface="Times New Roman"/>
                <a:cs typeface="Times New Roman"/>
              </a:rPr>
              <a:t>Oil </a:t>
            </a:r>
            <a:r>
              <a:rPr sz="1200" dirty="0">
                <a:latin typeface="Times New Roman"/>
                <a:cs typeface="Times New Roman"/>
              </a:rPr>
              <a:t>rates, </a:t>
            </a:r>
            <a:r>
              <a:rPr sz="1200" spc="-10" dirty="0">
                <a:latin typeface="Times New Roman"/>
                <a:cs typeface="Times New Roman"/>
              </a:rPr>
              <a:t>Gold </a:t>
            </a:r>
            <a:r>
              <a:rPr sz="1200" dirty="0">
                <a:latin typeface="Times New Roman"/>
                <a:cs typeface="Times New Roman"/>
              </a:rPr>
              <a:t>&amp; Silver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rates, </a:t>
            </a:r>
            <a:r>
              <a:rPr sz="1200" spc="-5" dirty="0">
                <a:latin typeface="Times New Roman"/>
                <a:cs typeface="Times New Roman"/>
              </a:rPr>
              <a:t>Interest </a:t>
            </a:r>
            <a:r>
              <a:rPr sz="1200" spc="-10" dirty="0">
                <a:latin typeface="Times New Roman"/>
                <a:cs typeface="Times New Roman"/>
              </a:rPr>
              <a:t>rate, </a:t>
            </a:r>
            <a:r>
              <a:rPr sz="1200" spc="-5" dirty="0">
                <a:latin typeface="Times New Roman"/>
                <a:cs typeface="Times New Roman"/>
              </a:rPr>
              <a:t>Foreign Exchange (FEX) </a:t>
            </a:r>
            <a:r>
              <a:rPr sz="1200" spc="-10" dirty="0">
                <a:latin typeface="Times New Roman"/>
                <a:cs typeface="Times New Roman"/>
              </a:rPr>
              <a:t>rate, NEWS and </a:t>
            </a:r>
            <a:r>
              <a:rPr sz="1200" spc="-5" dirty="0">
                <a:latin typeface="Times New Roman"/>
                <a:cs typeface="Times New Roman"/>
              </a:rPr>
              <a:t>social </a:t>
            </a:r>
            <a:r>
              <a:rPr sz="1200" spc="-10" dirty="0">
                <a:latin typeface="Times New Roman"/>
                <a:cs typeface="Times New Roman"/>
              </a:rPr>
              <a:t>media feed. The machine </a:t>
            </a:r>
            <a:r>
              <a:rPr sz="1200" spc="-5" dirty="0">
                <a:latin typeface="Times New Roman"/>
                <a:cs typeface="Times New Roman"/>
              </a:rPr>
              <a:t> learning algorithms </a:t>
            </a:r>
            <a:r>
              <a:rPr sz="1200" spc="-10" dirty="0">
                <a:latin typeface="Times New Roman"/>
                <a:cs typeface="Times New Roman"/>
              </a:rPr>
              <a:t>including </a:t>
            </a:r>
            <a:r>
              <a:rPr sz="1200" spc="-5" dirty="0">
                <a:latin typeface="Times New Roman"/>
                <a:cs typeface="Times New Roman"/>
              </a:rPr>
              <a:t>Single </a:t>
            </a:r>
            <a:r>
              <a:rPr sz="1200" spc="-10" dirty="0">
                <a:latin typeface="Times New Roman"/>
                <a:cs typeface="Times New Roman"/>
              </a:rPr>
              <a:t>Layer </a:t>
            </a:r>
            <a:r>
              <a:rPr sz="1200" dirty="0">
                <a:latin typeface="Times New Roman"/>
                <a:cs typeface="Times New Roman"/>
              </a:rPr>
              <a:t>Perceptron </a:t>
            </a:r>
            <a:r>
              <a:rPr sz="1200" spc="-10" dirty="0">
                <a:latin typeface="Times New Roman"/>
                <a:cs typeface="Times New Roman"/>
              </a:rPr>
              <a:t>(SLP), </a:t>
            </a:r>
            <a:r>
              <a:rPr sz="1200" spc="-5" dirty="0">
                <a:latin typeface="Times New Roman"/>
                <a:cs typeface="Times New Roman"/>
              </a:rPr>
              <a:t>Multi-Layer </a:t>
            </a:r>
            <a:r>
              <a:rPr sz="1200" dirty="0">
                <a:latin typeface="Times New Roman"/>
                <a:cs typeface="Times New Roman"/>
              </a:rPr>
              <a:t>Perceptron </a:t>
            </a:r>
            <a:r>
              <a:rPr sz="1200" spc="-5" dirty="0">
                <a:latin typeface="Times New Roman"/>
                <a:cs typeface="Times New Roman"/>
              </a:rPr>
              <a:t>(MLP),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Radial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Basis</a:t>
            </a:r>
            <a:r>
              <a:rPr sz="1200" spc="-5" dirty="0">
                <a:latin typeface="Times New Roman"/>
                <a:cs typeface="Times New Roman"/>
              </a:rPr>
              <a:t> Function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(RBF)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Vector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(SVM)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compared.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 algorithm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MLP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multi-layer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perceptron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 foremost </a:t>
            </a:r>
            <a:r>
              <a:rPr sz="1200" spc="-5" dirty="0">
                <a:latin typeface="Times New Roman"/>
                <a:cs typeface="Times New Roman"/>
              </a:rPr>
              <a:t>helpful </a:t>
            </a:r>
            <a:r>
              <a:rPr sz="1200" dirty="0">
                <a:latin typeface="Times New Roman"/>
                <a:cs typeface="Times New Roman"/>
              </a:rPr>
              <a:t>feature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predicting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market was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oil </a:t>
            </a:r>
            <a:r>
              <a:rPr sz="1200" spc="5" dirty="0">
                <a:latin typeface="Times New Roman"/>
                <a:cs typeface="Times New Roman"/>
              </a:rPr>
              <a:t>rate </a:t>
            </a:r>
            <a:r>
              <a:rPr sz="1200" spc="-5" dirty="0">
                <a:latin typeface="Times New Roman"/>
                <a:cs typeface="Times New Roman"/>
              </a:rPr>
              <a:t>attribute. </a:t>
            </a:r>
            <a:r>
              <a:rPr sz="1200" spc="-10" dirty="0">
                <a:latin typeface="Times New Roman"/>
                <a:cs typeface="Times New Roman"/>
              </a:rPr>
              <a:t>The end </a:t>
            </a:r>
            <a:r>
              <a:rPr sz="1200" spc="-5" dirty="0">
                <a:latin typeface="Times New Roman"/>
                <a:cs typeface="Times New Roman"/>
              </a:rPr>
              <a:t>results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research </a:t>
            </a:r>
            <a:r>
              <a:rPr sz="1200" dirty="0">
                <a:latin typeface="Times New Roman"/>
                <a:cs typeface="Times New Roman"/>
              </a:rPr>
              <a:t>confirm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spc="-10" dirty="0">
                <a:latin typeface="Times New Roman"/>
                <a:cs typeface="Times New Roman"/>
              </a:rPr>
              <a:t>machine </a:t>
            </a:r>
            <a:r>
              <a:rPr sz="1200" spc="-5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techniques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ability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predict </a:t>
            </a:r>
            <a:r>
              <a:rPr sz="1200" dirty="0">
                <a:latin typeface="Times New Roman"/>
                <a:cs typeface="Times New Roman"/>
              </a:rPr>
              <a:t>the stock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market </a:t>
            </a:r>
            <a:r>
              <a:rPr sz="1200" spc="-10" dirty="0">
                <a:latin typeface="Times New Roman"/>
                <a:cs typeface="Times New Roman"/>
              </a:rPr>
              <a:t>performance.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 Multi-Layer </a:t>
            </a:r>
            <a:r>
              <a:rPr sz="1200" spc="-5" dirty="0">
                <a:latin typeface="Times New Roman"/>
                <a:cs typeface="Times New Roman"/>
              </a:rPr>
              <a:t>Perceptron algorithm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machine learning </a:t>
            </a:r>
            <a:r>
              <a:rPr sz="1200" spc="-5" dirty="0">
                <a:latin typeface="Times New Roman"/>
                <a:cs typeface="Times New Roman"/>
              </a:rPr>
              <a:t>predicted </a:t>
            </a:r>
            <a:r>
              <a:rPr sz="1200" dirty="0">
                <a:latin typeface="Times New Roman"/>
                <a:cs typeface="Times New Roman"/>
              </a:rPr>
              <a:t> 70%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market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 marR="1266825">
              <a:lnSpc>
                <a:spcPct val="143300"/>
              </a:lnSpc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Forecasting</a:t>
            </a:r>
            <a:r>
              <a:rPr sz="12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stock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price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2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two</a:t>
            </a:r>
            <a:r>
              <a:rPr sz="1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ways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based</a:t>
            </a:r>
            <a:r>
              <a:rPr sz="12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 LSTM</a:t>
            </a:r>
            <a:r>
              <a:rPr sz="120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neural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network: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Publication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Year: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2019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b="1" spc="-5" dirty="0">
                <a:latin typeface="Times New Roman"/>
                <a:cs typeface="Times New Roman"/>
              </a:rPr>
              <a:t>Author: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Jingyi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Qingli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Liu,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Kang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Jiacheng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Wang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b="1" spc="-5" dirty="0">
                <a:latin typeface="Times New Roman"/>
                <a:cs typeface="Times New Roman"/>
              </a:rPr>
              <a:t>Journal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2019</a:t>
            </a:r>
            <a:r>
              <a:rPr sz="1200" spc="-5" dirty="0">
                <a:latin typeface="Times New Roman"/>
                <a:cs typeface="Times New Roman"/>
              </a:rPr>
              <a:t> IEEE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b="1" spc="-10" dirty="0">
                <a:latin typeface="Times New Roman"/>
                <a:cs typeface="Times New Roman"/>
              </a:rPr>
              <a:t>Summary: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[7]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LSTM</a:t>
            </a:r>
            <a:r>
              <a:rPr sz="12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neural</a:t>
            </a:r>
            <a:r>
              <a:rPr sz="12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network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F1F1F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used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predict</a:t>
            </a:r>
            <a:r>
              <a:rPr sz="120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Apple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stocks</a:t>
            </a:r>
            <a:r>
              <a:rPr sz="12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by</a:t>
            </a:r>
            <a:r>
              <a:rPr sz="1200" spc="-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consuming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 single</a:t>
            </a: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4200"/>
              </a:lnSpc>
              <a:spcBef>
                <a:spcPts val="10"/>
              </a:spcBef>
            </a:pP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feature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input variables and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multi-feature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input variables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to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verify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forecast effect </a:t>
            </a:r>
            <a:r>
              <a:rPr sz="1200" spc="10" dirty="0">
                <a:solidFill>
                  <a:srgbClr val="1F1F1F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2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model </a:t>
            </a:r>
            <a:r>
              <a:rPr sz="1200" spc="10" dirty="0">
                <a:solidFill>
                  <a:srgbClr val="1F1F1F"/>
                </a:solidFill>
                <a:latin typeface="Times New Roman"/>
                <a:cs typeface="Times New Roman"/>
              </a:rPr>
              <a:t>on </a:t>
            </a:r>
            <a:r>
              <a:rPr sz="1200" spc="5" dirty="0">
                <a:solidFill>
                  <a:srgbClr val="1F1F1F"/>
                </a:solidFill>
                <a:latin typeface="Times New Roman"/>
                <a:cs typeface="Times New Roman"/>
              </a:rPr>
              <a:t>stock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time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series.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experimental results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show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model has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high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accuracy </a:t>
            </a:r>
            <a:r>
              <a:rPr sz="12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1F1F1F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0.033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for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multivariate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input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and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accurate,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that </a:t>
            </a:r>
            <a:r>
              <a:rPr sz="1200" spc="-30" dirty="0">
                <a:solidFill>
                  <a:srgbClr val="1F1F1F"/>
                </a:solidFill>
                <a:latin typeface="Times New Roman"/>
                <a:cs typeface="Times New Roman"/>
              </a:rPr>
              <a:t>is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line with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200" spc="5" dirty="0">
                <a:solidFill>
                  <a:srgbClr val="1F1F1F"/>
                </a:solidFill>
                <a:latin typeface="Times New Roman"/>
                <a:cs typeface="Times New Roman"/>
              </a:rPr>
              <a:t>actual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demand.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univariate feature input,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predicted squared </a:t>
            </a:r>
            <a:r>
              <a:rPr sz="1200" dirty="0">
                <a:latin typeface="Times New Roman"/>
                <a:cs typeface="Times New Roman"/>
              </a:rPr>
              <a:t>absolute </a:t>
            </a:r>
            <a:r>
              <a:rPr sz="1200" spc="-5" dirty="0">
                <a:latin typeface="Times New Roman"/>
                <a:cs typeface="Times New Roman"/>
              </a:rPr>
              <a:t>error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0.155, </a:t>
            </a:r>
            <a:r>
              <a:rPr sz="1200" spc="-10" dirty="0">
                <a:latin typeface="Times New Roman"/>
                <a:cs typeface="Times New Roman"/>
              </a:rPr>
              <a:t>which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inferior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multi-feature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input.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6662089" y="9850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3417"/>
            <a:ext cx="5763895" cy="8671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731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	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 marR="1427480">
              <a:lnSpc>
                <a:spcPct val="141700"/>
              </a:lnSpc>
            </a:pP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Share</a:t>
            </a:r>
            <a:r>
              <a:rPr sz="12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Price</a:t>
            </a:r>
            <a:r>
              <a:rPr sz="1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Trend</a:t>
            </a:r>
            <a:r>
              <a:rPr sz="12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Prediction</a:t>
            </a:r>
            <a:r>
              <a:rPr sz="12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12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CRNN</a:t>
            </a:r>
            <a:r>
              <a:rPr sz="12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</a:t>
            </a:r>
            <a:r>
              <a:rPr sz="12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LSTM</a:t>
            </a:r>
            <a:r>
              <a:rPr sz="1200" b="1" u="heavy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Structure: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Publication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Year: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</a:t>
            </a: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b="1" spc="-5" dirty="0">
                <a:latin typeface="Times New Roman"/>
                <a:cs typeface="Times New Roman"/>
              </a:rPr>
              <a:t>Author: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Shao-En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Bo-Sheng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,Chuin-Mu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Wang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b="1" spc="-5" dirty="0">
                <a:latin typeface="Times New Roman"/>
                <a:cs typeface="Times New Roman"/>
              </a:rPr>
              <a:t>Journal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</a:t>
            </a:r>
            <a:r>
              <a:rPr sz="1200" spc="-5" dirty="0">
                <a:latin typeface="Times New Roman"/>
                <a:cs typeface="Times New Roman"/>
              </a:rPr>
              <a:t> IEEE</a:t>
            </a:r>
            <a:endParaRPr sz="1200" dirty="0">
              <a:latin typeface="Times New Roman"/>
              <a:cs typeface="Times New Roman"/>
            </a:endParaRPr>
          </a:p>
          <a:p>
            <a:pPr marL="12700" marR="15240" algn="just">
              <a:lnSpc>
                <a:spcPct val="143300"/>
              </a:lnSpc>
            </a:pPr>
            <a:r>
              <a:rPr sz="1200" b="1" spc="-10" dirty="0">
                <a:latin typeface="Times New Roman"/>
                <a:cs typeface="Times New Roman"/>
              </a:rPr>
              <a:t>Summary: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[8] </a:t>
            </a:r>
            <a:r>
              <a:rPr sz="1200" spc="-10" dirty="0">
                <a:latin typeface="Times New Roman"/>
                <a:cs typeface="Times New Roman"/>
              </a:rPr>
              <a:t>entire </a:t>
            </a:r>
            <a:r>
              <a:rPr sz="1200" spc="-5" dirty="0">
                <a:latin typeface="Times New Roman"/>
                <a:cs typeface="Times New Roman"/>
              </a:rPr>
              <a:t>financial market majorly runs </a:t>
            </a:r>
            <a:r>
              <a:rPr sz="1200" dirty="0">
                <a:latin typeface="Times New Roman"/>
                <a:cs typeface="Times New Roman"/>
              </a:rPr>
              <a:t>by the </a:t>
            </a:r>
            <a:r>
              <a:rPr sz="1200" spc="5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market and </a:t>
            </a:r>
            <a:r>
              <a:rPr sz="1200" spc="-5" dirty="0">
                <a:latin typeface="Times New Roman"/>
                <a:cs typeface="Times New Roman"/>
              </a:rPr>
              <a:t>one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most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attractive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 </a:t>
            </a:r>
            <a:r>
              <a:rPr sz="1200" spc="-10" dirty="0">
                <a:latin typeface="Times New Roman"/>
                <a:cs typeface="Times New Roman"/>
              </a:rPr>
              <a:t>issues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predicting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stock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volatility.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historical</a:t>
            </a:r>
          </a:p>
          <a:p>
            <a:pPr marL="12700" marR="5080" algn="just">
              <a:lnSpc>
                <a:spcPct val="1437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stocks </a:t>
            </a:r>
            <a:r>
              <a:rPr sz="1200" spc="-10" dirty="0">
                <a:latin typeface="Times New Roman"/>
                <a:cs typeface="Times New Roman"/>
              </a:rPr>
              <a:t>for assuming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future stock </a:t>
            </a:r>
            <a:r>
              <a:rPr sz="1200" spc="-15" dirty="0">
                <a:latin typeface="Times New Roman"/>
                <a:cs typeface="Times New Roman"/>
              </a:rPr>
              <a:t>price </a:t>
            </a:r>
            <a:r>
              <a:rPr sz="1200" spc="-5" dirty="0">
                <a:latin typeface="Times New Roman"/>
                <a:cs typeface="Times New Roman"/>
              </a:rPr>
              <a:t>as well deep </a:t>
            </a:r>
            <a:r>
              <a:rPr sz="1200" spc="-10" dirty="0">
                <a:latin typeface="Times New Roman"/>
                <a:cs typeface="Times New Roman"/>
              </a:rPr>
              <a:t>learning method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applied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0" dirty="0">
                <a:latin typeface="Times New Roman"/>
                <a:cs typeface="Times New Roman"/>
              </a:rPr>
              <a:t>find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approximate </a:t>
            </a:r>
            <a:r>
              <a:rPr sz="1200" dirty="0">
                <a:latin typeface="Times New Roman"/>
                <a:cs typeface="Times New Roman"/>
              </a:rPr>
              <a:t>trend </a:t>
            </a:r>
            <a:r>
              <a:rPr sz="1200" spc="-10" dirty="0">
                <a:latin typeface="Times New Roman"/>
                <a:cs typeface="Times New Roman"/>
              </a:rPr>
              <a:t>value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prices </a:t>
            </a:r>
            <a:r>
              <a:rPr sz="1200" dirty="0">
                <a:latin typeface="Times New Roman"/>
                <a:cs typeface="Times New Roman"/>
              </a:rPr>
              <a:t>which are </a:t>
            </a:r>
            <a:r>
              <a:rPr sz="1200" spc="-10" dirty="0">
                <a:latin typeface="Times New Roman"/>
                <a:cs typeface="Times New Roman"/>
              </a:rPr>
              <a:t>mentioned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paper. </a:t>
            </a:r>
            <a:r>
              <a:rPr sz="1200" spc="-15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paper not only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stores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historical </a:t>
            </a:r>
            <a:r>
              <a:rPr sz="1200" spc="5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time </a:t>
            </a:r>
            <a:r>
              <a:rPr sz="1200" spc="-15" dirty="0">
                <a:latin typeface="Times New Roman"/>
                <a:cs typeface="Times New Roman"/>
              </a:rPr>
              <a:t>scale </a:t>
            </a:r>
            <a:r>
              <a:rPr sz="1200" spc="-10" dirty="0">
                <a:latin typeface="Times New Roman"/>
                <a:cs typeface="Times New Roman"/>
              </a:rPr>
              <a:t>but </a:t>
            </a:r>
            <a:r>
              <a:rPr sz="1200" spc="-20" dirty="0">
                <a:latin typeface="Times New Roman"/>
                <a:cs typeface="Times New Roman"/>
              </a:rPr>
              <a:t>also </a:t>
            </a:r>
            <a:r>
              <a:rPr sz="1200" spc="-5" dirty="0">
                <a:latin typeface="Times New Roman"/>
                <a:cs typeface="Times New Roman"/>
              </a:rPr>
              <a:t>estimates </a:t>
            </a:r>
            <a:r>
              <a:rPr sz="1200" spc="-10" dirty="0">
                <a:latin typeface="Times New Roman"/>
                <a:cs typeface="Times New Roman"/>
              </a:rPr>
              <a:t>prices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future </a:t>
            </a:r>
            <a:r>
              <a:rPr sz="1200" dirty="0">
                <a:latin typeface="Times New Roman"/>
                <a:cs typeface="Times New Roman"/>
              </a:rPr>
              <a:t> stock by a </a:t>
            </a:r>
            <a:r>
              <a:rPr sz="1200" spc="-5" dirty="0">
                <a:latin typeface="Times New Roman"/>
                <a:cs typeface="Times New Roman"/>
              </a:rPr>
              <a:t>designed </a:t>
            </a:r>
            <a:r>
              <a:rPr sz="1200" dirty="0">
                <a:latin typeface="Times New Roman"/>
                <a:cs typeface="Times New Roman"/>
              </a:rPr>
              <a:t>neural </a:t>
            </a:r>
            <a:r>
              <a:rPr sz="1200" spc="5" dirty="0">
                <a:latin typeface="Times New Roman"/>
                <a:cs typeface="Times New Roman"/>
              </a:rPr>
              <a:t>network, </a:t>
            </a:r>
            <a:r>
              <a:rPr sz="1200" spc="-10" dirty="0">
                <a:latin typeface="Times New Roman"/>
                <a:cs typeface="Times New Roman"/>
              </a:rPr>
              <a:t>this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due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fact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trend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stocks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usually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connected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previous information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price. </a:t>
            </a:r>
            <a:r>
              <a:rPr sz="1200" dirty="0">
                <a:latin typeface="Times New Roman"/>
                <a:cs typeface="Times New Roman"/>
              </a:rPr>
              <a:t>In this paper, the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neural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 </a:t>
            </a:r>
            <a:r>
              <a:rPr sz="1200" spc="-5" dirty="0">
                <a:latin typeface="Times New Roman"/>
                <a:cs typeface="Times New Roman"/>
              </a:rPr>
              <a:t>proposed then </a:t>
            </a:r>
            <a:r>
              <a:rPr sz="1200" dirty="0">
                <a:latin typeface="Times New Roman"/>
                <a:cs typeface="Times New Roman"/>
              </a:rPr>
              <a:t>with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memory</a:t>
            </a:r>
            <a:r>
              <a:rPr sz="1200" spc="-5" dirty="0">
                <a:latin typeface="Times New Roman"/>
                <a:cs typeface="Times New Roman"/>
              </a:rPr>
              <a:t> performance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convolutional recurrent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neural </a:t>
            </a:r>
            <a:r>
              <a:rPr sz="1200" dirty="0">
                <a:latin typeface="Times New Roman"/>
                <a:cs typeface="Times New Roman"/>
              </a:rPr>
              <a:t> network </a:t>
            </a:r>
            <a:r>
              <a:rPr sz="1200" spc="-5" dirty="0">
                <a:latin typeface="Times New Roman"/>
                <a:cs typeface="Times New Roman"/>
              </a:rPr>
              <a:t>(CRNN) </a:t>
            </a:r>
            <a:r>
              <a:rPr sz="1200" spc="-10" dirty="0">
                <a:latin typeface="Times New Roman"/>
                <a:cs typeface="Times New Roman"/>
              </a:rPr>
              <a:t>and for improving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long-term dependency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traditional RNN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Long </a:t>
            </a:r>
            <a:r>
              <a:rPr sz="1200" dirty="0">
                <a:latin typeface="Times New Roman"/>
                <a:cs typeface="Times New Roman"/>
              </a:rPr>
              <a:t> Short-term </a:t>
            </a:r>
            <a:r>
              <a:rPr sz="1200" spc="-10" dirty="0">
                <a:latin typeface="Times New Roman"/>
                <a:cs typeface="Times New Roman"/>
              </a:rPr>
              <a:t>memory </a:t>
            </a:r>
            <a:r>
              <a:rPr sz="1200" spc="-5" dirty="0">
                <a:latin typeface="Times New Roman"/>
                <a:cs typeface="Times New Roman"/>
              </a:rPr>
              <a:t>(LSTM) </a:t>
            </a:r>
            <a:r>
              <a:rPr sz="1200" dirty="0">
                <a:latin typeface="Times New Roman"/>
                <a:cs typeface="Times New Roman"/>
              </a:rPr>
              <a:t>are the </a:t>
            </a:r>
            <a:r>
              <a:rPr sz="1200" spc="-15" dirty="0">
                <a:latin typeface="Times New Roman"/>
                <a:cs typeface="Times New Roman"/>
              </a:rPr>
              <a:t>major </a:t>
            </a:r>
            <a:r>
              <a:rPr sz="1200" spc="-5" dirty="0">
                <a:latin typeface="Times New Roman"/>
                <a:cs typeface="Times New Roman"/>
              </a:rPr>
              <a:t>components. </a:t>
            </a:r>
            <a:r>
              <a:rPr sz="1200" spc="-1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enhance </a:t>
            </a:r>
            <a:r>
              <a:rPr sz="1200" dirty="0">
                <a:latin typeface="Times New Roman"/>
                <a:cs typeface="Times New Roman"/>
              </a:rPr>
              <a:t>the accuracy </a:t>
            </a:r>
            <a:r>
              <a:rPr sz="1200" spc="5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well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stability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prediction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RNN LSTM </a:t>
            </a:r>
            <a:r>
              <a:rPr sz="1200" dirty="0">
                <a:latin typeface="Times New Roman"/>
                <a:cs typeface="Times New Roman"/>
              </a:rPr>
              <a:t>architecture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put. </a:t>
            </a:r>
            <a:r>
              <a:rPr sz="1200" spc="-15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paper accumulates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15" dirty="0">
                <a:latin typeface="Times New Roman"/>
                <a:cs typeface="Times New Roman"/>
              </a:rPr>
              <a:t>total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historic</a:t>
            </a:r>
            <a:r>
              <a:rPr sz="1200" spc="5" dirty="0">
                <a:latin typeface="Times New Roman"/>
                <a:cs typeface="Times New Roman"/>
              </a:rPr>
              <a:t> 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accomplish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5" dirty="0">
                <a:latin typeface="Times New Roman"/>
                <a:cs typeface="Times New Roman"/>
              </a:rPr>
              <a:t> error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3.449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RMSE. </a:t>
            </a:r>
            <a:r>
              <a:rPr sz="1200" spc="-10" dirty="0">
                <a:latin typeface="Times New Roman"/>
                <a:cs typeface="Times New Roman"/>
              </a:rPr>
              <a:t>[3]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17145">
              <a:lnSpc>
                <a:spcPct val="145000"/>
              </a:lnSpc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Applying</a:t>
            </a:r>
            <a:r>
              <a:rPr sz="1200" b="1" u="heavy" spc="2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Long</a:t>
            </a:r>
            <a:r>
              <a:rPr sz="1200" b="1" u="heavy" spc="2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Short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Term</a:t>
            </a:r>
            <a:r>
              <a:rPr sz="1200" b="1" u="heavy" spc="2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Memory</a:t>
            </a:r>
            <a:r>
              <a:rPr sz="1200" b="1" u="heavy" spc="2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Neural</a:t>
            </a:r>
            <a:r>
              <a:rPr sz="1200" b="1" u="heavy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Networks</a:t>
            </a:r>
            <a:r>
              <a:rPr sz="1200" b="1" u="heavy" spc="2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1200" b="1" u="heavy" spc="2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Predicting</a:t>
            </a:r>
            <a:r>
              <a:rPr sz="1200" b="1" u="heavy" spc="2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Stock</a:t>
            </a:r>
            <a:r>
              <a:rPr sz="1200" b="1" u="heavy" spc="2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Closing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Price: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spc="-5" dirty="0">
                <a:latin typeface="Times New Roman"/>
                <a:cs typeface="Times New Roman"/>
              </a:rPr>
              <a:t>Publication</a:t>
            </a:r>
            <a:r>
              <a:rPr sz="1200" b="1" spc="-10" dirty="0">
                <a:latin typeface="Times New Roman"/>
                <a:cs typeface="Times New Roman"/>
              </a:rPr>
              <a:t> Year: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2017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b="1" spc="-5" dirty="0">
                <a:latin typeface="Times New Roman"/>
                <a:cs typeface="Times New Roman"/>
              </a:rPr>
              <a:t>Author: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Tingwei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Gao,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Yueting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Chai,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Yi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Liu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b="1" spc="-5" dirty="0">
                <a:latin typeface="Times New Roman"/>
                <a:cs typeface="Times New Roman"/>
              </a:rPr>
              <a:t>Journal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2017</a:t>
            </a:r>
            <a:r>
              <a:rPr sz="1200" spc="-5" dirty="0">
                <a:latin typeface="Times New Roman"/>
                <a:cs typeface="Times New Roman"/>
              </a:rPr>
              <a:t> IEEE</a:t>
            </a:r>
            <a:endParaRPr sz="1200" dirty="0">
              <a:latin typeface="Times New Roman"/>
              <a:cs typeface="Times New Roman"/>
            </a:endParaRPr>
          </a:p>
          <a:p>
            <a:pPr marL="12700" marR="15875" algn="just">
              <a:lnSpc>
                <a:spcPct val="143600"/>
              </a:lnSpc>
              <a:spcBef>
                <a:spcPts val="20"/>
              </a:spcBef>
            </a:pPr>
            <a:r>
              <a:rPr sz="1200" b="1" spc="-10" dirty="0">
                <a:latin typeface="Times New Roman"/>
                <a:cs typeface="Times New Roman"/>
              </a:rPr>
              <a:t>Summary: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[9]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assess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scheme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merges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RNNs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informative input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 give </a:t>
            </a:r>
            <a:r>
              <a:rPr sz="1200" spc="5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improved and effective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forecast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next-day </a:t>
            </a:r>
            <a:r>
              <a:rPr sz="1200" spc="-5" dirty="0">
                <a:latin typeface="Times New Roman"/>
                <a:cs typeface="Times New Roman"/>
              </a:rPr>
              <a:t>market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main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paper.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stock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long-short</a:t>
            </a:r>
            <a:r>
              <a:rPr sz="1200" spc="-10" dirty="0">
                <a:latin typeface="Times New Roman"/>
                <a:cs typeface="Times New Roman"/>
              </a:rPr>
              <a:t> memory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(LSTM)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basic </a:t>
            </a:r>
            <a:r>
              <a:rPr sz="1200" spc="-5" dirty="0">
                <a:latin typeface="Times New Roman"/>
                <a:cs typeface="Times New Roman"/>
              </a:rPr>
              <a:t>trading </a:t>
            </a:r>
            <a:r>
              <a:rPr sz="1200" dirty="0">
                <a:latin typeface="Times New Roman"/>
                <a:cs typeface="Times New Roman"/>
              </a:rPr>
              <a:t>data. </a:t>
            </a:r>
            <a:r>
              <a:rPr sz="1200" spc="-5" dirty="0">
                <a:latin typeface="Times New Roman"/>
                <a:cs typeface="Times New Roman"/>
              </a:rPr>
              <a:t>On Standard </a:t>
            </a:r>
            <a:r>
              <a:rPr sz="1200" dirty="0">
                <a:latin typeface="Times New Roman"/>
                <a:cs typeface="Times New Roman"/>
              </a:rPr>
              <a:t>&amp; </a:t>
            </a:r>
            <a:r>
              <a:rPr sz="1200" spc="-5" dirty="0">
                <a:latin typeface="Times New Roman"/>
                <a:cs typeface="Times New Roman"/>
              </a:rPr>
              <a:t>Poor’s (S&amp;P500)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NASDAQ,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case </a:t>
            </a:r>
            <a:r>
              <a:rPr sz="1200" spc="5" dirty="0">
                <a:latin typeface="Times New Roman"/>
                <a:cs typeface="Times New Roman"/>
              </a:rPr>
              <a:t>study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relies.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stock </a:t>
            </a:r>
            <a:r>
              <a:rPr sz="1200" spc="-15" dirty="0">
                <a:latin typeface="Times New Roman"/>
                <a:cs typeface="Times New Roman"/>
              </a:rPr>
              <a:t>closing </a:t>
            </a:r>
            <a:r>
              <a:rPr sz="1200" dirty="0">
                <a:latin typeface="Times New Roman"/>
                <a:cs typeface="Times New Roman"/>
              </a:rPr>
              <a:t>price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more </a:t>
            </a:r>
            <a:r>
              <a:rPr sz="1200" dirty="0">
                <a:latin typeface="Times New Roman"/>
                <a:cs typeface="Times New Roman"/>
              </a:rPr>
              <a:t>precisely predicted </a:t>
            </a:r>
            <a:r>
              <a:rPr sz="1200" spc="-1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forecasting </a:t>
            </a:r>
            <a:r>
              <a:rPr sz="1200" dirty="0">
                <a:latin typeface="Times New Roman"/>
                <a:cs typeface="Times New Roman"/>
              </a:rPr>
              <a:t>system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next day,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outperforms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comparison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discovery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study. Five </a:t>
            </a:r>
            <a:r>
              <a:rPr sz="1200" spc="-5" dirty="0">
                <a:latin typeface="Times New Roman"/>
                <a:cs typeface="Times New Roman"/>
              </a:rPr>
              <a:t>various </a:t>
            </a:r>
            <a:r>
              <a:rPr sz="1200" spc="-10" dirty="0">
                <a:latin typeface="Times New Roman"/>
                <a:cs typeface="Times New Roman"/>
              </a:rPr>
              <a:t>models </a:t>
            </a:r>
            <a:r>
              <a:rPr sz="1200" spc="-5" dirty="0">
                <a:latin typeface="Times New Roman"/>
                <a:cs typeface="Times New Roman"/>
              </a:rPr>
              <a:t>namely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moving </a:t>
            </a:r>
            <a:r>
              <a:rPr sz="1200" dirty="0">
                <a:latin typeface="Times New Roman"/>
                <a:cs typeface="Times New Roman"/>
              </a:rPr>
              <a:t>average </a:t>
            </a:r>
            <a:r>
              <a:rPr sz="1200" spc="-10" dirty="0">
                <a:latin typeface="Times New Roman"/>
                <a:cs typeface="Times New Roman"/>
              </a:rPr>
              <a:t>(MA), </a:t>
            </a:r>
            <a:r>
              <a:rPr sz="1200" spc="-5" dirty="0">
                <a:latin typeface="Times New Roman"/>
                <a:cs typeface="Times New Roman"/>
              </a:rPr>
              <a:t>exponential moving average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(EMA),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vector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(SVM)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LSTM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demonstrate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utility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closing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next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day</a:t>
            </a:r>
            <a:r>
              <a:rPr sz="1200" spc="-15" dirty="0">
                <a:latin typeface="Times New Roman"/>
                <a:cs typeface="Times New Roman"/>
              </a:rPr>
              <a:t> is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target.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3417"/>
            <a:ext cx="5757545" cy="830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731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	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Developing</a:t>
            </a:r>
            <a:r>
              <a:rPr sz="1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Prediction</a:t>
            </a:r>
            <a:r>
              <a:rPr sz="12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12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Stock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spc="-5" dirty="0">
                <a:latin typeface="Times New Roman"/>
                <a:cs typeface="Times New Roman"/>
              </a:rPr>
              <a:t>Publication</a:t>
            </a:r>
            <a:r>
              <a:rPr sz="1200" b="1" spc="-10" dirty="0">
                <a:latin typeface="Times New Roman"/>
                <a:cs typeface="Times New Roman"/>
              </a:rPr>
              <a:t> Year: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2017</a:t>
            </a: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b="1" spc="-5" dirty="0">
                <a:latin typeface="Times New Roman"/>
                <a:cs typeface="Times New Roman"/>
              </a:rPr>
              <a:t>Author: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Yamini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Nivetha,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Dr. C.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Dhaya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b="1" spc="-5" dirty="0">
                <a:latin typeface="Times New Roman"/>
                <a:cs typeface="Times New Roman"/>
              </a:rPr>
              <a:t>Journal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2017</a:t>
            </a:r>
            <a:r>
              <a:rPr sz="1200" spc="-5" dirty="0">
                <a:latin typeface="Times New Roman"/>
                <a:cs typeface="Times New Roman"/>
              </a:rPr>
              <a:t> IEEE</a:t>
            </a:r>
            <a:endParaRPr sz="1200" dirty="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3300"/>
              </a:lnSpc>
            </a:pPr>
            <a:r>
              <a:rPr sz="1200" b="1" spc="-10" dirty="0">
                <a:latin typeface="Times New Roman"/>
                <a:cs typeface="Times New Roman"/>
              </a:rPr>
              <a:t>Summary: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[10] </a:t>
            </a:r>
            <a:r>
              <a:rPr sz="1200" spc="-5" dirty="0">
                <a:latin typeface="Times New Roman"/>
                <a:cs typeface="Times New Roman"/>
              </a:rPr>
              <a:t>relative </a:t>
            </a:r>
            <a:r>
              <a:rPr sz="1200" spc="5" dirty="0">
                <a:latin typeface="Times New Roman"/>
                <a:cs typeface="Times New Roman"/>
              </a:rPr>
              <a:t>study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three </a:t>
            </a:r>
            <a:r>
              <a:rPr sz="1200" spc="-5" dirty="0">
                <a:latin typeface="Times New Roman"/>
                <a:cs typeface="Times New Roman"/>
              </a:rPr>
              <a:t>algorithms namely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Multiple Linear </a:t>
            </a:r>
            <a:r>
              <a:rPr sz="1200" dirty="0">
                <a:latin typeface="Times New Roman"/>
                <a:cs typeface="Times New Roman"/>
              </a:rPr>
              <a:t>Regression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(MLR),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Vector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(SVM)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Artificial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Network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(ANN)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main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aim</a:t>
            </a:r>
            <a:endParaRPr sz="1200" dirty="0">
              <a:latin typeface="Times New Roman"/>
              <a:cs typeface="Times New Roman"/>
            </a:endParaRPr>
          </a:p>
          <a:p>
            <a:pPr marL="12700" marR="14604" algn="just">
              <a:lnSpc>
                <a:spcPct val="143700"/>
              </a:lnSpc>
              <a:spcBef>
                <a:spcPts val="20"/>
              </a:spcBef>
            </a:pP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study. </a:t>
            </a:r>
            <a:r>
              <a:rPr sz="1200" spc="-10" dirty="0">
                <a:latin typeface="Times New Roman"/>
                <a:cs typeface="Times New Roman"/>
              </a:rPr>
              <a:t>To predict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coming </a:t>
            </a:r>
            <a:r>
              <a:rPr sz="1200" spc="5" dirty="0">
                <a:latin typeface="Times New Roman"/>
                <a:cs typeface="Times New Roman"/>
              </a:rPr>
              <a:t>day </a:t>
            </a:r>
            <a:r>
              <a:rPr sz="1200" spc="-5" dirty="0">
                <a:latin typeface="Times New Roman"/>
                <a:cs typeface="Times New Roman"/>
              </a:rPr>
              <a:t>market price,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prediction will </a:t>
            </a:r>
            <a:r>
              <a:rPr sz="1200" spc="-1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determined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monthly </a:t>
            </a:r>
            <a:r>
              <a:rPr sz="1200" dirty="0">
                <a:latin typeface="Times New Roman"/>
                <a:cs typeface="Times New Roman"/>
              </a:rPr>
              <a:t>prediction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daily </a:t>
            </a:r>
            <a:r>
              <a:rPr sz="1200" spc="-5" dirty="0">
                <a:latin typeface="Times New Roman"/>
                <a:cs typeface="Times New Roman"/>
              </a:rPr>
              <a:t>prediction. Sentiment </a:t>
            </a:r>
            <a:r>
              <a:rPr sz="1200" spc="-10" dirty="0">
                <a:latin typeface="Times New Roman"/>
                <a:cs typeface="Times New Roman"/>
              </a:rPr>
              <a:t>analysis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best </a:t>
            </a:r>
            <a:r>
              <a:rPr sz="1200" spc="-5" dirty="0">
                <a:latin typeface="Times New Roman"/>
                <a:cs typeface="Times New Roman"/>
              </a:rPr>
              <a:t>prediction </a:t>
            </a:r>
            <a:r>
              <a:rPr sz="1200" dirty="0">
                <a:latin typeface="Times New Roman"/>
                <a:cs typeface="Times New Roman"/>
              </a:rPr>
              <a:t>algorithm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forecast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stock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less-developed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Multiple Linear </a:t>
            </a:r>
            <a:r>
              <a:rPr sz="1200" dirty="0">
                <a:latin typeface="Times New Roman"/>
                <a:cs typeface="Times New Roman"/>
              </a:rPr>
              <a:t>Regression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calculates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correlation between </a:t>
            </a:r>
            <a:r>
              <a:rPr sz="1200" spc="-10" dirty="0">
                <a:latin typeface="Times New Roman"/>
                <a:cs typeface="Times New Roman"/>
              </a:rPr>
              <a:t>volume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stock </a:t>
            </a:r>
            <a:r>
              <a:rPr sz="1200" spc="-10" dirty="0">
                <a:latin typeface="Times New Roman"/>
                <a:cs typeface="Times New Roman"/>
              </a:rPr>
              <a:t>price. The result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study shows </a:t>
            </a:r>
            <a:r>
              <a:rPr sz="1200" spc="-5" dirty="0">
                <a:latin typeface="Times New Roman"/>
                <a:cs typeface="Times New Roman"/>
              </a:rPr>
              <a:t>that deep </a:t>
            </a:r>
            <a:r>
              <a:rPr sz="1200" spc="-10" dirty="0">
                <a:latin typeface="Times New Roman"/>
                <a:cs typeface="Times New Roman"/>
              </a:rPr>
              <a:t>learning </a:t>
            </a:r>
            <a:r>
              <a:rPr sz="1200" spc="-5" dirty="0">
                <a:latin typeface="Times New Roman"/>
                <a:cs typeface="Times New Roman"/>
              </a:rPr>
              <a:t>algorithms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developed than MLR algorithms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SVM</a:t>
            </a:r>
            <a:r>
              <a:rPr sz="1200" spc="-10" dirty="0">
                <a:latin typeface="Times New Roman"/>
                <a:cs typeface="Times New Roman"/>
              </a:rPr>
              <a:t> algorithm.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 marR="187960">
              <a:lnSpc>
                <a:spcPct val="143300"/>
              </a:lnSpc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Stock Price</a:t>
            </a:r>
            <a:r>
              <a:rPr sz="12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Prediction</a:t>
            </a:r>
            <a:r>
              <a:rPr sz="12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Based</a:t>
            </a:r>
            <a:r>
              <a:rPr sz="12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</a:t>
            </a:r>
            <a:r>
              <a:rPr sz="12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Information</a:t>
            </a:r>
            <a:r>
              <a:rPr sz="12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Entropy</a:t>
            </a:r>
            <a:r>
              <a:rPr sz="12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2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Artificial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Neural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Network: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Publication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Year: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2019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b="1" spc="-5" dirty="0">
                <a:latin typeface="Times New Roman"/>
                <a:cs typeface="Times New Roman"/>
              </a:rPr>
              <a:t>Author: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Zang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Yeze,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Wang</a:t>
            </a:r>
            <a:r>
              <a:rPr sz="1200" spc="-5" dirty="0">
                <a:latin typeface="Times New Roman"/>
                <a:cs typeface="Times New Roman"/>
              </a:rPr>
              <a:t> Yiying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b="1" spc="-5" dirty="0">
                <a:latin typeface="Times New Roman"/>
                <a:cs typeface="Times New Roman"/>
              </a:rPr>
              <a:t>Journal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2019</a:t>
            </a:r>
            <a:r>
              <a:rPr sz="1200" spc="-5" dirty="0">
                <a:latin typeface="Times New Roman"/>
                <a:cs typeface="Times New Roman"/>
              </a:rPr>
              <a:t> IEEE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b="1" spc="-10" dirty="0">
                <a:latin typeface="Times New Roman"/>
                <a:cs typeface="Times New Roman"/>
              </a:rPr>
              <a:t>Summary: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most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important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financial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stock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market.</a:t>
            </a: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[11] </a:t>
            </a:r>
            <a:r>
              <a:rPr sz="1200" spc="-10" dirty="0">
                <a:latin typeface="Times New Roman"/>
                <a:cs typeface="Times New Roman"/>
              </a:rPr>
              <a:t>For supporting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activity and evolvement, money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directed by the investors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associated </a:t>
            </a:r>
            <a:r>
              <a:rPr sz="1200" spc="-15" dirty="0">
                <a:latin typeface="Times New Roman"/>
                <a:cs typeface="Times New Roman"/>
              </a:rPr>
              <a:t>frim. </a:t>
            </a:r>
            <a:r>
              <a:rPr sz="1200" spc="-10" dirty="0">
                <a:latin typeface="Times New Roman"/>
                <a:cs typeface="Times New Roman"/>
              </a:rPr>
              <a:t>Along </a:t>
            </a:r>
            <a:r>
              <a:rPr sz="1200" spc="-5" dirty="0">
                <a:latin typeface="Times New Roman"/>
                <a:cs typeface="Times New Roman"/>
              </a:rPr>
              <a:t>with information </a:t>
            </a:r>
            <a:r>
              <a:rPr sz="1200" spc="5" dirty="0">
                <a:latin typeface="Times New Roman"/>
                <a:cs typeface="Times New Roman"/>
              </a:rPr>
              <a:t>theory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Artificial </a:t>
            </a:r>
            <a:r>
              <a:rPr sz="1200" dirty="0">
                <a:latin typeface="Times New Roman"/>
                <a:cs typeface="Times New Roman"/>
              </a:rPr>
              <a:t>Neural </a:t>
            </a:r>
            <a:r>
              <a:rPr sz="1200" spc="5" dirty="0">
                <a:latin typeface="Times New Roman"/>
                <a:cs typeface="Times New Roman"/>
              </a:rPr>
              <a:t>Network </a:t>
            </a:r>
            <a:r>
              <a:rPr sz="1200" spc="-10" dirty="0">
                <a:latin typeface="Times New Roman"/>
                <a:cs typeface="Times New Roman"/>
              </a:rPr>
              <a:t>(ANN)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combination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machine learning </a:t>
            </a:r>
            <a:r>
              <a:rPr sz="1200" spc="-5" dirty="0">
                <a:latin typeface="Times New Roman"/>
                <a:cs typeface="Times New Roman"/>
              </a:rPr>
              <a:t>framework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formed.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entropy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non-linear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causality and </a:t>
            </a:r>
            <a:r>
              <a:rPr sz="1200" spc="5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relevance also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facilitate ANN </a:t>
            </a:r>
            <a:r>
              <a:rPr sz="1200" spc="-10" dirty="0">
                <a:latin typeface="Times New Roman"/>
                <a:cs typeface="Times New Roman"/>
              </a:rPr>
              <a:t>time </a:t>
            </a:r>
            <a:r>
              <a:rPr sz="1200" spc="-5" dirty="0">
                <a:latin typeface="Times New Roman"/>
                <a:cs typeface="Times New Roman"/>
              </a:rPr>
              <a:t>series </a:t>
            </a:r>
            <a:r>
              <a:rPr sz="1200" spc="-10" dirty="0">
                <a:latin typeface="Times New Roman"/>
                <a:cs typeface="Times New Roman"/>
              </a:rPr>
              <a:t>modelling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creatively used </a:t>
            </a:r>
            <a:r>
              <a:rPr sz="1200" dirty="0">
                <a:latin typeface="Times New Roman"/>
                <a:cs typeface="Times New Roman"/>
              </a:rPr>
              <a:t> by this </a:t>
            </a:r>
            <a:r>
              <a:rPr sz="1200" spc="-5" dirty="0">
                <a:latin typeface="Times New Roman"/>
                <a:cs typeface="Times New Roman"/>
              </a:rPr>
              <a:t>method.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feasibility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10" dirty="0">
                <a:latin typeface="Times New Roman"/>
                <a:cs typeface="Times New Roman"/>
              </a:rPr>
              <a:t>machine </a:t>
            </a:r>
            <a:r>
              <a:rPr sz="1200" dirty="0">
                <a:latin typeface="Times New Roman"/>
                <a:cs typeface="Times New Roman"/>
              </a:rPr>
              <a:t>learning </a:t>
            </a:r>
            <a:r>
              <a:rPr sz="1200" spc="-5" dirty="0">
                <a:latin typeface="Times New Roman"/>
                <a:cs typeface="Times New Roman"/>
              </a:rPr>
              <a:t>framework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analysed with Amazon,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Apple,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Google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Facebook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prices.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series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theory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well </a:t>
            </a:r>
            <a:r>
              <a:rPr sz="1200" spc="5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LSTM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model </a:t>
            </a:r>
            <a:r>
              <a:rPr sz="1200" dirty="0">
                <a:latin typeface="Times New Roman"/>
                <a:cs typeface="Times New Roman"/>
              </a:rPr>
              <a:t>the stock </a:t>
            </a:r>
            <a:r>
              <a:rPr sz="1200" spc="-10" dirty="0">
                <a:latin typeface="Times New Roman"/>
                <a:cs typeface="Times New Roman"/>
              </a:rPr>
              <a:t>price </a:t>
            </a:r>
            <a:r>
              <a:rPr sz="1200" dirty="0">
                <a:latin typeface="Times New Roman"/>
                <a:cs typeface="Times New Roman"/>
              </a:rPr>
              <a:t>dynamics are </a:t>
            </a:r>
            <a:r>
              <a:rPr sz="1200" spc="-5" dirty="0">
                <a:latin typeface="Times New Roman"/>
                <a:cs typeface="Times New Roman"/>
              </a:rPr>
              <a:t>outlined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paper.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transfer </a:t>
            </a:r>
            <a:r>
              <a:rPr sz="1200" dirty="0">
                <a:latin typeface="Times New Roman"/>
                <a:cs typeface="Times New Roman"/>
              </a:rPr>
              <a:t> entropy </a:t>
            </a:r>
            <a:r>
              <a:rPr sz="1200" spc="-5" dirty="0">
                <a:latin typeface="Times New Roman"/>
                <a:cs typeface="Times New Roman"/>
              </a:rPr>
              <a:t>between relevant </a:t>
            </a:r>
            <a:r>
              <a:rPr sz="1200" spc="-10" dirty="0">
                <a:latin typeface="Times New Roman"/>
                <a:cs typeface="Times New Roman"/>
              </a:rPr>
              <a:t>variables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help </a:t>
            </a:r>
            <a:r>
              <a:rPr sz="1200" spc="-5" dirty="0">
                <a:latin typeface="Times New Roman"/>
                <a:cs typeface="Times New Roman"/>
              </a:rPr>
              <a:t>LSTM </a:t>
            </a:r>
            <a:r>
              <a:rPr sz="1200" spc="-10" dirty="0">
                <a:latin typeface="Times New Roman"/>
                <a:cs typeface="Times New Roman"/>
              </a:rPr>
              <a:t>time </a:t>
            </a:r>
            <a:r>
              <a:rPr sz="1200" spc="-5" dirty="0">
                <a:latin typeface="Times New Roman"/>
                <a:cs typeface="Times New Roman"/>
              </a:rPr>
              <a:t>series prediction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merged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1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 modelling infrastructure, </a:t>
            </a:r>
            <a:r>
              <a:rPr sz="1200" dirty="0">
                <a:latin typeface="Times New Roman"/>
                <a:cs typeface="Times New Roman"/>
              </a:rPr>
              <a:t>thus the accuracy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assumption outcome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broadly </a:t>
            </a:r>
            <a:r>
              <a:rPr sz="1200" dirty="0">
                <a:latin typeface="Times New Roman"/>
                <a:cs typeface="Times New Roman"/>
              </a:rPr>
              <a:t>granted.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Modelled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real </a:t>
            </a:r>
            <a:r>
              <a:rPr sz="1200" spc="5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price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highly </a:t>
            </a:r>
            <a:r>
              <a:rPr sz="1200" dirty="0">
                <a:latin typeface="Times New Roman"/>
                <a:cs typeface="Times New Roman"/>
              </a:rPr>
              <a:t>correlated </a:t>
            </a:r>
            <a:r>
              <a:rPr sz="1200" spc="-10" dirty="0">
                <a:latin typeface="Times New Roman"/>
                <a:cs typeface="Times New Roman"/>
              </a:rPr>
              <a:t>while </a:t>
            </a:r>
            <a:r>
              <a:rPr sz="1200" spc="-5" dirty="0">
                <a:latin typeface="Times New Roman"/>
                <a:cs typeface="Times New Roman"/>
              </a:rPr>
              <a:t>differ slightly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terms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Mean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Absolute </a:t>
            </a:r>
            <a:r>
              <a:rPr sz="1200" dirty="0">
                <a:latin typeface="Times New Roman"/>
                <a:cs typeface="Times New Roman"/>
              </a:rPr>
              <a:t>Error </a:t>
            </a:r>
            <a:r>
              <a:rPr sz="1200" spc="-10" dirty="0">
                <a:latin typeface="Times New Roman"/>
                <a:cs typeface="Times New Roman"/>
              </a:rPr>
              <a:t>(MAE)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Root </a:t>
            </a:r>
            <a:r>
              <a:rPr sz="1200" spc="-10" dirty="0">
                <a:latin typeface="Times New Roman"/>
                <a:cs typeface="Times New Roman"/>
              </a:rPr>
              <a:t>Mean </a:t>
            </a:r>
            <a:r>
              <a:rPr sz="1200" dirty="0">
                <a:latin typeface="Times New Roman"/>
                <a:cs typeface="Times New Roman"/>
              </a:rPr>
              <a:t>Square </a:t>
            </a:r>
            <a:r>
              <a:rPr sz="1200" spc="-5" dirty="0">
                <a:latin typeface="Times New Roman"/>
                <a:cs typeface="Times New Roman"/>
              </a:rPr>
              <a:t>Error </a:t>
            </a:r>
            <a:r>
              <a:rPr sz="1200" spc="-10" dirty="0">
                <a:latin typeface="Times New Roman"/>
                <a:cs typeface="Times New Roman"/>
              </a:rPr>
              <a:t>(RMSE) which </a:t>
            </a:r>
            <a:r>
              <a:rPr sz="1200" spc="1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investigated </a:t>
            </a:r>
            <a:r>
              <a:rPr sz="1200" dirty="0">
                <a:latin typeface="Times New Roman"/>
                <a:cs typeface="Times New Roman"/>
              </a:rPr>
              <a:t>by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outcomes.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2004" y="905002"/>
            <a:ext cx="5756275" cy="2147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Summary</a:t>
            </a:r>
            <a:r>
              <a:rPr sz="1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Literature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Survey:</a:t>
            </a: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900"/>
              </a:lnSpc>
              <a:spcBef>
                <a:spcPts val="760"/>
              </a:spcBef>
            </a:pPr>
            <a:r>
              <a:rPr sz="1200" spc="-5" dirty="0">
                <a:latin typeface="Times New Roman"/>
                <a:cs typeface="Times New Roman"/>
              </a:rPr>
              <a:t>Here,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reviewed various approaches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Stock </a:t>
            </a:r>
            <a:r>
              <a:rPr sz="1200" dirty="0">
                <a:latin typeface="Times New Roman"/>
                <a:cs typeface="Times New Roman"/>
              </a:rPr>
              <a:t>price prediction.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approaches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 </a:t>
            </a:r>
            <a:r>
              <a:rPr sz="1200" spc="5" dirty="0">
                <a:latin typeface="Times New Roman"/>
                <a:cs typeface="Times New Roman"/>
              </a:rPr>
              <a:t>own </a:t>
            </a:r>
            <a:r>
              <a:rPr sz="1200" dirty="0">
                <a:latin typeface="Times New Roman"/>
                <a:cs typeface="Times New Roman"/>
              </a:rPr>
              <a:t>advantages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disadvantages. CNN &amp; </a:t>
            </a:r>
            <a:r>
              <a:rPr sz="1200" spc="-5" dirty="0">
                <a:latin typeface="Times New Roman"/>
                <a:cs typeface="Times New Roman"/>
              </a:rPr>
              <a:t>LSTM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most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popular </a:t>
            </a:r>
            <a:r>
              <a:rPr sz="1200" dirty="0">
                <a:latin typeface="Times New Roman"/>
                <a:cs typeface="Times New Roman"/>
              </a:rPr>
              <a:t>algorithm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stock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like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lot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training data, High </a:t>
            </a:r>
            <a:r>
              <a:rPr sz="1200" spc="5" dirty="0">
                <a:latin typeface="Times New Roman"/>
                <a:cs typeface="Times New Roman"/>
              </a:rPr>
              <a:t>computational cost, </a:t>
            </a:r>
            <a:r>
              <a:rPr sz="1200" dirty="0">
                <a:latin typeface="Times New Roman"/>
                <a:cs typeface="Times New Roman"/>
              </a:rPr>
              <a:t>without </a:t>
            </a:r>
            <a:r>
              <a:rPr sz="1200" spc="-5" dirty="0">
                <a:latin typeface="Times New Roman"/>
                <a:cs typeface="Times New Roman"/>
              </a:rPr>
              <a:t>GPU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quite </a:t>
            </a:r>
            <a:r>
              <a:rPr sz="1200" spc="-10" dirty="0">
                <a:latin typeface="Times New Roman"/>
                <a:cs typeface="Times New Roman"/>
              </a:rPr>
              <a:t>slow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train, </a:t>
            </a:r>
            <a:r>
              <a:rPr sz="1200" spc="5" dirty="0">
                <a:latin typeface="Times New Roman"/>
                <a:cs typeface="Times New Roman"/>
              </a:rPr>
              <a:t>depend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previous information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prediction. A </a:t>
            </a:r>
            <a:r>
              <a:rPr sz="1200" spc="5" dirty="0">
                <a:latin typeface="Times New Roman"/>
                <a:cs typeface="Times New Roman"/>
              </a:rPr>
              <a:t>hybrid </a:t>
            </a:r>
            <a:r>
              <a:rPr sz="1200" dirty="0">
                <a:latin typeface="Times New Roman"/>
                <a:cs typeface="Times New Roman"/>
              </a:rPr>
              <a:t>approach can </a:t>
            </a:r>
            <a:r>
              <a:rPr sz="1200" spc="-1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used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overcome these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issues. While machine learning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able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provide </a:t>
            </a:r>
            <a:r>
              <a:rPr sz="1200" spc="-5" dirty="0">
                <a:latin typeface="Times New Roman"/>
                <a:cs typeface="Times New Roman"/>
              </a:rPr>
              <a:t>highly </a:t>
            </a:r>
            <a:r>
              <a:rPr sz="1200" dirty="0">
                <a:latin typeface="Times New Roman"/>
                <a:cs typeface="Times New Roman"/>
              </a:rPr>
              <a:t>accurate </a:t>
            </a:r>
            <a:r>
              <a:rPr sz="1200" spc="5" dirty="0">
                <a:latin typeface="Times New Roman"/>
                <a:cs typeface="Times New Roman"/>
              </a:rPr>
              <a:t>prediction </a:t>
            </a:r>
            <a:r>
              <a:rPr sz="1200" spc="-5" dirty="0">
                <a:latin typeface="Times New Roman"/>
                <a:cs typeface="Times New Roman"/>
              </a:rPr>
              <a:t>result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standards tools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also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outperforms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methods.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3417"/>
            <a:ext cx="5763260" cy="7840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857250" algn="just">
              <a:lnSpc>
                <a:spcPct val="100000"/>
              </a:lnSpc>
              <a:spcBef>
                <a:spcPts val="815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5" dirty="0" smtClean="0">
                <a:latin typeface="Times New Roman"/>
                <a:cs typeface="Times New Roman"/>
              </a:rPr>
              <a:t>3.</a:t>
            </a:r>
            <a:r>
              <a:rPr sz="1600" b="1" dirty="0" smtClean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Existing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Work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Proposed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Work</a:t>
            </a: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400" b="1" dirty="0">
                <a:latin typeface="Times New Roman"/>
                <a:cs typeface="Times New Roman"/>
              </a:rPr>
              <a:t>3.1 </a:t>
            </a:r>
            <a:r>
              <a:rPr sz="1400" b="1" spc="-5" dirty="0">
                <a:latin typeface="Times New Roman"/>
                <a:cs typeface="Times New Roman"/>
              </a:rPr>
              <a:t>Overview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of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Existing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Work</a:t>
            </a:r>
            <a:endParaRPr sz="1400" dirty="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442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Price </a:t>
            </a:r>
            <a:r>
              <a:rPr sz="1200" spc="-5" dirty="0">
                <a:latin typeface="Times New Roman"/>
                <a:cs typeface="Times New Roman"/>
              </a:rPr>
              <a:t>Prediction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Machine </a:t>
            </a:r>
            <a:r>
              <a:rPr sz="1200" spc="-10" dirty="0">
                <a:latin typeface="Times New Roman"/>
                <a:cs typeface="Times New Roman"/>
              </a:rPr>
              <a:t>Learning </a:t>
            </a:r>
            <a:r>
              <a:rPr sz="1200" spc="-5" dirty="0">
                <a:latin typeface="Times New Roman"/>
                <a:cs typeface="Times New Roman"/>
              </a:rPr>
              <a:t>present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estimate </a:t>
            </a:r>
            <a:r>
              <a:rPr sz="1200" dirty="0">
                <a:latin typeface="Times New Roman"/>
                <a:cs typeface="Times New Roman"/>
              </a:rPr>
              <a:t>the stock </a:t>
            </a:r>
            <a:r>
              <a:rPr sz="1200" spc="-5" dirty="0">
                <a:latin typeface="Times New Roman"/>
                <a:cs typeface="Times New Roman"/>
              </a:rPr>
              <a:t>future </a:t>
            </a:r>
            <a:r>
              <a:rPr sz="1200" spc="-15" dirty="0">
                <a:latin typeface="Times New Roman"/>
                <a:cs typeface="Times New Roman"/>
              </a:rPr>
              <a:t>value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 learning </a:t>
            </a:r>
            <a:r>
              <a:rPr sz="1200" spc="-5" dirty="0">
                <a:latin typeface="Times New Roman"/>
                <a:cs typeface="Times New Roman"/>
              </a:rPr>
              <a:t>technique </a:t>
            </a:r>
            <a:r>
              <a:rPr sz="1200" spc="-15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LSTM </a:t>
            </a:r>
            <a:r>
              <a:rPr sz="1200" spc="-10" dirty="0">
                <a:latin typeface="Times New Roman"/>
                <a:cs typeface="Times New Roman"/>
              </a:rPr>
              <a:t>for existing </a:t>
            </a:r>
            <a:r>
              <a:rPr sz="1200" spc="-5" dirty="0">
                <a:latin typeface="Times New Roman"/>
                <a:cs typeface="Times New Roman"/>
              </a:rPr>
              <a:t>work. This machine-learning algorithm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perform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best </a:t>
            </a:r>
            <a:r>
              <a:rPr sz="1200" spc="-5" dirty="0">
                <a:latin typeface="Times New Roman"/>
                <a:cs typeface="Times New Roman"/>
              </a:rPr>
              <a:t>predicting </a:t>
            </a:r>
            <a:r>
              <a:rPr sz="1200" spc="-10" dirty="0">
                <a:latin typeface="Times New Roman"/>
                <a:cs typeface="Times New Roman"/>
              </a:rPr>
              <a:t>result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stock </a:t>
            </a:r>
            <a:r>
              <a:rPr sz="1200" dirty="0">
                <a:latin typeface="Times New Roman"/>
                <a:cs typeface="Times New Roman"/>
              </a:rPr>
              <a:t>future </a:t>
            </a:r>
            <a:r>
              <a:rPr sz="1200" spc="-10" dirty="0">
                <a:latin typeface="Times New Roman"/>
                <a:cs typeface="Times New Roman"/>
              </a:rPr>
              <a:t>price. </a:t>
            </a:r>
            <a:r>
              <a:rPr sz="1200" spc="-5" dirty="0">
                <a:latin typeface="Times New Roman"/>
                <a:cs typeface="Times New Roman"/>
              </a:rPr>
              <a:t>LSTM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capable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catching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modifications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behaviour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stock </a:t>
            </a:r>
            <a:r>
              <a:rPr sz="1200" spc="-10" dirty="0">
                <a:latin typeface="Times New Roman"/>
                <a:cs typeface="Times New Roman"/>
              </a:rPr>
              <a:t>price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indicated period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1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proposed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900"/>
              </a:lnSpc>
              <a:spcBef>
                <a:spcPts val="760"/>
              </a:spcBef>
            </a:pPr>
            <a:r>
              <a:rPr sz="1200" spc="-5" dirty="0">
                <a:latin typeface="Times New Roman"/>
                <a:cs typeface="Times New Roman"/>
              </a:rPr>
              <a:t>Propose </a:t>
            </a:r>
            <a:r>
              <a:rPr sz="1200" dirty="0">
                <a:latin typeface="Times New Roman"/>
                <a:cs typeface="Times New Roman"/>
              </a:rPr>
              <a:t>[3] a </a:t>
            </a:r>
            <a:r>
              <a:rPr sz="1200" spc="-10" dirty="0">
                <a:latin typeface="Times New Roman"/>
                <a:cs typeface="Times New Roman"/>
              </a:rPr>
              <a:t>machine </a:t>
            </a:r>
            <a:r>
              <a:rPr sz="1200" spc="-5" dirty="0">
                <a:latin typeface="Times New Roman"/>
                <a:cs typeface="Times New Roman"/>
              </a:rPr>
              <a:t>learning-based normalization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stock </a:t>
            </a:r>
            <a:r>
              <a:rPr sz="1200" spc="-15" dirty="0">
                <a:latin typeface="Times New Roman"/>
                <a:cs typeface="Times New Roman"/>
              </a:rPr>
              <a:t>price </a:t>
            </a:r>
            <a:r>
              <a:rPr sz="1200" spc="-5" dirty="0">
                <a:latin typeface="Times New Roman"/>
                <a:cs typeface="Times New Roman"/>
              </a:rPr>
              <a:t>prediction.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dataset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utilized </a:t>
            </a:r>
            <a:r>
              <a:rPr sz="1200" spc="-10" dirty="0">
                <a:latin typeface="Times New Roman"/>
                <a:cs typeface="Times New Roman"/>
              </a:rPr>
              <a:t>for analysis </a:t>
            </a:r>
            <a:r>
              <a:rPr sz="1200" dirty="0">
                <a:latin typeface="Times New Roman"/>
                <a:cs typeface="Times New Roman"/>
              </a:rPr>
              <a:t>was </a:t>
            </a:r>
            <a:r>
              <a:rPr sz="1200" spc="-5" dirty="0">
                <a:latin typeface="Times New Roman"/>
                <a:cs typeface="Times New Roman"/>
              </a:rPr>
              <a:t>selected </a:t>
            </a:r>
            <a:r>
              <a:rPr sz="1200" dirty="0">
                <a:latin typeface="Times New Roman"/>
                <a:cs typeface="Times New Roman"/>
              </a:rPr>
              <a:t>from Yahoo </a:t>
            </a:r>
            <a:r>
              <a:rPr sz="1200" spc="-5" dirty="0">
                <a:latin typeface="Times New Roman"/>
                <a:cs typeface="Times New Roman"/>
              </a:rPr>
              <a:t>Finance. </a:t>
            </a:r>
            <a:r>
              <a:rPr sz="1200" spc="-10" dirty="0">
                <a:latin typeface="Times New Roman"/>
                <a:cs typeface="Times New Roman"/>
              </a:rPr>
              <a:t>It consists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approximately </a:t>
            </a:r>
            <a:r>
              <a:rPr sz="1200" dirty="0">
                <a:latin typeface="Times New Roman"/>
                <a:cs typeface="Times New Roman"/>
              </a:rPr>
              <a:t>9 </a:t>
            </a:r>
            <a:r>
              <a:rPr sz="1200" spc="-10" dirty="0">
                <a:latin typeface="Times New Roman"/>
                <a:cs typeface="Times New Roman"/>
              </a:rPr>
              <a:t>lakh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records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price </a:t>
            </a:r>
            <a:r>
              <a:rPr sz="1200" spc="-5" dirty="0">
                <a:latin typeface="Times New Roman"/>
                <a:cs typeface="Times New Roman"/>
              </a:rPr>
              <a:t>and other </a:t>
            </a:r>
            <a:r>
              <a:rPr sz="1200" spc="-10" dirty="0">
                <a:latin typeface="Times New Roman"/>
                <a:cs typeface="Times New Roman"/>
              </a:rPr>
              <a:t>relevant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reflected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price </a:t>
            </a:r>
            <a:r>
              <a:rPr sz="1200" spc="-5" dirty="0">
                <a:latin typeface="Times New Roman"/>
                <a:cs typeface="Times New Roman"/>
              </a:rPr>
              <a:t> 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some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intervals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every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year.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contains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like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date,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symbol,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price, </a:t>
            </a:r>
            <a:r>
              <a:rPr sz="1200" spc="-10" dirty="0">
                <a:latin typeface="Times New Roman"/>
                <a:cs typeface="Times New Roman"/>
              </a:rPr>
              <a:t>close </a:t>
            </a:r>
            <a:r>
              <a:rPr sz="1200" spc="-5" dirty="0">
                <a:latin typeface="Times New Roman"/>
                <a:cs typeface="Times New Roman"/>
              </a:rPr>
              <a:t>price, </a:t>
            </a:r>
            <a:r>
              <a:rPr sz="1200" spc="-15" dirty="0">
                <a:latin typeface="Times New Roman"/>
                <a:cs typeface="Times New Roman"/>
              </a:rPr>
              <a:t>low </a:t>
            </a:r>
            <a:r>
              <a:rPr sz="1200" spc="-5" dirty="0">
                <a:latin typeface="Times New Roman"/>
                <a:cs typeface="Times New Roman"/>
              </a:rPr>
              <a:t>price, high price and </a:t>
            </a:r>
            <a:r>
              <a:rPr sz="1200" spc="-10" dirty="0">
                <a:latin typeface="Times New Roman"/>
                <a:cs typeface="Times New Roman"/>
              </a:rPr>
              <a:t>volume. </a:t>
            </a:r>
            <a:r>
              <a:rPr sz="1200" spc="-5" dirty="0">
                <a:latin typeface="Times New Roman"/>
                <a:cs typeface="Times New Roman"/>
              </a:rPr>
              <a:t>Here,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only one </a:t>
            </a:r>
            <a:r>
              <a:rPr sz="1200" dirty="0">
                <a:latin typeface="Times New Roman"/>
                <a:cs typeface="Times New Roman"/>
              </a:rPr>
              <a:t>company was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considered.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spc="-10" dirty="0">
                <a:latin typeface="Times New Roman"/>
                <a:cs typeface="Times New Roman"/>
              </a:rPr>
              <a:t>available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file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CSV </a:t>
            </a:r>
            <a:r>
              <a:rPr sz="1200" spc="-10" dirty="0">
                <a:latin typeface="Times New Roman"/>
                <a:cs typeface="Times New Roman"/>
              </a:rPr>
              <a:t>format which </a:t>
            </a:r>
            <a:r>
              <a:rPr sz="1200" dirty="0">
                <a:latin typeface="Times New Roman"/>
                <a:cs typeface="Times New Roman"/>
              </a:rPr>
              <a:t>was </a:t>
            </a:r>
            <a:r>
              <a:rPr sz="1200" spc="-15" dirty="0">
                <a:latin typeface="Times New Roman"/>
                <a:cs typeface="Times New Roman"/>
              </a:rPr>
              <a:t>first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 transformed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into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frame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Pandas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library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Python.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normalization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performed </a:t>
            </a:r>
            <a:r>
              <a:rPr sz="1200" dirty="0">
                <a:latin typeface="Times New Roman"/>
                <a:cs typeface="Times New Roman"/>
              </a:rPr>
              <a:t>through the </a:t>
            </a:r>
            <a:r>
              <a:rPr sz="1200" spc="-5" dirty="0">
                <a:latin typeface="Times New Roman"/>
                <a:cs typeface="Times New Roman"/>
              </a:rPr>
              <a:t>sklearn </a:t>
            </a:r>
            <a:r>
              <a:rPr sz="1200" dirty="0">
                <a:latin typeface="Times New Roman"/>
                <a:cs typeface="Times New Roman"/>
              </a:rPr>
              <a:t>library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Python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were divided </a:t>
            </a:r>
            <a:r>
              <a:rPr sz="1200" spc="-10" dirty="0">
                <a:latin typeface="Times New Roman"/>
                <a:cs typeface="Times New Roman"/>
              </a:rPr>
              <a:t>into training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testing sets.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experiment </a:t>
            </a:r>
            <a:r>
              <a:rPr sz="1200" spc="-10" dirty="0">
                <a:latin typeface="Times New Roman"/>
                <a:cs typeface="Times New Roman"/>
              </a:rPr>
              <a:t>set </a:t>
            </a:r>
            <a:r>
              <a:rPr sz="1200" spc="-5" dirty="0">
                <a:latin typeface="Times New Roman"/>
                <a:cs typeface="Times New Roman"/>
              </a:rPr>
              <a:t>was kept as </a:t>
            </a:r>
            <a:r>
              <a:rPr sz="1200" dirty="0">
                <a:latin typeface="Times New Roman"/>
                <a:cs typeface="Times New Roman"/>
              </a:rPr>
              <a:t>20%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available </a:t>
            </a:r>
            <a:r>
              <a:rPr sz="1200" spc="5" dirty="0">
                <a:latin typeface="Times New Roman"/>
                <a:cs typeface="Times New Roman"/>
              </a:rPr>
              <a:t>dataset. </a:t>
            </a:r>
            <a:r>
              <a:rPr sz="1200" spc="-15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paper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 architecture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Regression-based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LSTM.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Regression-based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unbroken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some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autonomous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Regression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given linear </a:t>
            </a:r>
            <a:r>
              <a:rPr sz="1200" spc="-5" dirty="0">
                <a:latin typeface="Times New Roman"/>
                <a:cs typeface="Times New Roman"/>
              </a:rPr>
              <a:t>function </a:t>
            </a:r>
            <a:r>
              <a:rPr sz="1200" spc="-10" dirty="0">
                <a:latin typeface="Times New Roman"/>
                <a:cs typeface="Times New Roman"/>
              </a:rPr>
              <a:t>for predicting </a:t>
            </a:r>
            <a:r>
              <a:rPr sz="1200" dirty="0">
                <a:latin typeface="Times New Roman"/>
                <a:cs typeface="Times New Roman"/>
              </a:rPr>
              <a:t>continuous </a:t>
            </a:r>
            <a:r>
              <a:rPr sz="1200" spc="-10" dirty="0">
                <a:latin typeface="Times New Roman"/>
                <a:cs typeface="Times New Roman"/>
              </a:rPr>
              <a:t>values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important </a:t>
            </a:r>
            <a:r>
              <a:rPr sz="1200" spc="-15" dirty="0">
                <a:latin typeface="Times New Roman"/>
                <a:cs typeface="Times New Roman"/>
              </a:rPr>
              <a:t>amongst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made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predictions using these. LSTM architecture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able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identify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changes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trends which show </a:t>
            </a:r>
            <a:r>
              <a:rPr sz="1200" spc="-10" dirty="0">
                <a:latin typeface="Times New Roman"/>
                <a:cs typeface="Times New Roman"/>
              </a:rPr>
              <a:t>evident </a:t>
            </a:r>
            <a:r>
              <a:rPr sz="1200" dirty="0">
                <a:latin typeface="Times New Roman"/>
                <a:cs typeface="Times New Roman"/>
              </a:rPr>
              <a:t>from the </a:t>
            </a:r>
            <a:r>
              <a:rPr sz="1200" spc="-10" dirty="0">
                <a:latin typeface="Times New Roman"/>
                <a:cs typeface="Times New Roman"/>
              </a:rPr>
              <a:t>result. LSTM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identified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best </a:t>
            </a:r>
            <a:r>
              <a:rPr sz="1200" spc="-5" dirty="0">
                <a:latin typeface="Times New Roman"/>
                <a:cs typeface="Times New Roman"/>
              </a:rPr>
              <a:t>model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 </a:t>
            </a:r>
            <a:r>
              <a:rPr sz="1200" spc="-10" dirty="0">
                <a:latin typeface="Times New Roman"/>
                <a:cs typeface="Times New Roman"/>
              </a:rPr>
              <a:t>methodology.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shows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proposed system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capable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identifying </a:t>
            </a:r>
            <a:r>
              <a:rPr sz="1200" spc="-5" dirty="0">
                <a:latin typeface="Times New Roman"/>
                <a:cs typeface="Times New Roman"/>
              </a:rPr>
              <a:t>some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interrelation within </a:t>
            </a:r>
            <a:r>
              <a:rPr sz="1200" dirty="0">
                <a:latin typeface="Times New Roman"/>
                <a:cs typeface="Times New Roman"/>
              </a:rPr>
              <a:t>the data. In the stock </a:t>
            </a:r>
            <a:r>
              <a:rPr sz="1200" spc="-5" dirty="0">
                <a:latin typeface="Times New Roman"/>
                <a:cs typeface="Times New Roman"/>
              </a:rPr>
              <a:t>market, there may not </a:t>
            </a:r>
            <a:r>
              <a:rPr sz="1200" spc="-15" dirty="0">
                <a:latin typeface="Times New Roman"/>
                <a:cs typeface="Times New Roman"/>
              </a:rPr>
              <a:t>always </a:t>
            </a:r>
            <a:r>
              <a:rPr sz="1200" spc="-5" dirty="0">
                <a:latin typeface="Times New Roman"/>
                <a:cs typeface="Times New Roman"/>
              </a:rPr>
              <a:t>follow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same </a:t>
            </a:r>
            <a:r>
              <a:rPr sz="1200" spc="-5" dirty="0">
                <a:latin typeface="Times New Roman"/>
                <a:cs typeface="Times New Roman"/>
              </a:rPr>
              <a:t>cycle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may not </a:t>
            </a:r>
            <a:r>
              <a:rPr sz="1200" spc="-10" dirty="0">
                <a:latin typeface="Times New Roman"/>
                <a:cs typeface="Times New Roman"/>
              </a:rPr>
              <a:t>always </a:t>
            </a:r>
            <a:r>
              <a:rPr sz="1200" spc="-15" dirty="0">
                <a:latin typeface="Times New Roman"/>
                <a:cs typeface="Times New Roman"/>
              </a:rPr>
              <a:t>be in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regular </a:t>
            </a:r>
            <a:r>
              <a:rPr sz="1200" dirty="0">
                <a:latin typeface="Times New Roman"/>
                <a:cs typeface="Times New Roman"/>
              </a:rPr>
              <a:t>pattern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changes that </a:t>
            </a:r>
            <a:r>
              <a:rPr sz="1200" dirty="0">
                <a:latin typeface="Times New Roman"/>
                <a:cs typeface="Times New Roman"/>
              </a:rPr>
              <a:t>are occurred.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period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existence will differ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existence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trend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companies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sectors.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investors, </a:t>
            </a:r>
            <a:r>
              <a:rPr sz="1200" spc="-1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type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trends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cycles will </a:t>
            </a:r>
            <a:r>
              <a:rPr sz="1200" dirty="0">
                <a:latin typeface="Times New Roman"/>
                <a:cs typeface="Times New Roman"/>
              </a:rPr>
              <a:t>obtain </a:t>
            </a:r>
            <a:r>
              <a:rPr sz="1200" spc="-10" dirty="0">
                <a:latin typeface="Times New Roman"/>
                <a:cs typeface="Times New Roman"/>
              </a:rPr>
              <a:t>more profit. </a:t>
            </a:r>
            <a:r>
              <a:rPr sz="1200" spc="-15" dirty="0">
                <a:latin typeface="Times New Roman"/>
                <a:cs typeface="Times New Roman"/>
              </a:rPr>
              <a:t>We </a:t>
            </a:r>
            <a:r>
              <a:rPr sz="1200" spc="-10" dirty="0">
                <a:latin typeface="Times New Roman"/>
                <a:cs typeface="Times New Roman"/>
              </a:rPr>
              <a:t>must use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 </a:t>
            </a:r>
            <a:r>
              <a:rPr sz="1200" spc="-15" dirty="0">
                <a:latin typeface="Times New Roman"/>
                <a:cs typeface="Times New Roman"/>
              </a:rPr>
              <a:t>like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LSTM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current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11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2004" y="901954"/>
            <a:ext cx="14947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3.2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Proposed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Work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987543"/>
            <a:ext cx="5758180" cy="3698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Fig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3.1 </a:t>
            </a: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Proposed</a:t>
            </a: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Workflow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five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modules:-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Input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Dataset</a:t>
            </a:r>
            <a:endParaRPr sz="12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Pre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processing</a:t>
            </a:r>
            <a:endParaRPr sz="12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splitting</a:t>
            </a:r>
            <a:endParaRPr sz="12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70534" algn="l"/>
              </a:tabLst>
            </a:pPr>
            <a:r>
              <a:rPr sz="1200" spc="-10" dirty="0">
                <a:latin typeface="Times New Roman"/>
                <a:cs typeface="Times New Roman"/>
              </a:rPr>
              <a:t>Build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 smtClean="0">
                <a:latin typeface="Times New Roman"/>
                <a:cs typeface="Times New Roman"/>
              </a:rPr>
              <a:t>train</a:t>
            </a:r>
            <a:r>
              <a:rPr lang="en-US" sz="1200" spc="-15" dirty="0" smtClean="0">
                <a:latin typeface="Times New Roman"/>
                <a:cs typeface="Times New Roman"/>
              </a:rPr>
              <a:t>ing</a:t>
            </a:r>
            <a:endParaRPr sz="1200" dirty="0">
              <a:latin typeface="Times New Roman"/>
              <a:cs typeface="Times New Roman"/>
            </a:endParaRPr>
          </a:p>
          <a:p>
            <a:pPr marL="509270" indent="-26860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509270" algn="l"/>
                <a:tab pos="509905" algn="l"/>
              </a:tabLst>
            </a:pPr>
            <a:r>
              <a:rPr sz="1200" spc="-5" dirty="0">
                <a:latin typeface="Times New Roman"/>
                <a:cs typeface="Times New Roman"/>
              </a:rPr>
              <a:t>Output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Predicted</a:t>
            </a:r>
            <a:r>
              <a:rPr sz="1200" spc="-10" dirty="0">
                <a:latin typeface="Times New Roman"/>
                <a:cs typeface="Times New Roman"/>
              </a:rPr>
              <a:t> Result</a:t>
            </a: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4100"/>
              </a:lnSpc>
              <a:spcBef>
                <a:spcPts val="780"/>
              </a:spcBef>
            </a:pP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dirty="0">
                <a:latin typeface="Times New Roman"/>
                <a:cs typeface="Times New Roman"/>
              </a:rPr>
              <a:t>such </a:t>
            </a:r>
            <a:r>
              <a:rPr sz="1200" spc="-10" dirty="0">
                <a:latin typeface="Times New Roman"/>
                <a:cs typeface="Times New Roman"/>
              </a:rPr>
              <a:t>as: </a:t>
            </a:r>
            <a:r>
              <a:rPr sz="1200" spc="-5" dirty="0">
                <a:latin typeface="Times New Roman"/>
                <a:cs typeface="Times New Roman"/>
              </a:rPr>
              <a:t>price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open, </a:t>
            </a:r>
            <a:r>
              <a:rPr sz="1200" spc="-15" dirty="0">
                <a:latin typeface="Times New Roman"/>
                <a:cs typeface="Times New Roman"/>
              </a:rPr>
              <a:t>high, </a:t>
            </a:r>
            <a:r>
              <a:rPr sz="1200" spc="-10" dirty="0">
                <a:latin typeface="Times New Roman"/>
                <a:cs typeface="Times New Roman"/>
              </a:rPr>
              <a:t>low, close, </a:t>
            </a:r>
            <a:r>
              <a:rPr sz="1200" spc="-5" dirty="0">
                <a:latin typeface="Times New Roman"/>
                <a:cs typeface="Times New Roman"/>
              </a:rPr>
              <a:t>adjusted </a:t>
            </a:r>
            <a:r>
              <a:rPr sz="1200" spc="-10" dirty="0">
                <a:latin typeface="Times New Roman"/>
                <a:cs typeface="Times New Roman"/>
              </a:rPr>
              <a:t>close </a:t>
            </a:r>
            <a:r>
              <a:rPr sz="1200" spc="-5" dirty="0">
                <a:latin typeface="Times New Roman"/>
                <a:cs typeface="Times New Roman"/>
              </a:rPr>
              <a:t>price </a:t>
            </a:r>
            <a:r>
              <a:rPr sz="1200" dirty="0">
                <a:latin typeface="Times New Roman"/>
                <a:cs typeface="Times New Roman"/>
              </a:rPr>
              <a:t>taken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-10" dirty="0">
                <a:latin typeface="Times New Roman"/>
                <a:cs typeface="Times New Roman"/>
              </a:rPr>
              <a:t>huge </a:t>
            </a:r>
            <a:r>
              <a:rPr sz="1200" spc="-5" dirty="0">
                <a:latin typeface="Times New Roman"/>
                <a:cs typeface="Times New Roman"/>
              </a:rPr>
              <a:t>dataset </a:t>
            </a:r>
            <a:r>
              <a:rPr sz="1200" dirty="0">
                <a:latin typeface="Times New Roman"/>
                <a:cs typeface="Times New Roman"/>
              </a:rPr>
              <a:t> are </a:t>
            </a:r>
            <a:r>
              <a:rPr sz="1200" spc="-15" dirty="0">
                <a:latin typeface="Times New Roman"/>
                <a:cs typeface="Times New Roman"/>
              </a:rPr>
              <a:t>fed </a:t>
            </a:r>
            <a:r>
              <a:rPr sz="1200" spc="5" dirty="0">
                <a:latin typeface="Times New Roman"/>
                <a:cs typeface="Times New Roman"/>
              </a:rPr>
              <a:t>as </a:t>
            </a:r>
            <a:r>
              <a:rPr sz="1200" spc="-10" dirty="0">
                <a:latin typeface="Times New Roman"/>
                <a:cs typeface="Times New Roman"/>
              </a:rPr>
              <a:t>input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10" dirty="0">
                <a:latin typeface="Times New Roman"/>
                <a:cs typeface="Times New Roman"/>
              </a:rPr>
              <a:t>models for </a:t>
            </a:r>
            <a:r>
              <a:rPr sz="1200" spc="-5" dirty="0">
                <a:latin typeface="Times New Roman"/>
                <a:cs typeface="Times New Roman"/>
              </a:rPr>
              <a:t>training </a:t>
            </a:r>
            <a:r>
              <a:rPr sz="1200" dirty="0">
                <a:latin typeface="Times New Roman"/>
                <a:cs typeface="Times New Roman"/>
              </a:rPr>
              <a:t>to pre-process the </a:t>
            </a:r>
            <a:r>
              <a:rPr sz="1200" spc="-5" dirty="0">
                <a:latin typeface="Times New Roman"/>
                <a:cs typeface="Times New Roman"/>
              </a:rPr>
              <a:t>data techniques </a:t>
            </a:r>
            <a:r>
              <a:rPr sz="1200" spc="-15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normalization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 </a:t>
            </a:r>
            <a:r>
              <a:rPr sz="1200" spc="-5" dirty="0">
                <a:latin typeface="Times New Roman"/>
                <a:cs typeface="Times New Roman"/>
              </a:rPr>
              <a:t>one hot </a:t>
            </a:r>
            <a:r>
              <a:rPr sz="1200" spc="-10" dirty="0">
                <a:latin typeface="Times New Roman"/>
                <a:cs typeface="Times New Roman"/>
              </a:rPr>
              <a:t>encoding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applied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dataset. After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divided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two </a:t>
            </a:r>
            <a:r>
              <a:rPr sz="1200" dirty="0">
                <a:latin typeface="Times New Roman"/>
                <a:cs typeface="Times New Roman"/>
              </a:rPr>
              <a:t>sets </a:t>
            </a:r>
            <a:r>
              <a:rPr sz="1200" spc="-10" dirty="0">
                <a:latin typeface="Times New Roman"/>
                <a:cs typeface="Times New Roman"/>
              </a:rPr>
              <a:t>namely </a:t>
            </a:r>
            <a:r>
              <a:rPr sz="1200" spc="-5" dirty="0">
                <a:latin typeface="Times New Roman"/>
                <a:cs typeface="Times New Roman"/>
              </a:rPr>
              <a:t>training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 </a:t>
            </a:r>
            <a:r>
              <a:rPr sz="1200" spc="-10" dirty="0">
                <a:latin typeface="Times New Roman"/>
                <a:cs typeface="Times New Roman"/>
              </a:rPr>
              <a:t>testing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ratio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80:20 </a:t>
            </a:r>
            <a:r>
              <a:rPr sz="1200" spc="-10" dirty="0">
                <a:latin typeface="Times New Roman"/>
                <a:cs typeface="Times New Roman"/>
              </a:rPr>
              <a:t>respectively. </a:t>
            </a:r>
            <a:r>
              <a:rPr sz="1200" spc="-5" dirty="0">
                <a:latin typeface="Times New Roman"/>
                <a:cs typeface="Times New Roman"/>
              </a:rPr>
              <a:t>Then, </a:t>
            </a:r>
            <a:r>
              <a:rPr sz="1200" spc="-10" dirty="0">
                <a:latin typeface="Times New Roman"/>
                <a:cs typeface="Times New Roman"/>
              </a:rPr>
              <a:t>this set are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train a </a:t>
            </a:r>
            <a:r>
              <a:rPr sz="1200" spc="-5" dirty="0">
                <a:latin typeface="Times New Roman"/>
                <a:cs typeface="Times New Roman"/>
              </a:rPr>
              <a:t>model using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 approaches: </a:t>
            </a:r>
            <a:r>
              <a:rPr sz="1200" spc="-10" dirty="0" smtClean="0">
                <a:latin typeface="Times New Roman"/>
                <a:cs typeface="Times New Roman"/>
              </a:rPr>
              <a:t>LSTM</a:t>
            </a:r>
            <a:r>
              <a:rPr lang="en-US" sz="1200" spc="-10" dirty="0" smtClean="0">
                <a:latin typeface="Times New Roman"/>
                <a:cs typeface="Times New Roman"/>
              </a:rPr>
              <a:t>. </a:t>
            </a:r>
            <a:r>
              <a:rPr sz="1200" spc="-15" dirty="0" smtClean="0">
                <a:latin typeface="Times New Roman"/>
                <a:cs typeface="Times New Roman"/>
              </a:rPr>
              <a:t>Finally</a:t>
            </a:r>
            <a:r>
              <a:rPr sz="1200" spc="-15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modules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evaluated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square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error.</a:t>
            </a: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12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32" y="1460500"/>
            <a:ext cx="24193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2013" y="2265933"/>
            <a:ext cx="4799965" cy="6540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480185" marR="5080" indent="-1468120">
              <a:lnSpc>
                <a:spcPct val="101000"/>
              </a:lnSpc>
              <a:spcBef>
                <a:spcPts val="75"/>
              </a:spcBef>
            </a:pPr>
            <a:r>
              <a:rPr sz="2050" b="1" spc="-5" dirty="0">
                <a:latin typeface="Times New Roman"/>
                <a:cs typeface="Times New Roman"/>
              </a:rPr>
              <a:t>SVERI’s COLLEGE </a:t>
            </a:r>
            <a:r>
              <a:rPr sz="2050" b="1" dirty="0">
                <a:latin typeface="Times New Roman"/>
                <a:cs typeface="Times New Roman"/>
              </a:rPr>
              <a:t>OF </a:t>
            </a:r>
            <a:r>
              <a:rPr sz="2050" b="1" spc="-5" dirty="0">
                <a:latin typeface="Times New Roman"/>
                <a:cs typeface="Times New Roman"/>
              </a:rPr>
              <a:t>ENGINEERING, </a:t>
            </a:r>
            <a:r>
              <a:rPr sz="2050" b="1" spc="-500" dirty="0">
                <a:latin typeface="Times New Roman"/>
                <a:cs typeface="Times New Roman"/>
              </a:rPr>
              <a:t> </a:t>
            </a:r>
            <a:r>
              <a:rPr sz="2050" b="1" spc="-5" dirty="0">
                <a:latin typeface="Times New Roman"/>
                <a:cs typeface="Times New Roman"/>
              </a:rPr>
              <a:t>PANDHARPUR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2689986" y="3206622"/>
            <a:ext cx="218503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sz="2450" b="1" spc="-5" dirty="0" smtClean="0">
                <a:latin typeface="Times New Roman"/>
                <a:cs typeface="Times New Roman"/>
              </a:rPr>
              <a:t>CERTIFICATE</a:t>
            </a:r>
            <a:endParaRPr lang="en-IN" sz="24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124" y="3993616"/>
            <a:ext cx="6336665" cy="1056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0975" algn="just">
              <a:lnSpc>
                <a:spcPct val="1207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This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certify </a:t>
            </a:r>
            <a:r>
              <a:rPr sz="1400" spc="-5" dirty="0">
                <a:latin typeface="Times New Roman"/>
                <a:cs typeface="Times New Roman"/>
              </a:rPr>
              <a:t>that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project report entitled </a:t>
            </a:r>
            <a:r>
              <a:rPr sz="1400" b="1" spc="-25" dirty="0" smtClean="0">
                <a:latin typeface="Times New Roman"/>
                <a:cs typeface="Times New Roman"/>
              </a:rPr>
              <a:t>“</a:t>
            </a:r>
            <a:r>
              <a:rPr lang="en-US" sz="1400" b="1" spc="-25" dirty="0" smtClean="0">
                <a:latin typeface="Times New Roman"/>
                <a:cs typeface="Times New Roman"/>
              </a:rPr>
              <a:t> STOCK PRICE PREDICTION MODEL </a:t>
            </a:r>
            <a:r>
              <a:rPr sz="1400" b="1" spc="-5" dirty="0" smtClean="0">
                <a:latin typeface="Times New Roman"/>
                <a:cs typeface="Times New Roman"/>
              </a:rPr>
              <a:t>’” </a:t>
            </a:r>
            <a:r>
              <a:rPr sz="1400" spc="-5" dirty="0">
                <a:latin typeface="Times New Roman"/>
                <a:cs typeface="Times New Roman"/>
              </a:rPr>
              <a:t>is submitted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partial fulfillment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Bachelor Degree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Computer Science and Engineering </a:t>
            </a:r>
            <a:r>
              <a:rPr sz="1400" dirty="0">
                <a:latin typeface="Times New Roman"/>
                <a:cs typeface="Times New Roman"/>
              </a:rPr>
              <a:t>as per </a:t>
            </a:r>
            <a:r>
              <a:rPr sz="1400" spc="-5" dirty="0">
                <a:latin typeface="Times New Roman"/>
                <a:cs typeface="Times New Roman"/>
              </a:rPr>
              <a:t>requirement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Punyashlok Ahilyadevi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Holkar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Solapur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University,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Solapur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academic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year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 smtClean="0">
                <a:latin typeface="Times New Roman"/>
                <a:cs typeface="Times New Roman"/>
              </a:rPr>
              <a:t>20</a:t>
            </a:r>
            <a:r>
              <a:rPr lang="en-US" sz="1400" spc="-5" dirty="0" smtClean="0">
                <a:latin typeface="Times New Roman"/>
                <a:cs typeface="Times New Roman"/>
              </a:rPr>
              <a:t>21-22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676" y="6040602"/>
            <a:ext cx="1708150" cy="5803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400" spc="-25" dirty="0">
                <a:latin typeface="Times New Roman"/>
                <a:cs typeface="Times New Roman"/>
              </a:rPr>
              <a:t>(</a:t>
            </a:r>
            <a:r>
              <a:rPr sz="1400" spc="-25" dirty="0" smtClean="0">
                <a:latin typeface="Times New Roman"/>
                <a:cs typeface="Times New Roman"/>
              </a:rPr>
              <a:t>Mr</a:t>
            </a:r>
            <a:r>
              <a:rPr lang="en-US" sz="1400" dirty="0" smtClean="0">
                <a:latin typeface="Times New Roman"/>
                <a:cs typeface="Times New Roman"/>
              </a:rPr>
              <a:t>s. S. P. Pawar</a:t>
            </a:r>
            <a:r>
              <a:rPr sz="1400" dirty="0" smtClean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  <a:p>
            <a:pPr marR="36830" algn="ctr">
              <a:lnSpc>
                <a:spcPct val="100000"/>
              </a:lnSpc>
              <a:spcBef>
                <a:spcPts val="505"/>
              </a:spcBef>
            </a:pP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Guide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0902" y="6040602"/>
            <a:ext cx="1726564" cy="5803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20" dirty="0">
                <a:latin typeface="Times New Roman"/>
                <a:cs typeface="Times New Roman"/>
              </a:rPr>
              <a:t>(Mr.</a:t>
            </a:r>
            <a:r>
              <a:rPr sz="1400" spc="254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P.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D. Mane</a:t>
            </a:r>
            <a:r>
              <a:rPr lang="en-US" sz="1400" spc="-25" dirty="0" smtClean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  <a:p>
            <a:pPr marL="99060">
              <a:lnSpc>
                <a:spcPct val="100000"/>
              </a:lnSpc>
              <a:spcBef>
                <a:spcPts val="505"/>
              </a:spcBef>
            </a:pPr>
            <a:r>
              <a:rPr sz="1400" spc="-5" dirty="0">
                <a:latin typeface="Times New Roman"/>
                <a:cs typeface="Times New Roman"/>
              </a:rPr>
              <a:t>Project Coordinator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4008" y="7575651"/>
            <a:ext cx="1748789" cy="572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935">
              <a:lnSpc>
                <a:spcPct val="130000"/>
              </a:lnSpc>
              <a:spcBef>
                <a:spcPts val="100"/>
              </a:spcBef>
            </a:pPr>
            <a:r>
              <a:rPr sz="1400" spc="-25" dirty="0" smtClean="0">
                <a:latin typeface="Times New Roman"/>
                <a:cs typeface="Times New Roman"/>
              </a:rPr>
              <a:t>(</a:t>
            </a:r>
            <a:r>
              <a:rPr lang="en-US" sz="1400" spc="-30" dirty="0" smtClean="0">
                <a:latin typeface="Times New Roman"/>
                <a:cs typeface="Times New Roman"/>
              </a:rPr>
              <a:t>Mrs. A. S. Budhewar</a:t>
            </a:r>
            <a:r>
              <a:rPr sz="1400" dirty="0" smtClean="0">
                <a:latin typeface="Times New Roman"/>
                <a:cs typeface="Times New Roman"/>
              </a:rPr>
              <a:t>)  </a:t>
            </a:r>
            <a:r>
              <a:rPr sz="1400" spc="-10" dirty="0">
                <a:latin typeface="Times New Roman"/>
                <a:cs typeface="Times New Roman"/>
              </a:rPr>
              <a:t>HOD,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2905" y="7575651"/>
            <a:ext cx="1368425" cy="572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5080" indent="-292735">
              <a:lnSpc>
                <a:spcPct val="130000"/>
              </a:lnSpc>
              <a:spcBef>
                <a:spcPts val="100"/>
              </a:spcBef>
            </a:pPr>
            <a:r>
              <a:rPr sz="1400" spc="-25" dirty="0">
                <a:latin typeface="Times New Roman"/>
                <a:cs typeface="Times New Roman"/>
              </a:rPr>
              <a:t>(</a:t>
            </a:r>
            <a:r>
              <a:rPr sz="1400" spc="-30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B.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lang="en-US" sz="1400" spc="-25" dirty="0" smtClean="0">
                <a:latin typeface="Times New Roman"/>
                <a:cs typeface="Times New Roman"/>
              </a:rPr>
              <a:t>Ronge</a:t>
            </a:r>
            <a:r>
              <a:rPr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)</a:t>
            </a:r>
            <a:r>
              <a:rPr sz="1400" dirty="0" smtClean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PRINCIPAL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1135" y="9155683"/>
            <a:ext cx="1965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EXTERNAL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EXAMINAR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411" y="635507"/>
            <a:ext cx="1728215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2004" y="901954"/>
            <a:ext cx="23533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3.2.1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Working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of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LSTM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model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172" y="4054601"/>
            <a:ext cx="5941060" cy="476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424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Fig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 3.2:</a:t>
            </a:r>
            <a:r>
              <a:rPr sz="1200" i="1" spc="-1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LSTM</a:t>
            </a: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Architecture</a:t>
            </a:r>
            <a:r>
              <a:rPr sz="1200" i="1" spc="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[12]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92405" marR="5080" algn="just">
              <a:lnSpc>
                <a:spcPct val="144200"/>
              </a:lnSpc>
            </a:pPr>
            <a:r>
              <a:rPr sz="1200" spc="-5" dirty="0">
                <a:latin typeface="Times New Roman"/>
                <a:cs typeface="Times New Roman"/>
              </a:rPr>
              <a:t>Long Short </a:t>
            </a:r>
            <a:r>
              <a:rPr sz="1200" dirty="0">
                <a:latin typeface="Times New Roman"/>
                <a:cs typeface="Times New Roman"/>
              </a:rPr>
              <a:t>Term Memory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kind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recurrent neural </a:t>
            </a:r>
            <a:r>
              <a:rPr sz="1200" dirty="0">
                <a:latin typeface="Times New Roman"/>
                <a:cs typeface="Times New Roman"/>
              </a:rPr>
              <a:t>network. In </a:t>
            </a:r>
            <a:r>
              <a:rPr sz="1200" spc="-5" dirty="0">
                <a:latin typeface="Times New Roman"/>
                <a:cs typeface="Times New Roman"/>
              </a:rPr>
              <a:t>RNN output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last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 </a:t>
            </a:r>
            <a:r>
              <a:rPr sz="1200" spc="-15" dirty="0">
                <a:latin typeface="Times New Roman"/>
                <a:cs typeface="Times New Roman"/>
              </a:rPr>
              <a:t>is fed </a:t>
            </a:r>
            <a:r>
              <a:rPr sz="1200" spc="-5" dirty="0">
                <a:latin typeface="Times New Roman"/>
                <a:cs typeface="Times New Roman"/>
              </a:rPr>
              <a:t>as input </a:t>
            </a:r>
            <a:r>
              <a:rPr sz="1200" spc="-10" dirty="0">
                <a:latin typeface="Times New Roman"/>
                <a:cs typeface="Times New Roman"/>
              </a:rPr>
              <a:t>within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present </a:t>
            </a:r>
            <a:r>
              <a:rPr sz="1200" dirty="0">
                <a:latin typeface="Times New Roman"/>
                <a:cs typeface="Times New Roman"/>
              </a:rPr>
              <a:t>step.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tackled the </a:t>
            </a:r>
            <a:r>
              <a:rPr sz="1200" spc="-5" dirty="0">
                <a:latin typeface="Times New Roman"/>
                <a:cs typeface="Times New Roman"/>
              </a:rPr>
              <a:t>matter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long-term </a:t>
            </a:r>
            <a:r>
              <a:rPr sz="1200" spc="-5" dirty="0">
                <a:latin typeface="Times New Roman"/>
                <a:cs typeface="Times New Roman"/>
              </a:rPr>
              <a:t>dependencies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RNN within </a:t>
            </a:r>
            <a:r>
              <a:rPr sz="1200" dirty="0">
                <a:latin typeface="Times New Roman"/>
                <a:cs typeface="Times New Roman"/>
              </a:rPr>
              <a:t>which the </a:t>
            </a:r>
            <a:r>
              <a:rPr sz="1200" spc="-5" dirty="0">
                <a:latin typeface="Times New Roman"/>
                <a:cs typeface="Times New Roman"/>
              </a:rPr>
              <a:t>RNN </a:t>
            </a:r>
            <a:r>
              <a:rPr sz="1200" spc="5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not </a:t>
            </a:r>
            <a:r>
              <a:rPr sz="1200" spc="-10" dirty="0">
                <a:latin typeface="Times New Roman"/>
                <a:cs typeface="Times New Roman"/>
              </a:rPr>
              <a:t>predict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word </a:t>
            </a:r>
            <a:r>
              <a:rPr sz="1200" spc="-15" dirty="0">
                <a:latin typeface="Times New Roman"/>
                <a:cs typeface="Times New Roman"/>
              </a:rPr>
              <a:t>hold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within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long </a:t>
            </a:r>
            <a:r>
              <a:rPr sz="1200" spc="10" dirty="0">
                <a:latin typeface="Times New Roman"/>
                <a:cs typeface="Times New Roman"/>
              </a:rPr>
              <a:t>term </a:t>
            </a:r>
            <a:r>
              <a:rPr sz="1200" spc="-5" dirty="0">
                <a:latin typeface="Times New Roman"/>
                <a:cs typeface="Times New Roman"/>
              </a:rPr>
              <a:t>memory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however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offer additional </a:t>
            </a:r>
            <a:r>
              <a:rPr sz="1200" dirty="0">
                <a:latin typeface="Times New Roman"/>
                <a:cs typeface="Times New Roman"/>
              </a:rPr>
              <a:t>accurate </a:t>
            </a:r>
            <a:r>
              <a:rPr sz="1200" spc="-5" dirty="0">
                <a:latin typeface="Times New Roman"/>
                <a:cs typeface="Times New Roman"/>
              </a:rPr>
              <a:t>forecasts </a:t>
            </a:r>
            <a:r>
              <a:rPr sz="1200" dirty="0">
                <a:latin typeface="Times New Roman"/>
                <a:cs typeface="Times New Roman"/>
              </a:rPr>
              <a:t>from the </a:t>
            </a:r>
            <a:r>
              <a:rPr sz="1200" spc="-10" dirty="0">
                <a:latin typeface="Times New Roman"/>
                <a:cs typeface="Times New Roman"/>
              </a:rPr>
              <a:t>recent info. </a:t>
            </a:r>
            <a:r>
              <a:rPr sz="1200" dirty="0">
                <a:latin typeface="Times New Roman"/>
                <a:cs typeface="Times New Roman"/>
              </a:rPr>
              <a:t>Because the </a:t>
            </a:r>
            <a:r>
              <a:rPr sz="1200" spc="-5" dirty="0">
                <a:latin typeface="Times New Roman"/>
                <a:cs typeface="Times New Roman"/>
              </a:rPr>
              <a:t>gap </a:t>
            </a:r>
            <a:r>
              <a:rPr sz="1200" spc="-10" dirty="0">
                <a:latin typeface="Times New Roman"/>
                <a:cs typeface="Times New Roman"/>
              </a:rPr>
              <a:t>length </a:t>
            </a:r>
            <a:r>
              <a:rPr sz="1200" spc="-5" dirty="0">
                <a:latin typeface="Times New Roman"/>
                <a:cs typeface="Times New Roman"/>
              </a:rPr>
              <a:t> will increases RNN </a:t>
            </a:r>
            <a:r>
              <a:rPr sz="1200" dirty="0">
                <a:latin typeface="Times New Roman"/>
                <a:cs typeface="Times New Roman"/>
              </a:rPr>
              <a:t>does </a:t>
            </a:r>
            <a:r>
              <a:rPr sz="1200" spc="-5" dirty="0">
                <a:latin typeface="Times New Roman"/>
                <a:cs typeface="Times New Roman"/>
              </a:rPr>
              <a:t>not </a:t>
            </a:r>
            <a:r>
              <a:rPr sz="1200" spc="-10" dirty="0">
                <a:latin typeface="Times New Roman"/>
                <a:cs typeface="Times New Roman"/>
              </a:rPr>
              <a:t>offer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economical performance. LSTM will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10" dirty="0">
                <a:latin typeface="Times New Roman"/>
                <a:cs typeface="Times New Roman"/>
              </a:rPr>
              <a:t>default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retain 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knowledge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5" dirty="0">
                <a:latin typeface="Times New Roman"/>
                <a:cs typeface="Times New Roman"/>
              </a:rPr>
              <a:t>long </a:t>
            </a:r>
            <a:r>
              <a:rPr sz="1200" spc="-5" dirty="0">
                <a:latin typeface="Times New Roman"/>
                <a:cs typeface="Times New Roman"/>
              </a:rPr>
              <a:t>period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time.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30" dirty="0">
                <a:latin typeface="Times New Roman"/>
                <a:cs typeface="Times New Roman"/>
              </a:rPr>
              <a:t>is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 </a:t>
            </a:r>
            <a:r>
              <a:rPr sz="1200" spc="-10" dirty="0">
                <a:latin typeface="Times New Roman"/>
                <a:cs typeface="Times New Roman"/>
              </a:rPr>
              <a:t>for processing, predicting and </a:t>
            </a:r>
            <a:r>
              <a:rPr sz="1200" spc="-5" dirty="0">
                <a:latin typeface="Times New Roman"/>
                <a:cs typeface="Times New Roman"/>
              </a:rPr>
              <a:t>classifying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basis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time-series</a:t>
            </a:r>
            <a:r>
              <a:rPr sz="1200" dirty="0">
                <a:latin typeface="Times New Roman"/>
                <a:cs typeface="Times New Roman"/>
              </a:rPr>
              <a:t> data.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92405" indent="-180340">
              <a:lnSpc>
                <a:spcPct val="100000"/>
              </a:lnSpc>
              <a:buFont typeface="Wingdings"/>
              <a:buChar char=""/>
              <a:tabLst>
                <a:tab pos="19304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Structure </a:t>
            </a:r>
            <a:r>
              <a:rPr sz="1200" b="1" spc="10" dirty="0">
                <a:latin typeface="Times New Roman"/>
                <a:cs typeface="Times New Roman"/>
              </a:rPr>
              <a:t>of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LSTM:</a:t>
            </a:r>
            <a:endParaRPr sz="1200" dirty="0">
              <a:latin typeface="Times New Roman"/>
              <a:cs typeface="Times New Roman"/>
            </a:endParaRPr>
          </a:p>
          <a:p>
            <a:pPr marL="372110" marR="13335" lvl="1" indent="-180340">
              <a:lnSpc>
                <a:spcPct val="143300"/>
              </a:lnSpc>
              <a:buFont typeface="Wingdings"/>
              <a:buChar char=""/>
              <a:tabLst>
                <a:tab pos="372745" algn="l"/>
              </a:tabLst>
            </a:pPr>
            <a:r>
              <a:rPr sz="1200" spc="-5" dirty="0">
                <a:latin typeface="Times New Roman"/>
                <a:cs typeface="Times New Roman"/>
              </a:rPr>
              <a:t>LSTM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has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contains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four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neural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memory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blocks </a:t>
            </a:r>
            <a:r>
              <a:rPr sz="1200" spc="-10" dirty="0">
                <a:latin typeface="Times New Roman"/>
                <a:cs typeface="Times New Roman"/>
              </a:rPr>
              <a:t>called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cells</a:t>
            </a:r>
            <a:r>
              <a:rPr sz="1200" b="1" spc="-5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372110" marR="11430" lvl="1" indent="-180340">
              <a:lnSpc>
                <a:spcPct val="143300"/>
              </a:lnSpc>
              <a:spcBef>
                <a:spcPts val="5"/>
              </a:spcBef>
              <a:buFont typeface="Wingdings"/>
              <a:buChar char=""/>
              <a:tabLst>
                <a:tab pos="372745" algn="l"/>
              </a:tabLst>
            </a:pPr>
            <a:r>
              <a:rPr sz="1200" spc="-5" dirty="0">
                <a:latin typeface="Times New Roman"/>
                <a:cs typeface="Times New Roman"/>
              </a:rPr>
              <a:t>LSTM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called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memory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cell.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memory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cell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decisions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what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store,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allow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reading,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forgetting.</a:t>
            </a:r>
            <a:endParaRPr sz="1200" dirty="0">
              <a:latin typeface="Times New Roman"/>
              <a:cs typeface="Times New Roman"/>
            </a:endParaRPr>
          </a:p>
          <a:p>
            <a:pPr marL="372110" lvl="1" indent="-180340">
              <a:lnSpc>
                <a:spcPct val="100000"/>
              </a:lnSpc>
              <a:spcBef>
                <a:spcPts val="645"/>
              </a:spcBef>
              <a:buFont typeface="Wingdings"/>
              <a:buChar char=""/>
              <a:tabLst>
                <a:tab pos="372745" algn="l"/>
              </a:tabLst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memory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contains</a:t>
            </a:r>
            <a:r>
              <a:rPr sz="1200" dirty="0">
                <a:latin typeface="Times New Roman"/>
                <a:cs typeface="Times New Roman"/>
              </a:rPr>
              <a:t> three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gates:</a:t>
            </a:r>
          </a:p>
          <a:p>
            <a:pPr marL="643890" lvl="2" indent="-18097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644525" algn="l"/>
              </a:tabLst>
            </a:pPr>
            <a:r>
              <a:rPr sz="1200" spc="-5" dirty="0">
                <a:latin typeface="Times New Roman"/>
                <a:cs typeface="Times New Roman"/>
              </a:rPr>
              <a:t>Input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gate-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flows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memory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cell.</a:t>
            </a:r>
          </a:p>
          <a:p>
            <a:pPr marL="643890" lvl="2" indent="-18097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644525" algn="l"/>
              </a:tabLst>
            </a:pPr>
            <a:r>
              <a:rPr sz="1200" dirty="0">
                <a:latin typeface="Times New Roman"/>
                <a:cs typeface="Times New Roman"/>
              </a:rPr>
              <a:t>Forget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gate-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value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remains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memory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cell.</a:t>
            </a:r>
            <a:endParaRPr sz="1200" dirty="0">
              <a:latin typeface="Times New Roman"/>
              <a:cs typeface="Times New Roman"/>
            </a:endParaRPr>
          </a:p>
          <a:p>
            <a:pPr marL="643890" lvl="2" indent="-18097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644525" algn="l"/>
              </a:tabLst>
            </a:pPr>
            <a:r>
              <a:rPr sz="1200" spc="-5" dirty="0">
                <a:latin typeface="Times New Roman"/>
                <a:cs typeface="Times New Roman"/>
              </a:rPr>
              <a:t>Output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gate-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value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memory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output.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7426" y="1415640"/>
            <a:ext cx="4074116" cy="235520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22172" y="825753"/>
            <a:ext cx="2283460" cy="15957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19304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Applications</a:t>
            </a:r>
            <a:r>
              <a:rPr sz="1200" b="1" dirty="0">
                <a:latin typeface="Times New Roman"/>
                <a:cs typeface="Times New Roman"/>
              </a:rPr>
              <a:t> of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LSTM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includes:</a:t>
            </a:r>
            <a:endParaRPr sz="1200" dirty="0">
              <a:latin typeface="Times New Roman"/>
              <a:cs typeface="Times New Roman"/>
            </a:endParaRPr>
          </a:p>
          <a:p>
            <a:pPr marL="372110" lvl="1" indent="-18034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72745" algn="l"/>
              </a:tabLst>
            </a:pPr>
            <a:r>
              <a:rPr sz="1200" spc="-5" dirty="0">
                <a:latin typeface="Times New Roman"/>
                <a:cs typeface="Times New Roman"/>
              </a:rPr>
              <a:t>Language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Modelling</a:t>
            </a:r>
            <a:endParaRPr sz="1200" dirty="0">
              <a:latin typeface="Times New Roman"/>
              <a:cs typeface="Times New Roman"/>
            </a:endParaRPr>
          </a:p>
          <a:p>
            <a:pPr marL="372110" lvl="1" indent="-180340">
              <a:lnSpc>
                <a:spcPct val="100000"/>
              </a:lnSpc>
              <a:spcBef>
                <a:spcPts val="645"/>
              </a:spcBef>
              <a:buFont typeface="Wingdings"/>
              <a:buChar char=""/>
              <a:tabLst>
                <a:tab pos="372745" algn="l"/>
              </a:tabLst>
            </a:pPr>
            <a:r>
              <a:rPr sz="1200" spc="-5" dirty="0">
                <a:latin typeface="Times New Roman"/>
                <a:cs typeface="Times New Roman"/>
              </a:rPr>
              <a:t>Machine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Translation</a:t>
            </a:r>
            <a:endParaRPr sz="1200" dirty="0">
              <a:latin typeface="Times New Roman"/>
              <a:cs typeface="Times New Roman"/>
            </a:endParaRPr>
          </a:p>
          <a:p>
            <a:pPr marL="372110" lvl="1" indent="-180340">
              <a:lnSpc>
                <a:spcPct val="100000"/>
              </a:lnSpc>
              <a:spcBef>
                <a:spcPts val="630"/>
              </a:spcBef>
              <a:buFont typeface="Wingdings"/>
              <a:buChar char=""/>
              <a:tabLst>
                <a:tab pos="372745" algn="l"/>
              </a:tabLst>
            </a:pPr>
            <a:r>
              <a:rPr sz="1200" spc="-5" dirty="0">
                <a:latin typeface="Times New Roman"/>
                <a:cs typeface="Times New Roman"/>
              </a:rPr>
              <a:t>Image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Captioning</a:t>
            </a:r>
            <a:endParaRPr sz="1200" dirty="0">
              <a:latin typeface="Times New Roman"/>
              <a:cs typeface="Times New Roman"/>
            </a:endParaRPr>
          </a:p>
          <a:p>
            <a:pPr marL="372110" lvl="1" indent="-18034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72745" algn="l"/>
              </a:tabLst>
            </a:pPr>
            <a:r>
              <a:rPr sz="1200" spc="-5" dirty="0">
                <a:latin typeface="Times New Roman"/>
                <a:cs typeface="Times New Roman"/>
              </a:rPr>
              <a:t>Handwriting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generation</a:t>
            </a:r>
            <a:endParaRPr sz="1200" dirty="0">
              <a:latin typeface="Times New Roman"/>
              <a:cs typeface="Times New Roman"/>
            </a:endParaRPr>
          </a:p>
          <a:p>
            <a:pPr marL="372110" lvl="1" indent="-180340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372745" algn="l"/>
              </a:tabLst>
            </a:pPr>
            <a:r>
              <a:rPr sz="1200" spc="-5" dirty="0">
                <a:latin typeface="Times New Roman"/>
                <a:cs typeface="Times New Roman"/>
              </a:rPr>
              <a:t>Question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Answering</a:t>
            </a:r>
            <a:r>
              <a:rPr sz="1200" dirty="0">
                <a:latin typeface="Times New Roman"/>
                <a:cs typeface="Times New Roman"/>
              </a:rPr>
              <a:t> Chatbot</a:t>
            </a: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14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3417"/>
            <a:ext cx="5742940" cy="2419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5147310" algn="l"/>
              </a:tabLst>
            </a:pPr>
            <a:r>
              <a:rPr sz="1200" b="1" dirty="0">
                <a:latin typeface="Times New Roman"/>
                <a:cs typeface="Times New Roman"/>
              </a:rPr>
              <a:t>	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826769" algn="just">
              <a:lnSpc>
                <a:spcPct val="100000"/>
              </a:lnSpc>
              <a:spcBef>
                <a:spcPts val="815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5" dirty="0" smtClean="0">
                <a:latin typeface="Times New Roman"/>
                <a:cs typeface="Times New Roman"/>
              </a:rPr>
              <a:t>4.</a:t>
            </a:r>
            <a:r>
              <a:rPr sz="1600" b="1" dirty="0" smtClean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Dataset,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Implementation</a:t>
            </a:r>
            <a:r>
              <a:rPr sz="1600" b="1" dirty="0">
                <a:latin typeface="Times New Roman"/>
                <a:cs typeface="Times New Roman"/>
              </a:rPr>
              <a:t> and </a:t>
            </a:r>
            <a:r>
              <a:rPr sz="1600" b="1" spc="-5" dirty="0">
                <a:latin typeface="Times New Roman"/>
                <a:cs typeface="Times New Roman"/>
              </a:rPr>
              <a:t>Result</a:t>
            </a: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400" b="1" dirty="0">
                <a:latin typeface="Times New Roman"/>
                <a:cs typeface="Times New Roman"/>
              </a:rPr>
              <a:t>4.1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Dataset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Detail</a:t>
            </a:r>
            <a:endParaRPr sz="1400" dirty="0">
              <a:latin typeface="Times New Roman"/>
              <a:cs typeface="Times New Roman"/>
            </a:endParaRPr>
          </a:p>
          <a:p>
            <a:pPr marL="12700" marR="57150" algn="just">
              <a:lnSpc>
                <a:spcPct val="1438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dataset </a:t>
            </a:r>
            <a:r>
              <a:rPr sz="1200" spc="-10" dirty="0">
                <a:latin typeface="Times New Roman"/>
                <a:cs typeface="Times New Roman"/>
              </a:rPr>
              <a:t>consists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historical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National </a:t>
            </a:r>
            <a:r>
              <a:rPr sz="1200" spc="5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exchange </a:t>
            </a:r>
            <a:r>
              <a:rPr sz="1200" dirty="0">
                <a:latin typeface="Times New Roman"/>
                <a:cs typeface="Times New Roman"/>
              </a:rPr>
              <a:t>(NSE)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captures the daily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each stock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National </a:t>
            </a:r>
            <a:r>
              <a:rPr sz="1200" spc="5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Exchange.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collects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sectors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data, including </a:t>
            </a:r>
            <a:r>
              <a:rPr sz="1200" spc="-5" dirty="0">
                <a:latin typeface="Times New Roman"/>
                <a:cs typeface="Times New Roman"/>
              </a:rPr>
              <a:t>Banking, Pharma, </a:t>
            </a:r>
            <a:r>
              <a:rPr sz="1200" spc="-10" dirty="0">
                <a:latin typeface="Times New Roman"/>
                <a:cs typeface="Times New Roman"/>
              </a:rPr>
              <a:t>Petroleum, </a:t>
            </a:r>
            <a:r>
              <a:rPr sz="1200" dirty="0">
                <a:latin typeface="Times New Roman"/>
                <a:cs typeface="Times New Roman"/>
              </a:rPr>
              <a:t>Software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Textiles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25" dirty="0">
                <a:latin typeface="Times New Roman"/>
                <a:cs typeface="Times New Roman"/>
              </a:rPr>
              <a:t>it </a:t>
            </a:r>
            <a:r>
              <a:rPr sz="1200" spc="-10" dirty="0">
                <a:latin typeface="Times New Roman"/>
                <a:cs typeface="Times New Roman"/>
              </a:rPr>
              <a:t>including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opening price,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highest </a:t>
            </a:r>
            <a:r>
              <a:rPr sz="1200" spc="-5" dirty="0">
                <a:latin typeface="Times New Roman"/>
                <a:cs typeface="Times New Roman"/>
              </a:rPr>
              <a:t>price,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lowest price,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closing </a:t>
            </a:r>
            <a:r>
              <a:rPr sz="1200" spc="-5" dirty="0">
                <a:latin typeface="Times New Roman"/>
                <a:cs typeface="Times New Roman"/>
              </a:rPr>
              <a:t>price,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adjusted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closing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volume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stock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[18]</a:t>
            </a:r>
            <a:r>
              <a:rPr sz="1200" spc="-5" dirty="0">
                <a:solidFill>
                  <a:srgbClr val="111111"/>
                </a:solidFill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4754" y="4932679"/>
            <a:ext cx="1593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Table</a:t>
            </a: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4.1</a:t>
            </a:r>
            <a:r>
              <a:rPr sz="1200" i="1" spc="-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Dataset Details</a:t>
            </a:r>
            <a:endParaRPr sz="12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2130" y="3243960"/>
          <a:ext cx="4952365" cy="1615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7455"/>
                <a:gridCol w="2454910"/>
              </a:tblGrid>
              <a:tr h="268223">
                <a:tc>
                  <a:txBody>
                    <a:bodyPr/>
                    <a:lstStyle/>
                    <a:p>
                      <a:pPr marL="33020" algn="ctr">
                        <a:lnSpc>
                          <a:spcPts val="1370"/>
                        </a:lnSpc>
                      </a:pPr>
                      <a:r>
                        <a:rPr sz="1200" b="1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Sector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370"/>
                        </a:lnSpc>
                      </a:pPr>
                      <a:r>
                        <a:rPr sz="1200" b="1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Stock</a:t>
                      </a:r>
                      <a:r>
                        <a:rPr sz="1200" b="1" spc="-4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272">
                <a:tc>
                  <a:txBody>
                    <a:bodyPr/>
                    <a:lstStyle/>
                    <a:p>
                      <a:pPr marL="26670" algn="ctr">
                        <a:lnSpc>
                          <a:spcPts val="1370"/>
                        </a:lnSpc>
                      </a:pPr>
                      <a:r>
                        <a:rPr sz="1200" spc="-1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Banking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ICICI</a:t>
                      </a:r>
                      <a:r>
                        <a:rPr sz="1200" spc="-2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Bank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604">
                <a:tc>
                  <a:txBody>
                    <a:bodyPr/>
                    <a:lstStyle/>
                    <a:p>
                      <a:pPr marL="27305" algn="ctr">
                        <a:lnSpc>
                          <a:spcPts val="1345"/>
                        </a:lnSpc>
                      </a:pPr>
                      <a:r>
                        <a:rPr sz="1200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Pharma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345"/>
                        </a:lnSpc>
                      </a:pPr>
                      <a:r>
                        <a:rPr sz="1200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Sun</a:t>
                      </a:r>
                      <a:r>
                        <a:rPr sz="1200" spc="-5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Pharma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marR="911225" algn="r">
                        <a:lnSpc>
                          <a:spcPts val="1345"/>
                        </a:lnSpc>
                      </a:pPr>
                      <a:r>
                        <a:rPr sz="1200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Petroleum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345"/>
                        </a:lnSpc>
                      </a:pPr>
                      <a:r>
                        <a:rPr sz="1200" spc="-1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GSFC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272">
                <a:tc>
                  <a:txBody>
                    <a:bodyPr/>
                    <a:lstStyle/>
                    <a:p>
                      <a:pPr marR="946785" algn="r">
                        <a:lnSpc>
                          <a:spcPts val="1370"/>
                        </a:lnSpc>
                      </a:pPr>
                      <a:r>
                        <a:rPr sz="120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Software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370"/>
                        </a:lnSpc>
                      </a:pPr>
                      <a:r>
                        <a:rPr sz="1200" spc="-1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RS</a:t>
                      </a:r>
                      <a:r>
                        <a:rPr sz="1200" spc="-2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Software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223">
                <a:tc>
                  <a:txBody>
                    <a:bodyPr/>
                    <a:lstStyle/>
                    <a:p>
                      <a:pPr marL="27940" algn="ctr">
                        <a:lnSpc>
                          <a:spcPts val="1345"/>
                        </a:lnSpc>
                      </a:pPr>
                      <a:r>
                        <a:rPr sz="1200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Textiles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345"/>
                        </a:lnSpc>
                      </a:pPr>
                      <a:r>
                        <a:rPr sz="1200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Vardmn</a:t>
                      </a:r>
                      <a:r>
                        <a:rPr sz="1200" spc="-5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Ploy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3417"/>
            <a:ext cx="5742940" cy="8440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5147310" algn="l"/>
              </a:tabLst>
            </a:pPr>
            <a:r>
              <a:rPr sz="1200" b="1" dirty="0">
                <a:latin typeface="Times New Roman"/>
                <a:cs typeface="Times New Roman"/>
              </a:rPr>
              <a:t>	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280670" lvl="1" indent="-268605">
              <a:lnSpc>
                <a:spcPct val="100000"/>
              </a:lnSpc>
              <a:spcBef>
                <a:spcPts val="825"/>
              </a:spcBef>
              <a:buAutoNum type="arabicPeriod" startAt="2"/>
              <a:tabLst>
                <a:tab pos="2813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Tool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&amp;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Technologies</a:t>
            </a:r>
            <a:endParaRPr sz="1400" dirty="0">
              <a:latin typeface="Times New Roman"/>
              <a:cs typeface="Times New Roman"/>
            </a:endParaRPr>
          </a:p>
          <a:p>
            <a:pPr marL="414655" lvl="2" indent="-40259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1529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PYTHON</a:t>
            </a:r>
            <a:endParaRPr sz="1400" dirty="0">
              <a:latin typeface="Times New Roman"/>
              <a:cs typeface="Times New Roman"/>
            </a:endParaRPr>
          </a:p>
          <a:p>
            <a:pPr marL="12700" marR="53975" algn="just">
              <a:lnSpc>
                <a:spcPct val="145000"/>
              </a:lnSpc>
              <a:spcBef>
                <a:spcPts val="55"/>
              </a:spcBef>
            </a:pP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language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select for this </a:t>
            </a:r>
            <a:r>
              <a:rPr sz="1200" spc="-5" dirty="0">
                <a:latin typeface="Times New Roman"/>
                <a:cs typeface="Times New Roman"/>
              </a:rPr>
              <a:t>project was Python. </a:t>
            </a:r>
            <a:r>
              <a:rPr sz="1200" spc="-1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was a </a:t>
            </a:r>
            <a:r>
              <a:rPr sz="1200" spc="-5" dirty="0">
                <a:latin typeface="Times New Roman"/>
                <a:cs typeface="Times New Roman"/>
              </a:rPr>
              <a:t>straightforward call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many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reasons.</a:t>
            </a:r>
            <a:endParaRPr sz="1200" dirty="0">
              <a:latin typeface="Times New Roman"/>
              <a:cs typeface="Times New Roman"/>
            </a:endParaRPr>
          </a:p>
          <a:p>
            <a:pPr marL="192405" marR="56515" indent="-180340" algn="just">
              <a:lnSpc>
                <a:spcPct val="143300"/>
              </a:lnSpc>
              <a:buFont typeface="Times New Roman"/>
              <a:buAutoNum type="arabicPeriod"/>
              <a:tabLst>
                <a:tab pos="193040" algn="l"/>
              </a:tabLst>
            </a:pPr>
            <a:r>
              <a:rPr sz="1200" spc="-5" dirty="0">
                <a:latin typeface="Times New Roman"/>
                <a:cs typeface="Times New Roman"/>
              </a:rPr>
              <a:t>Python </a:t>
            </a:r>
            <a:r>
              <a:rPr sz="1200" dirty="0">
                <a:latin typeface="Times New Roman"/>
                <a:cs typeface="Times New Roman"/>
              </a:rPr>
              <a:t>[19]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language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5" dirty="0">
                <a:latin typeface="Times New Roman"/>
                <a:cs typeface="Times New Roman"/>
              </a:rPr>
              <a:t>vast </a:t>
            </a:r>
            <a:r>
              <a:rPr sz="1200" spc="-5" dirty="0">
                <a:latin typeface="Times New Roman"/>
                <a:cs typeface="Times New Roman"/>
              </a:rPr>
              <a:t>community </a:t>
            </a:r>
            <a:r>
              <a:rPr sz="1200" spc="-10" dirty="0">
                <a:latin typeface="Times New Roman"/>
                <a:cs typeface="Times New Roman"/>
              </a:rPr>
              <a:t>behind it. </a:t>
            </a:r>
            <a:r>
              <a:rPr sz="1200" spc="-1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problems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faced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simply </a:t>
            </a:r>
            <a:r>
              <a:rPr sz="1200" spc="-5" dirty="0">
                <a:latin typeface="Times New Roman"/>
                <a:cs typeface="Times New Roman"/>
              </a:rPr>
              <a:t>resolved with </a:t>
            </a:r>
            <a:r>
              <a:rPr sz="1200" spc="-15" dirty="0">
                <a:latin typeface="Times New Roman"/>
                <a:cs typeface="Times New Roman"/>
              </a:rPr>
              <a:t>visit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Stack </a:t>
            </a:r>
            <a:r>
              <a:rPr sz="1200" spc="-10" dirty="0">
                <a:latin typeface="Times New Roman"/>
                <a:cs typeface="Times New Roman"/>
              </a:rPr>
              <a:t>Overflow. </a:t>
            </a:r>
            <a:r>
              <a:rPr sz="1200" spc="-5" dirty="0">
                <a:latin typeface="Times New Roman"/>
                <a:cs typeface="Times New Roman"/>
              </a:rPr>
              <a:t>Python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foremost </a:t>
            </a:r>
            <a:r>
              <a:rPr sz="1200" spc="-5" dirty="0">
                <a:latin typeface="Times New Roman"/>
                <a:cs typeface="Times New Roman"/>
              </a:rPr>
              <a:t>standard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positioning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makes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straight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answer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question.</a:t>
            </a:r>
            <a:endParaRPr sz="1200" dirty="0">
              <a:latin typeface="Times New Roman"/>
              <a:cs typeface="Times New Roman"/>
            </a:endParaRPr>
          </a:p>
          <a:p>
            <a:pPr marL="192405" marR="50165" indent="-180340" algn="just">
              <a:lnSpc>
                <a:spcPct val="143300"/>
              </a:lnSpc>
              <a:spcBef>
                <a:spcPts val="30"/>
              </a:spcBef>
              <a:buFont typeface="Times New Roman"/>
              <a:buAutoNum type="arabicPeriod"/>
              <a:tabLst>
                <a:tab pos="193040" algn="l"/>
              </a:tabLst>
            </a:pPr>
            <a:r>
              <a:rPr sz="1200" spc="-5" dirty="0">
                <a:latin typeface="Times New Roman"/>
                <a:cs typeface="Times New Roman"/>
              </a:rPr>
              <a:t>Python </a:t>
            </a:r>
            <a:r>
              <a:rPr sz="1200" dirty="0">
                <a:latin typeface="Times New Roman"/>
                <a:cs typeface="Times New Roman"/>
              </a:rPr>
              <a:t>[19]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abundance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powerful tools </a:t>
            </a:r>
            <a:r>
              <a:rPr sz="1200" dirty="0">
                <a:latin typeface="Times New Roman"/>
                <a:cs typeface="Times New Roman"/>
              </a:rPr>
              <a:t>ready </a:t>
            </a:r>
            <a:r>
              <a:rPr sz="1200" spc="-10" dirty="0">
                <a:latin typeface="Times New Roman"/>
                <a:cs typeface="Times New Roman"/>
              </a:rPr>
              <a:t>for scientific </a:t>
            </a:r>
            <a:r>
              <a:rPr sz="1200" spc="-5" dirty="0">
                <a:latin typeface="Times New Roman"/>
                <a:cs typeface="Times New Roman"/>
              </a:rPr>
              <a:t>computing Packages.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packages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NumPy,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Pandas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SciPy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unit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freely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well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documented.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Packages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intensely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variation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necessary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write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given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makes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repetition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fast.</a:t>
            </a:r>
            <a:endParaRPr sz="1200" dirty="0">
              <a:latin typeface="Times New Roman"/>
              <a:cs typeface="Times New Roman"/>
            </a:endParaRPr>
          </a:p>
          <a:p>
            <a:pPr marL="192405" marR="56515" indent="-180340" algn="just">
              <a:lnSpc>
                <a:spcPct val="143300"/>
              </a:lnSpc>
              <a:spcBef>
                <a:spcPts val="25"/>
              </a:spcBef>
              <a:buFont typeface="Times New Roman"/>
              <a:buAutoNum type="arabicPeriod"/>
              <a:tabLst>
                <a:tab pos="193040" algn="l"/>
              </a:tabLst>
            </a:pPr>
            <a:r>
              <a:rPr sz="1200" spc="-5" dirty="0">
                <a:latin typeface="Times New Roman"/>
                <a:cs typeface="Times New Roman"/>
              </a:rPr>
              <a:t>Python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language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[19]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forgiving and </a:t>
            </a:r>
            <a:r>
              <a:rPr sz="1200" spc="-5" dirty="0">
                <a:latin typeface="Times New Roman"/>
                <a:cs typeface="Times New Roman"/>
              </a:rPr>
              <a:t>permits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pseudo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code. </a:t>
            </a:r>
            <a:r>
              <a:rPr sz="1200" spc="-15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spc="-1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helpful once pseudo code </a:t>
            </a:r>
            <a:r>
              <a:rPr sz="1200" spc="-15" dirty="0">
                <a:latin typeface="Times New Roman"/>
                <a:cs typeface="Times New Roman"/>
              </a:rPr>
              <a:t>give in </a:t>
            </a:r>
            <a:r>
              <a:rPr sz="1200" spc="-5" dirty="0">
                <a:latin typeface="Times New Roman"/>
                <a:cs typeface="Times New Roman"/>
              </a:rPr>
              <a:t>tutorial papers should </a:t>
            </a:r>
            <a:r>
              <a:rPr sz="1200" spc="-1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required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verified.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python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step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sometimes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fairly</a:t>
            </a:r>
            <a:r>
              <a:rPr sz="1200" spc="-10" dirty="0">
                <a:latin typeface="Times New Roman"/>
                <a:cs typeface="Times New Roman"/>
              </a:rPr>
              <a:t> trivial.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However,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Python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[19]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without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python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dynamically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</a:t>
            </a:r>
            <a:endParaRPr sz="1200" dirty="0">
              <a:latin typeface="Times New Roman"/>
              <a:cs typeface="Times New Roman"/>
            </a:endParaRPr>
          </a:p>
          <a:p>
            <a:pPr marL="12700" marR="47625" algn="just">
              <a:lnSpc>
                <a:spcPct val="143700"/>
              </a:lnSpc>
              <a:spcBef>
                <a:spcPts val="20"/>
              </a:spcBef>
            </a:pP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packages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infamous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Duck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writing.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frustrating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package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 </a:t>
            </a:r>
            <a:r>
              <a:rPr sz="1200" dirty="0">
                <a:latin typeface="Times New Roman"/>
                <a:cs typeface="Times New Roman"/>
              </a:rPr>
              <a:t>returns </a:t>
            </a:r>
            <a:r>
              <a:rPr sz="1200" spc="-5" dirty="0">
                <a:latin typeface="Times New Roman"/>
                <a:cs typeface="Times New Roman"/>
              </a:rPr>
              <a:t>one thing </a:t>
            </a:r>
            <a:r>
              <a:rPr sz="1200" dirty="0">
                <a:latin typeface="Times New Roman"/>
                <a:cs typeface="Times New Roman"/>
              </a:rPr>
              <a:t>that, </a:t>
            </a:r>
            <a:r>
              <a:rPr sz="1200" spc="-10" dirty="0">
                <a:latin typeface="Times New Roman"/>
                <a:cs typeface="Times New Roman"/>
              </a:rPr>
              <a:t>for instance, looks </a:t>
            </a:r>
            <a:r>
              <a:rPr sz="1200" spc="-15" dirty="0">
                <a:latin typeface="Times New Roman"/>
                <a:cs typeface="Times New Roman"/>
              </a:rPr>
              <a:t>like </a:t>
            </a:r>
            <a:r>
              <a:rPr sz="1200" spc="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array </a:t>
            </a:r>
            <a:r>
              <a:rPr sz="1200" spc="-5" dirty="0">
                <a:latin typeface="Times New Roman"/>
                <a:cs typeface="Times New Roman"/>
              </a:rPr>
              <a:t>instead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being </a:t>
            </a:r>
            <a:r>
              <a:rPr sz="1200" spc="5" dirty="0">
                <a:latin typeface="Times New Roman"/>
                <a:cs typeface="Times New Roman"/>
              </a:rPr>
              <a:t>an actual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array.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Plus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standard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Python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documentation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clearly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state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type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method,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can’t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lead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trials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error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otherwise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happen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powerfully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written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language. This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problem that produces learning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replacement </a:t>
            </a:r>
            <a:r>
              <a:rPr sz="1200" spc="-5" dirty="0">
                <a:latin typeface="Times New Roman"/>
                <a:cs typeface="Times New Roman"/>
              </a:rPr>
              <a:t>Python package </a:t>
            </a:r>
            <a:r>
              <a:rPr sz="1200" spc="10" dirty="0">
                <a:latin typeface="Times New Roman"/>
                <a:cs typeface="Times New Roman"/>
              </a:rPr>
              <a:t>or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library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difficult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otherwise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4.2.2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NUMPY</a:t>
            </a:r>
            <a:endParaRPr sz="1400" dirty="0">
              <a:latin typeface="Times New Roman"/>
              <a:cs typeface="Times New Roman"/>
            </a:endParaRPr>
          </a:p>
          <a:p>
            <a:pPr marL="12700" marR="49530" algn="just">
              <a:lnSpc>
                <a:spcPct val="144000"/>
              </a:lnSpc>
              <a:spcBef>
                <a:spcPts val="90"/>
              </a:spcBef>
            </a:pPr>
            <a:r>
              <a:rPr sz="1200" spc="-5" dirty="0">
                <a:latin typeface="Times New Roman"/>
                <a:cs typeface="Times New Roman"/>
              </a:rPr>
              <a:t>Numpy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python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package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scientific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higher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level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mathematical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abstractions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wrapped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python.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[20] the core </a:t>
            </a:r>
            <a:r>
              <a:rPr sz="1200" spc="-5" dirty="0">
                <a:latin typeface="Times New Roman"/>
                <a:cs typeface="Times New Roman"/>
              </a:rPr>
              <a:t>library </a:t>
            </a:r>
            <a:r>
              <a:rPr sz="1200" spc="-10" dirty="0">
                <a:latin typeface="Times New Roman"/>
                <a:cs typeface="Times New Roman"/>
              </a:rPr>
              <a:t>for scientific </a:t>
            </a:r>
            <a:r>
              <a:rPr sz="1200" spc="-5" dirty="0">
                <a:latin typeface="Times New Roman"/>
                <a:cs typeface="Times New Roman"/>
              </a:rPr>
              <a:t>computing, that contains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provide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tools </a:t>
            </a:r>
            <a:r>
              <a:rPr sz="1200" spc="-10" dirty="0">
                <a:latin typeface="Times New Roman"/>
                <a:cs typeface="Times New Roman"/>
              </a:rPr>
              <a:t>for integrating </a:t>
            </a:r>
            <a:r>
              <a:rPr sz="1200" spc="-5" dirty="0">
                <a:latin typeface="Times New Roman"/>
                <a:cs typeface="Times New Roman"/>
              </a:rPr>
              <a:t>C, strong n-dimensional </a:t>
            </a:r>
            <a:r>
              <a:rPr sz="1200" dirty="0">
                <a:latin typeface="Times New Roman"/>
                <a:cs typeface="Times New Roman"/>
              </a:rPr>
              <a:t>array </a:t>
            </a:r>
            <a:r>
              <a:rPr sz="1200" spc="-5" dirty="0">
                <a:latin typeface="Times New Roman"/>
                <a:cs typeface="Times New Roman"/>
              </a:rPr>
              <a:t>object, C++ </a:t>
            </a:r>
            <a:r>
              <a:rPr sz="1200" dirty="0">
                <a:latin typeface="Times New Roman"/>
                <a:cs typeface="Times New Roman"/>
              </a:rPr>
              <a:t>etc.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also </a:t>
            </a:r>
            <a:r>
              <a:rPr sz="1200" spc="-5" dirty="0">
                <a:latin typeface="Times New Roman"/>
                <a:cs typeface="Times New Roman"/>
              </a:rPr>
              <a:t>useful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10" dirty="0">
                <a:latin typeface="Times New Roman"/>
                <a:cs typeface="Times New Roman"/>
              </a:rPr>
              <a:t>random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number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capability,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linear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algebra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etc.</a:t>
            </a:r>
          </a:p>
          <a:p>
            <a:pPr marL="12700" marR="52705" algn="just">
              <a:lnSpc>
                <a:spcPct val="143400"/>
              </a:lnSpc>
            </a:pPr>
            <a:r>
              <a:rPr sz="1200" spc="-5" dirty="0">
                <a:latin typeface="Times New Roman"/>
                <a:cs typeface="Times New Roman"/>
              </a:rPr>
              <a:t>Numpy’s </a:t>
            </a:r>
            <a:r>
              <a:rPr sz="1200" dirty="0">
                <a:latin typeface="Times New Roman"/>
                <a:cs typeface="Times New Roman"/>
              </a:rPr>
              <a:t>array </a:t>
            </a:r>
            <a:r>
              <a:rPr sz="1200" spc="-5" dirty="0">
                <a:latin typeface="Times New Roman"/>
                <a:cs typeface="Times New Roman"/>
              </a:rPr>
              <a:t>type augments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Python language with an efficient data structure used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 numerical </a:t>
            </a:r>
            <a:r>
              <a:rPr sz="1200" spc="5" dirty="0">
                <a:latin typeface="Times New Roman"/>
                <a:cs typeface="Times New Roman"/>
              </a:rPr>
              <a:t>work, </a:t>
            </a:r>
            <a:r>
              <a:rPr sz="1200" spc="-10" dirty="0">
                <a:latin typeface="Times New Roman"/>
                <a:cs typeface="Times New Roman"/>
              </a:rPr>
              <a:t>e.g., manipulating matrices. </a:t>
            </a:r>
            <a:r>
              <a:rPr sz="1200" dirty="0">
                <a:latin typeface="Times New Roman"/>
                <a:cs typeface="Times New Roman"/>
              </a:rPr>
              <a:t>Numpy </a:t>
            </a:r>
            <a:r>
              <a:rPr sz="1200" spc="-5" dirty="0">
                <a:latin typeface="Times New Roman"/>
                <a:cs typeface="Times New Roman"/>
              </a:rPr>
              <a:t>additionally provides basic </a:t>
            </a:r>
            <a:r>
              <a:rPr sz="1200" dirty="0">
                <a:latin typeface="Times New Roman"/>
                <a:cs typeface="Times New Roman"/>
              </a:rPr>
              <a:t>numerical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routines,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locating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Eigenvectors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16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3417"/>
            <a:ext cx="5742940" cy="6895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5147310" algn="l"/>
              </a:tabLst>
            </a:pPr>
            <a:r>
              <a:rPr sz="1200" b="1" dirty="0">
                <a:latin typeface="Times New Roman"/>
                <a:cs typeface="Times New Roman"/>
              </a:rPr>
              <a:t>	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414655" lvl="2" indent="-402590">
              <a:lnSpc>
                <a:spcPct val="100000"/>
              </a:lnSpc>
              <a:spcBef>
                <a:spcPts val="825"/>
              </a:spcBef>
              <a:buAutoNum type="arabicPeriod" startAt="3"/>
              <a:tabLst>
                <a:tab pos="41529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SCIKIT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LEARN</a:t>
            </a:r>
            <a:endParaRPr sz="1400" dirty="0">
              <a:latin typeface="Times New Roman"/>
              <a:cs typeface="Times New Roman"/>
            </a:endParaRPr>
          </a:p>
          <a:p>
            <a:pPr marL="12700" marR="50800" algn="just">
              <a:lnSpc>
                <a:spcPct val="144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Scikit-learn </a:t>
            </a:r>
            <a:r>
              <a:rPr sz="1200" dirty="0">
                <a:latin typeface="Times New Roman"/>
                <a:cs typeface="Times New Roman"/>
              </a:rPr>
              <a:t>[21] </a:t>
            </a:r>
            <a:r>
              <a:rPr sz="1200" spc="-5" dirty="0">
                <a:latin typeface="Times New Roman"/>
                <a:cs typeface="Times New Roman"/>
              </a:rPr>
              <a:t>could </a:t>
            </a:r>
            <a:r>
              <a:rPr sz="1200" spc="-1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free </a:t>
            </a:r>
            <a:r>
              <a:rPr sz="1200" spc="-10" dirty="0">
                <a:latin typeface="Times New Roman"/>
                <a:cs typeface="Times New Roman"/>
              </a:rPr>
              <a:t>machine </a:t>
            </a:r>
            <a:r>
              <a:rPr sz="1200" spc="-5" dirty="0">
                <a:latin typeface="Times New Roman"/>
                <a:cs typeface="Times New Roman"/>
              </a:rPr>
              <a:t>learning library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Python.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features numerous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classification,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clustering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regression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forests,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k-neighbours,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 </a:t>
            </a:r>
            <a:r>
              <a:rPr sz="1200" spc="-10" dirty="0">
                <a:latin typeface="Times New Roman"/>
                <a:cs typeface="Times New Roman"/>
              </a:rPr>
              <a:t>machine, and </a:t>
            </a:r>
            <a:r>
              <a:rPr sz="1200" spc="-2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furthermore supports Python </a:t>
            </a:r>
            <a:r>
              <a:rPr sz="1200" spc="-10" dirty="0">
                <a:latin typeface="Times New Roman"/>
                <a:cs typeface="Times New Roman"/>
              </a:rPr>
              <a:t>scientific </a:t>
            </a:r>
            <a:r>
              <a:rPr sz="1200" spc="-5" dirty="0">
                <a:latin typeface="Times New Roman"/>
                <a:cs typeface="Times New Roman"/>
              </a:rPr>
              <a:t>and numerical </a:t>
            </a:r>
            <a:r>
              <a:rPr sz="1200" spc="-10" dirty="0">
                <a:latin typeface="Times New Roman"/>
                <a:cs typeface="Times New Roman"/>
              </a:rPr>
              <a:t>libraries like </a:t>
            </a:r>
            <a:r>
              <a:rPr sz="1200" spc="-5" dirty="0">
                <a:latin typeface="Times New Roman"/>
                <a:cs typeface="Times New Roman"/>
              </a:rPr>
              <a:t> SciPy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NumPy.</a:t>
            </a:r>
            <a:endParaRPr sz="1200" dirty="0">
              <a:latin typeface="Times New Roman"/>
              <a:cs typeface="Times New Roman"/>
            </a:endParaRPr>
          </a:p>
          <a:p>
            <a:pPr marL="12700" marR="53975" algn="just">
              <a:lnSpc>
                <a:spcPct val="143400"/>
              </a:lnSpc>
            </a:pP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Python Scikit-learn </a:t>
            </a:r>
            <a:r>
              <a:rPr sz="1200" spc="-3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specifically written,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core </a:t>
            </a:r>
            <a:r>
              <a:rPr sz="1200" spc="-10" dirty="0">
                <a:latin typeface="Times New Roman"/>
                <a:cs typeface="Times New Roman"/>
              </a:rPr>
              <a:t>algorithms </a:t>
            </a:r>
            <a:r>
              <a:rPr sz="1200" dirty="0">
                <a:latin typeface="Times New Roman"/>
                <a:cs typeface="Times New Roman"/>
              </a:rPr>
              <a:t>written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Cython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performance. Support vector </a:t>
            </a:r>
            <a:r>
              <a:rPr sz="1200" spc="-10" dirty="0">
                <a:latin typeface="Times New Roman"/>
                <a:cs typeface="Times New Roman"/>
              </a:rPr>
              <a:t>machines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enforced </a:t>
            </a:r>
            <a:r>
              <a:rPr sz="1200" dirty="0">
                <a:latin typeface="Times New Roman"/>
                <a:cs typeface="Times New Roman"/>
              </a:rPr>
              <a:t>by a Cython </a:t>
            </a:r>
            <a:r>
              <a:rPr sz="1200" spc="-5" dirty="0">
                <a:latin typeface="Times New Roman"/>
                <a:cs typeface="Times New Roman"/>
              </a:rPr>
              <a:t>wrapper around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LIBSVM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.i.e.,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linear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vector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and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logistic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regression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similar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wrapper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45"/>
              </a:spcBef>
            </a:pPr>
            <a:r>
              <a:rPr sz="1200" spc="-5" dirty="0">
                <a:latin typeface="Times New Roman"/>
                <a:cs typeface="Times New Roman"/>
              </a:rPr>
              <a:t>around</a:t>
            </a:r>
            <a:r>
              <a:rPr sz="1200" spc="-10" dirty="0">
                <a:latin typeface="Times New Roman"/>
                <a:cs typeface="Times New Roman"/>
              </a:rPr>
              <a:t> LIBLINEAR.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 dirty="0">
              <a:latin typeface="Times New Roman"/>
              <a:cs typeface="Times New Roman"/>
            </a:endParaRPr>
          </a:p>
          <a:p>
            <a:pPr marL="414655" lvl="2" indent="-402590">
              <a:lnSpc>
                <a:spcPct val="100000"/>
              </a:lnSpc>
              <a:buAutoNum type="arabicPeriod" startAt="4"/>
              <a:tabLst>
                <a:tab pos="41529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TENSORFLOW</a:t>
            </a:r>
            <a:endParaRPr sz="1400" dirty="0">
              <a:latin typeface="Times New Roman"/>
              <a:cs typeface="Times New Roman"/>
            </a:endParaRPr>
          </a:p>
          <a:p>
            <a:pPr marL="12700" marR="45085" algn="just">
              <a:lnSpc>
                <a:spcPct val="1438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TensorFlow [22]has an </a:t>
            </a:r>
            <a:r>
              <a:rPr sz="1200" dirty="0">
                <a:latin typeface="Times New Roman"/>
                <a:cs typeface="Times New Roman"/>
              </a:rPr>
              <a:t>open </a:t>
            </a:r>
            <a:r>
              <a:rPr sz="1200" spc="-5" dirty="0">
                <a:latin typeface="Times New Roman"/>
                <a:cs typeface="Times New Roman"/>
              </a:rPr>
              <a:t>source software library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numerical </a:t>
            </a:r>
            <a:r>
              <a:rPr sz="1200" dirty="0">
                <a:latin typeface="Times New Roman"/>
                <a:cs typeface="Times New Roman"/>
              </a:rPr>
              <a:t>computation </a:t>
            </a:r>
            <a:r>
              <a:rPr sz="1200" spc="-5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-15" dirty="0">
                <a:latin typeface="Times New Roman"/>
                <a:cs typeface="Times New Roman"/>
              </a:rPr>
              <a:t>flow </a:t>
            </a:r>
            <a:r>
              <a:rPr sz="1200" spc="-10" dirty="0">
                <a:latin typeface="Times New Roman"/>
                <a:cs typeface="Times New Roman"/>
              </a:rPr>
              <a:t>graphs. </a:t>
            </a:r>
            <a:r>
              <a:rPr sz="1200" spc="-5" dirty="0">
                <a:latin typeface="Times New Roman"/>
                <a:cs typeface="Times New Roman"/>
              </a:rPr>
              <a:t>Inside </a:t>
            </a:r>
            <a:r>
              <a:rPr sz="1200" dirty="0">
                <a:latin typeface="Times New Roman"/>
                <a:cs typeface="Times New Roman"/>
              </a:rPr>
              <a:t>the graph </a:t>
            </a:r>
            <a:r>
              <a:rPr sz="1200" spc="-5" dirty="0">
                <a:latin typeface="Times New Roman"/>
                <a:cs typeface="Times New Roman"/>
              </a:rPr>
              <a:t>nodes represent mathematical </a:t>
            </a:r>
            <a:r>
              <a:rPr sz="1200" spc="-10" dirty="0">
                <a:latin typeface="Times New Roman"/>
                <a:cs typeface="Times New Roman"/>
              </a:rPr>
              <a:t>formulae,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edges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graph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multidimensional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arrays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(tensors)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them.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versatile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architecture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permits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deploy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computation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least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GPUs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 desktop, </a:t>
            </a:r>
            <a:r>
              <a:rPr sz="1200" spc="-10" dirty="0">
                <a:latin typeface="Times New Roman"/>
                <a:cs typeface="Times New Roman"/>
              </a:rPr>
              <a:t>mobile </a:t>
            </a:r>
            <a:r>
              <a:rPr sz="1200" spc="-5" dirty="0">
                <a:latin typeface="Times New Roman"/>
                <a:cs typeface="Times New Roman"/>
              </a:rPr>
              <a:t>device, </a:t>
            </a:r>
            <a:r>
              <a:rPr sz="1200" spc="-10" dirty="0">
                <a:latin typeface="Times New Roman"/>
                <a:cs typeface="Times New Roman"/>
              </a:rPr>
              <a:t>servers </a:t>
            </a:r>
            <a:r>
              <a:rPr sz="1200" dirty="0">
                <a:latin typeface="Times New Roman"/>
                <a:cs typeface="Times New Roman"/>
              </a:rPr>
              <a:t>with a </a:t>
            </a:r>
            <a:r>
              <a:rPr sz="1200" spc="-10" dirty="0">
                <a:latin typeface="Times New Roman"/>
                <a:cs typeface="Times New Roman"/>
              </a:rPr>
              <a:t>single API. </a:t>
            </a:r>
            <a:r>
              <a:rPr sz="1200" spc="-5" dirty="0">
                <a:latin typeface="Times New Roman"/>
                <a:cs typeface="Times New Roman"/>
              </a:rPr>
              <a:t>TensorFlow was firstly </a:t>
            </a:r>
            <a:r>
              <a:rPr sz="1200" spc="5" dirty="0">
                <a:latin typeface="Times New Roman"/>
                <a:cs typeface="Times New Roman"/>
              </a:rPr>
              <a:t>developing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engineers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researchers acting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Google Brain </a:t>
            </a:r>
            <a:r>
              <a:rPr sz="1200" dirty="0">
                <a:latin typeface="Times New Roman"/>
                <a:cs typeface="Times New Roman"/>
              </a:rPr>
              <a:t>Team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spc="-10" dirty="0">
                <a:latin typeface="Times New Roman"/>
                <a:cs typeface="Times New Roman"/>
              </a:rPr>
              <a:t>intervals </a:t>
            </a:r>
            <a:r>
              <a:rPr sz="1200" dirty="0">
                <a:latin typeface="Times New Roman"/>
                <a:cs typeface="Times New Roman"/>
              </a:rPr>
              <a:t>Google's </a:t>
            </a:r>
            <a:r>
              <a:rPr sz="1200" spc="-5" dirty="0">
                <a:latin typeface="Times New Roman"/>
                <a:cs typeface="Times New Roman"/>
              </a:rPr>
              <a:t>Machine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Intelligence analysis </a:t>
            </a:r>
            <a:r>
              <a:rPr sz="1200" dirty="0">
                <a:latin typeface="Times New Roman"/>
                <a:cs typeface="Times New Roman"/>
              </a:rPr>
              <a:t>organization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needs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conducting deep neural networks research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learning, </a:t>
            </a:r>
            <a:r>
              <a:rPr sz="1200" dirty="0">
                <a:latin typeface="Times New Roman"/>
                <a:cs typeface="Times New Roman"/>
              </a:rPr>
              <a:t>but, 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generally </a:t>
            </a:r>
            <a:r>
              <a:rPr sz="1200" spc="-5" dirty="0">
                <a:latin typeface="Times New Roman"/>
                <a:cs typeface="Times New Roman"/>
              </a:rPr>
              <a:t>enough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appropriate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wide </a:t>
            </a:r>
            <a:r>
              <a:rPr sz="1200" spc="-5" dirty="0">
                <a:latin typeface="Times New Roman"/>
                <a:cs typeface="Times New Roman"/>
              </a:rPr>
              <a:t>range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alternate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domains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well.</a:t>
            </a:r>
            <a:endParaRPr sz="1200" dirty="0">
              <a:latin typeface="Times New Roman"/>
              <a:cs typeface="Times New Roman"/>
            </a:endParaRPr>
          </a:p>
          <a:p>
            <a:pPr marL="12700" marR="52705" algn="just">
              <a:lnSpc>
                <a:spcPct val="1433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Google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Brain's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second-generation</a:t>
            </a:r>
            <a:r>
              <a:rPr sz="1200" dirty="0">
                <a:latin typeface="Times New Roman"/>
                <a:cs typeface="Times New Roman"/>
              </a:rPr>
              <a:t> 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TensorFlow.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Whereas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reference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implementation </a:t>
            </a:r>
            <a:r>
              <a:rPr sz="1200" dirty="0">
                <a:latin typeface="Times New Roman"/>
                <a:cs typeface="Times New Roman"/>
              </a:rPr>
              <a:t>runs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single devices, </a:t>
            </a:r>
            <a:r>
              <a:rPr sz="1200" dirty="0">
                <a:latin typeface="Times New Roman"/>
                <a:cs typeface="Times New Roman"/>
              </a:rPr>
              <a:t>TensorFlow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run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spc="-10" dirty="0">
                <a:latin typeface="Times New Roman"/>
                <a:cs typeface="Times New Roman"/>
              </a:rPr>
              <a:t>multiple </a:t>
            </a:r>
            <a:r>
              <a:rPr sz="1200" spc="-5" dirty="0">
                <a:latin typeface="Times New Roman"/>
                <a:cs typeface="Times New Roman"/>
              </a:rPr>
              <a:t>GPUs and CPUs.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TensorFlow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offered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Windows,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macOS,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64-bit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Linux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mobile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platforms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50"/>
              </a:spcBef>
            </a:pPr>
            <a:r>
              <a:rPr sz="1200" spc="-5" dirty="0">
                <a:latin typeface="Times New Roman"/>
                <a:cs typeface="Times New Roman"/>
              </a:rPr>
              <a:t>together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Android.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17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3417"/>
            <a:ext cx="5742940" cy="6960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5147310" algn="l"/>
              </a:tabLst>
            </a:pPr>
            <a:r>
              <a:rPr sz="1200" b="1" dirty="0" smtClean="0">
                <a:latin typeface="Times New Roman"/>
                <a:cs typeface="Times New Roman"/>
              </a:rPr>
              <a:t>	</a:t>
            </a:r>
            <a:endParaRPr sz="12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414655" lvl="2" indent="-402590">
              <a:lnSpc>
                <a:spcPct val="100000"/>
              </a:lnSpc>
              <a:spcBef>
                <a:spcPts val="825"/>
              </a:spcBef>
              <a:buAutoNum type="arabicPeriod" startAt="5"/>
              <a:tabLst>
                <a:tab pos="41529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KERAS</a:t>
            </a:r>
            <a:endParaRPr sz="1400" dirty="0">
              <a:latin typeface="Times New Roman"/>
              <a:cs typeface="Times New Roman"/>
            </a:endParaRPr>
          </a:p>
          <a:p>
            <a:pPr marL="12700" marR="49530" algn="just">
              <a:lnSpc>
                <a:spcPct val="1437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Keras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[23] a </a:t>
            </a:r>
            <a:r>
              <a:rPr sz="1200" spc="-5" dirty="0">
                <a:latin typeface="Times New Roman"/>
                <a:cs typeface="Times New Roman"/>
              </a:rPr>
              <a:t>high-level neural networks </a:t>
            </a:r>
            <a:r>
              <a:rPr sz="1200" spc="-10" dirty="0">
                <a:latin typeface="Times New Roman"/>
                <a:cs typeface="Times New Roman"/>
              </a:rPr>
              <a:t>API, </a:t>
            </a:r>
            <a:r>
              <a:rPr sz="1200" spc="-25" dirty="0">
                <a:latin typeface="Times New Roman"/>
                <a:cs typeface="Times New Roman"/>
              </a:rPr>
              <a:t>it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written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Python and </a:t>
            </a:r>
            <a:r>
              <a:rPr sz="1200" spc="-10" dirty="0">
                <a:latin typeface="Times New Roman"/>
                <a:cs typeface="Times New Roman"/>
              </a:rPr>
              <a:t>also </a:t>
            </a:r>
            <a:r>
              <a:rPr sz="1200" spc="-5" dirty="0">
                <a:latin typeface="Times New Roman"/>
                <a:cs typeface="Times New Roman"/>
              </a:rPr>
              <a:t>capable </a:t>
            </a:r>
            <a:r>
              <a:rPr sz="1200" spc="35" dirty="0">
                <a:latin typeface="Times New Roman"/>
                <a:cs typeface="Times New Roman"/>
              </a:rPr>
              <a:t>of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running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spc="5" dirty="0">
                <a:latin typeface="Times New Roman"/>
                <a:cs typeface="Times New Roman"/>
              </a:rPr>
              <a:t>top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Theano, </a:t>
            </a:r>
            <a:r>
              <a:rPr sz="1200" spc="-10" dirty="0">
                <a:latin typeface="Times New Roman"/>
                <a:cs typeface="Times New Roman"/>
              </a:rPr>
              <a:t>CNTK, </a:t>
            </a:r>
            <a:r>
              <a:rPr sz="1200" dirty="0">
                <a:latin typeface="Times New Roman"/>
                <a:cs typeface="Times New Roman"/>
              </a:rPr>
              <a:t>or. </a:t>
            </a:r>
            <a:r>
              <a:rPr sz="1200" spc="-10" dirty="0">
                <a:latin typeface="Times New Roman"/>
                <a:cs typeface="Times New Roman"/>
              </a:rPr>
              <a:t>TensorFlow. It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spc="-10" dirty="0">
                <a:latin typeface="Times New Roman"/>
                <a:cs typeface="Times New Roman"/>
              </a:rPr>
              <a:t>developed </a:t>
            </a:r>
            <a:r>
              <a:rPr sz="1200" spc="-5" dirty="0">
                <a:latin typeface="Times New Roman"/>
                <a:cs typeface="Times New Roman"/>
              </a:rPr>
              <a:t>with attention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 quick experimentation. </a:t>
            </a:r>
            <a:r>
              <a:rPr sz="1200" spc="-10" dirty="0">
                <a:latin typeface="Times New Roman"/>
                <a:cs typeface="Times New Roman"/>
              </a:rPr>
              <a:t>having </a:t>
            </a:r>
            <a:r>
              <a:rPr sz="1200" dirty="0">
                <a:latin typeface="Times New Roman"/>
                <a:cs typeface="Times New Roman"/>
              </a:rPr>
              <a:t>the ability to </a:t>
            </a:r>
            <a:r>
              <a:rPr sz="1200" spc="-5" dirty="0">
                <a:latin typeface="Times New Roman"/>
                <a:cs typeface="Times New Roman"/>
              </a:rPr>
              <a:t>travel </a:t>
            </a:r>
            <a:r>
              <a:rPr sz="1200" dirty="0">
                <a:latin typeface="Times New Roman"/>
                <a:cs typeface="Times New Roman"/>
              </a:rPr>
              <a:t>from plan to </a:t>
            </a:r>
            <a:r>
              <a:rPr sz="1200" spc="-10" dirty="0">
                <a:latin typeface="Times New Roman"/>
                <a:cs typeface="Times New Roman"/>
              </a:rPr>
              <a:t>result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smallest amount doable </a:t>
            </a:r>
            <a:r>
              <a:rPr sz="1200" spc="-5" dirty="0">
                <a:latin typeface="Times New Roman"/>
                <a:cs typeface="Times New Roman"/>
              </a:rPr>
              <a:t>delay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doing </a:t>
            </a:r>
            <a:r>
              <a:rPr sz="1200" spc="-5" dirty="0">
                <a:latin typeface="Times New Roman"/>
                <a:cs typeface="Times New Roman"/>
              </a:rPr>
              <a:t>great research.Keras permits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straightforward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quick prototyping </a:t>
            </a:r>
            <a:r>
              <a:rPr sz="1200" dirty="0">
                <a:latin typeface="Times New Roman"/>
                <a:cs typeface="Times New Roman"/>
              </a:rPr>
              <a:t>(through </a:t>
            </a:r>
            <a:r>
              <a:rPr sz="1200" spc="-5" dirty="0">
                <a:latin typeface="Times New Roman"/>
                <a:cs typeface="Times New Roman"/>
              </a:rPr>
              <a:t>user-friendliness, </a:t>
            </a:r>
            <a:r>
              <a:rPr sz="1200" spc="-10" dirty="0">
                <a:latin typeface="Times New Roman"/>
                <a:cs typeface="Times New Roman"/>
              </a:rPr>
              <a:t>modularity, </a:t>
            </a:r>
            <a:r>
              <a:rPr sz="1200" spc="-5" dirty="0">
                <a:latin typeface="Times New Roman"/>
                <a:cs typeface="Times New Roman"/>
              </a:rPr>
              <a:t>and extensibility). </a:t>
            </a:r>
            <a:r>
              <a:rPr sz="1200" dirty="0">
                <a:latin typeface="Times New Roman"/>
                <a:cs typeface="Times New Roman"/>
              </a:rPr>
              <a:t>Supports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recurrent </a:t>
            </a:r>
            <a:r>
              <a:rPr sz="1200" dirty="0">
                <a:latin typeface="Times New Roman"/>
                <a:cs typeface="Times New Roman"/>
              </a:rPr>
              <a:t>networks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convolutional networks, </a:t>
            </a:r>
            <a:r>
              <a:rPr sz="1200" spc="-15" dirty="0">
                <a:latin typeface="Times New Roman"/>
                <a:cs typeface="Times New Roman"/>
              </a:rPr>
              <a:t>also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combinations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2. Runs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seamlessly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GPU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CPU.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library </a:t>
            </a:r>
            <a:r>
              <a:rPr sz="1200" dirty="0">
                <a:latin typeface="Times New Roman"/>
                <a:cs typeface="Times New Roman"/>
              </a:rPr>
              <a:t>contains </a:t>
            </a:r>
            <a:r>
              <a:rPr sz="1200" spc="-5" dirty="0">
                <a:latin typeface="Times New Roman"/>
                <a:cs typeface="Times New Roman"/>
              </a:rPr>
              <a:t>numerous </a:t>
            </a:r>
            <a:r>
              <a:rPr sz="1200" spc="-10" dirty="0">
                <a:latin typeface="Times New Roman"/>
                <a:cs typeface="Times New Roman"/>
              </a:rPr>
              <a:t>implementations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generally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 neural </a:t>
            </a:r>
            <a:r>
              <a:rPr sz="1200" dirty="0">
                <a:latin typeface="Times New Roman"/>
                <a:cs typeface="Times New Roman"/>
              </a:rPr>
              <a:t>network </a:t>
            </a:r>
            <a:r>
              <a:rPr sz="1200" spc="-10" dirty="0">
                <a:latin typeface="Times New Roman"/>
                <a:cs typeface="Times New Roman"/>
              </a:rPr>
              <a:t>building blocks like </a:t>
            </a:r>
            <a:r>
              <a:rPr sz="1200" spc="-5" dirty="0">
                <a:latin typeface="Times New Roman"/>
                <a:cs typeface="Times New Roman"/>
              </a:rPr>
              <a:t>optimizers, activation functions, </a:t>
            </a:r>
            <a:r>
              <a:rPr sz="1200" spc="-10" dirty="0">
                <a:latin typeface="Times New Roman"/>
                <a:cs typeface="Times New Roman"/>
              </a:rPr>
              <a:t>layers, </a:t>
            </a:r>
            <a:r>
              <a:rPr sz="1200" spc="-5" dirty="0">
                <a:latin typeface="Times New Roman"/>
                <a:cs typeface="Times New Roman"/>
              </a:rPr>
              <a:t>objectives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number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tools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create operating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text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image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easier. The </a:t>
            </a:r>
            <a:r>
              <a:rPr sz="1200" dirty="0">
                <a:latin typeface="Times New Roman"/>
                <a:cs typeface="Times New Roman"/>
              </a:rPr>
              <a:t>code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hosted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GitHub,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community </a:t>
            </a:r>
            <a:r>
              <a:rPr sz="1200" dirty="0">
                <a:latin typeface="Times New Roman"/>
                <a:cs typeface="Times New Roman"/>
              </a:rPr>
              <a:t>support </a:t>
            </a:r>
            <a:r>
              <a:rPr sz="1200" spc="-10" dirty="0">
                <a:latin typeface="Times New Roman"/>
                <a:cs typeface="Times New Roman"/>
              </a:rPr>
              <a:t>forums </a:t>
            </a:r>
            <a:r>
              <a:rPr sz="1200" dirty="0">
                <a:latin typeface="Times New Roman"/>
                <a:cs typeface="Times New Roman"/>
              </a:rPr>
              <a:t>embody the </a:t>
            </a:r>
            <a:r>
              <a:rPr sz="1200" spc="-5" dirty="0">
                <a:latin typeface="Times New Roman"/>
                <a:cs typeface="Times New Roman"/>
              </a:rPr>
              <a:t>GitHub </a:t>
            </a:r>
            <a:r>
              <a:rPr sz="1200" spc="-10" dirty="0">
                <a:latin typeface="Times New Roman"/>
                <a:cs typeface="Times New Roman"/>
              </a:rPr>
              <a:t>issues </a:t>
            </a:r>
            <a:r>
              <a:rPr sz="1200" spc="-5" dirty="0">
                <a:latin typeface="Times New Roman"/>
                <a:cs typeface="Times New Roman"/>
              </a:rPr>
              <a:t>page, </a:t>
            </a:r>
            <a:r>
              <a:rPr sz="1200" dirty="0">
                <a:latin typeface="Times New Roman"/>
                <a:cs typeface="Times New Roman"/>
              </a:rPr>
              <a:t>a Gitter channel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Slack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414655" lvl="2" indent="-402590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41529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COMPILER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OPTION</a:t>
            </a:r>
            <a:endParaRPr sz="1400" dirty="0">
              <a:latin typeface="Times New Roman"/>
              <a:cs typeface="Times New Roman"/>
            </a:endParaRPr>
          </a:p>
          <a:p>
            <a:pPr marL="12700" marR="50165" algn="just">
              <a:lnSpc>
                <a:spcPct val="143900"/>
              </a:lnSpc>
              <a:spcBef>
                <a:spcPts val="70"/>
              </a:spcBef>
            </a:pPr>
            <a:r>
              <a:rPr sz="1200" spc="-5" dirty="0">
                <a:latin typeface="Times New Roman"/>
                <a:cs typeface="Times New Roman"/>
              </a:rPr>
              <a:t>Anaconda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[19] </a:t>
            </a:r>
            <a:r>
              <a:rPr sz="1200" spc="-10" dirty="0">
                <a:latin typeface="Times New Roman"/>
                <a:cs typeface="Times New Roman"/>
              </a:rPr>
              <a:t>free </a:t>
            </a:r>
            <a:r>
              <a:rPr sz="1200" dirty="0">
                <a:latin typeface="Times New Roman"/>
                <a:cs typeface="Times New Roman"/>
              </a:rPr>
              <a:t>premium open-source </a:t>
            </a:r>
            <a:r>
              <a:rPr sz="1200" spc="-5" dirty="0">
                <a:latin typeface="Times New Roman"/>
                <a:cs typeface="Times New Roman"/>
              </a:rPr>
              <a:t>distribution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R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Python programming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languages </a:t>
            </a:r>
            <a:r>
              <a:rPr sz="1200" spc="-10" dirty="0">
                <a:latin typeface="Times New Roman"/>
                <a:cs typeface="Times New Roman"/>
              </a:rPr>
              <a:t>for scientific </a:t>
            </a:r>
            <a:r>
              <a:rPr sz="1200" spc="-5" dirty="0">
                <a:latin typeface="Times New Roman"/>
                <a:cs typeface="Times New Roman"/>
              </a:rPr>
              <a:t>computing, predictive analytics, and large-scale process that aim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modify package </a:t>
            </a:r>
            <a:r>
              <a:rPr sz="1200" spc="-10" dirty="0">
                <a:latin typeface="Times New Roman"/>
                <a:cs typeface="Times New Roman"/>
              </a:rPr>
              <a:t>managing and </a:t>
            </a:r>
            <a:r>
              <a:rPr sz="1200" dirty="0">
                <a:latin typeface="Times New Roman"/>
                <a:cs typeface="Times New Roman"/>
              </a:rPr>
              <a:t>deployment. </a:t>
            </a:r>
            <a:r>
              <a:rPr sz="1200" spc="-5" dirty="0">
                <a:latin typeface="Times New Roman"/>
                <a:cs typeface="Times New Roman"/>
              </a:rPr>
              <a:t>Package </a:t>
            </a:r>
            <a:r>
              <a:rPr sz="1200" spc="-10" dirty="0">
                <a:latin typeface="Times New Roman"/>
                <a:cs typeface="Times New Roman"/>
              </a:rPr>
              <a:t>versions </a:t>
            </a:r>
            <a:r>
              <a:rPr sz="1200" spc="-15" dirty="0">
                <a:latin typeface="Times New Roman"/>
                <a:cs typeface="Times New Roman"/>
              </a:rPr>
              <a:t>unit </a:t>
            </a:r>
            <a:r>
              <a:rPr sz="1200" spc="-10" dirty="0">
                <a:latin typeface="Times New Roman"/>
                <a:cs typeface="Times New Roman"/>
              </a:rPr>
              <a:t>managed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5" dirty="0">
                <a:latin typeface="Times New Roman"/>
                <a:cs typeface="Times New Roman"/>
              </a:rPr>
              <a:t>the package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conda.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4.2.7.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JUPITER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NOTEBOOK</a:t>
            </a:r>
            <a:endParaRPr sz="1400" dirty="0">
              <a:latin typeface="Times New Roman"/>
              <a:cs typeface="Times New Roman"/>
            </a:endParaRPr>
          </a:p>
          <a:p>
            <a:pPr marL="12700" marR="55244" algn="just">
              <a:lnSpc>
                <a:spcPct val="143900"/>
              </a:lnSpc>
              <a:spcBef>
                <a:spcPts val="75"/>
              </a:spcBef>
            </a:pP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Jupyter </a:t>
            </a:r>
            <a:r>
              <a:rPr sz="1200" dirty="0">
                <a:latin typeface="Times New Roman"/>
                <a:cs typeface="Times New Roman"/>
              </a:rPr>
              <a:t>Notebook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open-source </a:t>
            </a:r>
            <a:r>
              <a:rPr sz="1200" spc="-5" dirty="0">
                <a:latin typeface="Times New Roman"/>
                <a:cs typeface="Times New Roman"/>
              </a:rPr>
              <a:t>web application that </a:t>
            </a:r>
            <a:r>
              <a:rPr sz="1200" spc="-10" dirty="0">
                <a:latin typeface="Times New Roman"/>
                <a:cs typeface="Times New Roman"/>
              </a:rPr>
              <a:t>enables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making and </a:t>
            </a:r>
            <a:r>
              <a:rPr sz="1200" dirty="0">
                <a:latin typeface="Times New Roman"/>
                <a:cs typeface="Times New Roman"/>
              </a:rPr>
              <a:t>sharing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documents that </a:t>
            </a:r>
            <a:r>
              <a:rPr sz="1200" spc="-10" dirty="0">
                <a:latin typeface="Times New Roman"/>
                <a:cs typeface="Times New Roman"/>
              </a:rPr>
              <a:t>contain </a:t>
            </a:r>
            <a:r>
              <a:rPr sz="1200" spc="-5" dirty="0">
                <a:latin typeface="Times New Roman"/>
                <a:cs typeface="Times New Roman"/>
              </a:rPr>
              <a:t>visualizations, </a:t>
            </a:r>
            <a:r>
              <a:rPr sz="1200" spc="-10" dirty="0">
                <a:latin typeface="Times New Roman"/>
                <a:cs typeface="Times New Roman"/>
              </a:rPr>
              <a:t>narrative </a:t>
            </a:r>
            <a:r>
              <a:rPr sz="1200" spc="-5" dirty="0">
                <a:latin typeface="Times New Roman"/>
                <a:cs typeface="Times New Roman"/>
              </a:rPr>
              <a:t>text, </a:t>
            </a:r>
            <a:r>
              <a:rPr sz="1200" spc="-15" dirty="0">
                <a:latin typeface="Times New Roman"/>
                <a:cs typeface="Times New Roman"/>
              </a:rPr>
              <a:t>live </a:t>
            </a:r>
            <a:r>
              <a:rPr sz="1200" dirty="0">
                <a:latin typeface="Times New Roman"/>
                <a:cs typeface="Times New Roman"/>
              </a:rPr>
              <a:t>code </a:t>
            </a:r>
            <a:r>
              <a:rPr sz="1200" spc="-10" dirty="0">
                <a:latin typeface="Times New Roman"/>
                <a:cs typeface="Times New Roman"/>
              </a:rPr>
              <a:t>and equations. Uses include: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visualization,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transformation,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modelling,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</a:t>
            </a:r>
            <a:r>
              <a:rPr sz="1200" spc="-5" dirty="0">
                <a:latin typeface="Times New Roman"/>
                <a:cs typeface="Times New Roman"/>
              </a:rPr>
              <a:t> learning,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numerical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simulation,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cleaning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[24].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18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" y="2327414"/>
            <a:ext cx="5867400" cy="6038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2015" y="5461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4.3 Implementation Results: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4335" y="9004300"/>
            <a:ext cx="346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4.2. Read Stock dataset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713090" y="10035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90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2324100"/>
            <a:ext cx="6248400" cy="604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98700" y="918885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4.3. Analyze Stock Price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55370" y="100711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26727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2725125"/>
            <a:ext cx="6096000" cy="5243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0450" y="8787368"/>
            <a:ext cx="258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4.4. Predict Stock Cost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26250" y="99949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21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25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2004" y="898905"/>
            <a:ext cx="1541780" cy="559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latin typeface="Times New Roman"/>
                <a:cs typeface="Times New Roman"/>
              </a:rPr>
              <a:t>Step</a:t>
            </a:r>
            <a:r>
              <a:rPr sz="1200" b="1" dirty="0">
                <a:latin typeface="Times New Roman"/>
                <a:cs typeface="Times New Roman"/>
              </a:rPr>
              <a:t> 1: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Analysis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728466"/>
            <a:ext cx="5756910" cy="133921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808480">
              <a:lnSpc>
                <a:spcPct val="100000"/>
              </a:lnSpc>
              <a:spcBef>
                <a:spcPts val="720"/>
              </a:spcBef>
            </a:pP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Fig</a:t>
            </a:r>
            <a:r>
              <a:rPr sz="1200" i="1" spc="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4.</a:t>
            </a:r>
            <a:r>
              <a:rPr lang="en-US"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5</a:t>
            </a:r>
            <a:r>
              <a:rPr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:</a:t>
            </a:r>
            <a:r>
              <a:rPr sz="1200" i="1" spc="10" dirty="0" smtClean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Stock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Dataset</a:t>
            </a:r>
            <a:r>
              <a:rPr sz="1200" i="1" spc="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Information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Firstly,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have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analysis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stock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price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companies.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Fig.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date,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close,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high,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low,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adjusted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volume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stocks </a:t>
            </a:r>
            <a:r>
              <a:rPr sz="1200" spc="-10" dirty="0">
                <a:latin typeface="Times New Roman"/>
                <a:cs typeface="Times New Roman"/>
              </a:rPr>
              <a:t>details.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Step </a:t>
            </a:r>
            <a:r>
              <a:rPr sz="1200" b="1" dirty="0">
                <a:latin typeface="Times New Roman"/>
                <a:cs typeface="Times New Roman"/>
              </a:rPr>
              <a:t>2: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Dataset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831456"/>
            <a:ext cx="5746750" cy="82169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201545">
              <a:lnSpc>
                <a:spcPct val="100000"/>
              </a:lnSpc>
              <a:spcBef>
                <a:spcPts val="750"/>
              </a:spcBef>
            </a:pP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Fig</a:t>
            </a: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4.</a:t>
            </a:r>
            <a:r>
              <a:rPr lang="en-US"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6</a:t>
            </a:r>
            <a:r>
              <a:rPr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:</a:t>
            </a:r>
            <a:r>
              <a:rPr sz="1200" i="1" spc="-20" dirty="0" smtClean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Read</a:t>
            </a: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Dataset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45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analysis,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table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tail.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4274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available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each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companies</a:t>
            </a:r>
            <a:r>
              <a:rPr sz="1200" dirty="0">
                <a:latin typeface="Times New Roman"/>
                <a:cs typeface="Times New Roman"/>
              </a:rPr>
              <a:t> dataset.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5675" y="1642871"/>
            <a:ext cx="3108960" cy="20259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7448" y="5363400"/>
            <a:ext cx="4685098" cy="142316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22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45395"/>
            <a:ext cx="5757545" cy="5635774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220"/>
              </a:spcBef>
            </a:pPr>
            <a:r>
              <a:rPr sz="1400" b="1" dirty="0">
                <a:solidFill>
                  <a:srgbClr val="1C1E29"/>
                </a:solidFill>
                <a:latin typeface="Times New Roman"/>
                <a:cs typeface="Times New Roman"/>
              </a:rPr>
              <a:t>Abstract</a:t>
            </a:r>
            <a:endParaRPr sz="1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200"/>
              </a:spcBef>
            </a:pPr>
            <a:r>
              <a:rPr sz="1400" spc="-5" dirty="0">
                <a:latin typeface="Times New Roman"/>
                <a:cs typeface="Times New Roman"/>
              </a:rPr>
              <a:t>Researchers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have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been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studying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different methods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effectively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stock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market price. </a:t>
            </a:r>
            <a:r>
              <a:rPr sz="1400" spc="-2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Useful prediction systems allow </a:t>
            </a:r>
            <a:r>
              <a:rPr sz="1400" dirty="0">
                <a:latin typeface="Times New Roman"/>
                <a:cs typeface="Times New Roman"/>
              </a:rPr>
              <a:t>traders to </a:t>
            </a:r>
            <a:r>
              <a:rPr sz="1400" spc="-10" dirty="0">
                <a:latin typeface="Times New Roman"/>
                <a:cs typeface="Times New Roman"/>
              </a:rPr>
              <a:t>get better insights </a:t>
            </a:r>
            <a:r>
              <a:rPr sz="1400" spc="-5" dirty="0">
                <a:latin typeface="Times New Roman"/>
                <a:cs typeface="Times New Roman"/>
              </a:rPr>
              <a:t>about data such </a:t>
            </a:r>
            <a:r>
              <a:rPr sz="1400" spc="-10" dirty="0">
                <a:latin typeface="Times New Roman"/>
                <a:cs typeface="Times New Roman"/>
              </a:rPr>
              <a:t>as: </a:t>
            </a:r>
            <a:r>
              <a:rPr sz="1400" spc="-5" dirty="0">
                <a:latin typeface="Times New Roman"/>
                <a:cs typeface="Times New Roman"/>
              </a:rPr>
              <a:t>future trends.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Also, investors </a:t>
            </a:r>
            <a:r>
              <a:rPr sz="1400" spc="-15" dirty="0">
                <a:latin typeface="Times New Roman"/>
                <a:cs typeface="Times New Roman"/>
              </a:rPr>
              <a:t>have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15" dirty="0">
                <a:latin typeface="Times New Roman"/>
                <a:cs typeface="Times New Roman"/>
              </a:rPr>
              <a:t>major </a:t>
            </a:r>
            <a:r>
              <a:rPr sz="1400" spc="-10" dirty="0">
                <a:latin typeface="Times New Roman"/>
                <a:cs typeface="Times New Roman"/>
              </a:rPr>
              <a:t>benefit </a:t>
            </a:r>
            <a:r>
              <a:rPr sz="1400" spc="-5" dirty="0">
                <a:latin typeface="Times New Roman"/>
                <a:cs typeface="Times New Roman"/>
              </a:rPr>
              <a:t>since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analysis </a:t>
            </a:r>
            <a:r>
              <a:rPr sz="1400" spc="-5" dirty="0">
                <a:latin typeface="Times New Roman"/>
                <a:cs typeface="Times New Roman"/>
              </a:rPr>
              <a:t>give </a:t>
            </a:r>
            <a:r>
              <a:rPr sz="1400" spc="5" dirty="0">
                <a:latin typeface="Times New Roman"/>
                <a:cs typeface="Times New Roman"/>
              </a:rPr>
              <a:t>future </a:t>
            </a:r>
            <a:r>
              <a:rPr sz="1400" spc="-10" dirty="0">
                <a:latin typeface="Times New Roman"/>
                <a:cs typeface="Times New Roman"/>
              </a:rPr>
              <a:t>conditions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market.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One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method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machine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forecasting.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project’s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objective </a:t>
            </a:r>
            <a:r>
              <a:rPr sz="1400" spc="-2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15" dirty="0">
                <a:latin typeface="Times New Roman"/>
                <a:cs typeface="Times New Roman"/>
              </a:rPr>
              <a:t>improve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quality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output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stock </a:t>
            </a:r>
            <a:r>
              <a:rPr sz="1400" spc="-10" dirty="0">
                <a:latin typeface="Times New Roman"/>
                <a:cs typeface="Times New Roman"/>
              </a:rPr>
              <a:t>market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predicted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using </a:t>
            </a:r>
            <a:r>
              <a:rPr sz="1400" dirty="0">
                <a:latin typeface="Times New Roman"/>
                <a:cs typeface="Times New Roman"/>
              </a:rPr>
              <a:t>stock </a:t>
            </a:r>
            <a:r>
              <a:rPr sz="1400" spc="-15" dirty="0">
                <a:latin typeface="Times New Roman"/>
                <a:cs typeface="Times New Roman"/>
              </a:rPr>
              <a:t>value. </a:t>
            </a:r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number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researchers </a:t>
            </a:r>
            <a:r>
              <a:rPr sz="1400" spc="-10" dirty="0">
                <a:latin typeface="Times New Roman"/>
                <a:cs typeface="Times New Roman"/>
              </a:rPr>
              <a:t>have</a:t>
            </a:r>
            <a:r>
              <a:rPr sz="1400" spc="-5" dirty="0">
                <a:latin typeface="Times New Roman"/>
                <a:cs typeface="Times New Roman"/>
              </a:rPr>
              <a:t> come</a:t>
            </a:r>
            <a:r>
              <a:rPr sz="1400" dirty="0">
                <a:latin typeface="Times New Roman"/>
                <a:cs typeface="Times New Roman"/>
              </a:rPr>
              <a:t> up </a:t>
            </a:r>
            <a:r>
              <a:rPr sz="1400" spc="-5" dirty="0">
                <a:latin typeface="Times New Roman"/>
                <a:cs typeface="Times New Roman"/>
              </a:rPr>
              <a:t>with various ways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solve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 </a:t>
            </a:r>
            <a:r>
              <a:rPr sz="1400" spc="-10" dirty="0">
                <a:latin typeface="Times New Roman"/>
                <a:cs typeface="Times New Roman"/>
              </a:rPr>
              <a:t>problem,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mainly </a:t>
            </a:r>
            <a:r>
              <a:rPr sz="1400" dirty="0">
                <a:latin typeface="Times New Roman"/>
                <a:cs typeface="Times New Roman"/>
              </a:rPr>
              <a:t>there are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traditional methods </a:t>
            </a:r>
            <a:r>
              <a:rPr sz="1400" spc="-10" dirty="0">
                <a:latin typeface="Times New Roman"/>
                <a:cs typeface="Times New Roman"/>
              </a:rPr>
              <a:t>so far, </a:t>
            </a:r>
            <a:r>
              <a:rPr sz="1400" spc="-5" dirty="0">
                <a:latin typeface="Times New Roman"/>
                <a:cs typeface="Times New Roman"/>
              </a:rPr>
              <a:t>such as artificial neural </a:t>
            </a:r>
            <a:r>
              <a:rPr sz="1400" dirty="0">
                <a:latin typeface="Times New Roman"/>
                <a:cs typeface="Times New Roman"/>
              </a:rPr>
              <a:t>network </a:t>
            </a:r>
            <a:r>
              <a:rPr sz="1400" spc="-30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a way </a:t>
            </a:r>
            <a:r>
              <a:rPr sz="1400" spc="10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get hidden </a:t>
            </a:r>
            <a:r>
              <a:rPr sz="1400" spc="-5" dirty="0">
                <a:latin typeface="Times New Roman"/>
                <a:cs typeface="Times New Roman"/>
              </a:rPr>
              <a:t>patterns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 classify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data </a:t>
            </a:r>
            <a:r>
              <a:rPr sz="1400" spc="-5" dirty="0">
                <a:latin typeface="Times New Roman"/>
                <a:cs typeface="Times New Roman"/>
              </a:rPr>
              <a:t>which </a:t>
            </a:r>
            <a:r>
              <a:rPr sz="1400" spc="-15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used </a:t>
            </a:r>
            <a:r>
              <a:rPr sz="1400" spc="-15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predicting </a:t>
            </a:r>
            <a:r>
              <a:rPr sz="1400" dirty="0">
                <a:latin typeface="Times New Roman"/>
                <a:cs typeface="Times New Roman"/>
              </a:rPr>
              <a:t>stock </a:t>
            </a:r>
            <a:r>
              <a:rPr sz="1400" spc="-5" dirty="0">
                <a:latin typeface="Times New Roman"/>
                <a:cs typeface="Times New Roman"/>
              </a:rPr>
              <a:t>market. </a:t>
            </a:r>
            <a:r>
              <a:rPr sz="1400" spc="-15" dirty="0">
                <a:latin typeface="Times New Roman"/>
                <a:cs typeface="Times New Roman"/>
              </a:rPr>
              <a:t>This </a:t>
            </a:r>
            <a:r>
              <a:rPr sz="1400" spc="-5" dirty="0">
                <a:latin typeface="Times New Roman"/>
                <a:cs typeface="Times New Roman"/>
              </a:rPr>
              <a:t>project </a:t>
            </a:r>
            <a:r>
              <a:rPr sz="1400" dirty="0">
                <a:latin typeface="Times New Roman"/>
                <a:cs typeface="Times New Roman"/>
              </a:rPr>
              <a:t>proposes a </a:t>
            </a:r>
            <a:r>
              <a:rPr sz="1400" spc="-10" dirty="0">
                <a:latin typeface="Times New Roman"/>
                <a:cs typeface="Times New Roman"/>
              </a:rPr>
              <a:t>different </a:t>
            </a:r>
            <a:r>
              <a:rPr sz="1400" spc="-5" dirty="0">
                <a:latin typeface="Times New Roman"/>
                <a:cs typeface="Times New Roman"/>
              </a:rPr>
              <a:t> method </a:t>
            </a:r>
            <a:r>
              <a:rPr sz="1400" spc="-10" dirty="0">
                <a:latin typeface="Times New Roman"/>
                <a:cs typeface="Times New Roman"/>
              </a:rPr>
              <a:t>for prognosting </a:t>
            </a:r>
            <a:r>
              <a:rPr sz="1400" dirty="0">
                <a:latin typeface="Times New Roman"/>
                <a:cs typeface="Times New Roman"/>
              </a:rPr>
              <a:t>stock </a:t>
            </a:r>
            <a:r>
              <a:rPr sz="1400" spc="-10" dirty="0">
                <a:latin typeface="Times New Roman"/>
                <a:cs typeface="Times New Roman"/>
              </a:rPr>
              <a:t>market prices.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10" dirty="0">
                <a:latin typeface="Times New Roman"/>
                <a:cs typeface="Times New Roman"/>
              </a:rPr>
              <a:t>does </a:t>
            </a:r>
            <a:r>
              <a:rPr sz="1400" spc="-5" dirty="0">
                <a:latin typeface="Times New Roman"/>
                <a:cs typeface="Times New Roman"/>
              </a:rPr>
              <a:t>not </a:t>
            </a:r>
            <a:r>
              <a:rPr sz="1400" spc="-25" dirty="0">
                <a:latin typeface="Times New Roman"/>
                <a:cs typeface="Times New Roman"/>
              </a:rPr>
              <a:t>fit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data </a:t>
            </a:r>
            <a:r>
              <a:rPr sz="1400" dirty="0">
                <a:latin typeface="Times New Roman"/>
                <a:cs typeface="Times New Roman"/>
              </a:rPr>
              <a:t>to a </a:t>
            </a:r>
            <a:r>
              <a:rPr sz="1400" spc="-10" dirty="0">
                <a:latin typeface="Times New Roman"/>
                <a:cs typeface="Times New Roman"/>
              </a:rPr>
              <a:t>speciﬁc model; </a:t>
            </a:r>
            <a:r>
              <a:rPr sz="1400" spc="-5" dirty="0">
                <a:latin typeface="Times New Roman"/>
                <a:cs typeface="Times New Roman"/>
              </a:rPr>
              <a:t>rather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identifying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latent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dynamics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existing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data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using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machine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architectures. </a:t>
            </a:r>
            <a:r>
              <a:rPr sz="1400" spc="-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10" dirty="0">
                <a:latin typeface="Times New Roman"/>
                <a:cs typeface="Times New Roman"/>
              </a:rPr>
              <a:t>this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work </a:t>
            </a:r>
            <a:r>
              <a:rPr sz="1400" spc="-5" dirty="0">
                <a:latin typeface="Times New Roman"/>
                <a:cs typeface="Times New Roman"/>
              </a:rPr>
              <a:t>we </a:t>
            </a:r>
            <a:r>
              <a:rPr sz="1400" spc="-10" dirty="0">
                <a:latin typeface="Times New Roman"/>
                <a:cs typeface="Times New Roman"/>
              </a:rPr>
              <a:t>use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Machine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learning</a:t>
            </a:r>
            <a:r>
              <a:rPr sz="1400" spc="-5" dirty="0">
                <a:latin typeface="Times New Roman"/>
                <a:cs typeface="Times New Roman"/>
              </a:rPr>
              <a:t> architectures Long</a:t>
            </a:r>
            <a:r>
              <a:rPr sz="1400" dirty="0">
                <a:latin typeface="Times New Roman"/>
                <a:cs typeface="Times New Roman"/>
              </a:rPr>
              <a:t> Short-Term Memory </a:t>
            </a: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-5" dirty="0" smtClean="0">
                <a:latin typeface="Times New Roman"/>
                <a:cs typeface="Times New Roman"/>
              </a:rPr>
              <a:t>LSTM)</a:t>
            </a:r>
            <a:r>
              <a:rPr lang="en-US" sz="1400" spc="-5" dirty="0" smtClean="0">
                <a:latin typeface="Times New Roman"/>
                <a:cs typeface="Times New Roman"/>
              </a:rPr>
              <a:t> fo</a:t>
            </a:r>
            <a:r>
              <a:rPr sz="1400" spc="-10" dirty="0" smtClean="0">
                <a:latin typeface="Times New Roman"/>
                <a:cs typeface="Times New Roman"/>
              </a:rPr>
              <a:t>r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price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forecasting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NSE </a:t>
            </a:r>
            <a:r>
              <a:rPr sz="1400" spc="-10" dirty="0">
                <a:latin typeface="Times New Roman"/>
                <a:cs typeface="Times New Roman"/>
              </a:rPr>
              <a:t>listed </a:t>
            </a:r>
            <a:r>
              <a:rPr sz="1400" spc="-5" dirty="0">
                <a:latin typeface="Times New Roman"/>
                <a:cs typeface="Times New Roman"/>
              </a:rPr>
              <a:t>companies and differentiating </a:t>
            </a:r>
            <a:r>
              <a:rPr sz="1400" spc="-10" dirty="0">
                <a:latin typeface="Times New Roman"/>
                <a:cs typeface="Times New Roman"/>
              </a:rPr>
              <a:t>their </a:t>
            </a:r>
            <a:r>
              <a:rPr sz="1400" spc="-5" dirty="0">
                <a:latin typeface="Times New Roman"/>
                <a:cs typeface="Times New Roman"/>
              </a:rPr>
              <a:t>performance. On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15" dirty="0">
                <a:latin typeface="Times New Roman"/>
                <a:cs typeface="Times New Roman"/>
              </a:rPr>
              <a:t>long </a:t>
            </a:r>
            <a:r>
              <a:rPr sz="1400" spc="5" dirty="0">
                <a:latin typeface="Times New Roman"/>
                <a:cs typeface="Times New Roman"/>
              </a:rPr>
              <a:t>term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basis,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sling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window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approach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has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been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applied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assessed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using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root </a:t>
            </a:r>
            <a:r>
              <a:rPr sz="1400" spc="-2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square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error.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493128" y="9918903"/>
            <a:ext cx="1955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2004" y="901953"/>
            <a:ext cx="2261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Step</a:t>
            </a:r>
            <a:r>
              <a:rPr sz="1200" b="1" dirty="0">
                <a:latin typeface="Times New Roman"/>
                <a:cs typeface="Times New Roman"/>
              </a:rPr>
              <a:t> 3: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Price</a:t>
            </a:r>
            <a:r>
              <a:rPr sz="1200" dirty="0">
                <a:latin typeface="Times New Roman"/>
                <a:cs typeface="Times New Roman"/>
              </a:rPr>
              <a:t> history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004" y="4021073"/>
            <a:ext cx="4037329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9105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Fig</a:t>
            </a:r>
            <a:r>
              <a:rPr sz="1200" i="1" spc="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4.</a:t>
            </a:r>
            <a:r>
              <a:rPr lang="en-US"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7</a:t>
            </a:r>
            <a:r>
              <a:rPr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:</a:t>
            </a:r>
            <a:r>
              <a:rPr sz="1200" i="1" spc="10" dirty="0" smtClean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Graph</a:t>
            </a:r>
            <a:r>
              <a:rPr sz="1200" i="1" spc="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15" dirty="0">
                <a:solidFill>
                  <a:srgbClr val="44536A"/>
                </a:solidFill>
                <a:latin typeface="Times New Roman"/>
                <a:cs typeface="Times New Roman"/>
              </a:rPr>
              <a:t>of</a:t>
            </a:r>
            <a:r>
              <a:rPr sz="1200" i="1" spc="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Close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Price</a:t>
            </a: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 history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Step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4:</a:t>
            </a:r>
            <a:r>
              <a:rPr sz="1200" b="1" spc="2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Preprocessing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703821"/>
            <a:ext cx="5761355" cy="2275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Fig </a:t>
            </a:r>
            <a:r>
              <a:rPr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4.</a:t>
            </a:r>
            <a:r>
              <a:rPr lang="en-US"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8</a:t>
            </a:r>
            <a:r>
              <a:rPr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: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Data</a:t>
            </a:r>
            <a:r>
              <a:rPr sz="1200" i="1" spc="-3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Scaling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15240" algn="just">
              <a:lnSpc>
                <a:spcPct val="144300"/>
              </a:lnSpc>
            </a:pPr>
            <a:r>
              <a:rPr sz="1200" spc="-5" dirty="0">
                <a:latin typeface="Times New Roman"/>
                <a:cs typeface="Times New Roman"/>
              </a:rPr>
              <a:t>After Dataset </a:t>
            </a:r>
            <a:r>
              <a:rPr sz="1200" spc="-10" dirty="0">
                <a:latin typeface="Times New Roman"/>
                <a:cs typeface="Times New Roman"/>
              </a:rPr>
              <a:t>reading,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1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performed preprocessing </a:t>
            </a:r>
            <a:r>
              <a:rPr sz="1200" dirty="0">
                <a:latin typeface="Times New Roman"/>
                <a:cs typeface="Times New Roman"/>
              </a:rPr>
              <a:t>operation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dataset. Here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10" dirty="0">
                <a:latin typeface="Times New Roman"/>
                <a:cs typeface="Times New Roman"/>
              </a:rPr>
              <a:t>apply </a:t>
            </a:r>
            <a:r>
              <a:rPr sz="1200" spc="-5" dirty="0">
                <a:latin typeface="Times New Roman"/>
                <a:cs typeface="Times New Roman"/>
              </a:rPr>
              <a:t> Min-Max Scaler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preprocess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dataset.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preprocessing operation removes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noise into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form.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Step </a:t>
            </a:r>
            <a:r>
              <a:rPr sz="1200" b="1" dirty="0">
                <a:latin typeface="Times New Roman"/>
                <a:cs typeface="Times New Roman"/>
              </a:rPr>
              <a:t>5:</a:t>
            </a:r>
            <a:r>
              <a:rPr sz="1200" b="1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Split</a:t>
            </a: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2110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After performing preprocessing,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15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divided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dataset </a:t>
            </a:r>
            <a:r>
              <a:rPr sz="1200" spc="-1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training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testing </a:t>
            </a:r>
            <a:r>
              <a:rPr sz="1200" dirty="0">
                <a:latin typeface="Times New Roman"/>
                <a:cs typeface="Times New Roman"/>
              </a:rPr>
              <a:t>set. </a:t>
            </a:r>
            <a:r>
              <a:rPr sz="1200" spc="-10" dirty="0">
                <a:latin typeface="Times New Roman"/>
                <a:cs typeface="Times New Roman"/>
              </a:rPr>
              <a:t>80%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training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5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remaining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20%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used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testing..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129" y="1349338"/>
            <a:ext cx="5509070" cy="25644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8143" y="5035812"/>
            <a:ext cx="1524869" cy="12529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23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3417"/>
            <a:ext cx="575881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731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	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145000"/>
              </a:lnSpc>
            </a:pPr>
            <a:r>
              <a:rPr sz="1200" b="1" spc="-5" dirty="0">
                <a:latin typeface="Times New Roman"/>
                <a:cs typeface="Times New Roman"/>
              </a:rPr>
              <a:t>Step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6: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fitting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Short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architecture[25]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[26],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Convolution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architecture[27]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Hybride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LSTM+CNN.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0850" y="4121657"/>
            <a:ext cx="15798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Fig </a:t>
            </a:r>
            <a:r>
              <a:rPr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4.</a:t>
            </a:r>
            <a:r>
              <a:rPr lang="en-US"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9</a:t>
            </a:r>
            <a:r>
              <a:rPr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:</a:t>
            </a:r>
            <a:r>
              <a:rPr sz="1200" i="1" spc="-20" dirty="0" smtClean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LSTM</a:t>
            </a:r>
            <a:r>
              <a:rPr sz="1200" i="1" spc="28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Summary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0343" y="1920239"/>
            <a:ext cx="4772628" cy="210953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24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4"/>
          <p:cNvSpPr txBox="1"/>
          <p:nvPr/>
        </p:nvSpPr>
        <p:spPr>
          <a:xfrm>
            <a:off x="584504" y="546100"/>
            <a:ext cx="5757545" cy="559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Step</a:t>
            </a:r>
            <a:r>
              <a:rPr sz="1200" b="1" dirty="0">
                <a:latin typeface="Times New Roman"/>
                <a:cs typeface="Times New Roman"/>
              </a:rPr>
              <a:t> 7:</a:t>
            </a:r>
            <a:r>
              <a:rPr sz="1200" b="1" spc="2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Training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584504" y="2150490"/>
            <a:ext cx="5658485" cy="117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980" algn="ctr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Fig </a:t>
            </a:r>
            <a:r>
              <a:rPr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4.</a:t>
            </a:r>
            <a:r>
              <a:rPr lang="en-US"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10</a:t>
            </a:r>
            <a:r>
              <a:rPr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:</a:t>
            </a:r>
            <a:r>
              <a:rPr sz="1200" i="1" spc="-15" dirty="0" smtClean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Training </a:t>
            </a: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Process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4200"/>
              </a:lnSpc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apply </a:t>
            </a:r>
            <a:r>
              <a:rPr sz="1200" spc="-5" dirty="0">
                <a:latin typeface="Times New Roman"/>
                <a:cs typeface="Times New Roman"/>
              </a:rPr>
              <a:t>training,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samples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Training </a:t>
            </a:r>
            <a:r>
              <a:rPr sz="1200" spc="5" dirty="0">
                <a:latin typeface="Times New Roman"/>
                <a:cs typeface="Times New Roman"/>
              </a:rPr>
              <a:t>data, </a:t>
            </a:r>
            <a:r>
              <a:rPr sz="1200" dirty="0">
                <a:latin typeface="Times New Roman"/>
                <a:cs typeface="Times New Roman"/>
              </a:rPr>
              <a:t>1543 </a:t>
            </a:r>
            <a:r>
              <a:rPr sz="1200" spc="-10" dirty="0">
                <a:latin typeface="Times New Roman"/>
                <a:cs typeface="Times New Roman"/>
              </a:rPr>
              <a:t>samples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training 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460 </a:t>
            </a:r>
            <a:r>
              <a:rPr sz="1200" spc="-10" dirty="0">
                <a:latin typeface="Times New Roman"/>
                <a:cs typeface="Times New Roman"/>
              </a:rPr>
              <a:t>samples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spc="-10" dirty="0">
                <a:latin typeface="Times New Roman"/>
                <a:cs typeface="Times New Roman"/>
              </a:rPr>
              <a:t>for validation.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processed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batch </a:t>
            </a:r>
            <a:r>
              <a:rPr sz="1200" dirty="0">
                <a:latin typeface="Times New Roman"/>
                <a:cs typeface="Times New Roman"/>
              </a:rPr>
              <a:t>size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epoch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entire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training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dataset.</a:t>
            </a:r>
          </a:p>
        </p:txBody>
      </p:sp>
      <p:pic>
        <p:nvPicPr>
          <p:cNvPr id="12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119" y="1289067"/>
            <a:ext cx="5438095" cy="555376"/>
          </a:xfrm>
          <a:prstGeom prst="rect">
            <a:avLst/>
          </a:prstGeom>
        </p:spPr>
      </p:pic>
      <p:sp>
        <p:nvSpPr>
          <p:cNvPr id="13" name="object 8"/>
          <p:cNvSpPr/>
          <p:nvPr/>
        </p:nvSpPr>
        <p:spPr>
          <a:xfrm>
            <a:off x="336550" y="546100"/>
            <a:ext cx="6952615" cy="9753600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750050" y="9842500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25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2004" y="901953"/>
            <a:ext cx="151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Step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8: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Predicted</a:t>
            </a:r>
            <a:r>
              <a:rPr sz="1200" spc="-10" dirty="0">
                <a:latin typeface="Times New Roman"/>
                <a:cs typeface="Times New Roman"/>
              </a:rPr>
              <a:t> Result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9305" y="6197853"/>
            <a:ext cx="270154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Fig </a:t>
            </a:r>
            <a:r>
              <a:rPr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4.</a:t>
            </a:r>
            <a:r>
              <a:rPr lang="en-US"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11</a:t>
            </a:r>
            <a:r>
              <a:rPr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: </a:t>
            </a: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Predicted Close </a:t>
            </a: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Price</a:t>
            </a:r>
            <a:endParaRPr sz="1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0103"/>
              </p:ext>
            </p:extLst>
          </p:nvPr>
        </p:nvGraphicFramePr>
        <p:xfrm>
          <a:off x="942136" y="6753097"/>
          <a:ext cx="5426915" cy="18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6171"/>
                <a:gridCol w="1879174"/>
                <a:gridCol w="1511570"/>
              </a:tblGrid>
              <a:tr h="268224">
                <a:tc rowSpan="2">
                  <a:txBody>
                    <a:bodyPr/>
                    <a:lstStyle/>
                    <a:p>
                      <a:pPr marL="22860" algn="ctr">
                        <a:lnSpc>
                          <a:spcPts val="1345"/>
                        </a:lnSpc>
                      </a:pPr>
                      <a:r>
                        <a:rPr sz="120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Sector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61620">
                        <a:lnSpc>
                          <a:spcPts val="1345"/>
                        </a:lnSpc>
                      </a:pPr>
                      <a:r>
                        <a:rPr sz="120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Stock</a:t>
                      </a:r>
                      <a:r>
                        <a:rPr sz="1200" spc="-5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ts val="1345"/>
                        </a:lnSpc>
                      </a:pPr>
                      <a:r>
                        <a:rPr sz="1200" spc="-1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RMSE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2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345"/>
                        </a:lnSpc>
                      </a:pPr>
                      <a:r>
                        <a:rPr sz="1200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LSTM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955">
                <a:tc>
                  <a:txBody>
                    <a:bodyPr/>
                    <a:lstStyle/>
                    <a:p>
                      <a:pPr marL="20955" algn="ctr">
                        <a:lnSpc>
                          <a:spcPts val="1345"/>
                        </a:lnSpc>
                      </a:pPr>
                      <a:r>
                        <a:rPr sz="1200" spc="-1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Banking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345"/>
                        </a:lnSpc>
                      </a:pPr>
                      <a:r>
                        <a:rPr sz="1200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ICICI</a:t>
                      </a:r>
                      <a:r>
                        <a:rPr sz="1200" spc="-2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Bank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345"/>
                        </a:lnSpc>
                      </a:pPr>
                      <a:r>
                        <a:rPr sz="120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22.5409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marL="21590" algn="ctr">
                        <a:lnSpc>
                          <a:spcPts val="1345"/>
                        </a:lnSpc>
                      </a:pPr>
                      <a:r>
                        <a:rPr sz="1200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Pharma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345"/>
                        </a:lnSpc>
                      </a:pPr>
                      <a:r>
                        <a:rPr sz="1200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Sun</a:t>
                      </a:r>
                      <a:r>
                        <a:rPr sz="1200" spc="-5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Pharma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345"/>
                        </a:lnSpc>
                      </a:pPr>
                      <a:r>
                        <a:rPr sz="120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19.4190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marL="26034" algn="ctr">
                        <a:lnSpc>
                          <a:spcPts val="1345"/>
                        </a:lnSpc>
                      </a:pPr>
                      <a:r>
                        <a:rPr sz="1200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Petroleum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345"/>
                        </a:lnSpc>
                      </a:pPr>
                      <a:r>
                        <a:rPr sz="1200" spc="-1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GSFC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345"/>
                        </a:lnSpc>
                      </a:pPr>
                      <a:r>
                        <a:rPr sz="120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5.4396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272">
                <a:tc>
                  <a:txBody>
                    <a:bodyPr/>
                    <a:lstStyle/>
                    <a:p>
                      <a:pPr marL="24130" algn="ctr">
                        <a:lnSpc>
                          <a:spcPts val="1345"/>
                        </a:lnSpc>
                      </a:pPr>
                      <a:r>
                        <a:rPr sz="120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Software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345"/>
                        </a:lnSpc>
                      </a:pPr>
                      <a:r>
                        <a:rPr sz="1200" spc="-1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RS</a:t>
                      </a:r>
                      <a:r>
                        <a:rPr sz="1200" spc="-2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Software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345"/>
                        </a:lnSpc>
                      </a:pPr>
                      <a:r>
                        <a:rPr sz="120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4.7152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477">
                <a:tc>
                  <a:txBody>
                    <a:bodyPr/>
                    <a:lstStyle/>
                    <a:p>
                      <a:pPr marL="22225" algn="ctr">
                        <a:lnSpc>
                          <a:spcPts val="1345"/>
                        </a:lnSpc>
                      </a:pPr>
                      <a:r>
                        <a:rPr sz="1200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Textiles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345"/>
                        </a:lnSpc>
                      </a:pPr>
                      <a:r>
                        <a:rPr sz="1200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Vardmn</a:t>
                      </a:r>
                      <a:r>
                        <a:rPr sz="1200" spc="-5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Ploy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345"/>
                        </a:lnSpc>
                      </a:pPr>
                      <a:r>
                        <a:rPr sz="120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1.3909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173729" y="8767953"/>
            <a:ext cx="235712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Table</a:t>
            </a:r>
            <a:r>
              <a:rPr sz="1200" i="1" spc="-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4.</a:t>
            </a:r>
            <a:r>
              <a:rPr lang="en-US" sz="12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12</a:t>
            </a:r>
            <a:r>
              <a:rPr sz="1200" i="1" spc="-45" dirty="0" smtClean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Accuracy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5869" y="1434940"/>
            <a:ext cx="1838917" cy="455122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7873" y="1607311"/>
            <a:ext cx="1943607" cy="442785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26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2004" y="901953"/>
            <a:ext cx="287624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Step </a:t>
            </a:r>
            <a:r>
              <a:rPr sz="1400" b="1" dirty="0">
                <a:latin typeface="Times New Roman"/>
                <a:cs typeface="Times New Roman"/>
              </a:rPr>
              <a:t>9: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Predicted Graph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969084"/>
            <a:ext cx="600044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Fig</a:t>
            </a:r>
            <a:r>
              <a:rPr sz="1400" i="1" spc="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4.1</a:t>
            </a:r>
            <a:r>
              <a:rPr lang="en-US" sz="14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3</a:t>
            </a:r>
            <a:r>
              <a:rPr sz="14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:</a:t>
            </a:r>
            <a:r>
              <a:rPr sz="1400" i="1" spc="20" dirty="0" smtClean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Plot</a:t>
            </a:r>
            <a:r>
              <a:rPr sz="1400" i="1" spc="-3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5" dirty="0">
                <a:solidFill>
                  <a:srgbClr val="44536A"/>
                </a:solidFill>
                <a:latin typeface="Times New Roman"/>
                <a:cs typeface="Times New Roman"/>
              </a:rPr>
              <a:t>for</a:t>
            </a:r>
            <a:r>
              <a:rPr sz="1400" i="1" dirty="0">
                <a:solidFill>
                  <a:srgbClr val="44536A"/>
                </a:solidFill>
                <a:latin typeface="Times New Roman"/>
                <a:cs typeface="Times New Roman"/>
              </a:rPr>
              <a:t> Real</a:t>
            </a:r>
            <a:r>
              <a:rPr sz="14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vs</a:t>
            </a:r>
            <a:r>
              <a:rPr sz="1400" i="1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Predicted</a:t>
            </a:r>
            <a:r>
              <a:rPr sz="1400" i="1" spc="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value</a:t>
            </a:r>
            <a:r>
              <a:rPr sz="1400" i="1" spc="5" dirty="0">
                <a:solidFill>
                  <a:srgbClr val="44536A"/>
                </a:solidFill>
                <a:latin typeface="Times New Roman"/>
                <a:cs typeface="Times New Roman"/>
              </a:rPr>
              <a:t> for</a:t>
            </a:r>
            <a:r>
              <a:rPr sz="1400" i="1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ICICI</a:t>
            </a:r>
            <a:r>
              <a:rPr sz="1400" i="1" spc="2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44536A"/>
                </a:solidFill>
                <a:latin typeface="Times New Roman"/>
                <a:cs typeface="Times New Roman"/>
              </a:rPr>
              <a:t>Bank</a:t>
            </a:r>
            <a:r>
              <a:rPr sz="1400" i="1" spc="-2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using</a:t>
            </a:r>
            <a:r>
              <a:rPr sz="1400" i="1" spc="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LSTM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450" y="2222500"/>
            <a:ext cx="6705600" cy="487680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27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40764" y="8083052"/>
            <a:ext cx="609774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Fig</a:t>
            </a:r>
            <a:r>
              <a:rPr sz="1400" i="1" spc="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4.1</a:t>
            </a:r>
            <a:r>
              <a:rPr lang="en-US" sz="14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4</a:t>
            </a:r>
            <a:r>
              <a:rPr sz="14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:</a:t>
            </a:r>
            <a:r>
              <a:rPr sz="1400" i="1" spc="20" dirty="0" smtClean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Plot</a:t>
            </a:r>
            <a:r>
              <a:rPr sz="1400" i="1" spc="-3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5" dirty="0">
                <a:solidFill>
                  <a:srgbClr val="44536A"/>
                </a:solidFill>
                <a:latin typeface="Times New Roman"/>
                <a:cs typeface="Times New Roman"/>
              </a:rPr>
              <a:t>for</a:t>
            </a:r>
            <a:r>
              <a:rPr sz="1400" i="1" dirty="0">
                <a:solidFill>
                  <a:srgbClr val="44536A"/>
                </a:solidFill>
                <a:latin typeface="Times New Roman"/>
                <a:cs typeface="Times New Roman"/>
              </a:rPr>
              <a:t> Real</a:t>
            </a:r>
            <a:r>
              <a:rPr sz="1400" i="1" spc="-1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vs</a:t>
            </a:r>
            <a:r>
              <a:rPr sz="1400" i="1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Predicted</a:t>
            </a:r>
            <a:r>
              <a:rPr sz="1400" i="1" spc="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value</a:t>
            </a:r>
            <a:r>
              <a:rPr sz="1400" i="1" spc="5" dirty="0">
                <a:solidFill>
                  <a:srgbClr val="44536A"/>
                </a:solidFill>
                <a:latin typeface="Times New Roman"/>
                <a:cs typeface="Times New Roman"/>
              </a:rPr>
              <a:t> for</a:t>
            </a:r>
            <a:r>
              <a:rPr sz="1400" i="1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SUNPHARMA using</a:t>
            </a:r>
            <a:r>
              <a:rPr sz="1400" i="1" spc="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LSTM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703" y="2298700"/>
            <a:ext cx="6714807" cy="51943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28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58850" y="8470900"/>
            <a:ext cx="612425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Fig</a:t>
            </a:r>
            <a:r>
              <a:rPr sz="1400" i="1" spc="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4.1</a:t>
            </a:r>
            <a:r>
              <a:rPr lang="en-US" sz="14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5</a:t>
            </a:r>
            <a:r>
              <a:rPr sz="14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:</a:t>
            </a:r>
            <a:r>
              <a:rPr sz="1400" i="1" spc="20" dirty="0" smtClean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Plot</a:t>
            </a:r>
            <a:r>
              <a:rPr sz="1400" i="1" spc="-3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5" dirty="0">
                <a:solidFill>
                  <a:srgbClr val="44536A"/>
                </a:solidFill>
                <a:latin typeface="Times New Roman"/>
                <a:cs typeface="Times New Roman"/>
              </a:rPr>
              <a:t>for</a:t>
            </a:r>
            <a:r>
              <a:rPr sz="1400" i="1" dirty="0">
                <a:solidFill>
                  <a:srgbClr val="44536A"/>
                </a:solidFill>
                <a:latin typeface="Times New Roman"/>
                <a:cs typeface="Times New Roman"/>
              </a:rPr>
              <a:t> Real</a:t>
            </a:r>
            <a:r>
              <a:rPr sz="1400" i="1" spc="-1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vs</a:t>
            </a:r>
            <a:r>
              <a:rPr sz="1400" i="1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Predicted</a:t>
            </a:r>
            <a:r>
              <a:rPr sz="1400" i="1" spc="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value</a:t>
            </a:r>
            <a:r>
              <a:rPr sz="1400" i="1" spc="5" dirty="0">
                <a:solidFill>
                  <a:srgbClr val="44536A"/>
                </a:solidFill>
                <a:latin typeface="Times New Roman"/>
                <a:cs typeface="Times New Roman"/>
              </a:rPr>
              <a:t> for</a:t>
            </a:r>
            <a:r>
              <a:rPr sz="1400" i="1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GSFC using</a:t>
            </a:r>
            <a:r>
              <a:rPr sz="1400" i="1" spc="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LSTM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057" y="2678422"/>
            <a:ext cx="6750050" cy="533845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29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17550" y="7854784"/>
            <a:ext cx="6324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Fig</a:t>
            </a:r>
            <a:r>
              <a:rPr sz="1400" i="1" spc="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4.1</a:t>
            </a:r>
            <a:r>
              <a:rPr lang="en-US" sz="14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6</a:t>
            </a:r>
            <a:r>
              <a:rPr sz="14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:</a:t>
            </a:r>
            <a:r>
              <a:rPr sz="1400" i="1" spc="20" dirty="0" smtClean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Plot</a:t>
            </a:r>
            <a:r>
              <a:rPr sz="1400" i="1" spc="-3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5" dirty="0">
                <a:solidFill>
                  <a:srgbClr val="44536A"/>
                </a:solidFill>
                <a:latin typeface="Times New Roman"/>
                <a:cs typeface="Times New Roman"/>
              </a:rPr>
              <a:t>for</a:t>
            </a:r>
            <a:r>
              <a:rPr sz="1400" i="1" dirty="0">
                <a:solidFill>
                  <a:srgbClr val="44536A"/>
                </a:solidFill>
                <a:latin typeface="Times New Roman"/>
                <a:cs typeface="Times New Roman"/>
              </a:rPr>
              <a:t> Real</a:t>
            </a:r>
            <a:r>
              <a:rPr sz="1400" i="1" spc="-1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vs</a:t>
            </a:r>
            <a:r>
              <a:rPr sz="1400" i="1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Predicted</a:t>
            </a:r>
            <a:r>
              <a:rPr sz="1400" i="1" spc="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value</a:t>
            </a:r>
            <a:r>
              <a:rPr sz="1400" i="1" spc="5" dirty="0">
                <a:solidFill>
                  <a:srgbClr val="44536A"/>
                </a:solidFill>
                <a:latin typeface="Times New Roman"/>
                <a:cs typeface="Times New Roman"/>
              </a:rPr>
              <a:t> for</a:t>
            </a:r>
            <a:r>
              <a:rPr sz="1400" i="1" spc="-3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RSSOFTWARE</a:t>
            </a:r>
            <a:r>
              <a:rPr sz="1400" i="1" spc="2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using</a:t>
            </a:r>
            <a:r>
              <a:rPr sz="1400" i="1" spc="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LSTM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00" y="2034539"/>
            <a:ext cx="6750050" cy="51054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30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11250" y="7965439"/>
            <a:ext cx="58673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Fig</a:t>
            </a:r>
            <a:r>
              <a:rPr sz="1400" i="1" spc="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4.</a:t>
            </a:r>
            <a:r>
              <a:rPr lang="en-US" sz="14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17</a:t>
            </a:r>
            <a:r>
              <a:rPr sz="1400" i="1" dirty="0" smtClean="0">
                <a:solidFill>
                  <a:srgbClr val="44536A"/>
                </a:solidFill>
                <a:latin typeface="Times New Roman"/>
                <a:cs typeface="Times New Roman"/>
              </a:rPr>
              <a:t>:</a:t>
            </a:r>
            <a:r>
              <a:rPr sz="1400" i="1" spc="25" dirty="0" smtClean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Plot</a:t>
            </a:r>
            <a:r>
              <a:rPr sz="1400" i="1" spc="-3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5" dirty="0">
                <a:solidFill>
                  <a:srgbClr val="44536A"/>
                </a:solidFill>
                <a:latin typeface="Times New Roman"/>
                <a:cs typeface="Times New Roman"/>
              </a:rPr>
              <a:t>for </a:t>
            </a:r>
            <a:r>
              <a:rPr sz="1400" i="1" dirty="0">
                <a:solidFill>
                  <a:srgbClr val="44536A"/>
                </a:solidFill>
                <a:latin typeface="Times New Roman"/>
                <a:cs typeface="Times New Roman"/>
              </a:rPr>
              <a:t>Real</a:t>
            </a:r>
            <a:r>
              <a:rPr sz="14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vs</a:t>
            </a:r>
            <a:r>
              <a:rPr sz="1400" i="1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Predicted</a:t>
            </a:r>
            <a:r>
              <a:rPr sz="1400" i="1" spc="1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value</a:t>
            </a:r>
            <a:r>
              <a:rPr sz="1400" i="1" spc="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5" dirty="0">
                <a:solidFill>
                  <a:srgbClr val="44536A"/>
                </a:solidFill>
                <a:latin typeface="Times New Roman"/>
                <a:cs typeface="Times New Roman"/>
              </a:rPr>
              <a:t>for</a:t>
            </a:r>
            <a:r>
              <a:rPr sz="1400" i="1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VARDMANPOLY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 using</a:t>
            </a:r>
            <a:r>
              <a:rPr sz="1400" i="1" spc="1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44536A"/>
                </a:solidFill>
                <a:latin typeface="Times New Roman"/>
                <a:cs typeface="Times New Roman"/>
              </a:rPr>
              <a:t>LSTM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650" y="2298700"/>
            <a:ext cx="6476999" cy="487680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31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4801" y="898905"/>
            <a:ext cx="6952614" cy="9841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5.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Conclusion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 smtClean="0">
                <a:latin typeface="Times New Roman"/>
                <a:cs typeface="Times New Roman"/>
              </a:rPr>
              <a:t>Future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spc="-10" dirty="0" smtClean="0">
                <a:latin typeface="Times New Roman"/>
                <a:cs typeface="Times New Roman"/>
              </a:rPr>
              <a:t>Enhancements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b="1" spc="-1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b="1" spc="-1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Times New Roman"/>
                <a:cs typeface="Times New Roman"/>
              </a:rPr>
              <a:t>By measuring the accuracy of the different algorithms, we 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Times New Roman"/>
                <a:cs typeface="Times New Roman"/>
              </a:rPr>
              <a:t>found that the most suitable algorithm for predicting the 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Times New Roman"/>
                <a:cs typeface="Times New Roman"/>
              </a:rPr>
              <a:t>      market price of a stock based on various data points from the    historical  data is the random forest algorithm. The 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Times New Roman"/>
                <a:cs typeface="Times New Roman"/>
              </a:rPr>
              <a:t>algorithm will be a great asset for brokers and investors for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Times New Roman"/>
                <a:cs typeface="Times New Roman"/>
              </a:rPr>
              <a:t>investing </a:t>
            </a:r>
            <a:r>
              <a:rPr lang="en-US" dirty="0">
                <a:latin typeface="Times New Roman"/>
                <a:cs typeface="Times New Roman"/>
              </a:rPr>
              <a:t>money in the stock market since it is trained on a 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/>
                <a:cs typeface="Times New Roman"/>
              </a:rPr>
              <a:t>huge collection of historical data and has been chosen after 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/>
                <a:cs typeface="Times New Roman"/>
              </a:rPr>
              <a:t>being tested on a sample data</a:t>
            </a:r>
            <a:r>
              <a:rPr lang="en-US" dirty="0" smtClean="0">
                <a:latin typeface="Times New Roman"/>
                <a:cs typeface="Times New Roman"/>
              </a:rPr>
              <a:t>. The </a:t>
            </a:r>
            <a:r>
              <a:rPr lang="en-US" dirty="0">
                <a:latin typeface="Times New Roman"/>
                <a:cs typeface="Times New Roman"/>
              </a:rPr>
              <a:t>project demonstrates the 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/>
                <a:cs typeface="Times New Roman"/>
              </a:rPr>
              <a:t>machine learning model to predict the stock value with more 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/>
                <a:cs typeface="Times New Roman"/>
              </a:rPr>
              <a:t>accuracy as compared to previously implemented machine 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/>
                <a:cs typeface="Times New Roman"/>
              </a:rPr>
              <a:t>learning models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sz="180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Future Enhancements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dirty="0">
              <a:latin typeface="Arial Rounded MT Bold" pitchFamily="34" charset="0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Future scope of this project will involve adding more 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parameters and factors like the financial ratios, multiple 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instances, etc. The more the parameters are taken into 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account more will be the accuracy. The algorithms can also 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be applied for analyzing the contents of public comments 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and thus determine patterns/relationships between the 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customer and the corporate employee. The use of traditional 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algorithms and data mining techniques can also help predict 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corporation‟s performance structure as a whole</a:t>
            </a:r>
            <a:r>
              <a:rPr lang="en-US" dirty="0">
                <a:latin typeface="Arial Rounded MT Bold" pitchFamily="34" charset="0"/>
                <a:cs typeface="Times New Roman"/>
              </a:rPr>
              <a:t>. </a:t>
            </a:r>
            <a:endParaRPr lang="en-US" sz="1800" dirty="0" smtClean="0">
              <a:latin typeface="Arial Rounded MT Bold" pitchFamily="34" charset="0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dirty="0">
              <a:latin typeface="Arial Rounded MT Bold" pitchFamily="34" charset="0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latin typeface="Arial Rounded MT Bold" pitchFamily="34" charset="0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32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/>
          <p:cNvSpPr txBox="1"/>
          <p:nvPr/>
        </p:nvSpPr>
        <p:spPr>
          <a:xfrm>
            <a:off x="6858334" y="10222314"/>
            <a:ext cx="204470" cy="225703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40"/>
              </a:spcBef>
            </a:pPr>
            <a:r>
              <a:rPr sz="1100" i="1" dirty="0" smtClean="0">
                <a:latin typeface="Times New Roman"/>
                <a:cs typeface="Times New Roman"/>
              </a:rPr>
              <a:t>ii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2743326" y="534415"/>
            <a:ext cx="207962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" dirty="0">
                <a:latin typeface="Times New Roman"/>
                <a:cs typeface="Times New Roman"/>
              </a:rPr>
              <a:t>Acknowledgement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719124" y="1545691"/>
            <a:ext cx="6132195" cy="2685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indent="180975" algn="just">
              <a:lnSpc>
                <a:spcPct val="120700"/>
              </a:lnSpc>
              <a:spcBef>
                <a:spcPts val="100"/>
              </a:spcBef>
            </a:pPr>
            <a:r>
              <a:rPr sz="1400" spc="-40" dirty="0">
                <a:latin typeface="Times New Roman"/>
                <a:cs typeface="Times New Roman"/>
              </a:rPr>
              <a:t>We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pleased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acknowledge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lang="en-US" sz="1400" b="1" spc="-40" dirty="0" smtClean="0">
                <a:latin typeface="Rockwell" pitchFamily="18" charset="0"/>
                <a:cs typeface="Times New Roman"/>
              </a:rPr>
              <a:t>Mr</a:t>
            </a:r>
            <a:r>
              <a:rPr lang="en-US" sz="1400" b="1" spc="-40" dirty="0" smtClean="0">
                <a:latin typeface="Rockwell" pitchFamily="18" charset="0"/>
                <a:cs typeface="Times New Roman"/>
              </a:rPr>
              <a:t>s. A. S. Budhewar</a:t>
            </a:r>
            <a:r>
              <a:rPr sz="1400" b="1" spc="5" dirty="0" smtClean="0">
                <a:latin typeface="Rockwell" pitchFamily="18" charset="0"/>
                <a:cs typeface="Times New Roman"/>
              </a:rPr>
              <a:t> </a:t>
            </a:r>
            <a:r>
              <a:rPr lang="en-US" sz="1400" b="1" spc="5" dirty="0" smtClean="0">
                <a:latin typeface="Rockwell" pitchFamily="18" charset="0"/>
                <a:cs typeface="Times New Roman"/>
              </a:rPr>
              <a:t> Madam</a:t>
            </a:r>
            <a:r>
              <a:rPr sz="1400" spc="-5" dirty="0" smtClean="0">
                <a:latin typeface="Times New Roman"/>
                <a:cs typeface="Times New Roman"/>
              </a:rPr>
              <a:t>(HOD</a:t>
            </a:r>
            <a:r>
              <a:rPr sz="1400" dirty="0" smtClean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CSE</a:t>
            </a:r>
            <a:r>
              <a:rPr sz="1400" dirty="0" smtClean="0">
                <a:latin typeface="Times New Roman"/>
                <a:cs typeface="Times New Roman"/>
              </a:rPr>
              <a:t>)</a:t>
            </a:r>
            <a:r>
              <a:rPr sz="1400" spc="350" dirty="0" smtClean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 smtClean="0">
                <a:latin typeface="Times New Roman"/>
                <a:cs typeface="Times New Roman"/>
              </a:rPr>
              <a:t>h</a:t>
            </a:r>
            <a:r>
              <a:rPr lang="en-US" sz="1400" spc="-5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dirty="0" smtClean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valuable guidance during the course of this project work.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We </a:t>
            </a:r>
            <a:r>
              <a:rPr sz="1400" spc="-50" dirty="0">
                <a:latin typeface="Times New Roman"/>
                <a:cs typeface="Times New Roman"/>
              </a:rPr>
              <a:t>extend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 sincere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thanks to </a:t>
            </a:r>
            <a:r>
              <a:rPr sz="1400" b="1" spc="-5" dirty="0" smtClean="0">
                <a:latin typeface="Rockwell" pitchFamily="18" charset="0"/>
                <a:cs typeface="Times New Roman"/>
              </a:rPr>
              <a:t>M</a:t>
            </a:r>
            <a:r>
              <a:rPr lang="en-US" sz="1400" b="1" spc="-5" dirty="0" smtClean="0">
                <a:latin typeface="Rockwell" pitchFamily="18" charset="0"/>
                <a:cs typeface="Times New Roman"/>
              </a:rPr>
              <a:t>rs. S. P. Pawar madam</a:t>
            </a:r>
            <a:r>
              <a:rPr lang="en-US" sz="1400" b="1" spc="-5" dirty="0" smtClean="0">
                <a:latin typeface="Times New Roman"/>
                <a:cs typeface="Times New Roman"/>
              </a:rPr>
              <a:t> </a:t>
            </a:r>
            <a:r>
              <a:rPr sz="1400" spc="-5" dirty="0" smtClean="0">
                <a:latin typeface="Times New Roman"/>
                <a:cs typeface="Times New Roman"/>
              </a:rPr>
              <a:t>who </a:t>
            </a:r>
            <a:r>
              <a:rPr sz="1400" spc="-5" dirty="0">
                <a:latin typeface="Times New Roman"/>
                <a:cs typeface="Times New Roman"/>
              </a:rPr>
              <a:t>continuously helped </a:t>
            </a:r>
            <a:r>
              <a:rPr sz="1400" dirty="0">
                <a:latin typeface="Times New Roman"/>
                <a:cs typeface="Times New Roman"/>
              </a:rPr>
              <a:t>us </a:t>
            </a:r>
            <a:r>
              <a:rPr sz="1400" spc="-5" dirty="0">
                <a:latin typeface="Times New Roman"/>
                <a:cs typeface="Times New Roman"/>
              </a:rPr>
              <a:t>throughout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project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 without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guidance,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would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have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been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uphill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task.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 marR="13970" indent="180975" algn="just">
              <a:lnSpc>
                <a:spcPct val="120000"/>
              </a:lnSpc>
              <a:spcBef>
                <a:spcPts val="5"/>
              </a:spcBef>
            </a:pPr>
            <a:r>
              <a:rPr sz="1400" spc="-10" dirty="0">
                <a:latin typeface="Times New Roman"/>
                <a:cs typeface="Times New Roman"/>
              </a:rPr>
              <a:t>We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also grateful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other members of </a:t>
            </a:r>
            <a:r>
              <a:rPr sz="1400" dirty="0">
                <a:latin typeface="Times New Roman"/>
                <a:cs typeface="Times New Roman"/>
              </a:rPr>
              <a:t>the CSE </a:t>
            </a:r>
            <a:r>
              <a:rPr sz="1400" spc="-5" dirty="0">
                <a:latin typeface="Times New Roman"/>
                <a:cs typeface="Times New Roman"/>
              </a:rPr>
              <a:t>faculty members and technical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staff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cooperated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regarding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some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issues.</a:t>
            </a:r>
            <a:endParaRPr sz="1400" dirty="0">
              <a:latin typeface="Times New Roman"/>
              <a:cs typeface="Times New Roman"/>
            </a:endParaRPr>
          </a:p>
          <a:p>
            <a:pPr marL="193675">
              <a:lnSpc>
                <a:spcPct val="100000"/>
              </a:lnSpc>
            </a:pP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sz="1400" spc="-5" dirty="0" smtClean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12700" marR="16510">
              <a:lnSpc>
                <a:spcPts val="202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would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also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like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thank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my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parents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friends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who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helped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lot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executing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within</a:t>
            </a:r>
            <a:r>
              <a:rPr sz="1400" spc="5" dirty="0">
                <a:latin typeface="Times New Roman"/>
                <a:cs typeface="Times New Roman"/>
              </a:rPr>
              <a:t> 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limited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2998084" y="6430145"/>
            <a:ext cx="92646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Times New Roman"/>
                <a:cs typeface="Times New Roman"/>
              </a:rPr>
              <a:t>S</a:t>
            </a:r>
            <a:r>
              <a:rPr sz="1700" b="1" spc="-10" dirty="0">
                <a:latin typeface="Times New Roman"/>
                <a:cs typeface="Times New Roman"/>
              </a:rPr>
              <a:t>i</a:t>
            </a:r>
            <a:r>
              <a:rPr sz="1700" b="1" dirty="0">
                <a:latin typeface="Times New Roman"/>
                <a:cs typeface="Times New Roman"/>
              </a:rPr>
              <a:t>gnature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719124" y="7116927"/>
            <a:ext cx="3819220" cy="1714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sz="1700" b="1" spc="-55" dirty="0">
                <a:latin typeface="Times New Roman"/>
                <a:cs typeface="Times New Roman"/>
              </a:rPr>
              <a:t>(</a:t>
            </a:r>
            <a:r>
              <a:rPr sz="1700" b="1" spc="-50" dirty="0">
                <a:latin typeface="Times New Roman"/>
                <a:cs typeface="Times New Roman"/>
              </a:rPr>
              <a:t>Mr</a:t>
            </a:r>
            <a:r>
              <a:rPr sz="1700" b="1" dirty="0">
                <a:latin typeface="Times New Roman"/>
                <a:cs typeface="Times New Roman"/>
              </a:rPr>
              <a:t>. </a:t>
            </a:r>
            <a:r>
              <a:rPr sz="1700" b="1" spc="-125" dirty="0">
                <a:latin typeface="Times New Roman"/>
                <a:cs typeface="Times New Roman"/>
              </a:rPr>
              <a:t> </a:t>
            </a:r>
            <a:r>
              <a:rPr lang="en-US" sz="1700" b="1" spc="-25" dirty="0" smtClean="0">
                <a:latin typeface="Times New Roman"/>
                <a:cs typeface="Times New Roman"/>
              </a:rPr>
              <a:t>Sathe </a:t>
            </a:r>
            <a:r>
              <a:rPr sz="1700" b="1" spc="-150" dirty="0" smtClean="0">
                <a:latin typeface="Times New Roman"/>
                <a:cs typeface="Times New Roman"/>
              </a:rPr>
              <a:t> </a:t>
            </a:r>
            <a:r>
              <a:rPr lang="en-US" sz="1700" b="1" dirty="0" smtClean="0">
                <a:latin typeface="Times New Roman"/>
                <a:cs typeface="Times New Roman"/>
              </a:rPr>
              <a:t>U. V.</a:t>
            </a:r>
            <a:r>
              <a:rPr sz="1700" b="1" spc="5" dirty="0" smtClean="0">
                <a:latin typeface="Times New Roman"/>
                <a:cs typeface="Times New Roman"/>
              </a:rPr>
              <a:t> </a:t>
            </a:r>
            <a:endParaRPr lang="en-US" sz="1700" b="1" spc="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sz="1700" b="1" spc="-55" dirty="0" smtClean="0">
                <a:latin typeface="Times New Roman"/>
                <a:cs typeface="Times New Roman"/>
              </a:rPr>
              <a:t>(</a:t>
            </a:r>
            <a:r>
              <a:rPr sz="1700" b="1" spc="-50" dirty="0">
                <a:latin typeface="Times New Roman"/>
                <a:cs typeface="Times New Roman"/>
              </a:rPr>
              <a:t>Mr</a:t>
            </a:r>
            <a:r>
              <a:rPr sz="1700" b="1" dirty="0">
                <a:latin typeface="Times New Roman"/>
                <a:cs typeface="Times New Roman"/>
              </a:rPr>
              <a:t>. </a:t>
            </a:r>
            <a:r>
              <a:rPr sz="1700" b="1" spc="-125" dirty="0">
                <a:latin typeface="Times New Roman"/>
                <a:cs typeface="Times New Roman"/>
              </a:rPr>
              <a:t> </a:t>
            </a:r>
            <a:r>
              <a:rPr lang="en-US" sz="1700" b="1" dirty="0" smtClean="0">
                <a:latin typeface="Times New Roman"/>
                <a:cs typeface="Times New Roman"/>
              </a:rPr>
              <a:t>Kondubhairy  S. S.</a:t>
            </a:r>
            <a:endParaRPr sz="1700" dirty="0">
              <a:latin typeface="Times New Roman"/>
              <a:cs typeface="Times New Roman"/>
            </a:endParaRPr>
          </a:p>
          <a:p>
            <a:pPr marL="12700" marR="204470">
              <a:lnSpc>
                <a:spcPct val="107600"/>
              </a:lnSpc>
              <a:spcBef>
                <a:spcPts val="5"/>
              </a:spcBef>
            </a:pPr>
            <a:r>
              <a:rPr sz="1700" b="1" spc="-55" dirty="0">
                <a:latin typeface="Times New Roman"/>
                <a:cs typeface="Times New Roman"/>
              </a:rPr>
              <a:t>(</a:t>
            </a:r>
            <a:r>
              <a:rPr sz="1700" b="1" spc="-50" dirty="0">
                <a:latin typeface="Times New Roman"/>
                <a:cs typeface="Times New Roman"/>
              </a:rPr>
              <a:t>Mr</a:t>
            </a:r>
            <a:r>
              <a:rPr sz="1700" b="1" dirty="0">
                <a:latin typeface="Times New Roman"/>
                <a:cs typeface="Times New Roman"/>
              </a:rPr>
              <a:t>. </a:t>
            </a:r>
            <a:r>
              <a:rPr lang="en-US" sz="1700" b="1" spc="-125" dirty="0" smtClean="0">
                <a:latin typeface="Times New Roman"/>
                <a:cs typeface="Times New Roman"/>
              </a:rPr>
              <a:t>Shejal  G.  B.</a:t>
            </a:r>
            <a:endParaRPr lang="en-US" sz="1700" b="1" dirty="0" smtClean="0">
              <a:latin typeface="Times New Roman"/>
              <a:cs typeface="Times New Roman"/>
            </a:endParaRPr>
          </a:p>
          <a:p>
            <a:pPr marL="12700" marR="204470">
              <a:lnSpc>
                <a:spcPct val="107600"/>
              </a:lnSpc>
              <a:spcBef>
                <a:spcPts val="5"/>
              </a:spcBef>
            </a:pPr>
            <a:r>
              <a:rPr lang="en-US" sz="1700" b="1" spc="-55" dirty="0" smtClean="0">
                <a:latin typeface="Times New Roman"/>
                <a:cs typeface="Times New Roman"/>
              </a:rPr>
              <a:t>(Mr. Ghadage   M. V.</a:t>
            </a:r>
            <a:endParaRPr lang="en-US" sz="1700" b="1" spc="-55" dirty="0">
              <a:latin typeface="Times New Roman"/>
              <a:cs typeface="Times New Roman"/>
            </a:endParaRPr>
          </a:p>
          <a:p>
            <a:pPr marL="12700" marR="204470">
              <a:lnSpc>
                <a:spcPct val="107600"/>
              </a:lnSpc>
              <a:spcBef>
                <a:spcPts val="5"/>
              </a:spcBef>
            </a:pPr>
            <a:r>
              <a:rPr sz="1700" b="1" spc="-55" dirty="0" smtClean="0">
                <a:latin typeface="Times New Roman"/>
                <a:cs typeface="Times New Roman"/>
              </a:rPr>
              <a:t>(</a:t>
            </a:r>
            <a:r>
              <a:rPr sz="1700" b="1" spc="-50" dirty="0">
                <a:latin typeface="Times New Roman"/>
                <a:cs typeface="Times New Roman"/>
              </a:rPr>
              <a:t>Mr</a:t>
            </a:r>
            <a:r>
              <a:rPr sz="1700" b="1" dirty="0">
                <a:latin typeface="Times New Roman"/>
                <a:cs typeface="Times New Roman"/>
              </a:rPr>
              <a:t>. </a:t>
            </a:r>
            <a:r>
              <a:rPr lang="en-US" sz="1700" b="1" spc="-125" dirty="0">
                <a:latin typeface="Times New Roman"/>
                <a:cs typeface="Times New Roman"/>
              </a:rPr>
              <a:t> </a:t>
            </a:r>
            <a:r>
              <a:rPr lang="en-US" sz="1700" b="1" dirty="0" smtClean="0">
                <a:latin typeface="Times New Roman"/>
                <a:cs typeface="Times New Roman"/>
              </a:rPr>
              <a:t>Kakade P. P.</a:t>
            </a:r>
          </a:p>
          <a:p>
            <a:pPr marL="12700" marR="204470">
              <a:lnSpc>
                <a:spcPct val="107600"/>
              </a:lnSpc>
              <a:spcBef>
                <a:spcPts val="5"/>
              </a:spcBef>
            </a:pP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4825746" y="7116927"/>
            <a:ext cx="1658620" cy="142859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700" b="1" dirty="0">
                <a:latin typeface="Times New Roman"/>
                <a:cs typeface="Times New Roman"/>
              </a:rPr>
              <a:t>S</a:t>
            </a:r>
            <a:r>
              <a:rPr sz="1700" b="1" spc="-10" dirty="0">
                <a:latin typeface="Times New Roman"/>
                <a:cs typeface="Times New Roman"/>
              </a:rPr>
              <a:t>i</a:t>
            </a:r>
            <a:r>
              <a:rPr sz="1700" b="1" dirty="0">
                <a:latin typeface="Times New Roman"/>
                <a:cs typeface="Times New Roman"/>
              </a:rPr>
              <a:t>gn.</a:t>
            </a:r>
            <a:r>
              <a:rPr sz="1700" b="1" spc="-254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Times New Roman"/>
                <a:cs typeface="Times New Roman"/>
              </a:rPr>
              <a:t>..................</a:t>
            </a:r>
            <a:r>
              <a:rPr sz="1700" b="1" dirty="0">
                <a:latin typeface="Times New Roman"/>
                <a:cs typeface="Times New Roman"/>
              </a:rPr>
              <a:t>.</a:t>
            </a:r>
            <a:r>
              <a:rPr sz="1700" b="1" spc="-15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700" b="1" dirty="0">
                <a:latin typeface="Times New Roman"/>
                <a:cs typeface="Times New Roman"/>
              </a:rPr>
              <a:t>S</a:t>
            </a:r>
            <a:r>
              <a:rPr sz="1700" b="1" spc="-10" dirty="0">
                <a:latin typeface="Times New Roman"/>
                <a:cs typeface="Times New Roman"/>
              </a:rPr>
              <a:t>i</a:t>
            </a:r>
            <a:r>
              <a:rPr sz="1700" b="1" dirty="0">
                <a:latin typeface="Times New Roman"/>
                <a:cs typeface="Times New Roman"/>
              </a:rPr>
              <a:t>gn.</a:t>
            </a:r>
            <a:r>
              <a:rPr sz="1700" b="1" spc="-254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Times New Roman"/>
                <a:cs typeface="Times New Roman"/>
              </a:rPr>
              <a:t>..................</a:t>
            </a:r>
            <a:r>
              <a:rPr sz="1700" b="1" dirty="0">
                <a:latin typeface="Times New Roman"/>
                <a:cs typeface="Times New Roman"/>
              </a:rPr>
              <a:t>.</a:t>
            </a:r>
            <a:r>
              <a:rPr sz="1700" b="1" spc="-155" dirty="0">
                <a:latin typeface="Times New Roman"/>
                <a:cs typeface="Times New Roman"/>
              </a:rPr>
              <a:t> </a:t>
            </a:r>
            <a:r>
              <a:rPr sz="1700" b="1" dirty="0" smtClean="0">
                <a:latin typeface="Times New Roman"/>
                <a:cs typeface="Times New Roman"/>
              </a:rPr>
              <a:t>)</a:t>
            </a:r>
            <a:endParaRPr lang="en-US" sz="1700" b="1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b="1" dirty="0" smtClean="0">
                <a:latin typeface="Times New Roman"/>
                <a:cs typeface="Times New Roman"/>
              </a:rPr>
              <a:t>S</a:t>
            </a:r>
            <a:r>
              <a:rPr sz="1700" b="1" spc="-10" dirty="0" smtClean="0">
                <a:latin typeface="Times New Roman"/>
                <a:cs typeface="Times New Roman"/>
              </a:rPr>
              <a:t>i</a:t>
            </a:r>
            <a:r>
              <a:rPr sz="1700" b="1" dirty="0" smtClean="0">
                <a:latin typeface="Times New Roman"/>
                <a:cs typeface="Times New Roman"/>
              </a:rPr>
              <a:t>gn</a:t>
            </a:r>
            <a:r>
              <a:rPr sz="1700" b="1" dirty="0">
                <a:latin typeface="Times New Roman"/>
                <a:cs typeface="Times New Roman"/>
              </a:rPr>
              <a:t>.</a:t>
            </a:r>
            <a:r>
              <a:rPr sz="1700" b="1" spc="-254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Times New Roman"/>
                <a:cs typeface="Times New Roman"/>
              </a:rPr>
              <a:t>..................</a:t>
            </a:r>
            <a:r>
              <a:rPr sz="1700" b="1" dirty="0">
                <a:latin typeface="Times New Roman"/>
                <a:cs typeface="Times New Roman"/>
              </a:rPr>
              <a:t>.</a:t>
            </a:r>
            <a:r>
              <a:rPr sz="1700" b="1" spc="-15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700" b="1" dirty="0">
                <a:latin typeface="Times New Roman"/>
                <a:cs typeface="Times New Roman"/>
              </a:rPr>
              <a:t>S</a:t>
            </a:r>
            <a:r>
              <a:rPr sz="1700" b="1" spc="-10" dirty="0">
                <a:latin typeface="Times New Roman"/>
                <a:cs typeface="Times New Roman"/>
              </a:rPr>
              <a:t>i</a:t>
            </a:r>
            <a:r>
              <a:rPr sz="1700" b="1" dirty="0">
                <a:latin typeface="Times New Roman"/>
                <a:cs typeface="Times New Roman"/>
              </a:rPr>
              <a:t>gn.</a:t>
            </a:r>
            <a:r>
              <a:rPr sz="1700" b="1" spc="-254" dirty="0">
                <a:latin typeface="Times New Roman"/>
                <a:cs typeface="Times New Roman"/>
              </a:rPr>
              <a:t> </a:t>
            </a:r>
            <a:r>
              <a:rPr sz="1700" b="1" spc="5" dirty="0" smtClean="0">
                <a:latin typeface="Times New Roman"/>
                <a:cs typeface="Times New Roman"/>
              </a:rPr>
              <a:t>..................</a:t>
            </a:r>
            <a:r>
              <a:rPr sz="1700" b="1" dirty="0" smtClean="0">
                <a:latin typeface="Times New Roman"/>
                <a:cs typeface="Times New Roman"/>
              </a:rPr>
              <a:t>.</a:t>
            </a:r>
            <a:endParaRPr lang="en-US" sz="1700" b="1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700" b="1" spc="-155" dirty="0" smtClean="0">
                <a:latin typeface="Times New Roman"/>
                <a:cs typeface="Times New Roman"/>
              </a:rPr>
              <a:t> </a:t>
            </a:r>
            <a:r>
              <a:rPr lang="en-IN" sz="1700" b="1" dirty="0" smtClean="0">
                <a:latin typeface="Times New Roman"/>
                <a:cs typeface="Times New Roman"/>
              </a:rPr>
              <a:t>S</a:t>
            </a:r>
            <a:r>
              <a:rPr lang="en-IN" sz="1700" b="1" spc="-10" dirty="0" smtClean="0">
                <a:latin typeface="Times New Roman"/>
                <a:cs typeface="Times New Roman"/>
              </a:rPr>
              <a:t>i</a:t>
            </a:r>
            <a:r>
              <a:rPr lang="en-IN" sz="1700" b="1" dirty="0" smtClean="0">
                <a:latin typeface="Times New Roman"/>
                <a:cs typeface="Times New Roman"/>
              </a:rPr>
              <a:t>gn</a:t>
            </a:r>
            <a:r>
              <a:rPr lang="en-IN" sz="1700" b="1" dirty="0">
                <a:latin typeface="Times New Roman"/>
                <a:cs typeface="Times New Roman"/>
              </a:rPr>
              <a:t>.</a:t>
            </a:r>
            <a:r>
              <a:rPr lang="en-IN" sz="1700" b="1" spc="-254" dirty="0">
                <a:latin typeface="Times New Roman"/>
                <a:cs typeface="Times New Roman"/>
              </a:rPr>
              <a:t> </a:t>
            </a:r>
            <a:r>
              <a:rPr lang="en-IN" sz="1700" b="1" spc="5" dirty="0">
                <a:latin typeface="Times New Roman"/>
                <a:cs typeface="Times New Roman"/>
              </a:rPr>
              <a:t>..................</a:t>
            </a:r>
            <a:r>
              <a:rPr lang="en-IN" sz="1700" b="1" dirty="0">
                <a:latin typeface="Times New Roman"/>
                <a:cs typeface="Times New Roman"/>
              </a:rPr>
              <a:t>.</a:t>
            </a:r>
            <a:r>
              <a:rPr sz="1700" b="1" dirty="0" smtClean="0">
                <a:latin typeface="Times New Roman"/>
                <a:cs typeface="Times New Roman"/>
              </a:rPr>
              <a:t>)</a:t>
            </a:r>
            <a:endParaRPr lang="en-US" sz="1700" b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11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3417"/>
            <a:ext cx="5760720" cy="8659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1600" b="1" spc="-5" dirty="0">
                <a:latin typeface="Times New Roman"/>
                <a:cs typeface="Times New Roman"/>
              </a:rPr>
              <a:t>Bibliography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References</a:t>
            </a:r>
            <a:endParaRPr sz="1600" dirty="0">
              <a:latin typeface="Times New Roman"/>
              <a:cs typeface="Times New Roman"/>
            </a:endParaRPr>
          </a:p>
          <a:p>
            <a:pPr marL="332740" marR="6350" indent="-320675" algn="just">
              <a:lnSpc>
                <a:spcPct val="144300"/>
              </a:lnSpc>
              <a:spcBef>
                <a:spcPts val="195"/>
              </a:spcBef>
              <a:buAutoNum type="arabicPlain"/>
              <a:tabLst>
                <a:tab pos="333375" algn="l"/>
              </a:tabLst>
            </a:pPr>
            <a:r>
              <a:rPr sz="1200" dirty="0">
                <a:latin typeface="Times New Roman"/>
                <a:cs typeface="Times New Roman"/>
              </a:rPr>
              <a:t>“Stock </a:t>
            </a:r>
            <a:r>
              <a:rPr sz="1200" spc="-10" dirty="0">
                <a:latin typeface="Times New Roman"/>
                <a:cs typeface="Times New Roman"/>
              </a:rPr>
              <a:t>price </a:t>
            </a:r>
            <a:r>
              <a:rPr sz="1200" spc="-5" dirty="0">
                <a:latin typeface="Times New Roman"/>
                <a:cs typeface="Times New Roman"/>
              </a:rPr>
              <a:t>prediction using LSTM, RNN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CNN-sliding </a:t>
            </a:r>
            <a:r>
              <a:rPr sz="1200" dirty="0">
                <a:latin typeface="Times New Roman"/>
                <a:cs typeface="Times New Roman"/>
              </a:rPr>
              <a:t>window </a:t>
            </a:r>
            <a:r>
              <a:rPr sz="1200" spc="-5" dirty="0">
                <a:latin typeface="Times New Roman"/>
                <a:cs typeface="Times New Roman"/>
              </a:rPr>
              <a:t>model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IEEE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Conference Publication.” https://ieeexplore.ieee.org/document/8126078 </a:t>
            </a:r>
            <a:r>
              <a:rPr sz="1200" spc="-10" dirty="0">
                <a:latin typeface="Times New Roman"/>
                <a:cs typeface="Times New Roman"/>
              </a:rPr>
              <a:t>(accessed </a:t>
            </a:r>
            <a:r>
              <a:rPr sz="1200" spc="-5" dirty="0">
                <a:latin typeface="Times New Roman"/>
                <a:cs typeface="Times New Roman"/>
              </a:rPr>
              <a:t>Dec. </a:t>
            </a:r>
            <a:r>
              <a:rPr sz="1200" dirty="0">
                <a:latin typeface="Times New Roman"/>
                <a:cs typeface="Times New Roman"/>
              </a:rPr>
              <a:t> 27,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2019).</a:t>
            </a:r>
            <a:endParaRPr sz="1200" dirty="0">
              <a:latin typeface="Times New Roman"/>
              <a:cs typeface="Times New Roman"/>
            </a:endParaRPr>
          </a:p>
          <a:p>
            <a:pPr marL="332740" marR="5080" indent="-320675" algn="just">
              <a:lnSpc>
                <a:spcPct val="143300"/>
              </a:lnSpc>
              <a:buAutoNum type="arabicPlain"/>
              <a:tabLst>
                <a:tab pos="333375" algn="l"/>
              </a:tabLst>
            </a:pPr>
            <a:r>
              <a:rPr sz="1200" spc="-10" dirty="0">
                <a:latin typeface="Times New Roman"/>
                <a:cs typeface="Times New Roman"/>
              </a:rPr>
              <a:t>J. Jagwani, M. </a:t>
            </a:r>
            <a:r>
              <a:rPr sz="1200" dirty="0">
                <a:latin typeface="Times New Roman"/>
                <a:cs typeface="Times New Roman"/>
              </a:rPr>
              <a:t>Gupta, </a:t>
            </a:r>
            <a:r>
              <a:rPr sz="1200" spc="-5" dirty="0">
                <a:latin typeface="Times New Roman"/>
                <a:cs typeface="Times New Roman"/>
              </a:rPr>
              <a:t>H. </a:t>
            </a:r>
            <a:r>
              <a:rPr sz="1200" spc="-10" dirty="0">
                <a:latin typeface="Times New Roman"/>
                <a:cs typeface="Times New Roman"/>
              </a:rPr>
              <a:t>Sachdeva, and </a:t>
            </a:r>
            <a:r>
              <a:rPr sz="1200" spc="-15" dirty="0">
                <a:latin typeface="Times New Roman"/>
                <a:cs typeface="Times New Roman"/>
              </a:rPr>
              <a:t>A. </a:t>
            </a:r>
            <a:r>
              <a:rPr sz="1200" spc="-5" dirty="0">
                <a:latin typeface="Times New Roman"/>
                <a:cs typeface="Times New Roman"/>
              </a:rPr>
              <a:t>Singhal, “Stock </a:t>
            </a:r>
            <a:r>
              <a:rPr sz="1200" spc="-15" dirty="0">
                <a:latin typeface="Times New Roman"/>
                <a:cs typeface="Times New Roman"/>
              </a:rPr>
              <a:t>Price </a:t>
            </a:r>
            <a:r>
              <a:rPr sz="1200" spc="-5" dirty="0">
                <a:latin typeface="Times New Roman"/>
                <a:cs typeface="Times New Roman"/>
              </a:rPr>
              <a:t>Forecasting Using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Yahoo </a:t>
            </a:r>
            <a:r>
              <a:rPr sz="1200" spc="-10" dirty="0">
                <a:latin typeface="Times New Roman"/>
                <a:cs typeface="Times New Roman"/>
              </a:rPr>
              <a:t>Finance and </a:t>
            </a:r>
            <a:r>
              <a:rPr sz="1200" spc="-5" dirty="0">
                <a:latin typeface="Times New Roman"/>
                <a:cs typeface="Times New Roman"/>
              </a:rPr>
              <a:t>Analysing Seasonal and Nonseasonal Trend,”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i="1" dirty="0">
                <a:latin typeface="Times New Roman"/>
                <a:cs typeface="Times New Roman"/>
              </a:rPr>
              <a:t>2018 </a:t>
            </a:r>
            <a:r>
              <a:rPr sz="1200" i="1" spc="-5" dirty="0">
                <a:latin typeface="Times New Roman"/>
                <a:cs typeface="Times New Roman"/>
              </a:rPr>
              <a:t>Second 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International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Conference</a:t>
            </a:r>
            <a:r>
              <a:rPr sz="1200" i="1" spc="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on</a:t>
            </a:r>
            <a:r>
              <a:rPr sz="1200" i="1" spc="5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Intelligent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Computing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Control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Systems</a:t>
            </a:r>
            <a:r>
              <a:rPr sz="1200" i="1" spc="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(ICICCS)</a:t>
            </a:r>
            <a:r>
              <a:rPr sz="1200" dirty="0">
                <a:latin typeface="Times New Roman"/>
                <a:cs typeface="Times New Roman"/>
              </a:rPr>
              <a:t>,</a:t>
            </a:r>
          </a:p>
          <a:p>
            <a:pPr marL="332740" algn="just">
              <a:lnSpc>
                <a:spcPct val="100000"/>
              </a:lnSpc>
              <a:spcBef>
                <a:spcPts val="650"/>
              </a:spcBef>
            </a:pPr>
            <a:r>
              <a:rPr sz="1200" spc="-10" dirty="0">
                <a:latin typeface="Times New Roman"/>
                <a:cs typeface="Times New Roman"/>
              </a:rPr>
              <a:t>Madurai,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India,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Jun.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462–467,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doi: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10.1109/ICCONS.2018.8663035.</a:t>
            </a: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[3]  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 </a:t>
            </a:r>
            <a:r>
              <a:rPr sz="1200" spc="-10" dirty="0">
                <a:latin typeface="Times New Roman"/>
                <a:cs typeface="Times New Roman"/>
              </a:rPr>
              <a:t>Parmar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et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al.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“Stock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Dec.</a:t>
            </a:r>
            <a:r>
              <a:rPr sz="1200" dirty="0">
                <a:latin typeface="Times New Roman"/>
                <a:cs typeface="Times New Roman"/>
              </a:rPr>
              <a:t> 2018, pp.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574–576, </a:t>
            </a:r>
            <a:r>
              <a:rPr sz="1200" spc="-15" dirty="0">
                <a:latin typeface="Times New Roman"/>
                <a:cs typeface="Times New Roman"/>
              </a:rPr>
              <a:t>doi: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10.1109/ICSCCC.2018.8703332.</a:t>
            </a:r>
            <a:endParaRPr sz="1200" dirty="0">
              <a:latin typeface="Times New Roman"/>
              <a:cs typeface="Times New Roman"/>
            </a:endParaRPr>
          </a:p>
          <a:p>
            <a:pPr marL="332740" marR="5080" indent="-320675" algn="just">
              <a:lnSpc>
                <a:spcPct val="143300"/>
              </a:lnSpc>
              <a:buAutoNum type="arabicPlain" startAt="4"/>
              <a:tabLst>
                <a:tab pos="333375" algn="l"/>
              </a:tabLst>
            </a:pPr>
            <a:r>
              <a:rPr sz="1200" spc="-5" dirty="0">
                <a:latin typeface="Times New Roman"/>
                <a:cs typeface="Times New Roman"/>
              </a:rPr>
              <a:t>Y.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Lei,</a:t>
            </a:r>
            <a:r>
              <a:rPr sz="1200" spc="-15" dirty="0">
                <a:latin typeface="Times New Roman"/>
                <a:cs typeface="Times New Roman"/>
              </a:rPr>
              <a:t> K.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Zhou,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Y.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Liu,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“Multi-Category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Driven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</a:t>
            </a:r>
            <a:r>
              <a:rPr sz="1200" spc="-5" dirty="0">
                <a:latin typeface="Times New Roman"/>
                <a:cs typeface="Times New Roman"/>
              </a:rPr>
              <a:t> Trends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Prediction,”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2018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5th</a:t>
            </a:r>
            <a:r>
              <a:rPr sz="1200" i="1" spc="3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IEEE</a:t>
            </a:r>
            <a:r>
              <a:rPr sz="1200" i="1" spc="5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International</a:t>
            </a:r>
            <a:r>
              <a:rPr sz="1200" i="1" spc="4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Conference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on</a:t>
            </a:r>
            <a:r>
              <a:rPr sz="1200" i="1" spc="3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Cloud</a:t>
            </a:r>
            <a:r>
              <a:rPr sz="1200" i="1" spc="4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Computing</a:t>
            </a:r>
            <a:r>
              <a:rPr sz="1200" i="1" spc="6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endParaRPr sz="1200" dirty="0">
              <a:latin typeface="Times New Roman"/>
              <a:cs typeface="Times New Roman"/>
            </a:endParaRPr>
          </a:p>
          <a:p>
            <a:pPr marL="332740" marR="10795" algn="just">
              <a:lnSpc>
                <a:spcPct val="143300"/>
              </a:lnSpc>
              <a:spcBef>
                <a:spcPts val="25"/>
              </a:spcBef>
            </a:pPr>
            <a:r>
              <a:rPr sz="1200" i="1" spc="-5" dirty="0">
                <a:latin typeface="Times New Roman"/>
                <a:cs typeface="Times New Roman"/>
              </a:rPr>
              <a:t>Intelligence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Systems</a:t>
            </a:r>
            <a:r>
              <a:rPr sz="1200" i="1" dirty="0">
                <a:latin typeface="Times New Roman"/>
                <a:cs typeface="Times New Roman"/>
              </a:rPr>
              <a:t> (CCIS)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Nanjing,</a:t>
            </a:r>
            <a:r>
              <a:rPr sz="1200" spc="-5" dirty="0">
                <a:latin typeface="Times New Roman"/>
                <a:cs typeface="Times New Roman"/>
              </a:rPr>
              <a:t> China,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Nov.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497–501,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doi: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10.1109/CCIS.2018.8691392.</a:t>
            </a:r>
            <a:endParaRPr sz="1200" dirty="0">
              <a:latin typeface="Times New Roman"/>
              <a:cs typeface="Times New Roman"/>
            </a:endParaRPr>
          </a:p>
          <a:p>
            <a:pPr marL="332740" marR="11430" indent="-320675" algn="just">
              <a:lnSpc>
                <a:spcPct val="143300"/>
              </a:lnSpc>
              <a:spcBef>
                <a:spcPts val="5"/>
              </a:spcBef>
              <a:buAutoNum type="arabicPlain" startAt="5"/>
              <a:tabLst>
                <a:tab pos="333375" algn="l"/>
              </a:tabLst>
            </a:pPr>
            <a:r>
              <a:rPr sz="1200" spc="-5" dirty="0">
                <a:latin typeface="Times New Roman"/>
                <a:cs typeface="Times New Roman"/>
              </a:rPr>
              <a:t>B. </a:t>
            </a:r>
            <a:r>
              <a:rPr sz="1200" spc="-10" dirty="0">
                <a:latin typeface="Times New Roman"/>
                <a:cs typeface="Times New Roman"/>
              </a:rPr>
              <a:t>Jeevan, </a:t>
            </a:r>
            <a:r>
              <a:rPr sz="1200" dirty="0">
                <a:latin typeface="Times New Roman"/>
                <a:cs typeface="Times New Roman"/>
              </a:rPr>
              <a:t>E. </a:t>
            </a:r>
            <a:r>
              <a:rPr sz="1200" spc="-10" dirty="0">
                <a:latin typeface="Times New Roman"/>
                <a:cs typeface="Times New Roman"/>
              </a:rPr>
              <a:t>Naresh, </a:t>
            </a:r>
            <a:r>
              <a:rPr sz="1200" spc="-5" dirty="0">
                <a:latin typeface="Times New Roman"/>
                <a:cs typeface="Times New Roman"/>
              </a:rPr>
              <a:t>B. </a:t>
            </a:r>
            <a:r>
              <a:rPr sz="1200" spc="-10" dirty="0">
                <a:latin typeface="Times New Roman"/>
                <a:cs typeface="Times New Roman"/>
              </a:rPr>
              <a:t>P. </a:t>
            </a:r>
            <a:r>
              <a:rPr sz="1200" spc="-5" dirty="0">
                <a:latin typeface="Times New Roman"/>
                <a:cs typeface="Times New Roman"/>
              </a:rPr>
              <a:t>V. </a:t>
            </a:r>
            <a:r>
              <a:rPr sz="1200" spc="-10" dirty="0">
                <a:latin typeface="Times New Roman"/>
                <a:cs typeface="Times New Roman"/>
              </a:rPr>
              <a:t>kumar, and </a:t>
            </a:r>
            <a:r>
              <a:rPr sz="1200" dirty="0">
                <a:latin typeface="Times New Roman"/>
                <a:cs typeface="Times New Roman"/>
              </a:rPr>
              <a:t>P. </a:t>
            </a:r>
            <a:r>
              <a:rPr sz="1200" spc="-15" dirty="0">
                <a:latin typeface="Times New Roman"/>
                <a:cs typeface="Times New Roman"/>
              </a:rPr>
              <a:t>Kambli, </a:t>
            </a:r>
            <a:r>
              <a:rPr sz="1200" spc="-5" dirty="0">
                <a:latin typeface="Times New Roman"/>
                <a:cs typeface="Times New Roman"/>
              </a:rPr>
              <a:t>“Share </a:t>
            </a:r>
            <a:r>
              <a:rPr sz="1200" spc="-10" dirty="0">
                <a:latin typeface="Times New Roman"/>
                <a:cs typeface="Times New Roman"/>
              </a:rPr>
              <a:t>Price </a:t>
            </a:r>
            <a:r>
              <a:rPr sz="1200" spc="-5" dirty="0">
                <a:latin typeface="Times New Roman"/>
                <a:cs typeface="Times New Roman"/>
              </a:rPr>
              <a:t>Prediction </a:t>
            </a:r>
            <a:r>
              <a:rPr sz="1200" spc="-1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 Machine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Technique,”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2018</a:t>
            </a:r>
            <a:r>
              <a:rPr sz="1200" i="1" spc="8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3rd</a:t>
            </a:r>
            <a:r>
              <a:rPr sz="1200" i="1" spc="9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International</a:t>
            </a:r>
            <a:r>
              <a:rPr sz="1200" i="1" spc="8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Conference</a:t>
            </a:r>
            <a:r>
              <a:rPr sz="1200" i="1" spc="8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on</a:t>
            </a:r>
            <a:r>
              <a:rPr sz="1200" i="1" spc="8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Circuits,</a:t>
            </a:r>
            <a:endParaRPr sz="1200" dirty="0">
              <a:latin typeface="Times New Roman"/>
              <a:cs typeface="Times New Roman"/>
            </a:endParaRPr>
          </a:p>
          <a:p>
            <a:pPr marL="332740" marR="7620" algn="just">
              <a:lnSpc>
                <a:spcPct val="143300"/>
              </a:lnSpc>
              <a:spcBef>
                <a:spcPts val="25"/>
              </a:spcBef>
            </a:pPr>
            <a:r>
              <a:rPr sz="1200" i="1" spc="-5" dirty="0">
                <a:latin typeface="Times New Roman"/>
                <a:cs typeface="Times New Roman"/>
              </a:rPr>
              <a:t>Control,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Communication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Computing</a:t>
            </a:r>
            <a:r>
              <a:rPr sz="1200" i="1" spc="-5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(I4C)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Bangalore,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India,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Oct.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2018,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1–4,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doi: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10.1109/CIMCA.2018.8739647.</a:t>
            </a:r>
            <a:endParaRPr sz="1200" dirty="0">
              <a:latin typeface="Times New Roman"/>
              <a:cs typeface="Times New Roman"/>
            </a:endParaRPr>
          </a:p>
          <a:p>
            <a:pPr marL="332740" marR="10160" indent="-320675" algn="just">
              <a:lnSpc>
                <a:spcPct val="143300"/>
              </a:lnSpc>
              <a:buAutoNum type="arabicPlain" startAt="6"/>
              <a:tabLst>
                <a:tab pos="333375" algn="l"/>
              </a:tabLst>
            </a:pPr>
            <a:r>
              <a:rPr sz="1200" spc="-10" dirty="0">
                <a:latin typeface="Times New Roman"/>
                <a:cs typeface="Times New Roman"/>
              </a:rPr>
              <a:t>M.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Usmani,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Adil,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K.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Raza,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Ali,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“Stock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market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techniques,”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2016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3rd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International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Conference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on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computer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Information</a:t>
            </a:r>
            <a:endParaRPr sz="1200" dirty="0">
              <a:latin typeface="Times New Roman"/>
              <a:cs typeface="Times New Roman"/>
            </a:endParaRPr>
          </a:p>
          <a:p>
            <a:pPr marL="332740" algn="just">
              <a:lnSpc>
                <a:spcPct val="100000"/>
              </a:lnSpc>
              <a:spcBef>
                <a:spcPts val="650"/>
              </a:spcBef>
            </a:pPr>
            <a:r>
              <a:rPr sz="1200" i="1" spc="-5" dirty="0">
                <a:latin typeface="Times New Roman"/>
                <a:cs typeface="Times New Roman"/>
              </a:rPr>
              <a:t>Sciences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(ICCOINS)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2016,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322–327.</a:t>
            </a:r>
          </a:p>
          <a:p>
            <a:pPr marL="332740" marR="10795" indent="-320675" algn="just">
              <a:lnSpc>
                <a:spcPct val="143300"/>
              </a:lnSpc>
              <a:buAutoNum type="arabicPlain" startAt="7"/>
              <a:tabLst>
                <a:tab pos="333375" algn="l"/>
              </a:tabLst>
            </a:pPr>
            <a:r>
              <a:rPr sz="1200" spc="-10" dirty="0">
                <a:latin typeface="Times New Roman"/>
                <a:cs typeface="Times New Roman"/>
              </a:rPr>
              <a:t>J. </a:t>
            </a:r>
            <a:r>
              <a:rPr sz="1200" spc="-5" dirty="0">
                <a:latin typeface="Times New Roman"/>
                <a:cs typeface="Times New Roman"/>
              </a:rPr>
              <a:t>Du, Q. </a:t>
            </a:r>
            <a:r>
              <a:rPr sz="1200" spc="-20" dirty="0">
                <a:latin typeface="Times New Roman"/>
                <a:cs typeface="Times New Roman"/>
              </a:rPr>
              <a:t>Liu, </a:t>
            </a:r>
            <a:r>
              <a:rPr sz="1200" spc="-15" dirty="0">
                <a:latin typeface="Times New Roman"/>
                <a:cs typeface="Times New Roman"/>
              </a:rPr>
              <a:t>K. </a:t>
            </a:r>
            <a:r>
              <a:rPr sz="1200" spc="-10" dirty="0">
                <a:latin typeface="Times New Roman"/>
                <a:cs typeface="Times New Roman"/>
              </a:rPr>
              <a:t>Chen, and J. Wang, </a:t>
            </a:r>
            <a:r>
              <a:rPr sz="1200" spc="-5" dirty="0">
                <a:latin typeface="Times New Roman"/>
                <a:cs typeface="Times New Roman"/>
              </a:rPr>
              <a:t>“Forecasting </a:t>
            </a:r>
            <a:r>
              <a:rPr sz="1200" spc="5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prices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two </a:t>
            </a:r>
            <a:r>
              <a:rPr sz="1200" spc="-10" dirty="0">
                <a:latin typeface="Times New Roman"/>
                <a:cs typeface="Times New Roman"/>
              </a:rPr>
              <a:t>ways based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LSTM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neural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network,”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2019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IEEE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3rd</a:t>
            </a:r>
            <a:r>
              <a:rPr sz="1200" i="1" spc="-5" dirty="0">
                <a:latin typeface="Times New Roman"/>
                <a:cs typeface="Times New Roman"/>
              </a:rPr>
              <a:t> Information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Technology,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Networking, 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Electronic</a:t>
            </a:r>
            <a:r>
              <a:rPr sz="1200" i="1" spc="-6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Automation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Control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Conference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(ITNEC)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2019,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1083–1086,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doi:</a:t>
            </a:r>
            <a:endParaRPr sz="12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650"/>
              </a:spcBef>
            </a:pPr>
            <a:r>
              <a:rPr sz="1200" spc="-5" dirty="0">
                <a:latin typeface="Times New Roman"/>
                <a:cs typeface="Times New Roman"/>
              </a:rPr>
              <a:t>10.1109/ITNEC.2019.8729026.</a:t>
            </a:r>
            <a:endParaRPr sz="1200" dirty="0">
              <a:latin typeface="Times New Roman"/>
              <a:cs typeface="Times New Roman"/>
            </a:endParaRPr>
          </a:p>
          <a:p>
            <a:pPr marL="332740" marR="10160" indent="-320675" algn="just">
              <a:lnSpc>
                <a:spcPct val="143300"/>
              </a:lnSpc>
              <a:buAutoNum type="arabicPlain" startAt="8"/>
              <a:tabLst>
                <a:tab pos="333375" algn="l"/>
              </a:tabLst>
            </a:pPr>
            <a:r>
              <a:rPr sz="1200" spc="-5" dirty="0">
                <a:latin typeface="Times New Roman"/>
                <a:cs typeface="Times New Roman"/>
              </a:rPr>
              <a:t>S. </a:t>
            </a:r>
            <a:r>
              <a:rPr sz="1200" spc="-10" dirty="0">
                <a:latin typeface="Times New Roman"/>
                <a:cs typeface="Times New Roman"/>
              </a:rPr>
              <a:t>E. </a:t>
            </a:r>
            <a:r>
              <a:rPr sz="1200" spc="-5" dirty="0">
                <a:latin typeface="Times New Roman"/>
                <a:cs typeface="Times New Roman"/>
              </a:rPr>
              <a:t>Gao, B. S. </a:t>
            </a:r>
            <a:r>
              <a:rPr sz="1200" spc="-20" dirty="0">
                <a:latin typeface="Times New Roman"/>
                <a:cs typeface="Times New Roman"/>
              </a:rPr>
              <a:t>Lin,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C.-M. </a:t>
            </a:r>
            <a:r>
              <a:rPr sz="1200" spc="-10" dirty="0">
                <a:latin typeface="Times New Roman"/>
                <a:cs typeface="Times New Roman"/>
              </a:rPr>
              <a:t>Wang, </a:t>
            </a:r>
            <a:r>
              <a:rPr sz="1200" spc="-5" dirty="0">
                <a:latin typeface="Times New Roman"/>
                <a:cs typeface="Times New Roman"/>
              </a:rPr>
              <a:t>“Share Price Trend Prediction Using CRNN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LSTM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Structure,”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2018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International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Symposium</a:t>
            </a:r>
            <a:r>
              <a:rPr sz="1200" i="1" spc="-6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on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Computer,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Consumer</a:t>
            </a:r>
            <a:r>
              <a:rPr sz="1200" i="1" spc="-7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Control </a:t>
            </a:r>
            <a:r>
              <a:rPr sz="1200" i="1" spc="-29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(IS3C)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2018,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pp.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10–13,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doi: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10.1109/IS3C.2018.00012.</a:t>
            </a:r>
          </a:p>
          <a:p>
            <a:pPr marL="332740" indent="-320675" algn="just">
              <a:lnSpc>
                <a:spcPct val="100000"/>
              </a:lnSpc>
              <a:spcBef>
                <a:spcPts val="625"/>
              </a:spcBef>
              <a:buAutoNum type="arabicPlain" startAt="8"/>
              <a:tabLst>
                <a:tab pos="333375" algn="l"/>
              </a:tabLst>
            </a:pPr>
            <a:r>
              <a:rPr sz="1200" dirty="0">
                <a:latin typeface="Times New Roman"/>
                <a:cs typeface="Times New Roman"/>
              </a:rPr>
              <a:t>T.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Gao,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Y.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Chai,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Liu,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“Applying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long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short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term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momory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neural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endParaRPr sz="1200" dirty="0">
              <a:latin typeface="Times New Roman"/>
              <a:cs typeface="Times New Roman"/>
            </a:endParaRPr>
          </a:p>
          <a:p>
            <a:pPr marL="332740" marR="7620" algn="just">
              <a:lnSpc>
                <a:spcPct val="143300"/>
              </a:lnSpc>
              <a:spcBef>
                <a:spcPts val="25"/>
              </a:spcBef>
            </a:pPr>
            <a:r>
              <a:rPr sz="1200" spc="-5" dirty="0">
                <a:latin typeface="Times New Roman"/>
                <a:cs typeface="Times New Roman"/>
              </a:rPr>
              <a:t>predicting </a:t>
            </a:r>
            <a:r>
              <a:rPr sz="1200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closing </a:t>
            </a:r>
            <a:r>
              <a:rPr sz="1200" spc="-5" dirty="0">
                <a:latin typeface="Times New Roman"/>
                <a:cs typeface="Times New Roman"/>
              </a:rPr>
              <a:t>price,”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i="1" dirty="0">
                <a:latin typeface="Times New Roman"/>
                <a:cs typeface="Times New Roman"/>
              </a:rPr>
              <a:t>2017 8th </a:t>
            </a:r>
            <a:r>
              <a:rPr sz="1200" i="1" spc="-5" dirty="0">
                <a:latin typeface="Times New Roman"/>
                <a:cs typeface="Times New Roman"/>
              </a:rPr>
              <a:t>IEEE International Conference </a:t>
            </a:r>
            <a:r>
              <a:rPr sz="1200" i="1" dirty="0">
                <a:latin typeface="Times New Roman"/>
                <a:cs typeface="Times New Roman"/>
              </a:rPr>
              <a:t>on </a:t>
            </a:r>
            <a:r>
              <a:rPr sz="1200" i="1" spc="-10" dirty="0">
                <a:latin typeface="Times New Roman"/>
                <a:cs typeface="Times New Roman"/>
              </a:rPr>
              <a:t>Software </a:t>
            </a:r>
            <a:r>
              <a:rPr sz="1200" i="1" spc="-5" dirty="0">
                <a:latin typeface="Times New Roman"/>
                <a:cs typeface="Times New Roman"/>
              </a:rPr>
              <a:t> Engineering </a:t>
            </a:r>
            <a:r>
              <a:rPr sz="1200" i="1" dirty="0">
                <a:latin typeface="Times New Roman"/>
                <a:cs typeface="Times New Roman"/>
              </a:rPr>
              <a:t>and </a:t>
            </a:r>
            <a:r>
              <a:rPr sz="1200" i="1" spc="-5" dirty="0">
                <a:latin typeface="Times New Roman"/>
                <a:cs typeface="Times New Roman"/>
              </a:rPr>
              <a:t>Service Science (ICSESS)</a:t>
            </a:r>
            <a:r>
              <a:rPr sz="1200" spc="-5" dirty="0">
                <a:latin typeface="Times New Roman"/>
                <a:cs typeface="Times New Roman"/>
              </a:rPr>
              <a:t>, Beijing, </a:t>
            </a:r>
            <a:r>
              <a:rPr sz="1200" spc="-15" dirty="0">
                <a:latin typeface="Times New Roman"/>
                <a:cs typeface="Times New Roman"/>
              </a:rPr>
              <a:t>China, </a:t>
            </a:r>
            <a:r>
              <a:rPr sz="1200" spc="-5" dirty="0">
                <a:latin typeface="Times New Roman"/>
                <a:cs typeface="Times New Roman"/>
              </a:rPr>
              <a:t>Nov. </a:t>
            </a:r>
            <a:r>
              <a:rPr sz="1200" dirty="0">
                <a:latin typeface="Times New Roman"/>
                <a:cs typeface="Times New Roman"/>
              </a:rPr>
              <a:t>2017, </a:t>
            </a:r>
            <a:r>
              <a:rPr sz="1200" spc="-10" dirty="0">
                <a:latin typeface="Times New Roman"/>
                <a:cs typeface="Times New Roman"/>
              </a:rPr>
              <a:t>pp. </a:t>
            </a:r>
            <a:r>
              <a:rPr sz="1200" dirty="0">
                <a:latin typeface="Times New Roman"/>
                <a:cs typeface="Times New Roman"/>
              </a:rPr>
              <a:t>575–578, </a:t>
            </a:r>
            <a:r>
              <a:rPr sz="1200" spc="-15" dirty="0">
                <a:latin typeface="Times New Roman"/>
                <a:cs typeface="Times New Roman"/>
              </a:rPr>
              <a:t>doi: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10.1109/ICSESS.2017.8342981.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33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3417"/>
            <a:ext cx="5760720" cy="936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 dirty="0" smtClean="0">
              <a:latin typeface="Times New Roman"/>
              <a:cs typeface="Times New Roman"/>
            </a:endParaRPr>
          </a:p>
          <a:p>
            <a:pPr marL="332740" marR="7620" indent="-320675" algn="just">
              <a:lnSpc>
                <a:spcPct val="144000"/>
              </a:lnSpc>
              <a:buAutoNum type="arabicPlain" startAt="10"/>
              <a:tabLst>
                <a:tab pos="333375" algn="l"/>
              </a:tabLst>
            </a:pPr>
            <a:r>
              <a:rPr sz="1200" spc="-5" dirty="0" smtClean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. Y. Nivetha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C. </a:t>
            </a:r>
            <a:r>
              <a:rPr sz="1200" spc="-10" dirty="0">
                <a:latin typeface="Times New Roman"/>
                <a:cs typeface="Times New Roman"/>
              </a:rPr>
              <a:t>Dhaya, “Developing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Prediction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Stock </a:t>
            </a:r>
            <a:r>
              <a:rPr sz="1200" spc="-5" dirty="0">
                <a:latin typeface="Times New Roman"/>
                <a:cs typeface="Times New Roman"/>
              </a:rPr>
              <a:t>Analysis,”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2017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International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Conference</a:t>
            </a:r>
            <a:r>
              <a:rPr sz="1200" i="1" dirty="0">
                <a:latin typeface="Times New Roman"/>
                <a:cs typeface="Times New Roman"/>
              </a:rPr>
              <a:t> on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Technical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Advancements</a:t>
            </a:r>
            <a:r>
              <a:rPr sz="1200" i="1" dirty="0">
                <a:latin typeface="Times New Roman"/>
                <a:cs typeface="Times New Roman"/>
              </a:rPr>
              <a:t> in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Computers</a:t>
            </a:r>
            <a:r>
              <a:rPr sz="1200" i="1" dirty="0">
                <a:latin typeface="Times New Roman"/>
                <a:cs typeface="Times New Roman"/>
              </a:rPr>
              <a:t> and 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Communications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(ICTACC)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Melmaurvathur,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India,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Apr.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2017,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pp.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1–3,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doi: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10.1109/ICTACC.2017.11.</a:t>
            </a:r>
            <a:endParaRPr sz="1200" dirty="0">
              <a:latin typeface="Times New Roman"/>
              <a:cs typeface="Times New Roman"/>
            </a:endParaRPr>
          </a:p>
          <a:p>
            <a:pPr marL="332740" marR="7620" indent="-320675" algn="just">
              <a:lnSpc>
                <a:spcPct val="143300"/>
              </a:lnSpc>
              <a:buAutoNum type="arabicPlain" startAt="10"/>
              <a:tabLst>
                <a:tab pos="333375" algn="l"/>
              </a:tabLst>
            </a:pPr>
            <a:r>
              <a:rPr sz="1200" spc="-10" dirty="0">
                <a:latin typeface="Times New Roman"/>
                <a:cs typeface="Times New Roman"/>
              </a:rPr>
              <a:t>Z. </a:t>
            </a:r>
            <a:r>
              <a:rPr sz="1200" spc="-5" dirty="0">
                <a:latin typeface="Times New Roman"/>
                <a:cs typeface="Times New Roman"/>
              </a:rPr>
              <a:t>Yeze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15" dirty="0">
                <a:latin typeface="Times New Roman"/>
                <a:cs typeface="Times New Roman"/>
              </a:rPr>
              <a:t>W. </a:t>
            </a:r>
            <a:r>
              <a:rPr sz="1200" spc="-10" dirty="0">
                <a:latin typeface="Times New Roman"/>
                <a:cs typeface="Times New Roman"/>
              </a:rPr>
              <a:t>Yiying,</a:t>
            </a:r>
            <a:r>
              <a:rPr sz="1200" spc="-5" dirty="0">
                <a:latin typeface="Times New Roman"/>
                <a:cs typeface="Times New Roman"/>
              </a:rPr>
              <a:t> “Stock </a:t>
            </a:r>
            <a:r>
              <a:rPr sz="1200" spc="-10" dirty="0">
                <a:latin typeface="Times New Roman"/>
                <a:cs typeface="Times New Roman"/>
              </a:rPr>
              <a:t>Price </a:t>
            </a:r>
            <a:r>
              <a:rPr sz="1200" spc="-5" dirty="0">
                <a:latin typeface="Times New Roman"/>
                <a:cs typeface="Times New Roman"/>
              </a:rPr>
              <a:t>Prediction Based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Entropy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Artificial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Network,”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2019</a:t>
            </a:r>
            <a:r>
              <a:rPr sz="1200" i="1" spc="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5th</a:t>
            </a:r>
            <a:r>
              <a:rPr sz="1200" i="1" spc="10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International</a:t>
            </a:r>
            <a:r>
              <a:rPr sz="1200" i="1" spc="1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Conference</a:t>
            </a:r>
            <a:r>
              <a:rPr sz="1200" i="1" spc="10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on</a:t>
            </a:r>
            <a:r>
              <a:rPr sz="1200" i="1" spc="10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Information</a:t>
            </a:r>
            <a:endParaRPr sz="1200" dirty="0">
              <a:latin typeface="Times New Roman"/>
              <a:cs typeface="Times New Roman"/>
            </a:endParaRPr>
          </a:p>
          <a:p>
            <a:pPr marL="332740" marR="8255" algn="just">
              <a:lnSpc>
                <a:spcPct val="143500"/>
              </a:lnSpc>
              <a:spcBef>
                <a:spcPts val="25"/>
              </a:spcBef>
            </a:pPr>
            <a:r>
              <a:rPr sz="1200" i="1" spc="-5" dirty="0">
                <a:latin typeface="Times New Roman"/>
                <a:cs typeface="Times New Roman"/>
              </a:rPr>
              <a:t>Management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(ICIM)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Cambridge,</a:t>
            </a:r>
            <a:r>
              <a:rPr sz="1200" spc="-5" dirty="0">
                <a:latin typeface="Times New Roman"/>
                <a:cs typeface="Times New Roman"/>
              </a:rPr>
              <a:t> United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Kingdom,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Mar.</a:t>
            </a:r>
            <a:r>
              <a:rPr sz="1200" dirty="0">
                <a:latin typeface="Times New Roman"/>
                <a:cs typeface="Times New Roman"/>
              </a:rPr>
              <a:t> 2019,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pp.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248–251,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doi: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10.1109/INFOMAN.2019.8714662.</a:t>
            </a:r>
            <a:endParaRPr sz="1200" dirty="0">
              <a:latin typeface="Times New Roman"/>
              <a:cs typeface="Times New Roman"/>
            </a:endParaRPr>
          </a:p>
          <a:p>
            <a:pPr marL="332740" marR="8890" indent="-320675" algn="just">
              <a:lnSpc>
                <a:spcPct val="143300"/>
              </a:lnSpc>
              <a:buAutoNum type="arabicPlain" startAt="12"/>
              <a:tabLst>
                <a:tab pos="333375" algn="l"/>
              </a:tabLst>
            </a:pPr>
            <a:r>
              <a:rPr sz="1200" spc="-10" dirty="0">
                <a:latin typeface="Times New Roman"/>
                <a:cs typeface="Times New Roman"/>
              </a:rPr>
              <a:t>“Basic</a:t>
            </a:r>
            <a:r>
              <a:rPr sz="1200" spc="-5" dirty="0">
                <a:latin typeface="Times New Roman"/>
                <a:cs typeface="Times New Roman"/>
              </a:rPr>
              <a:t> LSTM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Unit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Diagram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[10]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|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Download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Scientific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Diagram.”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https:/</a:t>
            </a:r>
            <a:r>
              <a:rPr sz="1200" spc="-5" dirty="0">
                <a:latin typeface="Times New Roman"/>
                <a:cs typeface="Times New Roman"/>
                <a:hlinkClick r:id="rId2"/>
              </a:rPr>
              <a:t>/www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r>
              <a:rPr sz="1200" spc="-5" dirty="0">
                <a:latin typeface="Times New Roman"/>
                <a:cs typeface="Times New Roman"/>
                <a:hlinkClick r:id="rId2"/>
              </a:rPr>
              <a:t>researchgate.net/figure/Basic-LSTM-Unit-Transfer-Function-</a:t>
            </a:r>
            <a:endParaRPr sz="1200" dirty="0">
              <a:latin typeface="Times New Roman"/>
              <a:cs typeface="Times New Roman"/>
            </a:endParaRPr>
          </a:p>
          <a:p>
            <a:pPr marL="332740" algn="just">
              <a:lnSpc>
                <a:spcPct val="100000"/>
              </a:lnSpc>
              <a:spcBef>
                <a:spcPts val="645"/>
              </a:spcBef>
            </a:pPr>
            <a:r>
              <a:rPr sz="1200" spc="-5" dirty="0">
                <a:latin typeface="Times New Roman"/>
                <a:cs typeface="Times New Roman"/>
              </a:rPr>
              <a:t>Diagram-from-10_fig8_308804546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(accessed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Jun.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03,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2020).</a:t>
            </a:r>
            <a:endParaRPr sz="1200" dirty="0">
              <a:latin typeface="Times New Roman"/>
              <a:cs typeface="Times New Roman"/>
            </a:endParaRPr>
          </a:p>
          <a:p>
            <a:pPr marL="332740" marR="8890" indent="-320675" algn="just">
              <a:lnSpc>
                <a:spcPct val="143300"/>
              </a:lnSpc>
              <a:spcBef>
                <a:spcPts val="5"/>
              </a:spcBef>
              <a:buAutoNum type="arabicPlain" startAt="13"/>
              <a:tabLst>
                <a:tab pos="333375" algn="l"/>
              </a:tabLst>
            </a:pPr>
            <a:r>
              <a:rPr sz="1200" spc="-10" dirty="0">
                <a:latin typeface="Times New Roman"/>
                <a:cs typeface="Times New Roman"/>
              </a:rPr>
              <a:t>“Fig.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CNN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architecture.,”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ResearchGate</a:t>
            </a:r>
            <a:r>
              <a:rPr sz="1200" spc="-5" dirty="0">
                <a:latin typeface="Times New Roman"/>
                <a:cs typeface="Times New Roman"/>
              </a:rPr>
              <a:t>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https:/</a:t>
            </a:r>
            <a:r>
              <a:rPr sz="1200" spc="-5" dirty="0">
                <a:latin typeface="Times New Roman"/>
                <a:cs typeface="Times New Roman"/>
                <a:hlinkClick r:id="rId3"/>
              </a:rPr>
              <a:t>/www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r>
              <a:rPr sz="1200" spc="-5" dirty="0">
                <a:latin typeface="Times New Roman"/>
                <a:cs typeface="Times New Roman"/>
                <a:hlinkClick r:id="rId3"/>
              </a:rPr>
              <a:t>researchgate.net/figure/An-example-of-CNN-architecture_fig1_320748406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(accessed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Jun.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03,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2020).</a:t>
            </a:r>
          </a:p>
          <a:p>
            <a:pPr marL="332740" marR="8255" indent="-320675" algn="just">
              <a:lnSpc>
                <a:spcPct val="143400"/>
              </a:lnSpc>
              <a:spcBef>
                <a:spcPts val="25"/>
              </a:spcBef>
              <a:buAutoNum type="arabicPlain" startAt="13"/>
              <a:tabLst>
                <a:tab pos="333375" algn="l"/>
              </a:tabLst>
            </a:pPr>
            <a:r>
              <a:rPr sz="1200" spc="-5" dirty="0">
                <a:latin typeface="Times New Roman"/>
                <a:cs typeface="Times New Roman"/>
              </a:rPr>
              <a:t>Y. </a:t>
            </a:r>
            <a:r>
              <a:rPr sz="1200" spc="-20" dirty="0">
                <a:latin typeface="Times New Roman"/>
                <a:cs typeface="Times New Roman"/>
              </a:rPr>
              <a:t>Kim, </a:t>
            </a:r>
            <a:r>
              <a:rPr sz="1200" spc="-5" dirty="0">
                <a:latin typeface="Times New Roman"/>
                <a:cs typeface="Times New Roman"/>
              </a:rPr>
              <a:t>“Convolutional </a:t>
            </a:r>
            <a:r>
              <a:rPr sz="1200" spc="5" dirty="0">
                <a:latin typeface="Times New Roman"/>
                <a:cs typeface="Times New Roman"/>
              </a:rPr>
              <a:t>Neural </a:t>
            </a:r>
            <a:r>
              <a:rPr sz="1200" dirty="0">
                <a:latin typeface="Times New Roman"/>
                <a:cs typeface="Times New Roman"/>
              </a:rPr>
              <a:t>Networks </a:t>
            </a:r>
            <a:r>
              <a:rPr sz="1200" spc="-10" dirty="0">
                <a:latin typeface="Times New Roman"/>
                <a:cs typeface="Times New Roman"/>
              </a:rPr>
              <a:t>for Sentence </a:t>
            </a:r>
            <a:r>
              <a:rPr sz="1200" spc="-5" dirty="0">
                <a:latin typeface="Times New Roman"/>
                <a:cs typeface="Times New Roman"/>
              </a:rPr>
              <a:t>Classification,”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i="1" spc="-5" dirty="0">
                <a:latin typeface="Times New Roman"/>
                <a:cs typeface="Times New Roman"/>
              </a:rPr>
              <a:t>Proceedings </a:t>
            </a:r>
            <a:r>
              <a:rPr sz="1200" i="1" dirty="0">
                <a:latin typeface="Times New Roman"/>
                <a:cs typeface="Times New Roman"/>
              </a:rPr>
              <a:t>of </a:t>
            </a:r>
            <a:r>
              <a:rPr sz="1200" i="1" spc="-28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 2014 </a:t>
            </a:r>
            <a:r>
              <a:rPr sz="1200" i="1" spc="-5" dirty="0">
                <a:latin typeface="Times New Roman"/>
                <a:cs typeface="Times New Roman"/>
              </a:rPr>
              <a:t>Conference </a:t>
            </a:r>
            <a:r>
              <a:rPr sz="1200" i="1" dirty="0">
                <a:latin typeface="Times New Roman"/>
                <a:cs typeface="Times New Roman"/>
              </a:rPr>
              <a:t>on </a:t>
            </a:r>
            <a:r>
              <a:rPr sz="1200" i="1" spc="-5" dirty="0">
                <a:latin typeface="Times New Roman"/>
                <a:cs typeface="Times New Roman"/>
              </a:rPr>
              <a:t>Empirical </a:t>
            </a:r>
            <a:r>
              <a:rPr sz="1200" i="1" dirty="0">
                <a:latin typeface="Times New Roman"/>
                <a:cs typeface="Times New Roman"/>
              </a:rPr>
              <a:t>Methods in </a:t>
            </a:r>
            <a:r>
              <a:rPr sz="1200" i="1" spc="-10" dirty="0">
                <a:latin typeface="Times New Roman"/>
                <a:cs typeface="Times New Roman"/>
              </a:rPr>
              <a:t>Natural </a:t>
            </a:r>
            <a:r>
              <a:rPr sz="1200" i="1" dirty="0">
                <a:latin typeface="Times New Roman"/>
                <a:cs typeface="Times New Roman"/>
              </a:rPr>
              <a:t>Language </a:t>
            </a:r>
            <a:r>
              <a:rPr sz="1200" i="1" spc="-5" dirty="0">
                <a:latin typeface="Times New Roman"/>
                <a:cs typeface="Times New Roman"/>
              </a:rPr>
              <a:t>Processing (EMNLP)</a:t>
            </a:r>
            <a:r>
              <a:rPr sz="1200" spc="-5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Doha,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Qatar, Oct. </a:t>
            </a:r>
            <a:r>
              <a:rPr sz="1200" dirty="0">
                <a:latin typeface="Times New Roman"/>
                <a:cs typeface="Times New Roman"/>
              </a:rPr>
              <a:t>2014, pp.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1746–1751,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doi: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10.3115/v1/D14-1181.</a:t>
            </a:r>
            <a:endParaRPr sz="1200" dirty="0">
              <a:latin typeface="Times New Roman"/>
              <a:cs typeface="Times New Roman"/>
            </a:endParaRPr>
          </a:p>
          <a:p>
            <a:pPr marL="332740" indent="-320675" algn="just">
              <a:lnSpc>
                <a:spcPct val="100000"/>
              </a:lnSpc>
              <a:spcBef>
                <a:spcPts val="625"/>
              </a:spcBef>
              <a:buAutoNum type="arabicPlain" startAt="13"/>
              <a:tabLst>
                <a:tab pos="333375" algn="l"/>
              </a:tabLst>
            </a:pPr>
            <a:r>
              <a:rPr sz="1200" spc="-5" dirty="0">
                <a:latin typeface="Times New Roman"/>
                <a:cs typeface="Times New Roman"/>
              </a:rPr>
              <a:t>B.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Athiwaratkun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K.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Kang,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“Feature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Representation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Convolutional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Neural</a:t>
            </a:r>
            <a:endParaRPr sz="1200" dirty="0">
              <a:latin typeface="Times New Roman"/>
              <a:cs typeface="Times New Roman"/>
            </a:endParaRPr>
          </a:p>
          <a:p>
            <a:pPr marL="332740" marR="10795" algn="just">
              <a:lnSpc>
                <a:spcPct val="1433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Networks,”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ArXiv150702313</a:t>
            </a:r>
            <a:r>
              <a:rPr sz="1200" i="1" spc="-6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Cs</a:t>
            </a:r>
            <a:r>
              <a:rPr sz="1200" spc="-10" dirty="0">
                <a:latin typeface="Times New Roman"/>
                <a:cs typeface="Times New Roman"/>
              </a:rPr>
              <a:t>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Jul.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2015,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Accessed: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Apr.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14,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2020.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[Online].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Available: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  <a:hlinkClick r:id="rId4"/>
              </a:rPr>
              <a:t>http://arxiv.org/abs/1507.02313.</a:t>
            </a:r>
            <a:endParaRPr sz="1200" dirty="0">
              <a:latin typeface="Times New Roman"/>
              <a:cs typeface="Times New Roman"/>
            </a:endParaRPr>
          </a:p>
          <a:p>
            <a:pPr marL="332740" marR="6350" indent="-320675" algn="just">
              <a:lnSpc>
                <a:spcPct val="143300"/>
              </a:lnSpc>
              <a:spcBef>
                <a:spcPts val="5"/>
              </a:spcBef>
              <a:buAutoNum type="arabicPlain" startAt="16"/>
              <a:tabLst>
                <a:tab pos="333375" algn="l"/>
              </a:tabLst>
            </a:pPr>
            <a:r>
              <a:rPr sz="1200" spc="-10" dirty="0">
                <a:latin typeface="Times New Roman"/>
                <a:cs typeface="Times New Roman"/>
              </a:rPr>
              <a:t>F. </a:t>
            </a:r>
            <a:r>
              <a:rPr sz="1200" spc="-15" dirty="0">
                <a:latin typeface="Times New Roman"/>
                <a:cs typeface="Times New Roman"/>
              </a:rPr>
              <a:t>A. </a:t>
            </a:r>
            <a:r>
              <a:rPr sz="1200" spc="-5" dirty="0">
                <a:latin typeface="Times New Roman"/>
                <a:cs typeface="Times New Roman"/>
              </a:rPr>
              <a:t>Gers, D. </a:t>
            </a:r>
            <a:r>
              <a:rPr sz="1200" dirty="0">
                <a:latin typeface="Times New Roman"/>
                <a:cs typeface="Times New Roman"/>
              </a:rPr>
              <a:t>Eck, </a:t>
            </a:r>
            <a:r>
              <a:rPr sz="1200" spc="-10" dirty="0">
                <a:latin typeface="Times New Roman"/>
                <a:cs typeface="Times New Roman"/>
              </a:rPr>
              <a:t>and J. Schmidhuber, “Applying </a:t>
            </a:r>
            <a:r>
              <a:rPr sz="1200" spc="-5" dirty="0">
                <a:latin typeface="Times New Roman"/>
                <a:cs typeface="Times New Roman"/>
              </a:rPr>
              <a:t>LSTM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Time </a:t>
            </a:r>
            <a:r>
              <a:rPr sz="1200" spc="-5" dirty="0">
                <a:latin typeface="Times New Roman"/>
                <a:cs typeface="Times New Roman"/>
              </a:rPr>
              <a:t>Series Predictable </a:t>
            </a:r>
            <a:r>
              <a:rPr sz="1200" dirty="0">
                <a:latin typeface="Times New Roman"/>
                <a:cs typeface="Times New Roman"/>
              </a:rPr>
              <a:t> through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Time-Window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Approaches,”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Artificial</a:t>
            </a:r>
            <a:r>
              <a:rPr sz="1200" i="1" spc="254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Neural</a:t>
            </a:r>
            <a:r>
              <a:rPr sz="1200" i="1" spc="254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Networks</a:t>
            </a:r>
            <a:r>
              <a:rPr sz="1200" i="1" spc="26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—</a:t>
            </a:r>
            <a:r>
              <a:rPr sz="1200" i="1" spc="25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ICANN</a:t>
            </a:r>
            <a:r>
              <a:rPr sz="1200" i="1" spc="2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2001</a:t>
            </a:r>
            <a:r>
              <a:rPr sz="1200" dirty="0">
                <a:latin typeface="Times New Roman"/>
                <a:cs typeface="Times New Roman"/>
              </a:rPr>
              <a:t>,</a:t>
            </a:r>
          </a:p>
          <a:p>
            <a:pPr marL="332740" algn="just">
              <a:lnSpc>
                <a:spcPct val="100000"/>
              </a:lnSpc>
              <a:spcBef>
                <a:spcPts val="650"/>
              </a:spcBef>
            </a:pPr>
            <a:r>
              <a:rPr sz="1200" spc="-10" dirty="0">
                <a:latin typeface="Times New Roman"/>
                <a:cs typeface="Times New Roman"/>
              </a:rPr>
              <a:t>Berlin,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Heidelberg,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2001,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669–676,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doi: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10.1007/3-540-44668-0_93.</a:t>
            </a:r>
          </a:p>
          <a:p>
            <a:pPr marL="332740" marR="10160" indent="-320675" algn="just">
              <a:lnSpc>
                <a:spcPct val="143400"/>
              </a:lnSpc>
              <a:buAutoNum type="arabicPlain" startAt="17"/>
              <a:tabLst>
                <a:tab pos="333375" algn="l"/>
              </a:tabLst>
            </a:pPr>
            <a:r>
              <a:rPr sz="1200" spc="-10" dirty="0">
                <a:latin typeface="Times New Roman"/>
                <a:cs typeface="Times New Roman"/>
              </a:rPr>
              <a:t>J. </a:t>
            </a:r>
            <a:r>
              <a:rPr sz="1200" spc="-5" dirty="0">
                <a:latin typeface="Times New Roman"/>
                <a:cs typeface="Times New Roman"/>
              </a:rPr>
              <a:t>Han and C. </a:t>
            </a:r>
            <a:r>
              <a:rPr sz="1200" dirty="0">
                <a:latin typeface="Times New Roman"/>
                <a:cs typeface="Times New Roman"/>
              </a:rPr>
              <a:t>Moraga, </a:t>
            </a:r>
            <a:r>
              <a:rPr sz="1200" spc="-15" dirty="0">
                <a:latin typeface="Times New Roman"/>
                <a:cs typeface="Times New Roman"/>
              </a:rPr>
              <a:t>“The </a:t>
            </a:r>
            <a:r>
              <a:rPr sz="1200" spc="-5" dirty="0">
                <a:latin typeface="Times New Roman"/>
                <a:cs typeface="Times New Roman"/>
              </a:rPr>
              <a:t>Influence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Sigmoid Function Parameters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Speed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Backpropagation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Learning,”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Proceedings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of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International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Workshop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on 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Artificial</a:t>
            </a:r>
            <a:r>
              <a:rPr sz="1200" i="1" spc="24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Neural</a:t>
            </a:r>
            <a:r>
              <a:rPr sz="1200" i="1" spc="27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Networks:</a:t>
            </a:r>
            <a:r>
              <a:rPr sz="1200" i="1" spc="28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From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Natural</a:t>
            </a:r>
            <a:r>
              <a:rPr sz="1200" i="1" spc="2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to</a:t>
            </a:r>
            <a:r>
              <a:rPr sz="1200" i="1" spc="2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Artificial</a:t>
            </a:r>
            <a:r>
              <a:rPr sz="1200" i="1" spc="25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Neural</a:t>
            </a:r>
            <a:r>
              <a:rPr sz="1200" i="1" spc="2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Computation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Berlin,</a:t>
            </a:r>
            <a:endParaRPr sz="1200" dirty="0">
              <a:latin typeface="Times New Roman"/>
              <a:cs typeface="Times New Roman"/>
            </a:endParaRPr>
          </a:p>
          <a:p>
            <a:pPr marL="332740" algn="just">
              <a:lnSpc>
                <a:spcPct val="100000"/>
              </a:lnSpc>
              <a:spcBef>
                <a:spcPts val="645"/>
              </a:spcBef>
            </a:pPr>
            <a:r>
              <a:rPr sz="1200" spc="-5" dirty="0">
                <a:latin typeface="Times New Roman"/>
                <a:cs typeface="Times New Roman"/>
              </a:rPr>
              <a:t>Heidelberg,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Jun.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1995,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pp.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195–201,</a:t>
            </a:r>
            <a:r>
              <a:rPr sz="1200" spc="-10" dirty="0">
                <a:latin typeface="Times New Roman"/>
                <a:cs typeface="Times New Roman"/>
              </a:rPr>
              <a:t> Accessed: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Apr.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13,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2020. [Online].</a:t>
            </a:r>
            <a:endParaRPr sz="1200" dirty="0">
              <a:latin typeface="Times New Roman"/>
              <a:cs typeface="Times New Roman"/>
            </a:endParaRPr>
          </a:p>
          <a:p>
            <a:pPr marL="332740" marR="11430" indent="-320675" algn="just">
              <a:lnSpc>
                <a:spcPct val="143300"/>
              </a:lnSpc>
              <a:buAutoNum type="arabicPlain" startAt="18"/>
              <a:tabLst>
                <a:tab pos="333375" algn="l"/>
              </a:tabLst>
            </a:pPr>
            <a:r>
              <a:rPr sz="1200" spc="-10" dirty="0">
                <a:latin typeface="Times New Roman"/>
                <a:cs typeface="Times New Roman"/>
              </a:rPr>
              <a:t>“NSE </a:t>
            </a:r>
            <a:r>
              <a:rPr sz="1200" spc="-5" dirty="0">
                <a:latin typeface="Times New Roman"/>
                <a:cs typeface="Times New Roman"/>
              </a:rPr>
              <a:t>Listed </a:t>
            </a:r>
            <a:r>
              <a:rPr sz="1200" dirty="0">
                <a:latin typeface="Times New Roman"/>
                <a:cs typeface="Times New Roman"/>
              </a:rPr>
              <a:t>1000+ </a:t>
            </a:r>
            <a:r>
              <a:rPr sz="1200" spc="-5" dirty="0">
                <a:latin typeface="Times New Roman"/>
                <a:cs typeface="Times New Roman"/>
              </a:rPr>
              <a:t>Companies’ Historical </a:t>
            </a:r>
            <a:r>
              <a:rPr sz="1200" spc="5" dirty="0">
                <a:latin typeface="Times New Roman"/>
                <a:cs typeface="Times New Roman"/>
              </a:rPr>
              <a:t>Data.” </a:t>
            </a:r>
            <a:r>
              <a:rPr sz="1200" spc="-5" dirty="0">
                <a:latin typeface="Times New Roman"/>
                <a:cs typeface="Times New Roman"/>
              </a:rPr>
              <a:t>https://kaggle.com/abhishekyana/nse-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listed-1384-companies-data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(accessed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Jul.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07,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2020).</a:t>
            </a:r>
            <a:endParaRPr sz="1200" dirty="0">
              <a:latin typeface="Times New Roman"/>
              <a:cs typeface="Times New Roman"/>
            </a:endParaRPr>
          </a:p>
          <a:p>
            <a:pPr marL="332740" indent="-320675" algn="just">
              <a:lnSpc>
                <a:spcPct val="100000"/>
              </a:lnSpc>
              <a:spcBef>
                <a:spcPts val="625"/>
              </a:spcBef>
              <a:buAutoNum type="arabicPlain" startAt="18"/>
              <a:tabLst>
                <a:tab pos="333375" algn="l"/>
              </a:tabLst>
            </a:pPr>
            <a:r>
              <a:rPr sz="1200" spc="-15" dirty="0">
                <a:latin typeface="Times New Roman"/>
                <a:cs typeface="Times New Roman"/>
              </a:rPr>
              <a:t>A.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Tipirisetty,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“Stock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Deep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Learning,”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60.</a:t>
            </a:r>
          </a:p>
          <a:p>
            <a:pPr marL="332740" marR="6985" indent="-320675" algn="just">
              <a:lnSpc>
                <a:spcPts val="2090"/>
              </a:lnSpc>
              <a:spcBef>
                <a:spcPts val="155"/>
              </a:spcBef>
              <a:buAutoNum type="arabicPlain" startAt="18"/>
              <a:tabLst>
                <a:tab pos="333375" algn="l"/>
              </a:tabLst>
            </a:pPr>
            <a:r>
              <a:rPr sz="1200" spc="-30" dirty="0">
                <a:latin typeface="Times New Roman"/>
                <a:cs typeface="Times New Roman"/>
              </a:rPr>
              <a:t>“</a:t>
            </a:r>
            <a:r>
              <a:rPr sz="1200" spc="25" dirty="0">
                <a:latin typeface="Times New Roman"/>
                <a:cs typeface="Times New Roman"/>
              </a:rPr>
              <a:t>P</a:t>
            </a:r>
            <a:r>
              <a:rPr sz="1200" spc="-50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h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spc="20" dirty="0">
                <a:latin typeface="Times New Roman"/>
                <a:cs typeface="Times New Roman"/>
              </a:rPr>
              <a:t>u</a:t>
            </a:r>
            <a:r>
              <a:rPr sz="1200" spc="-25" dirty="0">
                <a:latin typeface="Times New Roman"/>
                <a:cs typeface="Times New Roman"/>
              </a:rPr>
              <a:t>m</a:t>
            </a:r>
            <a:r>
              <a:rPr sz="1200" spc="2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0" dirty="0">
                <a:latin typeface="Times New Roman"/>
                <a:cs typeface="Times New Roman"/>
              </a:rPr>
              <a:t>i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|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spc="20" dirty="0">
                <a:latin typeface="Times New Roman"/>
                <a:cs typeface="Times New Roman"/>
              </a:rPr>
              <a:t>u</a:t>
            </a:r>
            <a:r>
              <a:rPr sz="1200" spc="-25" dirty="0">
                <a:latin typeface="Times New Roman"/>
                <a:cs typeface="Times New Roman"/>
              </a:rPr>
              <a:t>m</a:t>
            </a:r>
            <a:r>
              <a:rPr sz="1200" spc="2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rr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x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m</a:t>
            </a:r>
            <a:r>
              <a:rPr sz="1200" spc="20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”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i="1" spc="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du</a:t>
            </a:r>
            <a:r>
              <a:rPr sz="1200" i="1" spc="-15" dirty="0">
                <a:latin typeface="Times New Roman"/>
                <a:cs typeface="Times New Roman"/>
              </a:rPr>
              <a:t>r</a:t>
            </a:r>
            <a:r>
              <a:rPr sz="1200" i="1" spc="-5" dirty="0">
                <a:latin typeface="Times New Roman"/>
                <a:cs typeface="Times New Roman"/>
              </a:rPr>
              <a:t>ek</a:t>
            </a:r>
            <a:r>
              <a:rPr sz="1200" i="1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J</a:t>
            </a:r>
            <a:r>
              <a:rPr sz="1200" spc="20" dirty="0">
                <a:latin typeface="Times New Roman"/>
                <a:cs typeface="Times New Roman"/>
              </a:rPr>
              <a:t>u</a:t>
            </a:r>
            <a:r>
              <a:rPr sz="1200" spc="-5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14,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2017.  </a:t>
            </a:r>
            <a:r>
              <a:rPr sz="1200" spc="-5" dirty="0">
                <a:latin typeface="Times New Roman"/>
                <a:cs typeface="Times New Roman"/>
              </a:rPr>
              <a:t>https:/</a:t>
            </a:r>
            <a:r>
              <a:rPr sz="1200" spc="-5" dirty="0">
                <a:latin typeface="Times New Roman"/>
                <a:cs typeface="Times New Roman"/>
                <a:hlinkClick r:id="rId5"/>
              </a:rPr>
              <a:t>/www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r>
              <a:rPr sz="1200" spc="-5" dirty="0">
                <a:latin typeface="Times New Roman"/>
                <a:cs typeface="Times New Roman"/>
                <a:hlinkClick r:id="rId5"/>
              </a:rPr>
              <a:t>edureka.co/blog/python-numpy-tutorial/</a:t>
            </a:r>
            <a:r>
              <a:rPr sz="1200" spc="15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(accessed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Apr.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21, </a:t>
            </a:r>
            <a:r>
              <a:rPr sz="1200" spc="-5" dirty="0">
                <a:latin typeface="Times New Roman"/>
                <a:cs typeface="Times New Roman"/>
              </a:rPr>
              <a:t>2020).</a:t>
            </a:r>
            <a:endParaRPr sz="1200" dirty="0">
              <a:latin typeface="Times New Roman"/>
              <a:cs typeface="Times New Roman"/>
            </a:endParaRPr>
          </a:p>
          <a:p>
            <a:pPr marL="332740" indent="-320675" algn="just">
              <a:lnSpc>
                <a:spcPct val="100000"/>
              </a:lnSpc>
              <a:spcBef>
                <a:spcPts val="440"/>
              </a:spcBef>
              <a:buAutoNum type="arabicPlain" startAt="18"/>
              <a:tabLst>
                <a:tab pos="333375" algn="l"/>
              </a:tabLst>
            </a:pPr>
            <a:r>
              <a:rPr sz="1200" spc="-5" dirty="0">
                <a:latin typeface="Times New Roman"/>
                <a:cs typeface="Times New Roman"/>
              </a:rPr>
              <a:t>“Scikit-learn</a:t>
            </a:r>
            <a:r>
              <a:rPr sz="1200" spc="320" dirty="0">
                <a:latin typeface="Times New Roman"/>
                <a:cs typeface="Times New Roman"/>
              </a:rPr>
              <a:t>   </a:t>
            </a:r>
            <a:r>
              <a:rPr sz="1200" spc="-5" dirty="0">
                <a:latin typeface="Times New Roman"/>
                <a:cs typeface="Times New Roman"/>
              </a:rPr>
              <a:t>Tutorial:</a:t>
            </a:r>
            <a:r>
              <a:rPr sz="1200" spc="330" dirty="0">
                <a:latin typeface="Times New Roman"/>
                <a:cs typeface="Times New Roman"/>
              </a:rPr>
              <a:t>  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r>
              <a:rPr sz="1200" spc="325" dirty="0">
                <a:latin typeface="Times New Roman"/>
                <a:cs typeface="Times New Roman"/>
              </a:rPr>
              <a:t>  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335" dirty="0">
                <a:latin typeface="Times New Roman"/>
                <a:cs typeface="Times New Roman"/>
              </a:rPr>
              <a:t>  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320" dirty="0">
                <a:latin typeface="Times New Roman"/>
                <a:cs typeface="Times New Roman"/>
              </a:rPr>
              <a:t>   </a:t>
            </a:r>
            <a:r>
              <a:rPr sz="1200" spc="5" dirty="0">
                <a:latin typeface="Times New Roman"/>
                <a:cs typeface="Times New Roman"/>
              </a:rPr>
              <a:t>Python     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    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Dataquest.”</a:t>
            </a:r>
          </a:p>
          <a:p>
            <a:pPr marL="332740" algn="just">
              <a:lnSpc>
                <a:spcPct val="100000"/>
              </a:lnSpc>
              <a:spcBef>
                <a:spcPts val="630"/>
              </a:spcBef>
            </a:pPr>
            <a:r>
              <a:rPr sz="1200" spc="-5" dirty="0">
                <a:latin typeface="Times New Roman"/>
                <a:cs typeface="Times New Roman"/>
              </a:rPr>
              <a:t>https:/</a:t>
            </a:r>
            <a:r>
              <a:rPr sz="1200" spc="-5" dirty="0">
                <a:latin typeface="Times New Roman"/>
                <a:cs typeface="Times New Roman"/>
                <a:hlinkClick r:id="rId6"/>
              </a:rPr>
              <a:t>/www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r>
              <a:rPr sz="1200" spc="-5" dirty="0">
                <a:latin typeface="Times New Roman"/>
                <a:cs typeface="Times New Roman"/>
                <a:hlinkClick r:id="rId6"/>
              </a:rPr>
              <a:t>dataquest.io/blog/sci-kit-learn-tutorial/</a:t>
            </a:r>
            <a:r>
              <a:rPr sz="1200" spc="35" dirty="0">
                <a:latin typeface="Times New Roman"/>
                <a:cs typeface="Times New Roman"/>
                <a:hlinkClick r:id="rId6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(accessed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Apr.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21,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2020).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34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3417"/>
            <a:ext cx="5758180" cy="1556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 dirty="0">
              <a:latin typeface="Times New Roman"/>
              <a:cs typeface="Times New Roman"/>
            </a:endParaRPr>
          </a:p>
          <a:p>
            <a:pPr marL="332740" marR="5080" indent="-320675" algn="just">
              <a:lnSpc>
                <a:spcPct val="144200"/>
              </a:lnSpc>
              <a:buAutoNum type="arabicPlain" startAt="22"/>
              <a:tabLst>
                <a:tab pos="333375" algn="l"/>
              </a:tabLst>
            </a:pPr>
            <a:r>
              <a:rPr sz="1200" spc="-10" dirty="0">
                <a:latin typeface="Times New Roman"/>
                <a:cs typeface="Times New Roman"/>
              </a:rPr>
              <a:t>J. Brownlee, </a:t>
            </a:r>
            <a:r>
              <a:rPr sz="1200" spc="-5" dirty="0">
                <a:latin typeface="Times New Roman"/>
                <a:cs typeface="Times New Roman"/>
              </a:rPr>
              <a:t>“Introduction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Python Deep Learning </a:t>
            </a:r>
            <a:r>
              <a:rPr sz="1200" dirty="0">
                <a:latin typeface="Times New Roman"/>
                <a:cs typeface="Times New Roman"/>
              </a:rPr>
              <a:t>Library </a:t>
            </a:r>
            <a:r>
              <a:rPr sz="1200" spc="-5" dirty="0">
                <a:latin typeface="Times New Roman"/>
                <a:cs typeface="Times New Roman"/>
              </a:rPr>
              <a:t>TensorFlow,” </a:t>
            </a:r>
            <a:r>
              <a:rPr sz="1200" i="1" dirty="0">
                <a:latin typeface="Times New Roman"/>
                <a:cs typeface="Times New Roman"/>
              </a:rPr>
              <a:t>Machine 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Learning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Mastery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04,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2016.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https://machinelearningmastery.com/introduction-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python-deep-learning-library-tensorflow/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(accessed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Apr.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21,</a:t>
            </a:r>
            <a:r>
              <a:rPr sz="1200" spc="-5" dirty="0">
                <a:latin typeface="Times New Roman"/>
                <a:cs typeface="Times New Roman"/>
              </a:rPr>
              <a:t> 2020).</a:t>
            </a:r>
            <a:endParaRPr sz="1200" dirty="0">
              <a:latin typeface="Times New Roman"/>
              <a:cs typeface="Times New Roman"/>
            </a:endParaRPr>
          </a:p>
          <a:p>
            <a:pPr marL="332740" indent="-320675" algn="just">
              <a:lnSpc>
                <a:spcPct val="100000"/>
              </a:lnSpc>
              <a:spcBef>
                <a:spcPts val="625"/>
              </a:spcBef>
              <a:buAutoNum type="arabicPlain" startAt="22"/>
              <a:tabLst>
                <a:tab pos="333375" algn="l"/>
              </a:tabLst>
            </a:pPr>
            <a:r>
              <a:rPr sz="1200" spc="-10" dirty="0">
                <a:latin typeface="Times New Roman"/>
                <a:cs typeface="Times New Roman"/>
              </a:rPr>
              <a:t>“Home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Keras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Documentation.”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https://keras.io/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(accessed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Apr.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21,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2020).</a:t>
            </a:r>
            <a:endParaRPr sz="1200" dirty="0">
              <a:latin typeface="Times New Roman"/>
              <a:cs typeface="Times New Roman"/>
            </a:endParaRPr>
          </a:p>
          <a:p>
            <a:pPr marL="332740" indent="-320675" algn="just">
              <a:lnSpc>
                <a:spcPct val="100000"/>
              </a:lnSpc>
              <a:spcBef>
                <a:spcPts val="625"/>
              </a:spcBef>
              <a:buAutoNum type="arabicPlain" startAt="22"/>
              <a:tabLst>
                <a:tab pos="333375" algn="l"/>
              </a:tabLst>
            </a:pPr>
            <a:r>
              <a:rPr sz="1200" spc="-5" dirty="0">
                <a:latin typeface="Times New Roman"/>
                <a:cs typeface="Times New Roman"/>
              </a:rPr>
              <a:t>“Project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Jupyter.”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https:/</a:t>
            </a:r>
            <a:r>
              <a:rPr sz="1200" spc="-5" dirty="0">
                <a:latin typeface="Times New Roman"/>
                <a:cs typeface="Times New Roman"/>
                <a:hlinkClick r:id="rId2"/>
              </a:rPr>
              <a:t>/www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r>
              <a:rPr sz="1200" spc="-5" dirty="0">
                <a:latin typeface="Times New Roman"/>
                <a:cs typeface="Times New Roman"/>
                <a:hlinkClick r:id="rId2"/>
              </a:rPr>
              <a:t>jupyter.org</a:t>
            </a:r>
            <a:r>
              <a:rPr sz="1200" spc="-10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(accessed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Apr.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19, 2020).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9574" y="2212975"/>
            <a:ext cx="1037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documentation.”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130678"/>
            <a:ext cx="445516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45000"/>
              </a:lnSpc>
              <a:spcBef>
                <a:spcPts val="100"/>
              </a:spcBef>
              <a:buAutoNum type="arabicPlain" startAt="25"/>
              <a:tabLst>
                <a:tab pos="333375" algn="l"/>
                <a:tab pos="768350" algn="l"/>
                <a:tab pos="1441450" algn="l"/>
                <a:tab pos="2148205" algn="l"/>
                <a:tab pos="3386454" algn="l"/>
                <a:tab pos="4086860" algn="l"/>
              </a:tabLst>
            </a:pPr>
            <a:r>
              <a:rPr sz="1200" spc="-30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.	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,	</a:t>
            </a:r>
            <a:r>
              <a:rPr sz="1200" spc="-5" dirty="0">
                <a:latin typeface="Times New Roman"/>
                <a:cs typeface="Times New Roman"/>
              </a:rPr>
              <a:t>“</a:t>
            </a:r>
            <a:r>
              <a:rPr sz="1200" spc="-3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	d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c</a:t>
            </a:r>
            <a:r>
              <a:rPr sz="1200" spc="20" dirty="0">
                <a:latin typeface="Times New Roman"/>
                <a:cs typeface="Times New Roman"/>
              </a:rPr>
              <a:t>u</a:t>
            </a:r>
            <a:r>
              <a:rPr sz="1200" spc="-50" dirty="0">
                <a:latin typeface="Times New Roman"/>
                <a:cs typeface="Times New Roman"/>
              </a:rPr>
              <a:t>m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n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50" dirty="0">
                <a:latin typeface="Times New Roman"/>
                <a:cs typeface="Times New Roman"/>
              </a:rPr>
              <a:t>i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:	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	</a:t>
            </a:r>
            <a:r>
              <a:rPr sz="1200" spc="-5" dirty="0">
                <a:latin typeface="Times New Roman"/>
                <a:cs typeface="Times New Roman"/>
              </a:rPr>
              <a:t>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 </a:t>
            </a:r>
            <a:r>
              <a:rPr sz="1200" spc="-5" dirty="0">
                <a:latin typeface="Times New Roman"/>
                <a:cs typeface="Times New Roman"/>
              </a:rPr>
              <a:t>https://keras.io/search.html?query=lstm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(accessed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Jul.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07,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2020).</a:t>
            </a:r>
            <a:endParaRPr sz="1200" dirty="0">
              <a:latin typeface="Times New Roman"/>
              <a:cs typeface="Times New Roman"/>
            </a:endParaRPr>
          </a:p>
          <a:p>
            <a:pPr marL="332740" indent="-320675">
              <a:lnSpc>
                <a:spcPct val="100000"/>
              </a:lnSpc>
              <a:spcBef>
                <a:spcPts val="625"/>
              </a:spcBef>
              <a:buAutoNum type="arabicPlain" startAt="25"/>
              <a:tabLst>
                <a:tab pos="333375" algn="l"/>
              </a:tabLst>
            </a:pPr>
            <a:r>
              <a:rPr sz="1200" spc="-20" dirty="0">
                <a:latin typeface="Times New Roman"/>
                <a:cs typeface="Times New Roman"/>
              </a:rPr>
              <a:t>K.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Joshi,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kartik-joshi/Stock-predection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2020.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004" y="2923412"/>
            <a:ext cx="575246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7620" indent="-320675">
              <a:lnSpc>
                <a:spcPct val="143300"/>
              </a:lnSpc>
              <a:spcBef>
                <a:spcPts val="100"/>
              </a:spcBef>
              <a:tabLst>
                <a:tab pos="838200" algn="l"/>
                <a:tab pos="1578610" algn="l"/>
                <a:tab pos="2358390" algn="l"/>
                <a:tab pos="3664585" algn="l"/>
                <a:tab pos="4258945" algn="l"/>
                <a:tab pos="5255260" algn="l"/>
              </a:tabLst>
            </a:pPr>
            <a:r>
              <a:rPr sz="1200" spc="5" dirty="0">
                <a:latin typeface="Times New Roman"/>
                <a:cs typeface="Times New Roman"/>
              </a:rPr>
              <a:t>[</a:t>
            </a:r>
            <a:r>
              <a:rPr sz="1200" dirty="0">
                <a:latin typeface="Times New Roman"/>
                <a:cs typeface="Times New Roman"/>
              </a:rPr>
              <a:t>27]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.	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-5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,	</a:t>
            </a:r>
            <a:r>
              <a:rPr sz="1200" spc="-5" dirty="0">
                <a:latin typeface="Times New Roman"/>
                <a:cs typeface="Times New Roman"/>
              </a:rPr>
              <a:t>“</a:t>
            </a:r>
            <a:r>
              <a:rPr sz="1200" spc="-3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	d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0" dirty="0">
                <a:latin typeface="Times New Roman"/>
                <a:cs typeface="Times New Roman"/>
              </a:rPr>
              <a:t>m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n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50" dirty="0">
                <a:latin typeface="Times New Roman"/>
                <a:cs typeface="Times New Roman"/>
              </a:rPr>
              <a:t>i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:	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	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n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50" dirty="0">
                <a:latin typeface="Times New Roman"/>
                <a:cs typeface="Times New Roman"/>
              </a:rPr>
              <a:t>i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	</a:t>
            </a:r>
            <a:r>
              <a:rPr sz="1200" spc="-50" dirty="0">
                <a:latin typeface="Times New Roman"/>
                <a:cs typeface="Times New Roman"/>
              </a:rPr>
              <a:t>m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5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”  </a:t>
            </a:r>
            <a:r>
              <a:rPr sz="1200" spc="-5" dirty="0">
                <a:latin typeface="Times New Roman"/>
                <a:cs typeface="Times New Roman"/>
              </a:rPr>
              <a:t>https://keras.io/guides/sequential_model/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(accessed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Jul.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07,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2020).</a:t>
            </a:r>
            <a:endParaRPr sz="1200" dirty="0">
              <a:latin typeface="Times New Roman"/>
              <a:cs typeface="Times New Roman"/>
            </a:endParaRPr>
          </a:p>
          <a:p>
            <a:pPr marL="332740" marR="5080" indent="-9525">
              <a:lnSpc>
                <a:spcPct val="143500"/>
              </a:lnSpc>
              <a:spcBef>
                <a:spcPts val="20"/>
              </a:spcBef>
            </a:pPr>
            <a:r>
              <a:rPr sz="1200" spc="-5" dirty="0">
                <a:latin typeface="Times New Roman"/>
                <a:cs typeface="Times New Roman"/>
              </a:rPr>
              <a:t>Market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Learning,”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i="1" spc="5" dirty="0">
                <a:latin typeface="Times New Roman"/>
                <a:cs typeface="Times New Roman"/>
              </a:rPr>
              <a:t>2018</a:t>
            </a:r>
            <a:r>
              <a:rPr sz="1200" i="1" spc="4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First</a:t>
            </a:r>
            <a:r>
              <a:rPr sz="1200" i="1" spc="4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International</a:t>
            </a:r>
            <a:r>
              <a:rPr sz="1200" i="1" spc="4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Conference</a:t>
            </a:r>
            <a:r>
              <a:rPr sz="1200" i="1" spc="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on </a:t>
            </a:r>
            <a:r>
              <a:rPr sz="1200" i="1" spc="-28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Secure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Cyber </a:t>
            </a:r>
            <a:r>
              <a:rPr sz="1200" i="1" spc="-5" dirty="0">
                <a:latin typeface="Times New Roman"/>
                <a:cs typeface="Times New Roman"/>
              </a:rPr>
              <a:t>Computing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Communication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(ICSCCC)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35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83332" y="898905"/>
            <a:ext cx="29978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APPENDIX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A: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ABBRAVIATION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12986"/>
              </p:ext>
            </p:extLst>
          </p:nvPr>
        </p:nvGraphicFramePr>
        <p:xfrm>
          <a:off x="1025448" y="1305759"/>
          <a:ext cx="5800802" cy="7459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5"/>
                <a:gridCol w="1259205"/>
                <a:gridCol w="3731972"/>
              </a:tblGrid>
              <a:tr h="229338">
                <a:tc>
                  <a:txBody>
                    <a:bodyPr/>
                    <a:lstStyle/>
                    <a:p>
                      <a:pPr marR="25400" algn="ctr">
                        <a:lnSpc>
                          <a:spcPts val="152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520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Abbreviation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52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Meaning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0724"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CNN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Convolutional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Network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</a:tr>
              <a:tr h="269748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LSTM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Long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Short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Term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Memory</a:t>
                      </a:r>
                    </a:p>
                  </a:txBody>
                  <a:tcPr marL="0" marR="0" marT="27305" marB="0"/>
                </a:tc>
              </a:tr>
              <a:tr h="269748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RNN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Recurrent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2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Network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</a:tr>
              <a:tr h="269748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MLP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Multi-Layer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Perceptron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</a:tr>
              <a:tr h="26987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CRNN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Convolutional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Recurrent</a:t>
                      </a:r>
                      <a:r>
                        <a:rPr sz="12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Network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</a:tr>
              <a:tr h="26987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ANN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Artificial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Network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</a:tr>
              <a:tr h="269748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KSE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Karachi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Stock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Exchange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</a:tr>
              <a:tr h="271272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SVM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Vector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Machine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</a:tr>
              <a:tr h="269938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MSE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Mean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Square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Error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</a:tr>
              <a:tr h="269938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10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RMSE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Root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Mean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Square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Error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</a:tr>
              <a:tr h="269747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11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MA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Moving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Average</a:t>
                      </a:r>
                    </a:p>
                  </a:txBody>
                  <a:tcPr marL="0" marR="0" marT="27305" marB="0"/>
                </a:tc>
              </a:tr>
              <a:tr h="269748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12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EMA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Exponential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Moving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Average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</a:tr>
              <a:tr h="269875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13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NSE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National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Stock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Exchange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</a:tr>
              <a:tr h="269875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14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BSE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Bombay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Stock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Exchange</a:t>
                      </a:r>
                    </a:p>
                  </a:txBody>
                  <a:tcPr marL="0" marR="0" marT="26034" marB="0"/>
                </a:tc>
              </a:tr>
              <a:tr h="269748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15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P/E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ratio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Profit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Earning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ratio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</a:tr>
              <a:tr h="269748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16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ARIMA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Auto</a:t>
                      </a:r>
                      <a:r>
                        <a:rPr sz="1200" spc="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Regressive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Integrated</a:t>
                      </a:r>
                      <a:r>
                        <a:rPr sz="1200" spc="-20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Moving</a:t>
                      </a:r>
                      <a:r>
                        <a:rPr sz="1200" spc="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Average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</a:tr>
              <a:tr h="269875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17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FEX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Foreign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Exchange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</a:tr>
              <a:tr h="269875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18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SLP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Single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Layer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Perceptron</a:t>
                      </a:r>
                    </a:p>
                  </a:txBody>
                  <a:tcPr marL="0" marR="0" marT="26034" marB="0"/>
                </a:tc>
              </a:tr>
              <a:tr h="269748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19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RBF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Radial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Basis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</a:tr>
              <a:tr h="269748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20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MLR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Linear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Regression</a:t>
                      </a:r>
                    </a:p>
                  </a:txBody>
                  <a:tcPr marL="0" marR="0" marT="26034" marB="0"/>
                </a:tc>
              </a:tr>
              <a:tr h="271462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21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MAE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Mean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Absolute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Error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</a:tr>
              <a:tr h="269938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22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GPU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Graphics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Processing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Units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</a:tr>
              <a:tr h="269748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23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CPU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Processing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Units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</a:tr>
              <a:tr h="269747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24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CSV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Comma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Separated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Values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</a:tr>
              <a:tr h="277495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25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1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GSFC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Gujarat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State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Fertilizers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Chemicals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Limited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</a:tr>
              <a:tr h="482757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26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NASDAQ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National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Association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Securities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Dealers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Automated</a:t>
                      </a:r>
                    </a:p>
                    <a:p>
                      <a:pPr marR="24765" algn="ctr">
                        <a:lnSpc>
                          <a:spcPts val="136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Quotations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468745" y="9918903"/>
            <a:ext cx="2178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lang="en-US" dirty="0" smtClean="0"/>
              <a:t>36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8236" y="886713"/>
            <a:ext cx="22167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TABLE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CONTENTS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341391"/>
              </p:ext>
            </p:extLst>
          </p:nvPr>
        </p:nvGraphicFramePr>
        <p:xfrm>
          <a:off x="954213" y="1308100"/>
          <a:ext cx="5624830" cy="7804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65"/>
                <a:gridCol w="4380865"/>
                <a:gridCol w="698500"/>
              </a:tblGrid>
              <a:tr h="526329">
                <a:tc>
                  <a:txBody>
                    <a:bodyPr/>
                    <a:lstStyle/>
                    <a:p>
                      <a:pPr marL="142240">
                        <a:lnSpc>
                          <a:spcPts val="131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SR.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TOPIC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131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PAGE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2254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8656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Abstract……………………………………………………………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30734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</a:t>
                      </a:r>
                    </a:p>
                  </a:txBody>
                  <a:tcPr marL="0" marR="0" marT="29845" marB="0"/>
                </a:tc>
              </a:tr>
              <a:tr h="2886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Acknowledgements………………………………………………..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7876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II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</a:tr>
              <a:tr h="2886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Contents………………………………………………….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5146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III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</a:tr>
              <a:tr h="2904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Figures……………………………………………………..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4955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IV</a:t>
                      </a:r>
                    </a:p>
                  </a:txBody>
                  <a:tcPr marL="0" marR="0" marT="29845" marB="0"/>
                </a:tc>
              </a:tr>
              <a:tr h="29215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Table……………………………………………………….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2527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-10" dirty="0" smtClean="0">
                          <a:latin typeface="Times New Roman"/>
                          <a:cs typeface="Times New Roman"/>
                        </a:rPr>
                        <a:t>V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/>
                </a:tc>
              </a:tr>
              <a:tr h="288657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Introduction………………………………………………………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</a:tr>
              <a:tr h="286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1.1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Stock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Price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Prediction…………………………………………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28575" marB="0"/>
                </a:tc>
              </a:tr>
              <a:tr h="288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1.2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……………………………………………………</a:t>
                      </a: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29845" marB="0"/>
                </a:tc>
              </a:tr>
              <a:tr h="290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1.3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Objectives……………………………………………………...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29845" marB="0"/>
                </a:tc>
              </a:tr>
              <a:tr h="2903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1.4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Motivation…………………………………………………......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31115" marB="0"/>
                </a:tc>
              </a:tr>
              <a:tr h="692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 smtClean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1.5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Organization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…………………………….…………..</a:t>
                      </a:r>
                      <a:endParaRPr lang="en-US" sz="1200" dirty="0" smtClean="0">
                        <a:latin typeface="Times New Roman"/>
                        <a:cs typeface="Times New Roman"/>
                      </a:endParaRPr>
                    </a:p>
                    <a:p>
                      <a:pPr marL="167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200" b="1" dirty="0" smtClean="0">
                          <a:latin typeface="Times New Roman"/>
                          <a:cs typeface="Times New Roman"/>
                        </a:rPr>
                        <a:t>Problem Definition………………………………………………...</a:t>
                      </a:r>
                      <a:endParaRPr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200" dirty="0" smtClean="0">
                        <a:latin typeface="Times New Roman"/>
                        <a:cs typeface="Times New Roman"/>
                      </a:endParaRPr>
                    </a:p>
                    <a:p>
                      <a:pPr marR="29400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200" b="1" dirty="0" smtClean="0">
                          <a:latin typeface="Times New Roman"/>
                          <a:cs typeface="Times New Roman"/>
                        </a:rPr>
                        <a:t>4</a:t>
                      </a:r>
                    </a:p>
                    <a:p>
                      <a:pPr marR="29400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</a:tr>
              <a:tr h="290474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200" b="1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b="1" dirty="0" smtClean="0">
                          <a:latin typeface="Times New Roman"/>
                          <a:cs typeface="Times New Roman"/>
                        </a:rPr>
                        <a:t>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Literature</a:t>
                      </a:r>
                      <a:r>
                        <a:rPr sz="12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Survey…………………………………………………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200" b="1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</a:tr>
              <a:tr h="288796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200" b="1" dirty="0" smtClean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200" b="1" dirty="0" smtClean="0">
                          <a:latin typeface="Times New Roman"/>
                          <a:cs typeface="Times New Roman"/>
                        </a:rPr>
                        <a:t>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12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work…….…………………....…………………………..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2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</a:tr>
              <a:tr h="2886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3.1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Overview 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Existing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work….…………………………………</a:t>
                      </a: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</a:tr>
              <a:tr h="2886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3.2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work………………………………………………….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</a:tr>
              <a:tr h="2886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3.2</a:t>
                      </a:r>
                      <a:r>
                        <a:rPr sz="1200" spc="1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Working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LSTM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model……………………………….……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</a:tr>
              <a:tr h="3349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</a:tr>
              <a:tr h="337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/>
                </a:tc>
              </a:tr>
              <a:tr h="288656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200" b="1" dirty="0" smtClean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200" b="1" dirty="0" smtClean="0">
                          <a:latin typeface="Times New Roman"/>
                          <a:cs typeface="Times New Roman"/>
                        </a:rPr>
                        <a:t>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Dataset,</a:t>
                      </a:r>
                      <a:r>
                        <a:rPr sz="12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Implementation</a:t>
                      </a:r>
                      <a:r>
                        <a:rPr sz="12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Results…………………….……..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200" b="1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</a:tr>
              <a:tr h="286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4.1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Dataset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Details…………………………………………………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/>
                </a:tc>
              </a:tr>
              <a:tr h="290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4.2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Tools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used……………………………………..</a:t>
                      </a: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</a:tr>
              <a:tr h="2922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4.3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Implementation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Results……………..……………………..…..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19</a:t>
                      </a:r>
                    </a:p>
                  </a:txBody>
                  <a:tcPr marL="0" marR="0" marT="31750" marB="0"/>
                </a:tc>
              </a:tr>
              <a:tr h="415287">
                <a:tc>
                  <a:txBody>
                    <a:bodyPr/>
                    <a:lstStyle/>
                    <a:p>
                      <a:pPr marL="203200">
                        <a:lnSpc>
                          <a:spcPts val="1360"/>
                        </a:lnSpc>
                        <a:spcBef>
                          <a:spcPts val="245"/>
                        </a:spcBef>
                      </a:pPr>
                      <a:r>
                        <a:rPr lang="en-US" sz="1200" b="1" dirty="0" smtClean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200" b="1" dirty="0" smtClean="0">
                          <a:latin typeface="Times New Roman"/>
                          <a:cs typeface="Times New Roman"/>
                        </a:rPr>
                        <a:t>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  <a:spcBef>
                          <a:spcPts val="24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Conclusion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 smtClean="0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lang="en-US" sz="1200" b="1" spc="-5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spc="0" dirty="0" smtClean="0">
                          <a:latin typeface="Times New Roman"/>
                          <a:cs typeface="Times New Roman"/>
                        </a:rPr>
                        <a:t>Enhancements</a:t>
                      </a:r>
                      <a:r>
                        <a:rPr sz="1200" b="1" dirty="0" smtClean="0">
                          <a:latin typeface="Times New Roman"/>
                          <a:cs typeface="Times New Roman"/>
                        </a:rPr>
                        <a:t>.…</a:t>
                      </a:r>
                      <a:r>
                        <a:rPr lang="en-US" sz="1200" b="1" dirty="0" smtClean="0">
                          <a:latin typeface="Times New Roman"/>
                          <a:cs typeface="Times New Roman"/>
                        </a:rPr>
                        <a:t>…….</a:t>
                      </a:r>
                      <a:r>
                        <a:rPr sz="1200" b="1" dirty="0" smtClean="0">
                          <a:latin typeface="Times New Roman"/>
                          <a:cs typeface="Times New Roman"/>
                        </a:rPr>
                        <a:t>.…..……………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ts val="1360"/>
                        </a:lnSpc>
                        <a:spcBef>
                          <a:spcPts val="245"/>
                        </a:spcBef>
                      </a:pPr>
                      <a:r>
                        <a:rPr sz="1200" b="1" dirty="0" smtClean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lang="en-US" sz="1200" b="1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44650" y="9156788"/>
            <a:ext cx="5251068" cy="4910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Bibliography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References</a:t>
            </a:r>
            <a:r>
              <a:rPr sz="1200" b="1" spc="-5" dirty="0" smtClean="0">
                <a:latin typeface="Times New Roman"/>
                <a:cs typeface="Times New Roman"/>
              </a:rPr>
              <a:t>……………………………………………</a:t>
            </a:r>
            <a:r>
              <a:rPr lang="en-US" sz="1200" b="1" spc="-5" dirty="0" smtClean="0">
                <a:latin typeface="Times New Roman"/>
                <a:cs typeface="Times New Roman"/>
              </a:rPr>
              <a:t>3</a:t>
            </a:r>
            <a:r>
              <a:rPr lang="en-US" sz="1200" b="1" spc="-5" dirty="0">
                <a:latin typeface="Times New Roman"/>
                <a:cs typeface="Times New Roman"/>
              </a:rPr>
              <a:t>3</a:t>
            </a:r>
            <a:endParaRPr sz="1200" b="1" dirty="0">
              <a:latin typeface="Times New Roman"/>
              <a:cs typeface="Times New Roman"/>
            </a:endParaRPr>
          </a:p>
          <a:p>
            <a:pPr marL="24765" marR="6350" indent="-9525" algn="just">
              <a:lnSpc>
                <a:spcPct val="158900"/>
              </a:lnSpc>
              <a:spcBef>
                <a:spcPts val="15"/>
              </a:spcBef>
            </a:pPr>
            <a:r>
              <a:rPr sz="1200" b="1" spc="-10" dirty="0">
                <a:latin typeface="Times New Roman"/>
                <a:cs typeface="Times New Roman"/>
              </a:rPr>
              <a:t>APPENDIX </a:t>
            </a:r>
            <a:r>
              <a:rPr sz="1200" b="1" spc="-5" dirty="0">
                <a:latin typeface="Times New Roman"/>
                <a:cs typeface="Times New Roman"/>
              </a:rPr>
              <a:t>A: ABBRAVIATION</a:t>
            </a:r>
            <a:r>
              <a:rPr sz="1200" b="1" spc="-5" dirty="0" smtClean="0">
                <a:latin typeface="Times New Roman"/>
                <a:cs typeface="Times New Roman"/>
              </a:rPr>
              <a:t>……………………………………….3</a:t>
            </a:r>
            <a:r>
              <a:rPr lang="en-US" sz="1200" b="1" spc="-5" dirty="0" smtClean="0">
                <a:latin typeface="Times New Roman"/>
                <a:cs typeface="Times New Roman"/>
              </a:rPr>
              <a:t>6</a:t>
            </a:r>
            <a:endParaRPr sz="1200" b="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493128" y="9918903"/>
            <a:ext cx="1955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38638"/>
              </p:ext>
            </p:extLst>
          </p:nvPr>
        </p:nvGraphicFramePr>
        <p:xfrm>
          <a:off x="882650" y="1003300"/>
          <a:ext cx="5900736" cy="9437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288"/>
                <a:gridCol w="3726179"/>
                <a:gridCol w="1017269"/>
              </a:tblGrid>
              <a:tr h="3676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5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FIGURES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06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5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FIGURE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50000"/>
                        </a:lnSpc>
                        <a:spcBef>
                          <a:spcPts val="95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50000"/>
                        </a:lnSpc>
                        <a:spcBef>
                          <a:spcPts val="95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/>
                </a:tc>
              </a:tr>
              <a:tr h="302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5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Flow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50000"/>
                        </a:lnSpc>
                        <a:spcBef>
                          <a:spcPts val="290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/>
                </a:tc>
              </a:tr>
              <a:tr h="3307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50000"/>
                        </a:lnSpc>
                        <a:spcBef>
                          <a:spcPts val="50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LSTM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Architecture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50000"/>
                        </a:lnSpc>
                        <a:spcBef>
                          <a:spcPts val="500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/>
                </a:tc>
              </a:tr>
              <a:tr h="3247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4.1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50000"/>
                        </a:lnSpc>
                        <a:spcBef>
                          <a:spcPts val="4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Stock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Dataset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Information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50000"/>
                        </a:lnSpc>
                        <a:spcBef>
                          <a:spcPts val="450"/>
                        </a:spcBef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15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/>
                </a:tc>
              </a:tr>
              <a:tr h="324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4.2</a:t>
                      </a:r>
                      <a:endParaRPr lang="en-US" sz="1200" dirty="0" smtClean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4.3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4.4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4.5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4.6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sz="1200" spc="-5" dirty="0" smtClean="0">
                          <a:latin typeface="Times New Roman"/>
                          <a:cs typeface="Times New Roman"/>
                        </a:rPr>
                        <a:t>Read</a:t>
                      </a:r>
                      <a:r>
                        <a:rPr lang="en-US" sz="1200" spc="-5" baseline="0" dirty="0" smtClean="0">
                          <a:latin typeface="Times New Roman"/>
                          <a:cs typeface="Times New Roman"/>
                        </a:rPr>
                        <a:t> stock</a:t>
                      </a:r>
                      <a:r>
                        <a:rPr sz="1200" spc="-2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 smtClean="0">
                          <a:latin typeface="Times New Roman"/>
                          <a:cs typeface="Times New Roman"/>
                        </a:rPr>
                        <a:t>Dataset</a:t>
                      </a:r>
                      <a:endParaRPr lang="en-US" sz="1200" spc="-5" dirty="0" smtClean="0">
                        <a:latin typeface="Times New Roman"/>
                        <a:cs typeface="Times New Roman"/>
                      </a:endParaRPr>
                    </a:p>
                    <a:p>
                      <a:pPr marL="45085"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lang="en-US" sz="1200" spc="-5" dirty="0" smtClean="0">
                          <a:latin typeface="Times New Roman"/>
                          <a:cs typeface="Times New Roman"/>
                        </a:rPr>
                        <a:t>Analyze Stock Price</a:t>
                      </a:r>
                    </a:p>
                    <a:p>
                      <a:pPr marL="45085"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lang="en-US" sz="1200" spc="-5" dirty="0" smtClean="0">
                          <a:latin typeface="Times New Roman"/>
                          <a:cs typeface="Times New Roman"/>
                        </a:rPr>
                        <a:t>Predict Stock Price</a:t>
                      </a:r>
                    </a:p>
                    <a:p>
                      <a:pPr marL="45085"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lang="en-US" sz="1200" spc="-5" dirty="0" smtClean="0">
                          <a:latin typeface="Times New Roman"/>
                          <a:cs typeface="Times New Roman"/>
                        </a:rPr>
                        <a:t>Stock Dataset Information</a:t>
                      </a:r>
                    </a:p>
                    <a:p>
                      <a:pPr marL="45085"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lang="en-US" sz="1200" spc="-5" dirty="0" smtClean="0">
                          <a:latin typeface="Times New Roman"/>
                          <a:cs typeface="Times New Roman"/>
                        </a:rPr>
                        <a:t>Read Dataset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19</a:t>
                      </a:r>
                    </a:p>
                    <a:p>
                      <a:pPr marR="32384"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20</a:t>
                      </a:r>
                    </a:p>
                    <a:p>
                      <a:pPr marR="32384"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21</a:t>
                      </a:r>
                    </a:p>
                    <a:p>
                      <a:pPr marR="32384"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22</a:t>
                      </a:r>
                    </a:p>
                    <a:p>
                      <a:pPr marR="32384"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22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/>
                </a:tc>
              </a:tr>
              <a:tr h="324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50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50000"/>
                        </a:lnSpc>
                        <a:spcBef>
                          <a:spcPts val="45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Graph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Close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Price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history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50000"/>
                        </a:lnSpc>
                        <a:spcBef>
                          <a:spcPts val="450"/>
                        </a:spcBef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23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/>
                </a:tc>
              </a:tr>
              <a:tr h="3248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8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Scaling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/>
                </a:tc>
              </a:tr>
              <a:tr h="3248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55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9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50000"/>
                        </a:lnSpc>
                        <a:spcBef>
                          <a:spcPts val="45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LSTM</a:t>
                      </a:r>
                      <a:r>
                        <a:rPr sz="12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Summary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50000"/>
                        </a:lnSpc>
                        <a:spcBef>
                          <a:spcPts val="455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</a:tr>
              <a:tr h="3247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10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Process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/>
                </a:tc>
              </a:tr>
              <a:tr h="3246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50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11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45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50000"/>
                        </a:lnSpc>
                        <a:spcBef>
                          <a:spcPts val="45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Predicted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Close </a:t>
                      </a:r>
                      <a:r>
                        <a:rPr sz="1200" spc="-10" dirty="0" smtClean="0">
                          <a:latin typeface="Times New Roman"/>
                          <a:cs typeface="Times New Roman"/>
                        </a:rPr>
                        <a:t>Price</a:t>
                      </a:r>
                      <a:endParaRPr lang="en-US" sz="1200" spc="-10" dirty="0" smtClean="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50000"/>
                        </a:lnSpc>
                        <a:spcBef>
                          <a:spcPts val="450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6</a:t>
                      </a:r>
                    </a:p>
                    <a:p>
                      <a:pPr marR="32384" algn="ctr">
                        <a:lnSpc>
                          <a:spcPct val="150000"/>
                        </a:lnSpc>
                        <a:spcBef>
                          <a:spcPts val="45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/>
                </a:tc>
              </a:tr>
              <a:tr h="4282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4.1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marL="1683385" marR="196215" indent="-1430655">
                        <a:lnSpc>
                          <a:spcPct val="150000"/>
                        </a:lnSpc>
                        <a:spcBef>
                          <a:spcPts val="53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Plot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vs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Predicted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2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ICICI</a:t>
                      </a:r>
                      <a:r>
                        <a:rPr sz="1200" spc="15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Bank</a:t>
                      </a:r>
                      <a:r>
                        <a:rPr sz="1200" spc="10" dirty="0">
                          <a:solidFill>
                            <a:srgbClr val="1111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LSTM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50000"/>
                        </a:lnSpc>
                        <a:spcBef>
                          <a:spcPts val="509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/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4.1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4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 smtClean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4.15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0505" marR="243204" indent="-1204595">
                        <a:lnSpc>
                          <a:spcPct val="15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Plot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vs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Predicted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SUN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PHARMA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 smtClean="0">
                          <a:latin typeface="Times New Roman"/>
                          <a:cs typeface="Times New Roman"/>
                        </a:rPr>
                        <a:t>LSTM</a:t>
                      </a:r>
                      <a:endParaRPr lang="en-US" sz="1200" spc="-5" dirty="0" smtClean="0">
                        <a:latin typeface="Times New Roman"/>
                        <a:cs typeface="Times New Roman"/>
                      </a:endParaRPr>
                    </a:p>
                    <a:p>
                      <a:pPr marL="1500505" marR="243204" indent="-1204595" algn="l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Plot for Real vs. Predicted value for SSOFTWARE using LSTM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50000"/>
                        </a:lnSpc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8</a:t>
                      </a:r>
                    </a:p>
                    <a:p>
                      <a:pPr marR="32384" algn="ctr">
                        <a:lnSpc>
                          <a:spcPct val="150000"/>
                        </a:lnSpc>
                      </a:pPr>
                      <a:endParaRPr lang="en-US" sz="1200" dirty="0" smtClean="0">
                        <a:latin typeface="Times New Roman"/>
                        <a:cs typeface="Times New Roman"/>
                      </a:endParaRPr>
                    </a:p>
                    <a:p>
                      <a:pPr marR="32384"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29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2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4.1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5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Plot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vs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Predicted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2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GSFC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LSTM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0" marR="0" marT="0" marB="0"/>
                </a:tc>
              </a:tr>
              <a:tr h="2004570"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        </a:t>
                      </a: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17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7825" marR="275590" indent="-1299210">
                        <a:lnSpc>
                          <a:spcPct val="15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Plot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Real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vs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Predicted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2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spc="10" dirty="0" smtClean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spc="-5" dirty="0" smtClean="0">
                          <a:latin typeface="Times New Roman"/>
                          <a:cs typeface="Times New Roman"/>
                        </a:rPr>
                        <a:t>VARDMANPOLY </a:t>
                      </a:r>
                      <a:r>
                        <a:rPr sz="1200" spc="-28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LSTM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   31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493128" y="9918903"/>
            <a:ext cx="1955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iv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86546"/>
              </p:ext>
            </p:extLst>
          </p:nvPr>
        </p:nvGraphicFramePr>
        <p:xfrm>
          <a:off x="1351914" y="973466"/>
          <a:ext cx="4793615" cy="1230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9870"/>
                <a:gridCol w="1873250"/>
                <a:gridCol w="1420495"/>
              </a:tblGrid>
              <a:tr h="338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55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TABLES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1656">
                <a:tc>
                  <a:txBody>
                    <a:bodyPr/>
                    <a:lstStyle/>
                    <a:p>
                      <a:pPr marR="32448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L="36195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</a:tr>
              <a:tr h="291685">
                <a:tc>
                  <a:txBody>
                    <a:bodyPr/>
                    <a:lstStyle/>
                    <a:p>
                      <a:pPr marR="3206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4.1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Dataset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Details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3625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/>
                </a:tc>
              </a:tr>
              <a:tr h="238309">
                <a:tc>
                  <a:txBody>
                    <a:bodyPr/>
                    <a:lstStyle/>
                    <a:p>
                      <a:pPr marR="320675" algn="ctr">
                        <a:lnSpc>
                          <a:spcPts val="1360"/>
                        </a:lnSpc>
                        <a:spcBef>
                          <a:spcPts val="415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136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Accuracy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362585" algn="ctr">
                        <a:lnSpc>
                          <a:spcPts val="1360"/>
                        </a:lnSpc>
                        <a:spcBef>
                          <a:spcPts val="415"/>
                        </a:spcBef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6465180" y="9533523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3417"/>
            <a:ext cx="5760720" cy="870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731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	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835785" algn="just">
              <a:lnSpc>
                <a:spcPct val="100000"/>
              </a:lnSpc>
              <a:spcBef>
                <a:spcPts val="815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1.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C1E29"/>
                </a:solidFill>
                <a:latin typeface="Times New Roman"/>
                <a:cs typeface="Times New Roman"/>
              </a:rPr>
              <a:t>Introduction</a:t>
            </a:r>
            <a:endParaRPr sz="1600" dirty="0">
              <a:latin typeface="Times New Roman"/>
              <a:cs typeface="Times New Roman"/>
            </a:endParaRPr>
          </a:p>
          <a:p>
            <a:pPr marL="280670" lvl="1" indent="-268605" algn="just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281305" algn="l"/>
              </a:tabLst>
            </a:pPr>
            <a:r>
              <a:rPr sz="1400" b="1" spc="-5" dirty="0">
                <a:solidFill>
                  <a:srgbClr val="1C1E29"/>
                </a:solidFill>
                <a:latin typeface="Times New Roman"/>
                <a:cs typeface="Times New Roman"/>
              </a:rPr>
              <a:t>Stock</a:t>
            </a:r>
            <a:r>
              <a:rPr sz="1400" b="1" spc="-4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1C1E29"/>
                </a:solidFill>
                <a:latin typeface="Times New Roman"/>
                <a:cs typeface="Times New Roman"/>
              </a:rPr>
              <a:t>Price Prediction</a:t>
            </a:r>
            <a:endParaRPr sz="14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600"/>
              </a:lnSpc>
              <a:spcBef>
                <a:spcPts val="100"/>
              </a:spcBef>
            </a:pP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Due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to the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high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profit 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the stock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market, </a:t>
            </a:r>
            <a:r>
              <a:rPr sz="1200" spc="-25" dirty="0">
                <a:solidFill>
                  <a:srgbClr val="1C1E29"/>
                </a:solidFill>
                <a:latin typeface="Times New Roman"/>
                <a:cs typeface="Times New Roman"/>
              </a:rPr>
              <a:t>it </a:t>
            </a:r>
            <a:r>
              <a:rPr sz="1200" spc="-30" dirty="0">
                <a:solidFill>
                  <a:srgbClr val="1C1E29"/>
                </a:solidFill>
                <a:latin typeface="Times New Roman"/>
                <a:cs typeface="Times New Roman"/>
              </a:rPr>
              <a:t>is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one 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the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most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popular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investments.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People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 investigated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for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methods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tools that</a:t>
            </a:r>
            <a:r>
              <a:rPr sz="1200" spc="29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would</a:t>
            </a:r>
            <a:r>
              <a:rPr sz="1200" spc="28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increase their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gains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while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minimizing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risk,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as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level </a:t>
            </a:r>
            <a:r>
              <a:rPr sz="1200" spc="20" dirty="0">
                <a:solidFill>
                  <a:srgbClr val="1C1E29"/>
                </a:solidFill>
                <a:latin typeface="Times New Roman"/>
                <a:cs typeface="Times New Roman"/>
              </a:rPr>
              <a:t>of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trading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and investing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grew.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Two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stock exchanges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namely- the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National 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Stock 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Exchange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(NSE)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the Bombay 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Stock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Exchange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(BSE), which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are the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most 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trading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in </a:t>
            </a:r>
            <a:r>
              <a:rPr sz="1200" spc="-28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Indian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Stock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Market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takes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place.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Sensex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and 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Nifty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are the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two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prominent Indian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Market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Indexes.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Since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prices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the 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stock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market are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dynamic,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the stock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market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prediction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is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complicated.</a:t>
            </a:r>
            <a:endParaRPr sz="1200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43400"/>
              </a:lnSpc>
              <a:spcBef>
                <a:spcPts val="25"/>
              </a:spcBef>
            </a:pP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From gradually 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very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past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years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some forecasting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models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are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developed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for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this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kind </a:t>
            </a:r>
            <a:r>
              <a:rPr sz="1200" spc="20" dirty="0">
                <a:solidFill>
                  <a:srgbClr val="1C1E29"/>
                </a:solidFill>
                <a:latin typeface="Times New Roman"/>
                <a:cs typeface="Times New Roman"/>
              </a:rPr>
              <a:t>of </a:t>
            </a:r>
            <a:r>
              <a:rPr sz="1200" spc="2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purpose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they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had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been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applied 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to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money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market</a:t>
            </a:r>
            <a:r>
              <a:rPr sz="1200" spc="29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prediction.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Generally,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this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classification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is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 done</a:t>
            </a:r>
            <a:r>
              <a:rPr sz="1200" spc="3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C1E29"/>
                </a:solidFill>
                <a:latin typeface="Times New Roman"/>
                <a:cs typeface="Times New Roman"/>
              </a:rPr>
              <a:t>by:</a:t>
            </a:r>
            <a:endParaRPr sz="1200" dirty="0">
              <a:latin typeface="Times New Roman"/>
              <a:cs typeface="Times New Roman"/>
            </a:endParaRPr>
          </a:p>
          <a:p>
            <a:pPr marL="469900" lvl="2" indent="-22923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70534" algn="l"/>
              </a:tabLst>
            </a:pP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Time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series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analysis</a:t>
            </a:r>
            <a:endParaRPr sz="1200" dirty="0">
              <a:latin typeface="Times New Roman"/>
              <a:cs typeface="Times New Roman"/>
            </a:endParaRPr>
          </a:p>
          <a:p>
            <a:pPr marL="469900" lvl="2" indent="-22923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70534" algn="l"/>
              </a:tabLst>
            </a:pP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Fundamental</a:t>
            </a:r>
            <a:r>
              <a:rPr sz="1200" spc="-5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analysis</a:t>
            </a:r>
            <a:endParaRPr sz="1200" dirty="0">
              <a:latin typeface="Times New Roman"/>
              <a:cs typeface="Times New Roman"/>
            </a:endParaRPr>
          </a:p>
          <a:p>
            <a:pPr marL="469900" lvl="2" indent="-22923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70534" algn="l"/>
              </a:tabLst>
            </a:pP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Technical</a:t>
            </a:r>
            <a:r>
              <a:rPr sz="1200" spc="-4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analysis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1C1E29"/>
                </a:solidFill>
                <a:latin typeface="Times New Roman"/>
                <a:cs typeface="Times New Roman"/>
              </a:rPr>
              <a:t>Time </a:t>
            </a:r>
            <a:r>
              <a:rPr sz="1200" b="1" spc="-5" dirty="0">
                <a:solidFill>
                  <a:srgbClr val="1C1E29"/>
                </a:solidFill>
                <a:latin typeface="Times New Roman"/>
                <a:cs typeface="Times New Roman"/>
              </a:rPr>
              <a:t>Series</a:t>
            </a:r>
            <a:r>
              <a:rPr sz="1200" b="1" spc="-2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C1E29"/>
                </a:solidFill>
                <a:latin typeface="Times New Roman"/>
                <a:cs typeface="Times New Roman"/>
              </a:rPr>
              <a:t>Analysis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definition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forecasting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like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upcoming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result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results</a:t>
            </a:r>
            <a:endParaRPr sz="1200" dirty="0">
              <a:latin typeface="Times New Roman"/>
              <a:cs typeface="Times New Roman"/>
            </a:endParaRPr>
          </a:p>
          <a:p>
            <a:pPr marL="12700" marR="8255">
              <a:lnSpc>
                <a:spcPct val="1433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like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industry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business,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economics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finance,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science.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Forecasting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problems</a:t>
            </a:r>
            <a:r>
              <a:rPr sz="1200" dirty="0">
                <a:latin typeface="Times New Roman"/>
                <a:cs typeface="Times New Roman"/>
              </a:rPr>
              <a:t> 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Long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term</a:t>
            </a:r>
            <a:r>
              <a:rPr sz="1200" spc="-10" dirty="0">
                <a:latin typeface="Times New Roman"/>
                <a:cs typeface="Times New Roman"/>
              </a:rPr>
              <a:t> forecasting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(estimation</a:t>
            </a:r>
            <a:r>
              <a:rPr sz="1200" spc="-10" dirty="0">
                <a:latin typeface="Times New Roman"/>
                <a:cs typeface="Times New Roman"/>
              </a:rPr>
              <a:t> beyond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years)</a:t>
            </a:r>
            <a:endParaRPr sz="12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Medium-term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forecasting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(estimation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years)</a:t>
            </a:r>
            <a:endParaRPr sz="12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Short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term</a:t>
            </a:r>
            <a:r>
              <a:rPr sz="1200" spc="-10" dirty="0">
                <a:latin typeface="Times New Roman"/>
                <a:cs typeface="Times New Roman"/>
              </a:rPr>
              <a:t> forecasting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(estimation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weeks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months,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days,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minutes,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few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seconds)</a:t>
            </a: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15"/>
              </a:spcBef>
            </a:pP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[1]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spc="-10" dirty="0">
                <a:latin typeface="Times New Roman"/>
                <a:cs typeface="Times New Roman"/>
              </a:rPr>
              <a:t>consist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several forecasting problems.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designation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time </a:t>
            </a:r>
            <a:r>
              <a:rPr sz="1200" spc="-5" dirty="0">
                <a:latin typeface="Times New Roman"/>
                <a:cs typeface="Times New Roman"/>
              </a:rPr>
              <a:t> series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linear classification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observations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selected </a:t>
            </a:r>
            <a:r>
              <a:rPr sz="1200" spc="-10" dirty="0">
                <a:latin typeface="Times New Roman"/>
                <a:cs typeface="Times New Roman"/>
              </a:rPr>
              <a:t>variable.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variable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the 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stock </a:t>
            </a:r>
            <a:r>
              <a:rPr sz="1200" spc="-28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price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in 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our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case. Which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can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weather multivariate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or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univariate?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Only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particular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stock </a:t>
            </a:r>
            <a:r>
              <a:rPr sz="1200" spc="-30" dirty="0">
                <a:solidFill>
                  <a:srgbClr val="1C1E29"/>
                </a:solidFill>
                <a:latin typeface="Times New Roman"/>
                <a:cs typeface="Times New Roman"/>
              </a:rPr>
              <a:t>is </a:t>
            </a:r>
            <a:r>
              <a:rPr sz="1200" spc="-2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included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univariate 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data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while more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than 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one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company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for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various instances 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of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time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is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added 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multivariate. For investigating trends, patterns </a:t>
            </a:r>
            <a:r>
              <a:rPr sz="1200" spc="-10" dirty="0">
                <a:solidFill>
                  <a:srgbClr val="1C1E29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cycle 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or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periods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analysis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series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advantages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spending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money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wisely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early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bullish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bearish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stock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market.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categorizing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best-performing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companies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analysis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patterns </a:t>
            </a:r>
            <a:r>
              <a:rPr sz="1200" spc="-10" dirty="0">
                <a:latin typeface="Times New Roman"/>
                <a:cs typeface="Times New Roman"/>
              </a:rPr>
              <a:t>plays its role 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specific </a:t>
            </a:r>
            <a:r>
              <a:rPr sz="1200" spc="-5" dirty="0">
                <a:latin typeface="Times New Roman"/>
                <a:cs typeface="Times New Roman"/>
              </a:rPr>
              <a:t>period. This </a:t>
            </a:r>
            <a:r>
              <a:rPr sz="1200" spc="-10" dirty="0">
                <a:latin typeface="Times New Roman"/>
                <a:cs typeface="Times New Roman"/>
              </a:rPr>
              <a:t>makes forecasting </a:t>
            </a:r>
            <a:r>
              <a:rPr sz="1200" spc="-5" dirty="0">
                <a:latin typeface="Times New Roman"/>
                <a:cs typeface="Times New Roman"/>
              </a:rPr>
              <a:t>as well </a:t>
            </a:r>
            <a:r>
              <a:rPr sz="1200" spc="5" dirty="0">
                <a:latin typeface="Times New Roman"/>
                <a:cs typeface="Times New Roman"/>
              </a:rPr>
              <a:t>as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analysis</a:t>
            </a:r>
            <a:r>
              <a:rPr sz="120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C1E29"/>
                </a:solidFill>
                <a:latin typeface="Times New Roman"/>
                <a:cs typeface="Times New Roman"/>
              </a:rPr>
              <a:t>an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important</a:t>
            </a:r>
            <a:r>
              <a:rPr sz="1200" spc="10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research</a:t>
            </a:r>
            <a:r>
              <a:rPr sz="1200" spc="-1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C1E29"/>
                </a:solidFill>
                <a:latin typeface="Times New Roman"/>
                <a:cs typeface="Times New Roman"/>
              </a:rPr>
              <a:t>area.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3417"/>
            <a:ext cx="5761990" cy="909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514731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	</a:t>
            </a:r>
            <a:endParaRPr sz="13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30"/>
              </a:spcBef>
            </a:pPr>
            <a:r>
              <a:rPr sz="1200" b="1" spc="-5" dirty="0">
                <a:solidFill>
                  <a:srgbClr val="1C1E29"/>
                </a:solidFill>
                <a:latin typeface="Times New Roman"/>
                <a:cs typeface="Times New Roman"/>
              </a:rPr>
              <a:t>Fundamental</a:t>
            </a:r>
            <a:r>
              <a:rPr sz="1200" b="1" spc="-45" dirty="0">
                <a:solidFill>
                  <a:srgbClr val="1C1E29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C1E29"/>
                </a:solidFill>
                <a:latin typeface="Times New Roman"/>
                <a:cs typeface="Times New Roman"/>
              </a:rPr>
              <a:t>analysis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latin typeface="Times New Roman"/>
                <a:cs typeface="Times New Roman"/>
              </a:rPr>
              <a:t>Fundamental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Analysts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concerned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business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reasons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stock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itself.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They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assess</a:t>
            </a:r>
            <a:endParaRPr sz="1200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ct val="1434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company's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historical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5" dirty="0">
                <a:latin typeface="Times New Roman"/>
                <a:cs typeface="Times New Roman"/>
              </a:rPr>
              <a:t> 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reliability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 </a:t>
            </a:r>
            <a:r>
              <a:rPr sz="1200" spc="-5" dirty="0">
                <a:latin typeface="Times New Roman"/>
                <a:cs typeface="Times New Roman"/>
              </a:rPr>
              <a:t> performance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shares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aid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fundamental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forecaster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validity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 stock, </a:t>
            </a:r>
            <a:r>
              <a:rPr sz="1200" spc="-5" dirty="0">
                <a:latin typeface="Times New Roman"/>
                <a:cs typeface="Times New Roman"/>
              </a:rPr>
              <a:t>such 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P/E ratio. Warren Buffett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probably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foremost </a:t>
            </a:r>
            <a:r>
              <a:rPr sz="1200" spc="-5" dirty="0">
                <a:latin typeface="Times New Roman"/>
                <a:cs typeface="Times New Roman"/>
              </a:rPr>
              <a:t>renowned </a:t>
            </a:r>
            <a:r>
              <a:rPr sz="1200" spc="10" dirty="0">
                <a:latin typeface="Times New Roman"/>
                <a:cs typeface="Times New Roman"/>
              </a:rPr>
              <a:t>of all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Fundamental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Analysts.</a:t>
            </a:r>
            <a:endParaRPr sz="1200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43600"/>
              </a:lnSpc>
              <a:spcBef>
                <a:spcPts val="20"/>
              </a:spcBef>
            </a:pPr>
            <a:r>
              <a:rPr sz="1200" spc="-10" dirty="0">
                <a:latin typeface="Times New Roman"/>
                <a:cs typeface="Times New Roman"/>
              </a:rPr>
              <a:t>What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fundamental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within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stock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market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making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attempt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reach,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organizing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true </a:t>
            </a:r>
            <a:r>
              <a:rPr sz="1200" spc="-15" dirty="0">
                <a:latin typeface="Times New Roman"/>
                <a:cs typeface="Times New Roman"/>
              </a:rPr>
              <a:t>value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 stock, </a:t>
            </a:r>
            <a:r>
              <a:rPr sz="1200" spc="-1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then will </a:t>
            </a:r>
            <a:r>
              <a:rPr sz="1200" spc="-1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matched </a:t>
            </a:r>
            <a:r>
              <a:rPr sz="1200" spc="-1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worth </a:t>
            </a:r>
            <a:r>
              <a:rPr sz="1200" spc="-25" dirty="0">
                <a:latin typeface="Times New Roman"/>
                <a:cs typeface="Times New Roman"/>
              </a:rPr>
              <a:t>it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being </a:t>
            </a:r>
            <a:r>
              <a:rPr sz="1200" spc="-5" dirty="0">
                <a:latin typeface="Times New Roman"/>
                <a:cs typeface="Times New Roman"/>
              </a:rPr>
              <a:t>listed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stock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markets </a:t>
            </a:r>
            <a:r>
              <a:rPr sz="1200" spc="-10" dirty="0">
                <a:latin typeface="Times New Roman"/>
                <a:cs typeface="Times New Roman"/>
              </a:rPr>
              <a:t>and so finding </a:t>
            </a:r>
            <a:r>
              <a:rPr sz="1200" spc="-5" dirty="0">
                <a:latin typeface="Times New Roman"/>
                <a:cs typeface="Times New Roman"/>
              </a:rPr>
              <a:t>out </a:t>
            </a:r>
            <a:r>
              <a:rPr sz="1200" spc="-10" dirty="0">
                <a:latin typeface="Times New Roman"/>
                <a:cs typeface="Times New Roman"/>
              </a:rPr>
              <a:t>whether </a:t>
            </a:r>
            <a:r>
              <a:rPr sz="1200" spc="10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stock </a:t>
            </a:r>
            <a:r>
              <a:rPr sz="1200" spc="1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market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undervalued </a:t>
            </a:r>
            <a:r>
              <a:rPr sz="1200" spc="10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not. </a:t>
            </a:r>
            <a:r>
              <a:rPr sz="1200" spc="-20" dirty="0">
                <a:latin typeface="Times New Roman"/>
                <a:cs typeface="Times New Roman"/>
              </a:rPr>
              <a:t>Find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correct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value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spc="-15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completed by </a:t>
            </a:r>
            <a:r>
              <a:rPr sz="1200" spc="-5" dirty="0">
                <a:latin typeface="Times New Roman"/>
                <a:cs typeface="Times New Roman"/>
              </a:rPr>
              <a:t>numerous strategies with </a:t>
            </a:r>
            <a:r>
              <a:rPr sz="1200" dirty="0">
                <a:latin typeface="Times New Roman"/>
                <a:cs typeface="Times New Roman"/>
              </a:rPr>
              <a:t>primarily a </a:t>
            </a:r>
            <a:r>
              <a:rPr sz="1200" spc="-5" dirty="0">
                <a:latin typeface="Times New Roman"/>
                <a:cs typeface="Times New Roman"/>
              </a:rPr>
              <a:t>similar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principle.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principle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an organization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price </a:t>
            </a:r>
            <a:r>
              <a:rPr sz="1200" spc="5" dirty="0">
                <a:latin typeface="Times New Roman"/>
                <a:cs typeface="Times New Roman"/>
              </a:rPr>
              <a:t>all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its </a:t>
            </a:r>
            <a:r>
              <a:rPr sz="1200" dirty="0">
                <a:latin typeface="Times New Roman"/>
                <a:cs typeface="Times New Roman"/>
              </a:rPr>
              <a:t>future </a:t>
            </a:r>
            <a:r>
              <a:rPr sz="1200" spc="-10" dirty="0">
                <a:latin typeface="Times New Roman"/>
                <a:cs typeface="Times New Roman"/>
              </a:rPr>
              <a:t>profits. </a:t>
            </a:r>
            <a:r>
              <a:rPr sz="1200" spc="-5" dirty="0">
                <a:latin typeface="Times New Roman"/>
                <a:cs typeface="Times New Roman"/>
              </a:rPr>
              <a:t>Those future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profits </a:t>
            </a:r>
            <a:r>
              <a:rPr sz="1200" spc="-15" dirty="0">
                <a:latin typeface="Times New Roman"/>
                <a:cs typeface="Times New Roman"/>
              </a:rPr>
              <a:t>has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discounted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their current </a:t>
            </a:r>
            <a:r>
              <a:rPr sz="1200" spc="-10" dirty="0">
                <a:latin typeface="Times New Roman"/>
                <a:cs typeface="Times New Roman"/>
              </a:rPr>
              <a:t>value. </a:t>
            </a:r>
            <a:r>
              <a:rPr sz="1200" spc="-15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principle </a:t>
            </a:r>
            <a:r>
              <a:rPr sz="1200" dirty="0">
                <a:latin typeface="Times New Roman"/>
                <a:cs typeface="Times New Roman"/>
              </a:rPr>
              <a:t>goes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theory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business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about </a:t>
            </a:r>
            <a:r>
              <a:rPr sz="1200" spc="-10" dirty="0">
                <a:latin typeface="Times New Roman"/>
                <a:cs typeface="Times New Roman"/>
              </a:rPr>
              <a:t>profits </a:t>
            </a:r>
            <a:r>
              <a:rPr sz="1200" spc="-5" dirty="0">
                <a:latin typeface="Times New Roman"/>
                <a:cs typeface="Times New Roman"/>
              </a:rPr>
              <a:t>and nothing </a:t>
            </a:r>
            <a:r>
              <a:rPr sz="1200" spc="-10" dirty="0">
                <a:latin typeface="Times New Roman"/>
                <a:cs typeface="Times New Roman"/>
              </a:rPr>
              <a:t>else. </a:t>
            </a:r>
            <a:r>
              <a:rPr sz="1200" spc="-5" dirty="0">
                <a:latin typeface="Times New Roman"/>
                <a:cs typeface="Times New Roman"/>
              </a:rPr>
              <a:t>Differing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technical </a:t>
            </a:r>
            <a:r>
              <a:rPr sz="1200" spc="-10" dirty="0">
                <a:latin typeface="Times New Roman"/>
                <a:cs typeface="Times New Roman"/>
              </a:rPr>
              <a:t>analysis,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fundamental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assumed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further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long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approach.</a:t>
            </a:r>
            <a:endParaRPr sz="1200" dirty="0">
              <a:latin typeface="Times New Roman"/>
              <a:cs typeface="Times New Roman"/>
            </a:endParaRPr>
          </a:p>
          <a:p>
            <a:pPr marL="12700" marR="15240" algn="just">
              <a:lnSpc>
                <a:spcPct val="143800"/>
              </a:lnSpc>
              <a:spcBef>
                <a:spcPts val="15"/>
              </a:spcBef>
            </a:pPr>
            <a:r>
              <a:rPr sz="1200" spc="-5" dirty="0">
                <a:latin typeface="Times New Roman"/>
                <a:cs typeface="Times New Roman"/>
              </a:rPr>
              <a:t>Fundamental analysis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created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conviction that </a:t>
            </a:r>
            <a:r>
              <a:rPr sz="1200" spc="-10" dirty="0">
                <a:latin typeface="Times New Roman"/>
                <a:cs typeface="Times New Roman"/>
              </a:rPr>
              <a:t>hominoid </a:t>
            </a:r>
            <a:r>
              <a:rPr sz="1200" spc="-5" dirty="0">
                <a:latin typeface="Times New Roman"/>
                <a:cs typeface="Times New Roman"/>
              </a:rPr>
              <a:t>society desires </a:t>
            </a:r>
            <a:r>
              <a:rPr sz="1200" dirty="0">
                <a:latin typeface="Times New Roman"/>
                <a:cs typeface="Times New Roman"/>
              </a:rPr>
              <a:t>capital to </a:t>
            </a:r>
            <a:r>
              <a:rPr sz="1200" spc="-15" dirty="0">
                <a:latin typeface="Times New Roman"/>
                <a:cs typeface="Times New Roman"/>
              </a:rPr>
              <a:t>make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progress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if the company works </a:t>
            </a:r>
            <a:r>
              <a:rPr sz="1200" spc="-10" dirty="0">
                <a:latin typeface="Times New Roman"/>
                <a:cs typeface="Times New Roman"/>
              </a:rPr>
              <a:t>well, </a:t>
            </a:r>
            <a:r>
              <a:rPr sz="1200" dirty="0">
                <a:latin typeface="Times New Roman"/>
                <a:cs typeface="Times New Roman"/>
              </a:rPr>
              <a:t>than </a:t>
            </a:r>
            <a:r>
              <a:rPr sz="1200" spc="-2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should </a:t>
            </a:r>
            <a:r>
              <a:rPr sz="1200" spc="-1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rewarded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5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additional </a:t>
            </a:r>
            <a:r>
              <a:rPr sz="1200" dirty="0">
                <a:latin typeface="Times New Roman"/>
                <a:cs typeface="Times New Roman"/>
              </a:rPr>
              <a:t>capital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 outcome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surge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stock </a:t>
            </a:r>
            <a:r>
              <a:rPr sz="1200" spc="-10" dirty="0">
                <a:latin typeface="Times New Roman"/>
                <a:cs typeface="Times New Roman"/>
              </a:rPr>
              <a:t>price. </a:t>
            </a:r>
            <a:r>
              <a:rPr sz="1200" dirty="0">
                <a:latin typeface="Times New Roman"/>
                <a:cs typeface="Times New Roman"/>
              </a:rPr>
              <a:t>Fundamental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usually </a:t>
            </a:r>
            <a:r>
              <a:rPr sz="1200" dirty="0">
                <a:latin typeface="Times New Roman"/>
                <a:cs typeface="Times New Roman"/>
              </a:rPr>
              <a:t>used by the </a:t>
            </a:r>
            <a:r>
              <a:rPr sz="1200" spc="-15" dirty="0">
                <a:latin typeface="Times New Roman"/>
                <a:cs typeface="Times New Roman"/>
              </a:rPr>
              <a:t>fund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managers as </a:t>
            </a:r>
            <a:r>
              <a:rPr sz="1200" spc="-25" dirty="0">
                <a:latin typeface="Times New Roman"/>
                <a:cs typeface="Times New Roman"/>
              </a:rPr>
              <a:t>it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maximum </a:t>
            </a:r>
            <a:r>
              <a:rPr sz="1200" spc="-10" dirty="0">
                <a:latin typeface="Times New Roman"/>
                <a:cs typeface="Times New Roman"/>
              </a:rPr>
              <a:t>sensible, </a:t>
            </a:r>
            <a:r>
              <a:rPr sz="1200" spc="-5" dirty="0">
                <a:latin typeface="Times New Roman"/>
                <a:cs typeface="Times New Roman"/>
              </a:rPr>
              <a:t>objective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prepared from openly existing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-15" dirty="0">
                <a:latin typeface="Times New Roman"/>
                <a:cs typeface="Times New Roman"/>
              </a:rPr>
              <a:t>like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financial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statement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analysis.</a:t>
            </a: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400"/>
              </a:lnSpc>
            </a:pPr>
            <a:r>
              <a:rPr sz="1200" spc="-15" dirty="0">
                <a:latin typeface="Times New Roman"/>
                <a:cs typeface="Times New Roman"/>
              </a:rPr>
              <a:t>One </a:t>
            </a:r>
            <a:r>
              <a:rPr sz="1200" spc="-10" dirty="0">
                <a:latin typeface="Times New Roman"/>
                <a:cs typeface="Times New Roman"/>
              </a:rPr>
              <a:t>more meaning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fundamental analysis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far </a:t>
            </a:r>
            <a:r>
              <a:rPr sz="1200" spc="-5" dirty="0">
                <a:latin typeface="Times New Roman"/>
                <a:cs typeface="Times New Roman"/>
              </a:rPr>
              <a:t>side </a:t>
            </a:r>
            <a:r>
              <a:rPr sz="1200" dirty="0">
                <a:latin typeface="Times New Roman"/>
                <a:cs typeface="Times New Roman"/>
              </a:rPr>
              <a:t>bottom-up </a:t>
            </a:r>
            <a:r>
              <a:rPr sz="1200" spc="-5" dirty="0">
                <a:latin typeface="Times New Roman"/>
                <a:cs typeface="Times New Roman"/>
              </a:rPr>
              <a:t>business </a:t>
            </a:r>
            <a:r>
              <a:rPr sz="1200" spc="-10" dirty="0">
                <a:latin typeface="Times New Roman"/>
                <a:cs typeface="Times New Roman"/>
              </a:rPr>
              <a:t>analysis, </a:t>
            </a:r>
            <a:r>
              <a:rPr sz="1200" spc="-25" dirty="0">
                <a:latin typeface="Times New Roman"/>
                <a:cs typeface="Times New Roman"/>
              </a:rPr>
              <a:t>it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discusses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top-down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initial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analysing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world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economy,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country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also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analysis,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last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company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analysis.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1200" b="1" spc="-5" dirty="0">
                <a:latin typeface="Times New Roman"/>
                <a:cs typeface="Times New Roman"/>
              </a:rPr>
              <a:t>Technical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analysis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latin typeface="Times New Roman"/>
                <a:cs typeface="Times New Roman"/>
              </a:rPr>
              <a:t>Chartists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technical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analysts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involved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fundamentals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</a:p>
          <a:p>
            <a:pPr marL="12700" marR="16510" algn="just">
              <a:lnSpc>
                <a:spcPct val="143300"/>
              </a:lnSpc>
            </a:pPr>
            <a:r>
              <a:rPr sz="1200" spc="-10" dirty="0">
                <a:latin typeface="Times New Roman"/>
                <a:cs typeface="Times New Roman"/>
              </a:rPr>
              <a:t>company. The long </a:t>
            </a:r>
            <a:r>
              <a:rPr sz="1200" spc="5" dirty="0">
                <a:latin typeface="Times New Roman"/>
                <a:cs typeface="Times New Roman"/>
              </a:rPr>
              <a:t>run </a:t>
            </a:r>
            <a:r>
              <a:rPr sz="1200" spc="-5" dirty="0">
                <a:latin typeface="Times New Roman"/>
                <a:cs typeface="Times New Roman"/>
              </a:rPr>
              <a:t>price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stock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dirty="0">
                <a:latin typeface="Times New Roman"/>
                <a:cs typeface="Times New Roman"/>
              </a:rPr>
              <a:t>generally </a:t>
            </a:r>
            <a:r>
              <a:rPr sz="1200" spc="-5" dirty="0">
                <a:latin typeface="Times New Roman"/>
                <a:cs typeface="Times New Roman"/>
              </a:rPr>
              <a:t>exclusively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trends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past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analysis)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them.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shoulders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cup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endParaRPr sz="1200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43600"/>
              </a:lnSpc>
              <a:spcBef>
                <a:spcPts val="20"/>
              </a:spcBef>
            </a:pPr>
            <a:r>
              <a:rPr sz="1200" spc="-5" dirty="0">
                <a:latin typeface="Times New Roman"/>
                <a:cs typeface="Times New Roman"/>
              </a:rPr>
              <a:t>saucer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various numerous patterns that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employed. </a:t>
            </a:r>
            <a:r>
              <a:rPr sz="1200" spc="-1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techniques, patterns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just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like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oscillators, </a:t>
            </a:r>
            <a:r>
              <a:rPr sz="1200" spc="-5" dirty="0">
                <a:latin typeface="Times New Roman"/>
                <a:cs typeface="Times New Roman"/>
              </a:rPr>
              <a:t>exponential </a:t>
            </a:r>
            <a:r>
              <a:rPr sz="1200" spc="-10" dirty="0">
                <a:latin typeface="Times New Roman"/>
                <a:cs typeface="Times New Roman"/>
              </a:rPr>
              <a:t>moving </a:t>
            </a:r>
            <a:r>
              <a:rPr sz="1200" dirty="0">
                <a:latin typeface="Times New Roman"/>
                <a:cs typeface="Times New Roman"/>
              </a:rPr>
              <a:t>average </a:t>
            </a:r>
            <a:r>
              <a:rPr sz="1200" spc="-10" dirty="0">
                <a:latin typeface="Times New Roman"/>
                <a:cs typeface="Times New Roman"/>
              </a:rPr>
              <a:t>(EMA), </a:t>
            </a:r>
            <a:r>
              <a:rPr sz="1200" spc="-5" dirty="0">
                <a:latin typeface="Times New Roman"/>
                <a:cs typeface="Times New Roman"/>
              </a:rPr>
              <a:t>support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momentum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volume </a:t>
            </a:r>
            <a:r>
              <a:rPr sz="1200" spc="-5" dirty="0">
                <a:latin typeface="Times New Roman"/>
                <a:cs typeface="Times New Roman"/>
              </a:rPr>
              <a:t>indicators. </a:t>
            </a:r>
            <a:r>
              <a:rPr sz="1200" spc="-10" dirty="0">
                <a:latin typeface="Times New Roman"/>
                <a:cs typeface="Times New Roman"/>
              </a:rPr>
              <a:t>Candlestick </a:t>
            </a:r>
            <a:r>
              <a:rPr sz="1200" spc="-5" dirty="0">
                <a:latin typeface="Times New Roman"/>
                <a:cs typeface="Times New Roman"/>
              </a:rPr>
              <a:t>patterns, </a:t>
            </a:r>
            <a:r>
              <a:rPr sz="1200" spc="-10" dirty="0">
                <a:latin typeface="Times New Roman"/>
                <a:cs typeface="Times New Roman"/>
              </a:rPr>
              <a:t>believed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been </a:t>
            </a:r>
            <a:r>
              <a:rPr sz="1200" spc="-10" dirty="0">
                <a:latin typeface="Times New Roman"/>
                <a:cs typeface="Times New Roman"/>
              </a:rPr>
              <a:t>initial </a:t>
            </a:r>
            <a:r>
              <a:rPr sz="1200" spc="-5" dirty="0">
                <a:latin typeface="Times New Roman"/>
                <a:cs typeface="Times New Roman"/>
              </a:rPr>
              <a:t>developed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Japanese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merchants,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nowadays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widely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technical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analysts.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200" spc="-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short-term</a:t>
            </a:r>
            <a:r>
              <a:rPr sz="1200" spc="-1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approaches, </a:t>
            </a:r>
            <a:r>
              <a:rPr sz="1200" spc="-2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technical analysis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is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used compare </a:t>
            </a:r>
            <a:r>
              <a:rPr sz="1200" spc="10" dirty="0">
                <a:solidFill>
                  <a:srgbClr val="1F1F1F"/>
                </a:solidFill>
                <a:latin typeface="Times New Roman"/>
                <a:cs typeface="Times New Roman"/>
              </a:rPr>
              <a:t>to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long-run ones. So,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commodities and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forex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markets </a:t>
            </a:r>
            <a:r>
              <a:rPr sz="1200" spc="-2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predominant </a:t>
            </a:r>
            <a:r>
              <a:rPr sz="1200" spc="-10" dirty="0">
                <a:latin typeface="Times New Roman"/>
                <a:cs typeface="Times New Roman"/>
              </a:rPr>
              <a:t>wherever </a:t>
            </a:r>
            <a:r>
              <a:rPr sz="1200" dirty="0">
                <a:latin typeface="Times New Roman"/>
                <a:cs typeface="Times New Roman"/>
              </a:rPr>
              <a:t>traders </a:t>
            </a:r>
            <a:r>
              <a:rPr sz="1200" spc="-5" dirty="0">
                <a:latin typeface="Times New Roman"/>
                <a:cs typeface="Times New Roman"/>
              </a:rPr>
              <a:t>target </a:t>
            </a:r>
            <a:r>
              <a:rPr sz="1200" dirty="0">
                <a:latin typeface="Times New Roman"/>
                <a:cs typeface="Times New Roman"/>
              </a:rPr>
              <a:t>short-term </a:t>
            </a:r>
            <a:r>
              <a:rPr sz="1200" spc="-5" dirty="0">
                <a:latin typeface="Times New Roman"/>
                <a:cs typeface="Times New Roman"/>
              </a:rPr>
              <a:t>price movements. There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basic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rules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first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company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already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priced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5705"/>
          </a:xfrm>
          <a:custGeom>
            <a:avLst/>
            <a:gdLst/>
            <a:ahLst/>
            <a:cxnLst/>
            <a:rect l="l" t="t" r="r" b="b"/>
            <a:pathLst>
              <a:path w="6952615" h="10085705">
                <a:moveTo>
                  <a:pt x="6952221" y="10079444"/>
                </a:moveTo>
                <a:lnTo>
                  <a:pt x="6946138" y="10079444"/>
                </a:lnTo>
                <a:lnTo>
                  <a:pt x="6096" y="10079444"/>
                </a:lnTo>
                <a:lnTo>
                  <a:pt x="0" y="10079444"/>
                </a:lnTo>
                <a:lnTo>
                  <a:pt x="0" y="10085527"/>
                </a:lnTo>
                <a:lnTo>
                  <a:pt x="6096" y="10085527"/>
                </a:lnTo>
                <a:lnTo>
                  <a:pt x="6946138" y="10085527"/>
                </a:lnTo>
                <a:lnTo>
                  <a:pt x="6952221" y="10085527"/>
                </a:lnTo>
                <a:lnTo>
                  <a:pt x="6952221" y="10079444"/>
                </a:lnTo>
                <a:close/>
              </a:path>
              <a:path w="6952615" h="10085705">
                <a:moveTo>
                  <a:pt x="6952221" y="0"/>
                </a:move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79431"/>
                </a:lnTo>
                <a:lnTo>
                  <a:pt x="6096" y="10079431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10079431"/>
                </a:lnTo>
                <a:lnTo>
                  <a:pt x="6952221" y="10079431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4131</Words>
  <Application>Microsoft Office PowerPoint</Application>
  <PresentationFormat>Custom</PresentationFormat>
  <Paragraphs>689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Janmesh Patel</dc:creator>
  <cp:lastModifiedBy>Admin</cp:lastModifiedBy>
  <cp:revision>26</cp:revision>
  <dcterms:created xsi:type="dcterms:W3CDTF">2022-05-24T08:19:50Z</dcterms:created>
  <dcterms:modified xsi:type="dcterms:W3CDTF">2022-06-07T05:56:56Z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2020-07-31T00:00:00Z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2022-05-24T00:00:00Z</vt:filetime>
  </property>
</Properties>
</file>