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Welcome everyone. Today I'll present our retail customer segmentation analysis using the RFM methodology. This project demonstrates how we can transform raw transaction data into actionable customer insights to drive business growth.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04a2238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04a2238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our analysis, we've developed a three-tiered recommendation strategy. In the short term, we need to focus on Q4 performance improvement and Regular Customer retention. Medium-term, we'll develop segment upgrade pathways and geographic expansion. Long-term focus will be on rebalancing our customer base and optimizing seasonal patterns.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04a2238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04a2238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We've set ambitious but achievable targets: reducing our Lost Customer segment by 15%, increasing Regular to Loyal customer conversion by 10%, and improving Q4 performance by 20%. These targets directly address our main challenges while building on our identified opportunities.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04a2238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04a2238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for your attention. You can explore our interactive dashboard on Tableau Public for more detailed insights. I welcome any questions about our analysis or implementation approach.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4a2238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04a2238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014fd665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014fd665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Our retail business faced several challenges in customer engagement and retention. We needed to move away from a one-size-fits-all approach to marketing and develop data-driven strategies for different customer segments. Our key objectives were to understand customer value, identify at-risk customers, and optimize our marketing resources effectively.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014fd665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014fd665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implemented the RFM analysis framework, which scores customers based on three key metrics: Recency - when was their last purchase, Frequency - how often they buy, and Monetary - how much they spend. Using these scores, we developed five distinct customer segments, ranging from Champions to Lost Customers, each requiring different engagement strategies.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014fd6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014fd6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visualization shows our current customer distribution. A concerning 44.34% of our customers fall into the Lost Customer segment, while only 0.57% are Champions. This immediately highlights our retention challenges and the significant opportunity for customer reactivation and upgrade strategies.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04a2238a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04a2238a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Here's where it gets interesting. Despite being only 22.88% of our customer base, Regular Customers generate 41.3% of our revenue. This reveals a crucial opportunity - our most valuable customers aren't necessarily in our top segments. Champions, though less than 1% of customers, show consistently high-value transactions.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04a2238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04a2238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Looking at our monthly trends, we identified a critical period from June to August. During this time, we saw remarkable growth across all segments - Champions tripled, Loyal Customers doubled. Understanding what drove this success is key to replicating it in other periods.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04a2238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04a2238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geographic analysis revealed some fascinating patterns. While most markets show consistent performance, France, Norway, and Spain stand out with double the Champion segment revenue. This suggests there might be best practices in these markets that we could implement elsewhere.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04a2238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04a2238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operational side, we found that FedEx is the preferred carrier for our Regular Customers, who are our highest revenue generators. Payment methods show uniform distribution, suggesting our customers value payment flexibility. This presents opportunities for operational optimization and cost reduction.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GB"/>
              <a:t>Retail Customer Segmentation: RFM Analysis</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311700" y="2834125"/>
            <a:ext cx="8520600" cy="12723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5200">
                <a:solidFill>
                  <a:schemeClr val="dk1"/>
                </a:solidFill>
              </a:rPr>
              <a:t>A Data-Driven Approach to Customer Value Analysis</a:t>
            </a:r>
            <a:endParaRPr sz="5200">
              <a:solidFill>
                <a:schemeClr val="dk1"/>
              </a:solidFill>
            </a:endParaRPr>
          </a:p>
          <a:p>
            <a:pPr indent="0" lvl="0" marL="0" rtl="0" algn="l">
              <a:spcBef>
                <a:spcPts val="0"/>
              </a:spcBef>
              <a:spcAft>
                <a:spcPts val="0"/>
              </a:spcAft>
              <a:buNone/>
            </a:pPr>
            <a:r>
              <a:rPr lang="en-GB" sz="5200">
                <a:solidFill>
                  <a:schemeClr val="dk1"/>
                </a:solidFill>
              </a:rPr>
              <a:t>By</a:t>
            </a:r>
            <a:endParaRPr sz="5200">
              <a:solidFill>
                <a:schemeClr val="dk1"/>
              </a:solidFill>
            </a:endParaRPr>
          </a:p>
          <a:p>
            <a:pPr indent="0" lvl="0" marL="0" rtl="0" algn="l">
              <a:spcBef>
                <a:spcPts val="0"/>
              </a:spcBef>
              <a:spcAft>
                <a:spcPts val="0"/>
              </a:spcAft>
              <a:buClr>
                <a:schemeClr val="dk1"/>
              </a:buClr>
              <a:buSzPts val="523"/>
              <a:buFont typeface="Arial"/>
              <a:buNone/>
            </a:pPr>
            <a:r>
              <a:rPr lang="en-GB" sz="5200">
                <a:solidFill>
                  <a:schemeClr val="dk1"/>
                </a:solidFill>
              </a:rPr>
              <a:t>Pavan</a:t>
            </a:r>
            <a:endParaRPr sz="5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Recommendations</a:t>
            </a:r>
            <a:endParaRPr/>
          </a:p>
        </p:txBody>
      </p:sp>
      <p:sp>
        <p:nvSpPr>
          <p:cNvPr id="147" name="Google Shape;147;p22"/>
          <p:cNvSpPr txBox="1"/>
          <p:nvPr>
            <p:ph idx="1" type="body"/>
          </p:nvPr>
        </p:nvSpPr>
        <p:spPr>
          <a:xfrm>
            <a:off x="729450" y="2089950"/>
            <a:ext cx="7688700" cy="27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GB" sz="825"/>
              <a:t>Short-term (0-3 months):</a:t>
            </a:r>
            <a:endParaRPr b="1" sz="825"/>
          </a:p>
          <a:p>
            <a:pPr indent="-280987" lvl="0" marL="457200" rtl="0" algn="l">
              <a:spcBef>
                <a:spcPts val="1200"/>
              </a:spcBef>
              <a:spcAft>
                <a:spcPts val="0"/>
              </a:spcAft>
              <a:buSzPts val="825"/>
              <a:buChar char="●"/>
            </a:pPr>
            <a:r>
              <a:rPr b="1" lang="en-GB" sz="825"/>
              <a:t>- Q4 decline mitigation</a:t>
            </a:r>
            <a:endParaRPr b="1" sz="825"/>
          </a:p>
          <a:p>
            <a:pPr indent="-280987" lvl="0" marL="457200" rtl="0" algn="l">
              <a:spcBef>
                <a:spcPts val="0"/>
              </a:spcBef>
              <a:spcAft>
                <a:spcPts val="0"/>
              </a:spcAft>
              <a:buSzPts val="825"/>
              <a:buChar char="●"/>
            </a:pPr>
            <a:r>
              <a:rPr b="1" lang="en-GB" sz="825"/>
              <a:t>- Regular Customer retention program</a:t>
            </a:r>
            <a:endParaRPr b="1" sz="825"/>
          </a:p>
          <a:p>
            <a:pPr indent="-280987" lvl="0" marL="457200" rtl="0" algn="l">
              <a:spcBef>
                <a:spcPts val="0"/>
              </a:spcBef>
              <a:spcAft>
                <a:spcPts val="0"/>
              </a:spcAft>
              <a:buSzPts val="825"/>
              <a:buChar char="●"/>
            </a:pPr>
            <a:r>
              <a:rPr b="1" lang="en-GB" sz="825"/>
              <a:t>- Shipping cost optimization</a:t>
            </a:r>
            <a:endParaRPr b="1" sz="825"/>
          </a:p>
          <a:p>
            <a:pPr indent="0" lvl="0" marL="0" rtl="0" algn="l">
              <a:spcBef>
                <a:spcPts val="1200"/>
              </a:spcBef>
              <a:spcAft>
                <a:spcPts val="0"/>
              </a:spcAft>
              <a:buSzPts val="275"/>
              <a:buNone/>
            </a:pPr>
            <a:r>
              <a:rPr b="1" lang="en-GB" sz="825"/>
              <a:t>Medium-term (3-6 months):</a:t>
            </a:r>
            <a:endParaRPr b="1" sz="825"/>
          </a:p>
          <a:p>
            <a:pPr indent="-280987" lvl="0" marL="457200" rtl="0" algn="l">
              <a:spcBef>
                <a:spcPts val="1200"/>
              </a:spcBef>
              <a:spcAft>
                <a:spcPts val="0"/>
              </a:spcAft>
              <a:buSzPts val="825"/>
              <a:buChar char="●"/>
            </a:pPr>
            <a:r>
              <a:rPr b="1" lang="en-GB" sz="825"/>
              <a:t>- Segment upgrade pathways</a:t>
            </a:r>
            <a:endParaRPr b="1" sz="825"/>
          </a:p>
          <a:p>
            <a:pPr indent="-280987" lvl="0" marL="457200" rtl="0" algn="l">
              <a:spcBef>
                <a:spcPts val="0"/>
              </a:spcBef>
              <a:spcAft>
                <a:spcPts val="0"/>
              </a:spcAft>
              <a:buSzPts val="825"/>
              <a:buChar char="●"/>
            </a:pPr>
            <a:r>
              <a:rPr b="1" lang="en-GB" sz="825"/>
              <a:t>- Geographic expansion strategy</a:t>
            </a:r>
            <a:endParaRPr b="1" sz="825"/>
          </a:p>
          <a:p>
            <a:pPr indent="-280987" lvl="0" marL="457200" rtl="0" algn="l">
              <a:spcBef>
                <a:spcPts val="0"/>
              </a:spcBef>
              <a:spcAft>
                <a:spcPts val="0"/>
              </a:spcAft>
              <a:buSzPts val="825"/>
              <a:buChar char="●"/>
            </a:pPr>
            <a:r>
              <a:rPr b="1" lang="en-GB" sz="825"/>
              <a:t>- Seasonal acquisition planning</a:t>
            </a:r>
            <a:endParaRPr b="1" sz="825"/>
          </a:p>
          <a:p>
            <a:pPr indent="0" lvl="0" marL="0" rtl="0" algn="l">
              <a:spcBef>
                <a:spcPts val="1200"/>
              </a:spcBef>
              <a:spcAft>
                <a:spcPts val="0"/>
              </a:spcAft>
              <a:buSzPts val="275"/>
              <a:buNone/>
            </a:pPr>
            <a:r>
              <a:rPr b="1" lang="en-GB" sz="825"/>
              <a:t>Long-term (6-12 months):</a:t>
            </a:r>
            <a:endParaRPr b="1" sz="825"/>
          </a:p>
          <a:p>
            <a:pPr indent="-280987" lvl="0" marL="457200" rtl="0" algn="l">
              <a:spcBef>
                <a:spcPts val="1200"/>
              </a:spcBef>
              <a:spcAft>
                <a:spcPts val="0"/>
              </a:spcAft>
              <a:buSzPts val="825"/>
              <a:buChar char="●"/>
            </a:pPr>
            <a:r>
              <a:rPr b="1" lang="en-GB" sz="825"/>
              <a:t>- Customer base rebalancing</a:t>
            </a:r>
            <a:endParaRPr b="1" sz="825"/>
          </a:p>
          <a:p>
            <a:pPr indent="-280987" lvl="0" marL="457200" rtl="0" algn="l">
              <a:spcBef>
                <a:spcPts val="0"/>
              </a:spcBef>
              <a:spcAft>
                <a:spcPts val="0"/>
              </a:spcAft>
              <a:buSzPts val="825"/>
              <a:buChar char="●"/>
            </a:pPr>
            <a:r>
              <a:rPr b="1" lang="en-GB" sz="825"/>
              <a:t>- Market expansion</a:t>
            </a:r>
            <a:endParaRPr b="1" sz="825"/>
          </a:p>
          <a:p>
            <a:pPr indent="-280987" lvl="0" marL="457200" rtl="0" algn="l">
              <a:spcBef>
                <a:spcPts val="0"/>
              </a:spcBef>
              <a:spcAft>
                <a:spcPts val="0"/>
              </a:spcAft>
              <a:buSzPts val="825"/>
              <a:buChar char="●"/>
            </a:pPr>
            <a:r>
              <a:rPr b="1" lang="en-GB" sz="825"/>
              <a:t>- Seasonal optimization</a:t>
            </a:r>
            <a:endParaRPr b="1" sz="825"/>
          </a:p>
          <a:p>
            <a:pPr indent="0" lvl="0" marL="0" rtl="0" algn="l">
              <a:spcBef>
                <a:spcPts val="1200"/>
              </a:spcBef>
              <a:spcAft>
                <a:spcPts val="1200"/>
              </a:spcAft>
              <a:buSzPts val="275"/>
              <a:buNone/>
            </a:pPr>
            <a:r>
              <a:t/>
            </a:r>
            <a:endParaRPr b="1" sz="825"/>
          </a:p>
        </p:txBody>
      </p:sp>
      <p:pic>
        <p:nvPicPr>
          <p:cNvPr id="148" name="Google Shape;148;p22"/>
          <p:cNvPicPr preferRelativeResize="0"/>
          <p:nvPr/>
        </p:nvPicPr>
        <p:blipFill>
          <a:blip r:embed="rId3">
            <a:alphaModFix/>
          </a:blip>
          <a:stretch>
            <a:fillRect/>
          </a:stretch>
        </p:blipFill>
        <p:spPr>
          <a:xfrm>
            <a:off x="4110550" y="1853850"/>
            <a:ext cx="4646298" cy="299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Expected Impact</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Targets:</a:t>
            </a:r>
            <a:endParaRPr/>
          </a:p>
          <a:p>
            <a:pPr indent="-311150" lvl="0" marL="457200" rtl="0" algn="l">
              <a:spcBef>
                <a:spcPts val="1200"/>
              </a:spcBef>
              <a:spcAft>
                <a:spcPts val="0"/>
              </a:spcAft>
              <a:buSzPts val="1300"/>
              <a:buChar char="●"/>
            </a:pPr>
            <a:r>
              <a:rPr lang="en-GB"/>
              <a:t>15% reduction in Lost Customers</a:t>
            </a:r>
            <a:endParaRPr/>
          </a:p>
          <a:p>
            <a:pPr indent="-311150" lvl="0" marL="457200" rtl="0" algn="l">
              <a:spcBef>
                <a:spcPts val="0"/>
              </a:spcBef>
              <a:spcAft>
                <a:spcPts val="0"/>
              </a:spcAft>
              <a:buSzPts val="1300"/>
              <a:buChar char="●"/>
            </a:pPr>
            <a:r>
              <a:rPr lang="en-GB"/>
              <a:t>10% increase in Regular to Loyal conversion</a:t>
            </a:r>
            <a:endParaRPr/>
          </a:p>
          <a:p>
            <a:pPr indent="-311150" lvl="0" marL="457200" rtl="0" algn="l">
              <a:spcBef>
                <a:spcPts val="0"/>
              </a:spcBef>
              <a:spcAft>
                <a:spcPts val="0"/>
              </a:spcAft>
              <a:buSzPts val="1300"/>
              <a:buChar char="●"/>
            </a:pPr>
            <a:r>
              <a:rPr lang="en-GB"/>
              <a:t>20% improvement in Q4 performance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Business Context</a:t>
            </a:r>
            <a:endParaRPr/>
          </a:p>
          <a:p>
            <a:pPr indent="-311150" lvl="0" marL="457200" rtl="0" algn="l">
              <a:spcBef>
                <a:spcPts val="0"/>
              </a:spcBef>
              <a:spcAft>
                <a:spcPts val="0"/>
              </a:spcAft>
              <a:buSzPts val="1300"/>
              <a:buAutoNum type="arabicPeriod"/>
            </a:pPr>
            <a:r>
              <a:rPr lang="en-GB"/>
              <a:t>Methodology</a:t>
            </a:r>
            <a:endParaRPr/>
          </a:p>
          <a:p>
            <a:pPr indent="-311150" lvl="0" marL="457200" rtl="0" algn="l">
              <a:spcBef>
                <a:spcPts val="0"/>
              </a:spcBef>
              <a:spcAft>
                <a:spcPts val="0"/>
              </a:spcAft>
              <a:buSzPts val="1300"/>
              <a:buAutoNum type="arabicPeriod"/>
            </a:pPr>
            <a:r>
              <a:rPr lang="en-GB"/>
              <a:t>Customer Distribution</a:t>
            </a:r>
            <a:endParaRPr/>
          </a:p>
          <a:p>
            <a:pPr indent="-311150" lvl="0" marL="457200" rtl="0" algn="l">
              <a:spcBef>
                <a:spcPts val="0"/>
              </a:spcBef>
              <a:spcAft>
                <a:spcPts val="0"/>
              </a:spcAft>
              <a:buSzPts val="1300"/>
              <a:buAutoNum type="arabicPeriod"/>
            </a:pPr>
            <a:r>
              <a:rPr lang="en-GB"/>
              <a:t>Revenue Analysis</a:t>
            </a:r>
            <a:endParaRPr/>
          </a:p>
          <a:p>
            <a:pPr indent="-311150" lvl="0" marL="457200" rtl="0" algn="l">
              <a:spcBef>
                <a:spcPts val="0"/>
              </a:spcBef>
              <a:spcAft>
                <a:spcPts val="0"/>
              </a:spcAft>
              <a:buSzPts val="1300"/>
              <a:buAutoNum type="arabicPeriod"/>
            </a:pPr>
            <a:r>
              <a:rPr lang="en-GB"/>
              <a:t>Temporal Analysis</a:t>
            </a:r>
            <a:endParaRPr/>
          </a:p>
          <a:p>
            <a:pPr indent="-311150" lvl="0" marL="457200" rtl="0" algn="l">
              <a:spcBef>
                <a:spcPts val="0"/>
              </a:spcBef>
              <a:spcAft>
                <a:spcPts val="0"/>
              </a:spcAft>
              <a:buSzPts val="1300"/>
              <a:buAutoNum type="arabicPeriod"/>
            </a:pPr>
            <a:r>
              <a:rPr lang="en-GB"/>
              <a:t>Geographic Insights</a:t>
            </a:r>
            <a:endParaRPr/>
          </a:p>
          <a:p>
            <a:pPr indent="-311150" lvl="0" marL="457200" rtl="0" algn="l">
              <a:spcBef>
                <a:spcPts val="0"/>
              </a:spcBef>
              <a:spcAft>
                <a:spcPts val="0"/>
              </a:spcAft>
              <a:buSzPts val="1300"/>
              <a:buAutoNum type="arabicPeriod"/>
            </a:pPr>
            <a:r>
              <a:rPr lang="en-GB"/>
              <a:t> Operational Analysis</a:t>
            </a:r>
            <a:endParaRPr/>
          </a:p>
          <a:p>
            <a:pPr indent="-311150" lvl="0" marL="457200" rtl="0" algn="l">
              <a:spcBef>
                <a:spcPts val="0"/>
              </a:spcBef>
              <a:spcAft>
                <a:spcPts val="0"/>
              </a:spcAft>
              <a:buSzPts val="1300"/>
              <a:buAutoNum type="arabicPeriod"/>
            </a:pPr>
            <a:r>
              <a:rPr lang="en-GB"/>
              <a:t>Key Recommendations</a:t>
            </a:r>
            <a:endParaRPr/>
          </a:p>
          <a:p>
            <a:pPr indent="-311150" lvl="0" marL="457200" rtl="0" algn="l">
              <a:spcBef>
                <a:spcPts val="0"/>
              </a:spcBef>
              <a:spcAft>
                <a:spcPts val="0"/>
              </a:spcAft>
              <a:buSzPts val="1300"/>
              <a:buAutoNum type="arabicPeriod"/>
            </a:pPr>
            <a:r>
              <a:rPr lang="en-GB"/>
              <a:t>Expected Impact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Context</a:t>
            </a:r>
            <a:endParaRPr/>
          </a:p>
        </p:txBody>
      </p:sp>
      <p:sp>
        <p:nvSpPr>
          <p:cNvPr id="99" name="Google Shape;99;p15"/>
          <p:cNvSpPr txBox="1"/>
          <p:nvPr>
            <p:ph idx="1" type="body"/>
          </p:nvPr>
        </p:nvSpPr>
        <p:spPr>
          <a:xfrm>
            <a:off x="729450" y="2078875"/>
            <a:ext cx="7688700" cy="26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t>Challenge:</a:t>
            </a:r>
            <a:endParaRPr b="1" sz="1200"/>
          </a:p>
          <a:p>
            <a:pPr indent="-304800" lvl="0" marL="457200" rtl="0" algn="l">
              <a:spcBef>
                <a:spcPts val="1200"/>
              </a:spcBef>
              <a:spcAft>
                <a:spcPts val="0"/>
              </a:spcAft>
              <a:buSzPts val="1200"/>
              <a:buChar char="●"/>
            </a:pPr>
            <a:r>
              <a:rPr lang="en-GB" sz="1200"/>
              <a:t>Need for effective customer segmentation</a:t>
            </a:r>
            <a:endParaRPr sz="1200"/>
          </a:p>
          <a:p>
            <a:pPr indent="-304800" lvl="0" marL="457200" rtl="0" algn="l">
              <a:spcBef>
                <a:spcPts val="0"/>
              </a:spcBef>
              <a:spcAft>
                <a:spcPts val="0"/>
              </a:spcAft>
              <a:buSzPts val="1200"/>
              <a:buChar char="●"/>
            </a:pPr>
            <a:r>
              <a:rPr lang="en-GB" sz="1200"/>
              <a:t>Inefficient marketing resource allocation</a:t>
            </a:r>
            <a:endParaRPr sz="1200"/>
          </a:p>
          <a:p>
            <a:pPr indent="-304800" lvl="0" marL="457200" rtl="0" algn="l">
              <a:spcBef>
                <a:spcPts val="0"/>
              </a:spcBef>
              <a:spcAft>
                <a:spcPts val="0"/>
              </a:spcAft>
              <a:buSzPts val="1200"/>
              <a:buChar char="●"/>
            </a:pPr>
            <a:r>
              <a:rPr lang="en-GB" sz="1200"/>
              <a:t>Customer retention concerns</a:t>
            </a:r>
            <a:endParaRPr sz="1200"/>
          </a:p>
          <a:p>
            <a:pPr indent="0" lvl="0" marL="0" rtl="0" algn="l">
              <a:spcBef>
                <a:spcPts val="1200"/>
              </a:spcBef>
              <a:spcAft>
                <a:spcPts val="0"/>
              </a:spcAft>
              <a:buNone/>
            </a:pPr>
            <a:r>
              <a:rPr b="1" lang="en-GB" sz="1200"/>
              <a:t>Objectives:</a:t>
            </a:r>
            <a:endParaRPr b="1" sz="1200"/>
          </a:p>
          <a:p>
            <a:pPr indent="-304800" lvl="0" marL="457200" rtl="0" algn="l">
              <a:spcBef>
                <a:spcPts val="1200"/>
              </a:spcBef>
              <a:spcAft>
                <a:spcPts val="0"/>
              </a:spcAft>
              <a:buSzPts val="1200"/>
              <a:buChar char="●"/>
            </a:pPr>
            <a:r>
              <a:rPr lang="en-GB" sz="1200"/>
              <a:t>Develop data-driven segmentation</a:t>
            </a:r>
            <a:endParaRPr sz="1200"/>
          </a:p>
          <a:p>
            <a:pPr indent="-304800" lvl="0" marL="457200" rtl="0" algn="l">
              <a:spcBef>
                <a:spcPts val="0"/>
              </a:spcBef>
              <a:spcAft>
                <a:spcPts val="0"/>
              </a:spcAft>
              <a:buSzPts val="1200"/>
              <a:buChar char="●"/>
            </a:pPr>
            <a:r>
              <a:rPr lang="en-GB" sz="1200"/>
              <a:t>Identify high-value &amp; at-risk customers</a:t>
            </a:r>
            <a:endParaRPr sz="1200"/>
          </a:p>
          <a:p>
            <a:pPr indent="-304800" lvl="0" marL="457200" rtl="0" algn="l">
              <a:spcBef>
                <a:spcPts val="0"/>
              </a:spcBef>
              <a:spcAft>
                <a:spcPts val="0"/>
              </a:spcAft>
              <a:buSzPts val="1200"/>
              <a:buChar char="●"/>
            </a:pPr>
            <a:r>
              <a:rPr lang="en-GB" sz="1200"/>
              <a:t>Optimize marketing strategies</a:t>
            </a:r>
            <a:endParaRPr sz="1200"/>
          </a:p>
          <a:p>
            <a:pPr indent="-304800" lvl="0" marL="457200" rtl="0" algn="l">
              <a:spcBef>
                <a:spcPts val="0"/>
              </a:spcBef>
              <a:spcAft>
                <a:spcPts val="0"/>
              </a:spcAft>
              <a:buSzPts val="1200"/>
              <a:buChar char="●"/>
            </a:pPr>
            <a:r>
              <a:rPr lang="en-GB" sz="1200"/>
              <a:t>Improve customer retention</a:t>
            </a:r>
            <a:endParaRPr sz="1200"/>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 </a:t>
            </a:r>
            <a:r>
              <a:rPr lang="en-GB"/>
              <a:t>RFM Framework</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0037" lvl="0" marL="457200" rtl="0" algn="l">
              <a:lnSpc>
                <a:spcPct val="95000"/>
              </a:lnSpc>
              <a:spcBef>
                <a:spcPts val="0"/>
              </a:spcBef>
              <a:spcAft>
                <a:spcPts val="0"/>
              </a:spcAft>
              <a:buSzPts val="1125"/>
              <a:buChar char="●"/>
            </a:pPr>
            <a:r>
              <a:rPr lang="en-GB" sz="1125"/>
              <a:t>Recency: Last purchase timing</a:t>
            </a:r>
            <a:endParaRPr sz="1125"/>
          </a:p>
          <a:p>
            <a:pPr indent="-300037" lvl="0" marL="457200" rtl="0" algn="l">
              <a:lnSpc>
                <a:spcPct val="95000"/>
              </a:lnSpc>
              <a:spcBef>
                <a:spcPts val="0"/>
              </a:spcBef>
              <a:spcAft>
                <a:spcPts val="0"/>
              </a:spcAft>
              <a:buSzPts val="1125"/>
              <a:buChar char="●"/>
            </a:pPr>
            <a:r>
              <a:rPr lang="en-GB" sz="1125"/>
              <a:t>Frequency: Number of purchases</a:t>
            </a:r>
            <a:endParaRPr sz="1125"/>
          </a:p>
          <a:p>
            <a:pPr indent="-300037" lvl="0" marL="457200" rtl="0" algn="l">
              <a:lnSpc>
                <a:spcPct val="95000"/>
              </a:lnSpc>
              <a:spcBef>
                <a:spcPts val="0"/>
              </a:spcBef>
              <a:spcAft>
                <a:spcPts val="0"/>
              </a:spcAft>
              <a:buSzPts val="1125"/>
              <a:buChar char="●"/>
            </a:pPr>
            <a:r>
              <a:rPr lang="en-GB" sz="1125"/>
              <a:t>Monetary: Total customer spend</a:t>
            </a:r>
            <a:endParaRPr sz="1125"/>
          </a:p>
          <a:p>
            <a:pPr indent="0" lvl="0" marL="0" rtl="0" algn="l">
              <a:lnSpc>
                <a:spcPct val="95000"/>
              </a:lnSpc>
              <a:spcBef>
                <a:spcPts val="1200"/>
              </a:spcBef>
              <a:spcAft>
                <a:spcPts val="0"/>
              </a:spcAft>
              <a:buSzPts val="275"/>
              <a:buNone/>
            </a:pPr>
            <a:r>
              <a:t/>
            </a:r>
            <a:endParaRPr sz="1125"/>
          </a:p>
          <a:p>
            <a:pPr indent="0" lvl="0" marL="0" rtl="0" algn="l">
              <a:lnSpc>
                <a:spcPct val="95000"/>
              </a:lnSpc>
              <a:spcBef>
                <a:spcPts val="1200"/>
              </a:spcBef>
              <a:spcAft>
                <a:spcPts val="0"/>
              </a:spcAft>
              <a:buSzPts val="275"/>
              <a:buNone/>
            </a:pPr>
            <a:r>
              <a:rPr b="1" lang="en-GB" sz="1125"/>
              <a:t>Segmentation Approach:</a:t>
            </a:r>
            <a:endParaRPr b="1" sz="1125"/>
          </a:p>
          <a:p>
            <a:pPr indent="-300037" lvl="0" marL="457200" rtl="0" algn="l">
              <a:lnSpc>
                <a:spcPct val="95000"/>
              </a:lnSpc>
              <a:spcBef>
                <a:spcPts val="1200"/>
              </a:spcBef>
              <a:spcAft>
                <a:spcPts val="0"/>
              </a:spcAft>
              <a:buSzPts val="1125"/>
              <a:buAutoNum type="arabicPeriod"/>
            </a:pPr>
            <a:r>
              <a:rPr lang="en-GB" sz="1125"/>
              <a:t>Champions (10-12)</a:t>
            </a:r>
            <a:endParaRPr sz="1125"/>
          </a:p>
          <a:p>
            <a:pPr indent="-300037" lvl="0" marL="457200" rtl="0" algn="l">
              <a:lnSpc>
                <a:spcPct val="95000"/>
              </a:lnSpc>
              <a:spcBef>
                <a:spcPts val="0"/>
              </a:spcBef>
              <a:spcAft>
                <a:spcPts val="0"/>
              </a:spcAft>
              <a:buSzPts val="1125"/>
              <a:buAutoNum type="arabicPeriod"/>
            </a:pPr>
            <a:r>
              <a:rPr lang="en-GB" sz="1125"/>
              <a:t>Loyal Customers (7-9)</a:t>
            </a:r>
            <a:endParaRPr sz="1125"/>
          </a:p>
          <a:p>
            <a:pPr indent="-300037" lvl="0" marL="457200" rtl="0" algn="l">
              <a:lnSpc>
                <a:spcPct val="95000"/>
              </a:lnSpc>
              <a:spcBef>
                <a:spcPts val="0"/>
              </a:spcBef>
              <a:spcAft>
                <a:spcPts val="0"/>
              </a:spcAft>
              <a:buSzPts val="1125"/>
              <a:buAutoNum type="arabicPeriod"/>
            </a:pPr>
            <a:r>
              <a:rPr lang="en-GB" sz="1125"/>
              <a:t>Regular Customers (6)</a:t>
            </a:r>
            <a:endParaRPr sz="1125"/>
          </a:p>
          <a:p>
            <a:pPr indent="-300037" lvl="0" marL="457200" rtl="0" algn="l">
              <a:lnSpc>
                <a:spcPct val="95000"/>
              </a:lnSpc>
              <a:spcBef>
                <a:spcPts val="0"/>
              </a:spcBef>
              <a:spcAft>
                <a:spcPts val="0"/>
              </a:spcAft>
              <a:buSzPts val="1125"/>
              <a:buAutoNum type="arabicPeriod"/>
            </a:pPr>
            <a:r>
              <a:rPr lang="en-GB" sz="1125"/>
              <a:t>At Risk (4-5)</a:t>
            </a:r>
            <a:endParaRPr sz="1125"/>
          </a:p>
          <a:p>
            <a:pPr indent="-300037" lvl="0" marL="457200" rtl="0" algn="l">
              <a:lnSpc>
                <a:spcPct val="95000"/>
              </a:lnSpc>
              <a:spcBef>
                <a:spcPts val="0"/>
              </a:spcBef>
              <a:spcAft>
                <a:spcPts val="0"/>
              </a:spcAft>
              <a:buSzPts val="1125"/>
              <a:buAutoNum type="arabicPeriod"/>
            </a:pPr>
            <a:r>
              <a:rPr lang="en-GB" sz="1125"/>
              <a:t>Lost Customers (3)</a:t>
            </a:r>
            <a:endParaRPr sz="1125"/>
          </a:p>
          <a:p>
            <a:pPr indent="0" lvl="0" marL="0" rtl="0" algn="l">
              <a:lnSpc>
                <a:spcPct val="95000"/>
              </a:lnSpc>
              <a:spcBef>
                <a:spcPts val="1200"/>
              </a:spcBef>
              <a:spcAft>
                <a:spcPts val="1200"/>
              </a:spcAft>
              <a:buSzPts val="275"/>
              <a:buNone/>
            </a:pPr>
            <a:r>
              <a:t/>
            </a:r>
            <a:endParaRPr sz="11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Customer Distribution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a:p>
            <a:pPr indent="-311150" lvl="0" marL="457200" rtl="0" algn="l">
              <a:spcBef>
                <a:spcPts val="1200"/>
              </a:spcBef>
              <a:spcAft>
                <a:spcPts val="0"/>
              </a:spcAft>
              <a:buSzPts val="1300"/>
              <a:buChar char="●"/>
            </a:pPr>
            <a:r>
              <a:rPr lang="en-GB"/>
              <a:t>Lost Customers: 44.34% of base</a:t>
            </a:r>
            <a:endParaRPr/>
          </a:p>
          <a:p>
            <a:pPr indent="-311150" lvl="0" marL="457200" rtl="0" algn="l">
              <a:spcBef>
                <a:spcPts val="0"/>
              </a:spcBef>
              <a:spcAft>
                <a:spcPts val="0"/>
              </a:spcAft>
              <a:buSzPts val="1300"/>
              <a:buChar char="●"/>
            </a:pPr>
            <a:r>
              <a:rPr lang="en-GB"/>
              <a:t>At Risk: 27.48%</a:t>
            </a:r>
            <a:endParaRPr/>
          </a:p>
          <a:p>
            <a:pPr indent="-311150" lvl="0" marL="457200" rtl="0" algn="l">
              <a:spcBef>
                <a:spcPts val="0"/>
              </a:spcBef>
              <a:spcAft>
                <a:spcPts val="0"/>
              </a:spcAft>
              <a:buSzPts val="1300"/>
              <a:buChar char="●"/>
            </a:pPr>
            <a:r>
              <a:rPr lang="en-GB"/>
              <a:t>Regular: 22.88%</a:t>
            </a:r>
            <a:endParaRPr/>
          </a:p>
          <a:p>
            <a:pPr indent="-311150" lvl="0" marL="457200" rtl="0" algn="l">
              <a:spcBef>
                <a:spcPts val="0"/>
              </a:spcBef>
              <a:spcAft>
                <a:spcPts val="0"/>
              </a:spcAft>
              <a:buSzPts val="1300"/>
              <a:buChar char="●"/>
            </a:pPr>
            <a:r>
              <a:rPr lang="en-GB"/>
              <a:t>Loyal: 4.72%</a:t>
            </a:r>
            <a:endParaRPr/>
          </a:p>
          <a:p>
            <a:pPr indent="-311150" lvl="0" marL="457200" rtl="0" algn="l">
              <a:spcBef>
                <a:spcPts val="0"/>
              </a:spcBef>
              <a:spcAft>
                <a:spcPts val="0"/>
              </a:spcAft>
              <a:buSzPts val="1300"/>
              <a:buChar char="●"/>
            </a:pPr>
            <a:r>
              <a:rPr lang="en-GB"/>
              <a:t>Champions: 0.57%</a:t>
            </a:r>
            <a:endParaRPr/>
          </a:p>
        </p:txBody>
      </p:sp>
      <p:pic>
        <p:nvPicPr>
          <p:cNvPr id="112" name="Google Shape;112;p17"/>
          <p:cNvPicPr preferRelativeResize="0"/>
          <p:nvPr/>
        </p:nvPicPr>
        <p:blipFill>
          <a:blip r:embed="rId3">
            <a:alphaModFix/>
          </a:blip>
          <a:stretch>
            <a:fillRect/>
          </a:stretch>
        </p:blipFill>
        <p:spPr>
          <a:xfrm>
            <a:off x="132750" y="3417950"/>
            <a:ext cx="8760526" cy="165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Revenue Analysis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Value Paradox:</a:t>
            </a:r>
            <a:endParaRPr/>
          </a:p>
          <a:p>
            <a:pPr indent="-311150" lvl="0" marL="457200" rtl="0" algn="l">
              <a:spcBef>
                <a:spcPts val="1200"/>
              </a:spcBef>
              <a:spcAft>
                <a:spcPts val="0"/>
              </a:spcAft>
              <a:buSzPts val="1300"/>
              <a:buChar char="●"/>
            </a:pPr>
            <a:r>
              <a:rPr lang="en-GB"/>
              <a:t>Regular Customers (22.88%) → 41.3% revenue</a:t>
            </a:r>
            <a:endParaRPr/>
          </a:p>
          <a:p>
            <a:pPr indent="-311150" lvl="0" marL="457200" rtl="0" algn="l">
              <a:spcBef>
                <a:spcPts val="0"/>
              </a:spcBef>
              <a:spcAft>
                <a:spcPts val="0"/>
              </a:spcAft>
              <a:buSzPts val="1300"/>
              <a:buChar char="●"/>
            </a:pPr>
            <a:r>
              <a:rPr lang="en-GB"/>
              <a:t>Lost Customers (44.34%) → only 13.77% revenue</a:t>
            </a:r>
            <a:endParaRPr/>
          </a:p>
          <a:p>
            <a:pPr indent="-311150" lvl="0" marL="457200" rtl="0" algn="l">
              <a:spcBef>
                <a:spcPts val="0"/>
              </a:spcBef>
              <a:spcAft>
                <a:spcPts val="0"/>
              </a:spcAft>
              <a:buSzPts val="1300"/>
              <a:buChar char="●"/>
            </a:pPr>
            <a:r>
              <a:rPr lang="en-GB"/>
              <a:t>Champions (0.57%) → consistent high value</a:t>
            </a:r>
            <a:endParaRPr/>
          </a:p>
          <a:p>
            <a:pPr indent="0" lvl="0" marL="0" rtl="0" algn="l">
              <a:spcBef>
                <a:spcPts val="1200"/>
              </a:spcBef>
              <a:spcAft>
                <a:spcPts val="1200"/>
              </a:spcAft>
              <a:buNone/>
            </a:pPr>
            <a:r>
              <a:t/>
            </a:r>
            <a:endParaRPr/>
          </a:p>
        </p:txBody>
      </p:sp>
      <p:sp>
        <p:nvSpPr>
          <p:cNvPr id="119" name="Google Shape;119;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0" name="Google Shape;120;p18"/>
          <p:cNvPicPr preferRelativeResize="0"/>
          <p:nvPr/>
        </p:nvPicPr>
        <p:blipFill>
          <a:blip r:embed="rId3">
            <a:alphaModFix/>
          </a:blip>
          <a:stretch>
            <a:fillRect/>
          </a:stretch>
        </p:blipFill>
        <p:spPr>
          <a:xfrm>
            <a:off x="927300" y="3329500"/>
            <a:ext cx="7289398" cy="181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Temporal Analysis</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Critical Period (June-August):</a:t>
            </a:r>
            <a:endParaRPr/>
          </a:p>
          <a:p>
            <a:pPr indent="-311150" lvl="0" marL="457200" rtl="0" algn="l">
              <a:spcBef>
                <a:spcPts val="1200"/>
              </a:spcBef>
              <a:spcAft>
                <a:spcPts val="0"/>
              </a:spcAft>
              <a:buSzPts val="1300"/>
              <a:buChar char="●"/>
            </a:pPr>
            <a:r>
              <a:rPr lang="en-GB"/>
              <a:t>Champions tripled to 132</a:t>
            </a:r>
            <a:endParaRPr/>
          </a:p>
          <a:p>
            <a:pPr indent="-311150" lvl="0" marL="457200" rtl="0" algn="l">
              <a:spcBef>
                <a:spcPts val="0"/>
              </a:spcBef>
              <a:spcAft>
                <a:spcPts val="0"/>
              </a:spcAft>
              <a:buSzPts val="1300"/>
              <a:buChar char="●"/>
            </a:pPr>
            <a:r>
              <a:rPr lang="en-GB"/>
              <a:t>Loyal Customers doubled to 580</a:t>
            </a:r>
            <a:endParaRPr/>
          </a:p>
          <a:p>
            <a:pPr indent="-311150" lvl="0" marL="457200" rtl="0" algn="l">
              <a:spcBef>
                <a:spcPts val="0"/>
              </a:spcBef>
              <a:spcAft>
                <a:spcPts val="0"/>
              </a:spcAft>
              <a:buSzPts val="1300"/>
              <a:buChar char="●"/>
            </a:pPr>
            <a:r>
              <a:rPr lang="en-GB"/>
              <a:t>Regular Customers peaked at 1,467</a:t>
            </a:r>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4384146" y="884900"/>
            <a:ext cx="4627451" cy="3030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Geographic Insights</a:t>
            </a:r>
            <a:endParaRPr/>
          </a:p>
        </p:txBody>
      </p:sp>
      <p:sp>
        <p:nvSpPr>
          <p:cNvPr id="133" name="Google Shape;133;p20"/>
          <p:cNvSpPr txBox="1"/>
          <p:nvPr>
            <p:ph idx="1" type="body"/>
          </p:nvPr>
        </p:nvSpPr>
        <p:spPr>
          <a:xfrm>
            <a:off x="430800" y="20678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Markets:</a:t>
            </a:r>
            <a:endParaRPr/>
          </a:p>
          <a:p>
            <a:pPr indent="-311150" lvl="0" marL="457200" rtl="0" algn="l">
              <a:spcBef>
                <a:spcPts val="1200"/>
              </a:spcBef>
              <a:spcAft>
                <a:spcPts val="0"/>
              </a:spcAft>
              <a:buSzPts val="1300"/>
              <a:buChar char="●"/>
            </a:pPr>
            <a:r>
              <a:rPr lang="en-GB"/>
              <a:t>France, Norway, Spain: 2x Champion performance</a:t>
            </a:r>
            <a:endParaRPr/>
          </a:p>
          <a:p>
            <a:pPr indent="-311150" lvl="0" marL="457200" rtl="0" algn="l">
              <a:spcBef>
                <a:spcPts val="0"/>
              </a:spcBef>
              <a:spcAft>
                <a:spcPts val="0"/>
              </a:spcAft>
              <a:buSzPts val="1300"/>
              <a:buChar char="●"/>
            </a:pPr>
            <a:r>
              <a:rPr lang="en-GB"/>
              <a:t>Consistent Regular Customer revenue (2.5M)</a:t>
            </a:r>
            <a:endParaRPr/>
          </a:p>
          <a:p>
            <a:pPr indent="-311150" lvl="0" marL="457200" rtl="0" algn="l">
              <a:spcBef>
                <a:spcPts val="0"/>
              </a:spcBef>
              <a:spcAft>
                <a:spcPts val="0"/>
              </a:spcAft>
              <a:buSzPts val="1300"/>
              <a:buChar char="●"/>
            </a:pPr>
            <a:r>
              <a:rPr lang="en-GB"/>
              <a:t>Uniform market penetration</a:t>
            </a:r>
            <a:endParaRPr/>
          </a:p>
          <a:p>
            <a:pPr indent="0" lvl="0" marL="0" rtl="0" algn="l">
              <a:spcBef>
                <a:spcPts val="120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4805831" y="1318649"/>
            <a:ext cx="4330619" cy="2836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Operational Analysis</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Findings:</a:t>
            </a:r>
            <a:endParaRPr/>
          </a:p>
          <a:p>
            <a:pPr indent="-311150" lvl="0" marL="457200" rtl="0" algn="l">
              <a:spcBef>
                <a:spcPts val="1200"/>
              </a:spcBef>
              <a:spcAft>
                <a:spcPts val="0"/>
              </a:spcAft>
              <a:buSzPts val="1300"/>
              <a:buChar char="●"/>
            </a:pPr>
            <a:r>
              <a:rPr lang="en-GB"/>
              <a:t>FedEx dominates Regular segment</a:t>
            </a:r>
            <a:endParaRPr/>
          </a:p>
          <a:p>
            <a:pPr indent="-311150" lvl="0" marL="457200" rtl="0" algn="l">
              <a:spcBef>
                <a:spcPts val="0"/>
              </a:spcBef>
              <a:spcAft>
                <a:spcPts val="0"/>
              </a:spcAft>
              <a:buSzPts val="1300"/>
              <a:buChar char="●"/>
            </a:pPr>
            <a:r>
              <a:rPr lang="en-GB"/>
              <a:t>Uniform payment method distribution</a:t>
            </a:r>
            <a:endParaRPr/>
          </a:p>
          <a:p>
            <a:pPr indent="-311150" lvl="0" marL="457200" rtl="0" algn="l">
              <a:spcBef>
                <a:spcPts val="0"/>
              </a:spcBef>
              <a:spcAft>
                <a:spcPts val="0"/>
              </a:spcAft>
              <a:buSzPts val="1300"/>
              <a:buChar char="●"/>
            </a:pPr>
            <a:r>
              <a:rPr lang="en-GB"/>
              <a:t>Opportunity for operational optimization</a:t>
            </a:r>
            <a:endParaRPr/>
          </a:p>
          <a:p>
            <a:pPr indent="0" lvl="0" marL="0" rtl="0" algn="l">
              <a:spcBef>
                <a:spcPts val="1200"/>
              </a:spcBef>
              <a:spcAft>
                <a:spcPts val="1200"/>
              </a:spcAft>
              <a:buNone/>
            </a:pPr>
            <a:r>
              <a:t/>
            </a:r>
            <a:endParaRPr/>
          </a:p>
        </p:txBody>
      </p:sp>
      <p:pic>
        <p:nvPicPr>
          <p:cNvPr id="141" name="Google Shape;141;p21"/>
          <p:cNvPicPr preferRelativeResize="0"/>
          <p:nvPr/>
        </p:nvPicPr>
        <p:blipFill>
          <a:blip r:embed="rId3">
            <a:alphaModFix/>
          </a:blip>
          <a:stretch>
            <a:fillRect/>
          </a:stretch>
        </p:blipFill>
        <p:spPr>
          <a:xfrm>
            <a:off x="4749171" y="1382675"/>
            <a:ext cx="3926576" cy="2571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