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760A-49D3-4A43-95DC-374EE9C7540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F30-362B-4ABD-BB4C-2E0E6BA3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7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760A-49D3-4A43-95DC-374EE9C7540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F30-362B-4ABD-BB4C-2E0E6BA3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760A-49D3-4A43-95DC-374EE9C7540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F30-362B-4ABD-BB4C-2E0E6BA3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1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760A-49D3-4A43-95DC-374EE9C7540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F30-362B-4ABD-BB4C-2E0E6BA3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8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760A-49D3-4A43-95DC-374EE9C7540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F30-362B-4ABD-BB4C-2E0E6BA3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760A-49D3-4A43-95DC-374EE9C7540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F30-362B-4ABD-BB4C-2E0E6BA3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6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760A-49D3-4A43-95DC-374EE9C7540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F30-362B-4ABD-BB4C-2E0E6BA3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3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760A-49D3-4A43-95DC-374EE9C7540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F30-362B-4ABD-BB4C-2E0E6BA3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760A-49D3-4A43-95DC-374EE9C7540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F30-362B-4ABD-BB4C-2E0E6BA3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6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760A-49D3-4A43-95DC-374EE9C7540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F30-362B-4ABD-BB4C-2E0E6BA3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760A-49D3-4A43-95DC-374EE9C7540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2F30-362B-4ABD-BB4C-2E0E6BA3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760A-49D3-4A43-95DC-374EE9C7540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E2F30-362B-4ABD-BB4C-2E0E6BA3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1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8364-5277-4F76-903B-A7046779D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3F93A-ABEB-4FC7-9502-2B61BCC32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0560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				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							</a:t>
            </a:r>
            <a:r>
              <a:rPr lang="en-US" dirty="0">
                <a:solidFill>
                  <a:srgbClr val="FF0000"/>
                </a:solidFill>
              </a:rPr>
              <a:t>Presented By:</a:t>
            </a:r>
          </a:p>
          <a:p>
            <a:pPr algn="l"/>
            <a:r>
              <a:rPr lang="en-US" dirty="0"/>
              <a:t>							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Retheesh</a:t>
            </a:r>
            <a:r>
              <a:rPr lang="en-US" dirty="0">
                <a:solidFill>
                  <a:srgbClr val="0070C0"/>
                </a:solidFill>
              </a:rPr>
              <a:t> Ravi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							  Pavan Kale</a:t>
            </a:r>
          </a:p>
        </p:txBody>
      </p:sp>
    </p:spTree>
    <p:extLst>
      <p:ext uri="{BB962C8B-B14F-4D97-AF65-F5344CB8AC3E}">
        <p14:creationId xmlns:p14="http://schemas.microsoft.com/office/powerpoint/2010/main" val="98737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A864-A69B-4068-AB9A-B9401EF1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Interest rate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B2D7-3004-4AD3-9AFA-DA55B010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 interest rate </a:t>
            </a:r>
            <a:r>
              <a:rPr lang="en-US" sz="2000" dirty="0">
                <a:solidFill>
                  <a:srgbClr val="FF0000"/>
                </a:solidFill>
              </a:rPr>
              <a:t>↑</a:t>
            </a:r>
            <a:r>
              <a:rPr lang="en-US" sz="2000" dirty="0"/>
              <a:t>, charged off </a:t>
            </a:r>
            <a:r>
              <a:rPr lang="en-US" sz="2000" dirty="0">
                <a:solidFill>
                  <a:srgbClr val="FF0000"/>
                </a:solidFill>
              </a:rPr>
              <a:t>↑</a:t>
            </a:r>
            <a:r>
              <a:rPr lang="en-US" sz="20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84A83-2C90-4F3E-83B1-D79539C1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47" y="2390776"/>
            <a:ext cx="5550186" cy="422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5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F8B7-C894-46CC-BBD0-E8C249B3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Grade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CDCC-2468-4A86-BB99-30311644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Grade </a:t>
            </a:r>
            <a:r>
              <a:rPr lang="en-US" dirty="0">
                <a:solidFill>
                  <a:srgbClr val="FF0000"/>
                </a:solidFill>
              </a:rPr>
              <a:t>↓</a:t>
            </a:r>
            <a:r>
              <a:rPr lang="en-US" dirty="0"/>
              <a:t>, Charged off </a:t>
            </a:r>
            <a:r>
              <a:rPr lang="en-US" sz="2800" dirty="0">
                <a:solidFill>
                  <a:srgbClr val="FF0000"/>
                </a:solidFill>
              </a:rPr>
              <a:t>↑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7AE4-4765-4BDD-90DB-8F606C9B0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18" y="2991812"/>
            <a:ext cx="7224763" cy="13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4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3972-A2E0-474C-AE0A-8BA32A54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10"/>
            <a:ext cx="10515600" cy="88357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Annual Income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6160-99AA-4FFE-A664-BC02FDF8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112"/>
            <a:ext cx="10515600" cy="5489663"/>
          </a:xfrm>
        </p:spPr>
        <p:txBody>
          <a:bodyPr/>
          <a:lstStyle/>
          <a:p>
            <a:r>
              <a:rPr lang="en-US" dirty="0"/>
              <a:t>As annual income </a:t>
            </a:r>
            <a:r>
              <a:rPr lang="en-US" sz="2800" dirty="0">
                <a:solidFill>
                  <a:srgbClr val="FF0000"/>
                </a:solidFill>
              </a:rPr>
              <a:t>↑</a:t>
            </a:r>
            <a:r>
              <a:rPr lang="en-US" dirty="0"/>
              <a:t>, charged off </a:t>
            </a:r>
            <a:r>
              <a:rPr lang="en-US" dirty="0">
                <a:solidFill>
                  <a:srgbClr val="FF0000"/>
                </a:solidFill>
              </a:rPr>
              <a:t>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6A6058-8AB8-46F4-9A54-F65BD1A2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67" y="1855875"/>
            <a:ext cx="57245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1F7D-E324-49B1-9CA4-FADAE46B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Verification status vs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4DA88-E938-4A6D-84D9-738C9BEBC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553" y="2334419"/>
            <a:ext cx="4711022" cy="3717060"/>
          </a:xfrm>
        </p:spPr>
      </p:pic>
    </p:spTree>
    <p:extLst>
      <p:ext uri="{BB962C8B-B14F-4D97-AF65-F5344CB8AC3E}">
        <p14:creationId xmlns:p14="http://schemas.microsoft.com/office/powerpoint/2010/main" val="333997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9F86-1270-4A0D-9BCF-07F27424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Loan purpose vs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69224-4E57-4E15-B250-DDC93EC9D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831" y="1825625"/>
            <a:ext cx="7572054" cy="4667250"/>
          </a:xfrm>
        </p:spPr>
      </p:pic>
    </p:spTree>
    <p:extLst>
      <p:ext uri="{BB962C8B-B14F-4D97-AF65-F5344CB8AC3E}">
        <p14:creationId xmlns:p14="http://schemas.microsoft.com/office/powerpoint/2010/main" val="99562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C125-0654-41CA-9A97-129C991B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91C-AE4F-4157-B37C-C56E0AF30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182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8364-5277-4F76-903B-A7046779D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855"/>
            <a:ext cx="9144000" cy="87330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+mn-lt"/>
              </a:rPr>
              <a:t>Data Understanding, Cleaning and Manipulation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3F93A-ABEB-4FC7-9502-2B61BCC32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53447"/>
            <a:ext cx="9144000" cy="51987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There are 54 columns having all </a:t>
            </a:r>
            <a:r>
              <a:rPr lang="en-US" sz="1400" dirty="0" err="1"/>
              <a:t>NaN</a:t>
            </a:r>
            <a:r>
              <a:rPr lang="en-US" sz="1400" dirty="0"/>
              <a:t> values, dropped those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Dropped single value column: </a:t>
            </a:r>
            <a:r>
              <a:rPr lang="en-US" sz="1400" dirty="0" err="1"/>
              <a:t>policy_code</a:t>
            </a:r>
            <a:r>
              <a:rPr lang="en-US" sz="1400" dirty="0"/>
              <a:t>, </a:t>
            </a:r>
            <a:r>
              <a:rPr lang="en-US" sz="1400" dirty="0" err="1"/>
              <a:t>application_type</a:t>
            </a:r>
            <a:r>
              <a:rPr lang="en-US" sz="1400" dirty="0"/>
              <a:t>, </a:t>
            </a:r>
            <a:r>
              <a:rPr lang="en-US" sz="1400" dirty="0" err="1"/>
              <a:t>acc_now_delinq</a:t>
            </a:r>
            <a:r>
              <a:rPr lang="en-US" sz="1400" dirty="0"/>
              <a:t>, </a:t>
            </a:r>
            <a:r>
              <a:rPr lang="en-US" sz="1400" dirty="0" err="1"/>
              <a:t>delinq_amnt</a:t>
            </a:r>
            <a:r>
              <a:rPr lang="en-US" sz="1400" dirty="0"/>
              <a:t>, </a:t>
            </a:r>
            <a:r>
              <a:rPr lang="en-US" sz="1400" dirty="0" err="1"/>
              <a:t>initial_list_status</a:t>
            </a:r>
            <a:r>
              <a:rPr lang="en-US" sz="1400" dirty="0"/>
              <a:t>, </a:t>
            </a:r>
            <a:r>
              <a:rPr lang="en-US" sz="1400" dirty="0" err="1"/>
              <a:t>pymnt_plan</a:t>
            </a: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Dropped other column which has no meaning in analysis or have 0 and NA values only: </a:t>
            </a:r>
            <a:r>
              <a:rPr lang="en-US" sz="1400" dirty="0" err="1"/>
              <a:t>member_id</a:t>
            </a:r>
            <a:r>
              <a:rPr lang="en-US" sz="1400" dirty="0"/>
              <a:t>, </a:t>
            </a:r>
            <a:r>
              <a:rPr lang="en-US" sz="1400" dirty="0" err="1"/>
              <a:t>url</a:t>
            </a:r>
            <a:r>
              <a:rPr lang="en-US" sz="1400" dirty="0"/>
              <a:t>, desc, collections_12_mths_ex_med, chargeoff_within_12_mths, </a:t>
            </a:r>
            <a:r>
              <a:rPr lang="en-US" sz="1400" dirty="0" err="1"/>
              <a:t>tax_liens</a:t>
            </a:r>
            <a:r>
              <a:rPr lang="en-US" sz="1400" dirty="0"/>
              <a:t>, </a:t>
            </a:r>
            <a:r>
              <a:rPr lang="en-US" sz="1400" dirty="0" err="1"/>
              <a:t>next_pymnt_d</a:t>
            </a: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Drop rows having </a:t>
            </a:r>
            <a:r>
              <a:rPr lang="en-US" sz="1400" dirty="0" err="1"/>
              <a:t>loan_status</a:t>
            </a:r>
            <a:r>
              <a:rPr lang="en-US" sz="1400" dirty="0"/>
              <a:t>=Current as we are interested in </a:t>
            </a:r>
            <a:r>
              <a:rPr lang="en-US" sz="1400" dirty="0" err="1"/>
              <a:t>loan_status</a:t>
            </a:r>
            <a:r>
              <a:rPr lang="en-US" sz="1400" dirty="0"/>
              <a:t>=Charged Off/Fully Paid only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No duplicate rows in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No rows with all </a:t>
            </a:r>
            <a:r>
              <a:rPr lang="en-US" sz="1400" dirty="0" err="1"/>
              <a:t>NaN</a:t>
            </a:r>
            <a:r>
              <a:rPr lang="en-US" sz="1400" dirty="0"/>
              <a:t>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Delete rows have </a:t>
            </a:r>
            <a:r>
              <a:rPr lang="en-US" sz="1400" dirty="0" err="1"/>
              <a:t>emp_length</a:t>
            </a:r>
            <a:r>
              <a:rPr lang="en-US" sz="1400" dirty="0"/>
              <a:t>=NA values as this variable impact customer income and cannot fill with average or 0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Change </a:t>
            </a:r>
            <a:r>
              <a:rPr lang="en-US" sz="1400" dirty="0" err="1"/>
              <a:t>emp_length</a:t>
            </a:r>
            <a:r>
              <a:rPr lang="en-US" sz="1400" dirty="0"/>
              <a:t> column from object type to 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Change </a:t>
            </a:r>
            <a:r>
              <a:rPr lang="en-US" sz="1400" dirty="0" err="1"/>
              <a:t>int_rate</a:t>
            </a:r>
            <a:r>
              <a:rPr lang="en-US" sz="1400" dirty="0"/>
              <a:t> column from object type to 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Extract month and year from all date columns: </a:t>
            </a:r>
            <a:r>
              <a:rPr lang="en-US" sz="1400" dirty="0" err="1"/>
              <a:t>issue_d</a:t>
            </a:r>
            <a:r>
              <a:rPr lang="en-US" sz="1400" dirty="0"/>
              <a:t>, </a:t>
            </a:r>
            <a:r>
              <a:rPr lang="en-US" sz="1400" dirty="0" err="1"/>
              <a:t>earliest_cr_line</a:t>
            </a:r>
            <a:r>
              <a:rPr lang="en-US" sz="1400" dirty="0"/>
              <a:t>, </a:t>
            </a:r>
            <a:r>
              <a:rPr lang="en-US" sz="1400" dirty="0" err="1"/>
              <a:t>last_pymnt_d</a:t>
            </a:r>
            <a:r>
              <a:rPr lang="en-US" sz="1400" dirty="0"/>
              <a:t>, </a:t>
            </a:r>
            <a:r>
              <a:rPr lang="en-US" sz="1400" dirty="0" err="1"/>
              <a:t>last_credit_pull_d</a:t>
            </a: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Change </a:t>
            </a:r>
            <a:r>
              <a:rPr lang="en-US" sz="1400" dirty="0" err="1"/>
              <a:t>revol_util</a:t>
            </a:r>
            <a:r>
              <a:rPr lang="en-US" sz="1400" dirty="0"/>
              <a:t> column from object to 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/>
              <a:t>annual_inc</a:t>
            </a:r>
            <a:r>
              <a:rPr lang="en-US" sz="1400" dirty="0"/>
              <a:t> column have outliers, drop rows having value more that 95% percentile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/>
              <a:t>revol_bal</a:t>
            </a:r>
            <a:r>
              <a:rPr lang="en-US" sz="1400" dirty="0"/>
              <a:t> column has large number of outlier, drop rows having value more that 95% percentile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Add new column </a:t>
            </a:r>
            <a:r>
              <a:rPr lang="en-US" sz="1400" dirty="0" err="1"/>
              <a:t>ChargedOff</a:t>
            </a:r>
            <a:r>
              <a:rPr lang="en-US" sz="1400" dirty="0"/>
              <a:t>, 1 if </a:t>
            </a:r>
            <a:r>
              <a:rPr lang="en-US" sz="1400" dirty="0" err="1"/>
              <a:t>loan_status</a:t>
            </a:r>
            <a:r>
              <a:rPr lang="en-US" sz="1400" dirty="0"/>
              <a:t>=Charged Off else 0</a:t>
            </a:r>
          </a:p>
        </p:txBody>
      </p:sp>
    </p:spTree>
    <p:extLst>
      <p:ext uri="{BB962C8B-B14F-4D97-AF65-F5344CB8AC3E}">
        <p14:creationId xmlns:p14="http://schemas.microsoft.com/office/powerpoint/2010/main" val="286184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D04A-59A4-4AAF-9873-DA48DFA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Unordered Categorical Variables - 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F99F-DB6E-42A2-B787-E64CC68E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49"/>
            <a:ext cx="10515600" cy="4646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Note: Following analysis is after cleaning the data</a:t>
            </a:r>
          </a:p>
          <a:p>
            <a:r>
              <a:rPr lang="en-US" sz="1400" dirty="0" err="1"/>
              <a:t>home_ownership</a:t>
            </a:r>
            <a:endParaRPr lang="en-US" sz="1400" dirty="0"/>
          </a:p>
          <a:p>
            <a:pPr lvl="1"/>
            <a:r>
              <a:rPr lang="en-US" sz="1400" dirty="0"/>
              <a:t>Around 50% people are leaving in rented house, and they are buying the first home.</a:t>
            </a:r>
          </a:p>
          <a:p>
            <a:pPr lvl="1"/>
            <a:r>
              <a:rPr lang="en-US" sz="1400" dirty="0"/>
              <a:t>Less than 5% of people already have their own home and going for second (or more) buy</a:t>
            </a:r>
          </a:p>
          <a:p>
            <a:r>
              <a:rPr lang="en-US" sz="1400" dirty="0" err="1"/>
              <a:t>verification_status</a:t>
            </a:r>
            <a:endParaRPr lang="en-US" sz="1400" dirty="0"/>
          </a:p>
          <a:p>
            <a:pPr lvl="1"/>
            <a:r>
              <a:rPr lang="en-US" sz="1400" dirty="0"/>
              <a:t>From all the charged-off borrowers, 45% are not “Not Verified”. Out of those 12.5% are charged off, so verification of borrower is the crucial factor to avoid charged off.</a:t>
            </a:r>
          </a:p>
          <a:p>
            <a:r>
              <a:rPr lang="en-US" sz="1400" dirty="0"/>
              <a:t>purpose</a:t>
            </a:r>
          </a:p>
          <a:p>
            <a:pPr lvl="1"/>
            <a:r>
              <a:rPr lang="en-US" sz="1400" dirty="0"/>
              <a:t>Around 27.5% of the customer who have taken loan for “</a:t>
            </a:r>
            <a:r>
              <a:rPr lang="en-US" sz="1400" dirty="0" err="1"/>
              <a:t>small_business</a:t>
            </a:r>
            <a:r>
              <a:rPr lang="en-US" sz="1400" dirty="0"/>
              <a:t>” are charged off. So, purpose of loan is the crucial factor to avoid charged off. Out of these around 33% are not verified</a:t>
            </a:r>
          </a:p>
          <a:p>
            <a:pPr lvl="1"/>
            <a:r>
              <a:rPr lang="en-US" sz="1400" dirty="0"/>
              <a:t>Around 20% of the customer who have taken loan for “</a:t>
            </a:r>
            <a:r>
              <a:rPr lang="en-US" sz="1400" dirty="0" err="1"/>
              <a:t>renewable_energy</a:t>
            </a:r>
            <a:r>
              <a:rPr lang="en-US" sz="1400" dirty="0"/>
              <a:t>” are charged off, out of those 47% are not verified.</a:t>
            </a:r>
          </a:p>
          <a:p>
            <a:pPr lvl="1"/>
            <a:r>
              <a:rPr lang="en-US" sz="1400" dirty="0"/>
              <a:t>Around 50% of the customers have taken loan for “</a:t>
            </a:r>
            <a:r>
              <a:rPr lang="en-US" sz="1400" dirty="0" err="1"/>
              <a:t>debt_consolidation</a:t>
            </a:r>
            <a:r>
              <a:rPr lang="en-US" sz="1400" dirty="0"/>
              <a:t>”</a:t>
            </a:r>
          </a:p>
          <a:p>
            <a:pPr lvl="1"/>
            <a:r>
              <a:rPr lang="en-US" sz="1400" dirty="0"/>
              <a:t>So are should be taken while providing loan for </a:t>
            </a:r>
            <a:r>
              <a:rPr lang="en-US" sz="1400" dirty="0" err="1"/>
              <a:t>small_business</a:t>
            </a:r>
            <a:r>
              <a:rPr lang="en-US" sz="1400" dirty="0"/>
              <a:t> and </a:t>
            </a:r>
            <a:r>
              <a:rPr lang="en-US" sz="1400" dirty="0" err="1"/>
              <a:t>renewable_energy</a:t>
            </a:r>
            <a:endParaRPr lang="en-US" sz="1400" dirty="0"/>
          </a:p>
          <a:p>
            <a:r>
              <a:rPr lang="en-US" sz="1400" dirty="0" err="1"/>
              <a:t>addr_state</a:t>
            </a:r>
            <a:endParaRPr lang="en-US" sz="1400" dirty="0"/>
          </a:p>
          <a:p>
            <a:pPr lvl="1"/>
            <a:r>
              <a:rPr lang="en-US" sz="1400" dirty="0"/>
              <a:t>Around 19.6% of the total customers are from state “CA”</a:t>
            </a:r>
          </a:p>
          <a:p>
            <a:pPr lvl="1"/>
            <a:r>
              <a:rPr lang="en-US" sz="1400" dirty="0"/>
              <a:t>20.7% of the total customers from state “NV” are charged of, so special care must be taken while providing loan to this state customers</a:t>
            </a:r>
          </a:p>
        </p:txBody>
      </p:sp>
    </p:spTree>
    <p:extLst>
      <p:ext uri="{BB962C8B-B14F-4D97-AF65-F5344CB8AC3E}">
        <p14:creationId xmlns:p14="http://schemas.microsoft.com/office/powerpoint/2010/main" val="231410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7B0-7894-4958-89E7-6B7308BF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017"/>
            <a:ext cx="10515600" cy="78083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Ordered Categorical Variables - 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42E8-83DC-4258-81D4-44B64D170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853"/>
            <a:ext cx="10515600" cy="5851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Note: Following analysis is after cleaning the data</a:t>
            </a:r>
          </a:p>
          <a:p>
            <a:r>
              <a:rPr lang="en-US" sz="1400" dirty="0"/>
              <a:t>term</a:t>
            </a:r>
          </a:p>
          <a:p>
            <a:pPr lvl="1"/>
            <a:r>
              <a:rPr lang="en-US" sz="1400" dirty="0"/>
              <a:t>Around 75% of the customer take loan for 36 months</a:t>
            </a:r>
          </a:p>
          <a:p>
            <a:pPr lvl="1"/>
            <a:r>
              <a:rPr lang="en-US" sz="1400" dirty="0"/>
              <a:t>Around 26% of the customer who have taken load for 60 months are charged off, so longer the duration of loan higher chance of being charged off</a:t>
            </a:r>
          </a:p>
          <a:p>
            <a:r>
              <a:rPr lang="en-US" sz="1400" dirty="0"/>
              <a:t>grade</a:t>
            </a:r>
          </a:p>
          <a:p>
            <a:pPr lvl="1"/>
            <a:r>
              <a:rPr lang="en-US" sz="1400" dirty="0"/>
              <a:t>Around 30% of the customers are of grade B (B &gt; A &gt; C &gt; D &gt; E &gt; F &gt; G).</a:t>
            </a:r>
          </a:p>
          <a:p>
            <a:pPr lvl="1"/>
            <a:r>
              <a:rPr lang="en-US" sz="1400" dirty="0"/>
              <a:t>grade vs frequency of grade (not log of frequency of grade) graph follow ‘Power Law Distribution’</a:t>
            </a:r>
          </a:p>
          <a:p>
            <a:pPr lvl="1"/>
            <a:r>
              <a:rPr lang="en-US" sz="1400" dirty="0"/>
              <a:t>If we assume A as the highest grade of the customer and G as lowest grade of the customer, lower (E, F, G) the grade of the customer, there is high chance of charged off.</a:t>
            </a:r>
          </a:p>
          <a:p>
            <a:pPr lvl="1"/>
            <a:r>
              <a:rPr lang="en-US" sz="1400" dirty="0"/>
              <a:t>Around 37% of the grade G customer are charged off, 32.5% of the grade F customer are charged off and 27% of the grade E customer are charged off</a:t>
            </a:r>
          </a:p>
          <a:p>
            <a:r>
              <a:rPr lang="en-US" sz="1400" dirty="0" err="1"/>
              <a:t>sub_grade</a:t>
            </a:r>
            <a:r>
              <a:rPr lang="en-US" sz="1400" dirty="0"/>
              <a:t>: </a:t>
            </a:r>
          </a:p>
          <a:p>
            <a:pPr lvl="1"/>
            <a:r>
              <a:rPr lang="en-US" sz="1400" dirty="0" err="1"/>
              <a:t>sub_group</a:t>
            </a:r>
            <a:r>
              <a:rPr lang="en-US" sz="1400" dirty="0"/>
              <a:t> have characteristics like grade</a:t>
            </a:r>
          </a:p>
          <a:p>
            <a:r>
              <a:rPr lang="en-US" sz="1400" dirty="0" err="1"/>
              <a:t>emp_length</a:t>
            </a:r>
            <a:endParaRPr lang="en-US" sz="1400" dirty="0"/>
          </a:p>
          <a:p>
            <a:pPr lvl="1"/>
            <a:r>
              <a:rPr lang="en-US" sz="1400" dirty="0"/>
              <a:t>21% of the total customers are having 10+ years of employment length</a:t>
            </a:r>
          </a:p>
          <a:p>
            <a:pPr lvl="1"/>
            <a:r>
              <a:rPr lang="en-US" sz="1400" dirty="0"/>
              <a:t>15.5% of 10+ years </a:t>
            </a:r>
            <a:r>
              <a:rPr lang="en-US" sz="1400" dirty="0" err="1"/>
              <a:t>emp_length</a:t>
            </a:r>
            <a:r>
              <a:rPr lang="en-US" sz="1400" dirty="0"/>
              <a:t> are charged off and 4% are still paying loan so some of those may charged off. So, care should be taken while providing loan to high </a:t>
            </a:r>
            <a:r>
              <a:rPr lang="en-US" sz="1400" dirty="0" err="1"/>
              <a:t>emp_length</a:t>
            </a:r>
            <a:r>
              <a:rPr lang="en-US" sz="1400" dirty="0"/>
              <a:t> (age) customers</a:t>
            </a:r>
          </a:p>
          <a:p>
            <a:r>
              <a:rPr lang="en-US" sz="1400" dirty="0"/>
              <a:t>delinq_2yrs</a:t>
            </a:r>
          </a:p>
          <a:p>
            <a:pPr lvl="1"/>
            <a:r>
              <a:rPr lang="en-US" sz="1400" dirty="0"/>
              <a:t>10% of customer have failed at least once incidences of delinquency. </a:t>
            </a:r>
          </a:p>
          <a:p>
            <a:pPr lvl="1"/>
            <a:r>
              <a:rPr lang="en-US" sz="1400" dirty="0"/>
              <a:t>delinq_2yrs plot follow ‘Power law distribution’</a:t>
            </a:r>
          </a:p>
          <a:p>
            <a:pPr marL="457200" lvl="1" indent="0" algn="r">
              <a:buNone/>
            </a:pPr>
            <a:r>
              <a:rPr lang="en-US" sz="1600" b="1" dirty="0">
                <a:solidFill>
                  <a:srgbClr val="FF0000"/>
                </a:solidFill>
              </a:rPr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150167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7B0-7894-4958-89E7-6B7308BF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935"/>
            <a:ext cx="10515600" cy="84248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Ordered Categorical Variables - 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42E8-83DC-4258-81D4-44B64D170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4709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Note: Following analysis is after cleaning the data</a:t>
            </a:r>
          </a:p>
          <a:p>
            <a:r>
              <a:rPr lang="en-US" sz="1400" i="0" u="none" strike="noStrike" dirty="0">
                <a:solidFill>
                  <a:srgbClr val="000000"/>
                </a:solidFill>
                <a:effectLst/>
              </a:rPr>
              <a:t>inq_last_6mths</a:t>
            </a:r>
            <a:r>
              <a:rPr lang="en-US" sz="1400" dirty="0"/>
              <a:t>: </a:t>
            </a:r>
          </a:p>
          <a:p>
            <a:pPr lvl="1"/>
            <a:r>
              <a:rPr lang="en-US" sz="1400" dirty="0"/>
              <a:t>More than 50% of the customer have at least one inquiry in last 6 months</a:t>
            </a:r>
          </a:p>
          <a:p>
            <a:pPr lvl="1"/>
            <a:r>
              <a:rPr lang="en-US" sz="1400" i="0" u="none" strike="noStrike" dirty="0">
                <a:solidFill>
                  <a:srgbClr val="000000"/>
                </a:solidFill>
                <a:effectLst/>
              </a:rPr>
              <a:t>inq_last_6mths</a:t>
            </a:r>
            <a:r>
              <a:rPr lang="en-US" sz="1400" dirty="0"/>
              <a:t> plot follow ‘Power law distribution’</a:t>
            </a:r>
          </a:p>
          <a:p>
            <a:pPr lvl="1"/>
            <a:r>
              <a:rPr lang="en-US" sz="1400" dirty="0"/>
              <a:t>As the number of inquiries increases, number of customers getting charged of increases</a:t>
            </a:r>
          </a:p>
          <a:p>
            <a:pPr lvl="2"/>
            <a:r>
              <a:rPr lang="en-US" sz="1400" i="0" u="none" strike="noStrike" dirty="0">
                <a:solidFill>
                  <a:srgbClr val="000000"/>
                </a:solidFill>
                <a:effectLst/>
              </a:rPr>
              <a:t>inq_last_6mths = 7 0r 8 </a:t>
            </a:r>
            <a:r>
              <a:rPr lang="en-US" sz="1400" dirty="0"/>
              <a:t>(around 28.5-30% are charged off)</a:t>
            </a:r>
          </a:p>
          <a:p>
            <a:pPr lvl="2"/>
            <a:r>
              <a:rPr lang="en-US" sz="1400" i="0" u="none" strike="noStrike" dirty="0">
                <a:solidFill>
                  <a:srgbClr val="000000"/>
                </a:solidFill>
                <a:effectLst/>
              </a:rPr>
              <a:t>inq_last_6mths = 6 </a:t>
            </a:r>
            <a:r>
              <a:rPr lang="en-US" sz="1400" dirty="0"/>
              <a:t>(around 21% are charged off)</a:t>
            </a:r>
          </a:p>
          <a:p>
            <a:r>
              <a:rPr lang="en-US" sz="1400" i="0" u="none" strike="noStrike" dirty="0" err="1">
                <a:solidFill>
                  <a:srgbClr val="000000"/>
                </a:solidFill>
                <a:effectLst/>
              </a:rPr>
              <a:t>pub_rec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Around 5.5% of the customer have derogatory public records</a:t>
            </a:r>
          </a:p>
          <a:p>
            <a:pPr lvl="1"/>
            <a:r>
              <a:rPr lang="en-US" sz="1400" i="0" u="none" strike="noStrike" dirty="0" err="1">
                <a:solidFill>
                  <a:srgbClr val="000000"/>
                </a:solidFill>
                <a:effectLst/>
              </a:rPr>
              <a:t>pub_rec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/>
              <a:t>plot follow ‘Power law distribution’</a:t>
            </a:r>
          </a:p>
          <a:p>
            <a:pPr lvl="1"/>
            <a:r>
              <a:rPr lang="en-US" sz="1400" dirty="0"/>
              <a:t>If customer has public derogatory record, then there is high chance (around 22%) of charged off (ignore </a:t>
            </a:r>
            <a:r>
              <a:rPr lang="en-US" sz="1400" dirty="0" err="1"/>
              <a:t>pub_rec</a:t>
            </a:r>
            <a:r>
              <a:rPr lang="en-US" sz="1400" dirty="0"/>
              <a:t>=3 or 4 as number of records are very less)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i="0" dirty="0" err="1">
                <a:solidFill>
                  <a:srgbClr val="000000"/>
                </a:solidFill>
                <a:effectLst/>
              </a:rPr>
              <a:t>pub_rec_bankruptcies</a:t>
            </a:r>
            <a:r>
              <a:rPr lang="en-US" sz="1400" i="0" dirty="0">
                <a:solidFill>
                  <a:srgbClr val="000000"/>
                </a:solidFill>
                <a:effectLst/>
              </a:rPr>
              <a:t>: </a:t>
            </a:r>
          </a:p>
          <a:p>
            <a:pPr lvl="1"/>
            <a:r>
              <a:rPr lang="en-US" sz="1400" dirty="0"/>
              <a:t>4.5% of the customer have public record of bankruptcies </a:t>
            </a:r>
          </a:p>
          <a:p>
            <a:pPr lvl="1"/>
            <a:r>
              <a:rPr lang="en-US" sz="1400" i="0" dirty="0" err="1">
                <a:solidFill>
                  <a:srgbClr val="000000"/>
                </a:solidFill>
                <a:effectLst/>
              </a:rPr>
              <a:t>pub_rec_bankruptcies</a:t>
            </a:r>
            <a:r>
              <a:rPr lang="en-US" sz="1400" i="0" dirty="0">
                <a:solidFill>
                  <a:srgbClr val="000000"/>
                </a:solidFill>
                <a:effectLst/>
              </a:rPr>
              <a:t> plot </a:t>
            </a:r>
            <a:r>
              <a:rPr lang="en-US" sz="1400" dirty="0"/>
              <a:t>follow ‘Power law distribution’</a:t>
            </a:r>
          </a:p>
          <a:p>
            <a:pPr lvl="1"/>
            <a:r>
              <a:rPr lang="en-US" sz="1400" dirty="0"/>
              <a:t>As the number of public record of bankruptcies increases, chance of charged off increases</a:t>
            </a:r>
          </a:p>
          <a:p>
            <a:pPr lvl="2"/>
            <a:r>
              <a:rPr lang="en-US" sz="1400" i="0" dirty="0" err="1">
                <a:solidFill>
                  <a:srgbClr val="000000"/>
                </a:solidFill>
                <a:effectLst/>
              </a:rPr>
              <a:t>pub_rec_bankruptcies</a:t>
            </a:r>
            <a:r>
              <a:rPr lang="en-US" sz="1400" i="0" dirty="0">
                <a:solidFill>
                  <a:srgbClr val="000000"/>
                </a:solidFill>
                <a:effectLst/>
              </a:rPr>
              <a:t> = 2 (40%)</a:t>
            </a:r>
          </a:p>
          <a:p>
            <a:pPr lvl="2"/>
            <a:r>
              <a:rPr lang="en-US" sz="1400" i="0" dirty="0" err="1">
                <a:solidFill>
                  <a:srgbClr val="000000"/>
                </a:solidFill>
                <a:effectLst/>
              </a:rPr>
              <a:t>pub_rec_bankruptcies</a:t>
            </a:r>
            <a:r>
              <a:rPr lang="en-US" sz="1400" i="0" dirty="0">
                <a:solidFill>
                  <a:srgbClr val="000000"/>
                </a:solidFill>
                <a:effectLst/>
              </a:rPr>
              <a:t> = 1 (</a:t>
            </a:r>
            <a:r>
              <a:rPr lang="en-US" sz="1400" dirty="0">
                <a:solidFill>
                  <a:srgbClr val="000000"/>
                </a:solidFill>
              </a:rPr>
              <a:t>22</a:t>
            </a:r>
            <a:r>
              <a:rPr lang="en-US" sz="1400" i="0" dirty="0">
                <a:solidFill>
                  <a:srgbClr val="000000"/>
                </a:solidFill>
                <a:effectLst/>
              </a:rPr>
              <a:t>%)</a:t>
            </a:r>
          </a:p>
          <a:p>
            <a:pPr lvl="2"/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888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5E48-0E04-4B36-BC94-1AF64B1C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28"/>
            <a:ext cx="10515600" cy="89385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Quantitative/Numeric Variables - 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3BA8-0B9B-4BC9-A072-6ECB2234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463"/>
            <a:ext cx="10515600" cy="4810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Note: Following analysis is after cleaning the data</a:t>
            </a:r>
          </a:p>
          <a:p>
            <a:r>
              <a:rPr lang="en-US" sz="1400" dirty="0" err="1"/>
              <a:t>loan_amnt</a:t>
            </a:r>
            <a:endParaRPr lang="en-US" sz="1400" dirty="0"/>
          </a:p>
          <a:p>
            <a:pPr lvl="1"/>
            <a:r>
              <a:rPr lang="en-US" sz="1400" dirty="0"/>
              <a:t>If we divide the loan amount into bins of 5000 and check </a:t>
            </a:r>
            <a:r>
              <a:rPr lang="en-US" sz="1400" dirty="0" err="1"/>
              <a:t>loan_status</a:t>
            </a:r>
            <a:r>
              <a:rPr lang="en-US" sz="1400" dirty="0"/>
              <a:t>, as loan amount increases, chance of getting charged off increases</a:t>
            </a:r>
          </a:p>
          <a:p>
            <a:pPr lvl="1"/>
            <a:r>
              <a:rPr lang="en-US" sz="1400" dirty="0"/>
              <a:t>Around 33% of the customer took loan in between 5000-10000</a:t>
            </a:r>
          </a:p>
          <a:p>
            <a:r>
              <a:rPr lang="en-US" sz="1400" dirty="0" err="1"/>
              <a:t>int_rate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If we divide the loan amount into bins of 5 and check the </a:t>
            </a:r>
            <a:r>
              <a:rPr lang="en-US" sz="1400" dirty="0" err="1"/>
              <a:t>loan_status</a:t>
            </a:r>
            <a:r>
              <a:rPr lang="en-US" sz="1400" dirty="0"/>
              <a:t>, as interest rate increases, chance of customer getting charged off increases</a:t>
            </a:r>
          </a:p>
          <a:p>
            <a:r>
              <a:rPr lang="en-US" sz="1400" dirty="0" err="1"/>
              <a:t>annual_inc</a:t>
            </a:r>
            <a:r>
              <a:rPr lang="en-US" sz="1400" dirty="0"/>
              <a:t>: </a:t>
            </a:r>
          </a:p>
          <a:p>
            <a:pPr lvl="1"/>
            <a:r>
              <a:rPr lang="en-US" sz="1400" dirty="0"/>
              <a:t>Avg income varies from 40000 to 60000</a:t>
            </a:r>
          </a:p>
          <a:p>
            <a:pPr lvl="1"/>
            <a:r>
              <a:rPr lang="en-US" sz="1400" dirty="0"/>
              <a:t>Higher the annual income of customer, less chance of getting charged off</a:t>
            </a:r>
          </a:p>
          <a:p>
            <a:r>
              <a:rPr lang="en-US" sz="1400" dirty="0" err="1"/>
              <a:t>revol_bal</a:t>
            </a:r>
            <a:r>
              <a:rPr lang="en-US" sz="1400" dirty="0"/>
              <a:t> and </a:t>
            </a:r>
            <a:r>
              <a:rPr lang="en-US" sz="1400" dirty="0" err="1"/>
              <a:t>revol_util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Higher the value of </a:t>
            </a:r>
            <a:r>
              <a:rPr lang="en-US" sz="1400" dirty="0" err="1"/>
              <a:t>revol_bal</a:t>
            </a:r>
            <a:r>
              <a:rPr lang="en-US" sz="1400" dirty="0"/>
              <a:t> or </a:t>
            </a:r>
            <a:r>
              <a:rPr lang="en-US" sz="1400" dirty="0" err="1"/>
              <a:t>revol_util</a:t>
            </a:r>
            <a:r>
              <a:rPr lang="en-US" sz="1400" dirty="0"/>
              <a:t>, higher chance of customer getting charged off</a:t>
            </a:r>
          </a:p>
        </p:txBody>
      </p:sp>
    </p:spTree>
    <p:extLst>
      <p:ext uri="{BB962C8B-B14F-4D97-AF65-F5344CB8AC3E}">
        <p14:creationId xmlns:p14="http://schemas.microsoft.com/office/powerpoint/2010/main" val="395880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18D0-9847-4B9F-B7DE-5D79DA67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757"/>
            <a:ext cx="10515600" cy="83220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1C7E-36F1-48AF-BCD2-CE1ADB78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528"/>
            <a:ext cx="10515600" cy="5460715"/>
          </a:xfrm>
        </p:spPr>
        <p:txBody>
          <a:bodyPr>
            <a:normAutofit/>
          </a:bodyPr>
          <a:lstStyle/>
          <a:p>
            <a:r>
              <a:rPr lang="en-US" sz="2000" dirty="0" err="1"/>
              <a:t>verification_statue</a:t>
            </a:r>
            <a:r>
              <a:rPr lang="en-US" sz="2000" dirty="0"/>
              <a:t>: Borrower should be verified before providing loan.</a:t>
            </a:r>
          </a:p>
          <a:p>
            <a:r>
              <a:rPr lang="en-US" sz="2000" dirty="0"/>
              <a:t>purpose: If purpose of the loan = </a:t>
            </a:r>
            <a:r>
              <a:rPr lang="en-US" sz="2000" dirty="0" err="1"/>
              <a:t>small_business</a:t>
            </a:r>
            <a:r>
              <a:rPr lang="en-US" sz="2000" dirty="0"/>
              <a:t> or </a:t>
            </a:r>
            <a:r>
              <a:rPr lang="en-US" sz="2000" dirty="0" err="1"/>
              <a:t>renewable_energy</a:t>
            </a:r>
            <a:r>
              <a:rPr lang="en-US" sz="2000" dirty="0"/>
              <a:t>, then special care should be taken while providing loan as there is high chance of getting charged off</a:t>
            </a:r>
          </a:p>
          <a:p>
            <a:r>
              <a:rPr lang="en-US" sz="2000" dirty="0" err="1"/>
              <a:t>addr_state</a:t>
            </a:r>
            <a:r>
              <a:rPr lang="en-US" sz="2000" dirty="0"/>
              <a:t>: If borrower </a:t>
            </a:r>
            <a:r>
              <a:rPr lang="en-US" sz="2000" dirty="0" err="1"/>
              <a:t>addr_state</a:t>
            </a:r>
            <a:r>
              <a:rPr lang="en-US" sz="2000" dirty="0"/>
              <a:t> is NV or FL then there are chances of charged off</a:t>
            </a:r>
          </a:p>
          <a:p>
            <a:r>
              <a:rPr lang="en-US" sz="2000" dirty="0"/>
              <a:t>grade: If we consider A being highest and G being lowest grade; lower the grade, high chance of customer getting charged off</a:t>
            </a:r>
          </a:p>
          <a:p>
            <a:r>
              <a:rPr lang="en-US" sz="2000" dirty="0" err="1"/>
              <a:t>revol_bal</a:t>
            </a:r>
            <a:r>
              <a:rPr lang="en-US" sz="2000" dirty="0"/>
              <a:t> and </a:t>
            </a:r>
            <a:r>
              <a:rPr lang="en-US" sz="2000" dirty="0" err="1"/>
              <a:t>revol_util</a:t>
            </a:r>
            <a:r>
              <a:rPr lang="en-US" sz="2000" dirty="0"/>
              <a:t>: higher the value of </a:t>
            </a:r>
            <a:r>
              <a:rPr lang="en-US" sz="2000" dirty="0" err="1"/>
              <a:t>revol_bal</a:t>
            </a:r>
            <a:r>
              <a:rPr lang="en-US" sz="2000" dirty="0"/>
              <a:t> and </a:t>
            </a:r>
            <a:r>
              <a:rPr lang="en-US" sz="2000" dirty="0" err="1"/>
              <a:t>revol_util</a:t>
            </a:r>
            <a:r>
              <a:rPr lang="en-US" sz="2000" dirty="0"/>
              <a:t> for customer, high chance of getting them charged off</a:t>
            </a:r>
          </a:p>
          <a:p>
            <a:r>
              <a:rPr lang="en-US" sz="2000" dirty="0" err="1"/>
              <a:t>annual_inc</a:t>
            </a:r>
            <a:r>
              <a:rPr lang="en-US" sz="2000" dirty="0"/>
              <a:t>: Higher the annual income, less chance of getting charged off</a:t>
            </a:r>
          </a:p>
          <a:p>
            <a:r>
              <a:rPr lang="en-US" sz="2000" dirty="0" err="1"/>
              <a:t>loan_amnt</a:t>
            </a:r>
            <a:r>
              <a:rPr lang="en-US" sz="2000" dirty="0"/>
              <a:t>: Higher the loan amount, high chance of getting charged off</a:t>
            </a:r>
          </a:p>
          <a:p>
            <a:r>
              <a:rPr lang="en-US" sz="2000" dirty="0" err="1"/>
              <a:t>int_rate</a:t>
            </a:r>
            <a:r>
              <a:rPr lang="en-US" sz="2000" dirty="0"/>
              <a:t>: Higher the interest rate, high chance of getting charged off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946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3E56-BEB6-4A98-A8F0-88428987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+mn-lt"/>
              </a:rPr>
              <a:t>Loan amount vs Loan status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AF079C-1EE8-4F1C-A76D-D5182C31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400"/>
          </a:xfrm>
        </p:spPr>
        <p:txBody>
          <a:bodyPr/>
          <a:lstStyle/>
          <a:p>
            <a:r>
              <a:rPr lang="en-US" sz="2000" dirty="0"/>
              <a:t>As Loan amount </a:t>
            </a:r>
            <a:r>
              <a:rPr lang="en-US" sz="2000" dirty="0">
                <a:solidFill>
                  <a:srgbClr val="FF0000"/>
                </a:solidFill>
              </a:rPr>
              <a:t>↑</a:t>
            </a:r>
            <a:r>
              <a:rPr lang="en-US" sz="2000" dirty="0"/>
              <a:t>, charged off </a:t>
            </a:r>
            <a:r>
              <a:rPr lang="en-US" sz="2000" dirty="0">
                <a:solidFill>
                  <a:srgbClr val="FF0000"/>
                </a:solidFill>
              </a:rPr>
              <a:t>↑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D5F84BC-DCC3-4157-8C72-9DD5863FA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44" y="2375357"/>
            <a:ext cx="5003515" cy="42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9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A7BE-6CEB-4560-B077-975755CE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Term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36AC-227C-451E-9FEF-7A9A1D94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 Term increase, chance of charged off increases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DD302-437B-4915-A4D1-6CC40047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835" y="2886075"/>
            <a:ext cx="4012777" cy="148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6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1430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Lending Club Case Study</vt:lpstr>
      <vt:lpstr>Data Understanding, Cleaning and Manipulation</vt:lpstr>
      <vt:lpstr>Unordered Categorical Variables - Univariate Analysis</vt:lpstr>
      <vt:lpstr>Ordered Categorical Variables - Univariate Analysis</vt:lpstr>
      <vt:lpstr>Ordered Categorical Variables - Univariate Analysis</vt:lpstr>
      <vt:lpstr>Quantitative/Numeric Variables - Univariate Analysis</vt:lpstr>
      <vt:lpstr>Recommendations</vt:lpstr>
      <vt:lpstr>Loan amount vs Loan status</vt:lpstr>
      <vt:lpstr>Term vs Loan Status</vt:lpstr>
      <vt:lpstr>Interest rate vs loan status</vt:lpstr>
      <vt:lpstr>Grade vs loan status</vt:lpstr>
      <vt:lpstr>Annual Income vs Loan status</vt:lpstr>
      <vt:lpstr>Verification status vs Loan status</vt:lpstr>
      <vt:lpstr>Loan purpose vs Loan status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Kale, Pavan</dc:creator>
  <cp:lastModifiedBy>Kale, Pavan</cp:lastModifiedBy>
  <cp:revision>211</cp:revision>
  <dcterms:created xsi:type="dcterms:W3CDTF">2022-02-17T03:29:18Z</dcterms:created>
  <dcterms:modified xsi:type="dcterms:W3CDTF">2022-03-06T07:06:55Z</dcterms:modified>
</cp:coreProperties>
</file>