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258" r:id="rId4"/>
    <p:sldId id="259" r:id="rId5"/>
    <p:sldId id="260" r:id="rId6"/>
    <p:sldId id="261" r:id="rId7"/>
    <p:sldId id="281" r:id="rId8"/>
    <p:sldId id="262" r:id="rId9"/>
    <p:sldId id="263" r:id="rId10"/>
    <p:sldId id="264" r:id="rId11"/>
    <p:sldId id="265" r:id="rId12"/>
    <p:sldId id="266" r:id="rId13"/>
    <p:sldId id="267" r:id="rId14"/>
    <p:sldId id="268" r:id="rId15"/>
    <p:sldId id="282" r:id="rId16"/>
    <p:sldId id="283" r:id="rId17"/>
    <p:sldId id="270" r:id="rId18"/>
    <p:sldId id="271" r:id="rId19"/>
    <p:sldId id="272" r:id="rId20"/>
    <p:sldId id="273" r:id="rId21"/>
    <p:sldId id="274" r:id="rId22"/>
    <p:sldId id="275" r:id="rId23"/>
    <p:sldId id="284" r:id="rId24"/>
    <p:sldId id="276" r:id="rId25"/>
    <p:sldId id="285" r:id="rId26"/>
    <p:sldId id="277" r:id="rId27"/>
    <p:sldId id="278" r:id="rId28"/>
    <p:sldId id="279" r:id="rId29"/>
    <p:sldId id="280" r:id="rId30"/>
    <p:sldId id="286" r:id="rId31"/>
    <p:sldId id="287" r:id="rId32"/>
    <p:sldId id="290" r:id="rId33"/>
    <p:sldId id="291" r:id="rId34"/>
    <p:sldId id="293" r:id="rId35"/>
    <p:sldId id="294" r:id="rId36"/>
    <p:sldId id="295" r:id="rId37"/>
    <p:sldId id="296" r:id="rId38"/>
    <p:sldId id="297" r:id="rId39"/>
    <p:sldId id="292" r:id="rId40"/>
    <p:sldId id="299" r:id="rId41"/>
    <p:sldId id="307" r:id="rId42"/>
    <p:sldId id="300" r:id="rId43"/>
    <p:sldId id="301" r:id="rId44"/>
    <p:sldId id="302" r:id="rId45"/>
    <p:sldId id="305" r:id="rId46"/>
    <p:sldId id="306" r:id="rId47"/>
    <p:sldId id="303" r:id="rId48"/>
    <p:sldId id="298" r:id="rId49"/>
    <p:sldId id="288" r:id="rId50"/>
    <p:sldId id="289"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946561-7AA4-4945-A518-3774B675AE15}" type="datetimeFigureOut">
              <a:rPr lang="en-US" smtClean="0"/>
              <a:t>4/30/2020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B4623A-E320-4739-A05D-B02DABDE5F4A}" type="slidenum">
              <a:rPr lang="en-US" smtClean="0"/>
              <a:t>‹#›</a:t>
            </a:fld>
            <a:endParaRPr lang="en-US"/>
          </a:p>
        </p:txBody>
      </p:sp>
    </p:spTree>
    <p:extLst>
      <p:ext uri="{BB962C8B-B14F-4D97-AF65-F5344CB8AC3E}">
        <p14:creationId xmlns:p14="http://schemas.microsoft.com/office/powerpoint/2010/main" val="1072629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B4623A-E320-4739-A05D-B02DABDE5F4A}" type="slidenum">
              <a:rPr lang="en-US" smtClean="0"/>
              <a:t>29</a:t>
            </a:fld>
            <a:endParaRPr lang="en-US"/>
          </a:p>
        </p:txBody>
      </p:sp>
    </p:spTree>
    <p:extLst>
      <p:ext uri="{BB962C8B-B14F-4D97-AF65-F5344CB8AC3E}">
        <p14:creationId xmlns:p14="http://schemas.microsoft.com/office/powerpoint/2010/main" val="1848724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F2F5D-2F8F-4253-9A78-C765EA605E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C4E225-ADAF-450D-8273-A11F9AFF9A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83B799-3AAB-4A73-AD42-3F31C69D748B}"/>
              </a:ext>
            </a:extLst>
          </p:cNvPr>
          <p:cNvSpPr>
            <a:spLocks noGrp="1"/>
          </p:cNvSpPr>
          <p:nvPr>
            <p:ph type="dt" sz="half" idx="10"/>
          </p:nvPr>
        </p:nvSpPr>
        <p:spPr/>
        <p:txBody>
          <a:bodyPr/>
          <a:lstStyle/>
          <a:p>
            <a:fld id="{0893E9BC-EB17-425A-939A-2EB91D84A199}" type="datetimeFigureOut">
              <a:rPr lang="en-US" smtClean="0"/>
              <a:t>4/30/2020</a:t>
            </a:fld>
            <a:endParaRPr lang="en-US"/>
          </a:p>
        </p:txBody>
      </p:sp>
      <p:sp>
        <p:nvSpPr>
          <p:cNvPr id="5" name="Footer Placeholder 4">
            <a:extLst>
              <a:ext uri="{FF2B5EF4-FFF2-40B4-BE49-F238E27FC236}">
                <a16:creationId xmlns:a16="http://schemas.microsoft.com/office/drawing/2014/main" id="{6ABAA508-C958-466A-9406-BD100E6050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69476B-4820-4DFD-98DF-348AB20CEEE5}"/>
              </a:ext>
            </a:extLst>
          </p:cNvPr>
          <p:cNvSpPr>
            <a:spLocks noGrp="1"/>
          </p:cNvSpPr>
          <p:nvPr>
            <p:ph type="sldNum" sz="quarter" idx="12"/>
          </p:nvPr>
        </p:nvSpPr>
        <p:spPr/>
        <p:txBody>
          <a:bodyPr/>
          <a:lstStyle/>
          <a:p>
            <a:fld id="{874214F8-107A-4A1A-9FFE-41C0668061CA}" type="slidenum">
              <a:rPr lang="en-US" smtClean="0"/>
              <a:t>‹#›</a:t>
            </a:fld>
            <a:endParaRPr lang="en-US"/>
          </a:p>
        </p:txBody>
      </p:sp>
    </p:spTree>
    <p:extLst>
      <p:ext uri="{BB962C8B-B14F-4D97-AF65-F5344CB8AC3E}">
        <p14:creationId xmlns:p14="http://schemas.microsoft.com/office/powerpoint/2010/main" val="3357052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7E45E-C88F-478A-8130-B8CD4648D0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52CDF3-507F-489A-80B5-8C5D50A0DE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99DDC5-E990-4C44-8EE4-BED7D5EC0F2A}"/>
              </a:ext>
            </a:extLst>
          </p:cNvPr>
          <p:cNvSpPr>
            <a:spLocks noGrp="1"/>
          </p:cNvSpPr>
          <p:nvPr>
            <p:ph type="dt" sz="half" idx="10"/>
          </p:nvPr>
        </p:nvSpPr>
        <p:spPr/>
        <p:txBody>
          <a:bodyPr/>
          <a:lstStyle/>
          <a:p>
            <a:fld id="{0893E9BC-EB17-425A-939A-2EB91D84A199}" type="datetimeFigureOut">
              <a:rPr lang="en-US" smtClean="0"/>
              <a:t>4/30/2020</a:t>
            </a:fld>
            <a:endParaRPr lang="en-US"/>
          </a:p>
        </p:txBody>
      </p:sp>
      <p:sp>
        <p:nvSpPr>
          <p:cNvPr id="5" name="Footer Placeholder 4">
            <a:extLst>
              <a:ext uri="{FF2B5EF4-FFF2-40B4-BE49-F238E27FC236}">
                <a16:creationId xmlns:a16="http://schemas.microsoft.com/office/drawing/2014/main" id="{6984D291-D6F5-418B-990E-301BDA5F51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E18595-33F2-42E2-8F1D-732BCF7480AE}"/>
              </a:ext>
            </a:extLst>
          </p:cNvPr>
          <p:cNvSpPr>
            <a:spLocks noGrp="1"/>
          </p:cNvSpPr>
          <p:nvPr>
            <p:ph type="sldNum" sz="quarter" idx="12"/>
          </p:nvPr>
        </p:nvSpPr>
        <p:spPr/>
        <p:txBody>
          <a:bodyPr/>
          <a:lstStyle/>
          <a:p>
            <a:fld id="{874214F8-107A-4A1A-9FFE-41C0668061CA}" type="slidenum">
              <a:rPr lang="en-US" smtClean="0"/>
              <a:t>‹#›</a:t>
            </a:fld>
            <a:endParaRPr lang="en-US"/>
          </a:p>
        </p:txBody>
      </p:sp>
    </p:spTree>
    <p:extLst>
      <p:ext uri="{BB962C8B-B14F-4D97-AF65-F5344CB8AC3E}">
        <p14:creationId xmlns:p14="http://schemas.microsoft.com/office/powerpoint/2010/main" val="4241418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0D281C-E399-4722-8E79-29ED5DEAAB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5DA199-022D-4546-ACB3-27572319CB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6CC18-37BC-4FA4-94F4-B16309A9B11D}"/>
              </a:ext>
            </a:extLst>
          </p:cNvPr>
          <p:cNvSpPr>
            <a:spLocks noGrp="1"/>
          </p:cNvSpPr>
          <p:nvPr>
            <p:ph type="dt" sz="half" idx="10"/>
          </p:nvPr>
        </p:nvSpPr>
        <p:spPr/>
        <p:txBody>
          <a:bodyPr/>
          <a:lstStyle/>
          <a:p>
            <a:fld id="{0893E9BC-EB17-425A-939A-2EB91D84A199}" type="datetimeFigureOut">
              <a:rPr lang="en-US" smtClean="0"/>
              <a:t>4/30/2020</a:t>
            </a:fld>
            <a:endParaRPr lang="en-US"/>
          </a:p>
        </p:txBody>
      </p:sp>
      <p:sp>
        <p:nvSpPr>
          <p:cNvPr id="5" name="Footer Placeholder 4">
            <a:extLst>
              <a:ext uri="{FF2B5EF4-FFF2-40B4-BE49-F238E27FC236}">
                <a16:creationId xmlns:a16="http://schemas.microsoft.com/office/drawing/2014/main" id="{885D38E9-878A-4050-A5D7-66B66B1531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B60231-949E-4E7E-A473-4E2BC89FEB3B}"/>
              </a:ext>
            </a:extLst>
          </p:cNvPr>
          <p:cNvSpPr>
            <a:spLocks noGrp="1"/>
          </p:cNvSpPr>
          <p:nvPr>
            <p:ph type="sldNum" sz="quarter" idx="12"/>
          </p:nvPr>
        </p:nvSpPr>
        <p:spPr/>
        <p:txBody>
          <a:bodyPr/>
          <a:lstStyle/>
          <a:p>
            <a:fld id="{874214F8-107A-4A1A-9FFE-41C0668061CA}" type="slidenum">
              <a:rPr lang="en-US" smtClean="0"/>
              <a:t>‹#›</a:t>
            </a:fld>
            <a:endParaRPr lang="en-US"/>
          </a:p>
        </p:txBody>
      </p:sp>
    </p:spTree>
    <p:extLst>
      <p:ext uri="{BB962C8B-B14F-4D97-AF65-F5344CB8AC3E}">
        <p14:creationId xmlns:p14="http://schemas.microsoft.com/office/powerpoint/2010/main" val="78012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532EF-D88E-4899-B636-EE8800DDF8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F1B341-4735-49A4-89EC-C3D220716B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4BF357-8DC6-4FA6-AA8B-84584109FC3D}"/>
              </a:ext>
            </a:extLst>
          </p:cNvPr>
          <p:cNvSpPr>
            <a:spLocks noGrp="1"/>
          </p:cNvSpPr>
          <p:nvPr>
            <p:ph type="dt" sz="half" idx="10"/>
          </p:nvPr>
        </p:nvSpPr>
        <p:spPr/>
        <p:txBody>
          <a:bodyPr/>
          <a:lstStyle/>
          <a:p>
            <a:fld id="{0893E9BC-EB17-425A-939A-2EB91D84A199}" type="datetimeFigureOut">
              <a:rPr lang="en-US" smtClean="0"/>
              <a:t>4/30/2020</a:t>
            </a:fld>
            <a:endParaRPr lang="en-US"/>
          </a:p>
        </p:txBody>
      </p:sp>
      <p:sp>
        <p:nvSpPr>
          <p:cNvPr id="5" name="Footer Placeholder 4">
            <a:extLst>
              <a:ext uri="{FF2B5EF4-FFF2-40B4-BE49-F238E27FC236}">
                <a16:creationId xmlns:a16="http://schemas.microsoft.com/office/drawing/2014/main" id="{EE5E8E6A-401C-4E80-8BBA-5115568A46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10A897-6A42-4767-B377-3383D6887684}"/>
              </a:ext>
            </a:extLst>
          </p:cNvPr>
          <p:cNvSpPr>
            <a:spLocks noGrp="1"/>
          </p:cNvSpPr>
          <p:nvPr>
            <p:ph type="sldNum" sz="quarter" idx="12"/>
          </p:nvPr>
        </p:nvSpPr>
        <p:spPr/>
        <p:txBody>
          <a:bodyPr/>
          <a:lstStyle/>
          <a:p>
            <a:fld id="{874214F8-107A-4A1A-9FFE-41C0668061CA}" type="slidenum">
              <a:rPr lang="en-US" smtClean="0"/>
              <a:t>‹#›</a:t>
            </a:fld>
            <a:endParaRPr lang="en-US"/>
          </a:p>
        </p:txBody>
      </p:sp>
    </p:spTree>
    <p:extLst>
      <p:ext uri="{BB962C8B-B14F-4D97-AF65-F5344CB8AC3E}">
        <p14:creationId xmlns:p14="http://schemas.microsoft.com/office/powerpoint/2010/main" val="3974045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B3DD4-474F-45DD-803C-9DD56D7283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F7708E-0C39-41B0-981F-80E391C79E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1C68DB-7D0E-403A-8BA9-F1E9A6CF47B1}"/>
              </a:ext>
            </a:extLst>
          </p:cNvPr>
          <p:cNvSpPr>
            <a:spLocks noGrp="1"/>
          </p:cNvSpPr>
          <p:nvPr>
            <p:ph type="dt" sz="half" idx="10"/>
          </p:nvPr>
        </p:nvSpPr>
        <p:spPr/>
        <p:txBody>
          <a:bodyPr/>
          <a:lstStyle/>
          <a:p>
            <a:fld id="{0893E9BC-EB17-425A-939A-2EB91D84A199}" type="datetimeFigureOut">
              <a:rPr lang="en-US" smtClean="0"/>
              <a:t>4/30/2020</a:t>
            </a:fld>
            <a:endParaRPr lang="en-US"/>
          </a:p>
        </p:txBody>
      </p:sp>
      <p:sp>
        <p:nvSpPr>
          <p:cNvPr id="5" name="Footer Placeholder 4">
            <a:extLst>
              <a:ext uri="{FF2B5EF4-FFF2-40B4-BE49-F238E27FC236}">
                <a16:creationId xmlns:a16="http://schemas.microsoft.com/office/drawing/2014/main" id="{B69792B9-B675-4D87-AF00-EBB4E11C16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D89EDD-4880-45A8-B254-E1948DF689E0}"/>
              </a:ext>
            </a:extLst>
          </p:cNvPr>
          <p:cNvSpPr>
            <a:spLocks noGrp="1"/>
          </p:cNvSpPr>
          <p:nvPr>
            <p:ph type="sldNum" sz="quarter" idx="12"/>
          </p:nvPr>
        </p:nvSpPr>
        <p:spPr/>
        <p:txBody>
          <a:bodyPr/>
          <a:lstStyle/>
          <a:p>
            <a:fld id="{874214F8-107A-4A1A-9FFE-41C0668061CA}" type="slidenum">
              <a:rPr lang="en-US" smtClean="0"/>
              <a:t>‹#›</a:t>
            </a:fld>
            <a:endParaRPr lang="en-US"/>
          </a:p>
        </p:txBody>
      </p:sp>
    </p:spTree>
    <p:extLst>
      <p:ext uri="{BB962C8B-B14F-4D97-AF65-F5344CB8AC3E}">
        <p14:creationId xmlns:p14="http://schemas.microsoft.com/office/powerpoint/2010/main" val="764131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D896F-8024-4693-807B-6190ECA4F4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AF0C62-AE54-440C-864B-4EF51C4F32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2751A6-D863-40E0-A45E-143F483C7B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E09DA2-A513-402D-8F16-8AE280333CB7}"/>
              </a:ext>
            </a:extLst>
          </p:cNvPr>
          <p:cNvSpPr>
            <a:spLocks noGrp="1"/>
          </p:cNvSpPr>
          <p:nvPr>
            <p:ph type="dt" sz="half" idx="10"/>
          </p:nvPr>
        </p:nvSpPr>
        <p:spPr/>
        <p:txBody>
          <a:bodyPr/>
          <a:lstStyle/>
          <a:p>
            <a:fld id="{0893E9BC-EB17-425A-939A-2EB91D84A199}" type="datetimeFigureOut">
              <a:rPr lang="en-US" smtClean="0"/>
              <a:t>4/30/2020</a:t>
            </a:fld>
            <a:endParaRPr lang="en-US"/>
          </a:p>
        </p:txBody>
      </p:sp>
      <p:sp>
        <p:nvSpPr>
          <p:cNvPr id="6" name="Footer Placeholder 5">
            <a:extLst>
              <a:ext uri="{FF2B5EF4-FFF2-40B4-BE49-F238E27FC236}">
                <a16:creationId xmlns:a16="http://schemas.microsoft.com/office/drawing/2014/main" id="{C30F9214-3454-49C4-BE18-B3A5F5B3A2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15C050-52F9-42E4-AFFC-45745191CEAD}"/>
              </a:ext>
            </a:extLst>
          </p:cNvPr>
          <p:cNvSpPr>
            <a:spLocks noGrp="1"/>
          </p:cNvSpPr>
          <p:nvPr>
            <p:ph type="sldNum" sz="quarter" idx="12"/>
          </p:nvPr>
        </p:nvSpPr>
        <p:spPr/>
        <p:txBody>
          <a:bodyPr/>
          <a:lstStyle/>
          <a:p>
            <a:fld id="{874214F8-107A-4A1A-9FFE-41C0668061CA}" type="slidenum">
              <a:rPr lang="en-US" smtClean="0"/>
              <a:t>‹#›</a:t>
            </a:fld>
            <a:endParaRPr lang="en-US"/>
          </a:p>
        </p:txBody>
      </p:sp>
    </p:spTree>
    <p:extLst>
      <p:ext uri="{BB962C8B-B14F-4D97-AF65-F5344CB8AC3E}">
        <p14:creationId xmlns:p14="http://schemas.microsoft.com/office/powerpoint/2010/main" val="1624070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61D5F-5DA1-49CF-BD66-B566EAC1DB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B52D62-F298-4754-8FF0-AB9EBEB3A3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8A31AA-62C4-43A5-9D1F-1A5C78B9D4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9F036F-40B5-4B2C-B83D-EFFB28850C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5685F7-9E4C-4335-909A-A42A3D6F34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CBE36B-403E-427A-8F90-BBCDAA1A9164}"/>
              </a:ext>
            </a:extLst>
          </p:cNvPr>
          <p:cNvSpPr>
            <a:spLocks noGrp="1"/>
          </p:cNvSpPr>
          <p:nvPr>
            <p:ph type="dt" sz="half" idx="10"/>
          </p:nvPr>
        </p:nvSpPr>
        <p:spPr/>
        <p:txBody>
          <a:bodyPr/>
          <a:lstStyle/>
          <a:p>
            <a:fld id="{0893E9BC-EB17-425A-939A-2EB91D84A199}" type="datetimeFigureOut">
              <a:rPr lang="en-US" smtClean="0"/>
              <a:t>4/30/2020</a:t>
            </a:fld>
            <a:endParaRPr lang="en-US"/>
          </a:p>
        </p:txBody>
      </p:sp>
      <p:sp>
        <p:nvSpPr>
          <p:cNvPr id="8" name="Footer Placeholder 7">
            <a:extLst>
              <a:ext uri="{FF2B5EF4-FFF2-40B4-BE49-F238E27FC236}">
                <a16:creationId xmlns:a16="http://schemas.microsoft.com/office/drawing/2014/main" id="{EEBC1966-CE1B-4192-9594-6FCAA54CE7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051F56-0D71-43AF-A11A-6CF9B6650445}"/>
              </a:ext>
            </a:extLst>
          </p:cNvPr>
          <p:cNvSpPr>
            <a:spLocks noGrp="1"/>
          </p:cNvSpPr>
          <p:nvPr>
            <p:ph type="sldNum" sz="quarter" idx="12"/>
          </p:nvPr>
        </p:nvSpPr>
        <p:spPr/>
        <p:txBody>
          <a:bodyPr/>
          <a:lstStyle/>
          <a:p>
            <a:fld id="{874214F8-107A-4A1A-9FFE-41C0668061CA}" type="slidenum">
              <a:rPr lang="en-US" smtClean="0"/>
              <a:t>‹#›</a:t>
            </a:fld>
            <a:endParaRPr lang="en-US"/>
          </a:p>
        </p:txBody>
      </p:sp>
    </p:spTree>
    <p:extLst>
      <p:ext uri="{BB962C8B-B14F-4D97-AF65-F5344CB8AC3E}">
        <p14:creationId xmlns:p14="http://schemas.microsoft.com/office/powerpoint/2010/main" val="1170504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23323-D7B8-4D75-9EB5-4CEE55B002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BE02AC-F1CA-444A-8977-B7EC9F559641}"/>
              </a:ext>
            </a:extLst>
          </p:cNvPr>
          <p:cNvSpPr>
            <a:spLocks noGrp="1"/>
          </p:cNvSpPr>
          <p:nvPr>
            <p:ph type="dt" sz="half" idx="10"/>
          </p:nvPr>
        </p:nvSpPr>
        <p:spPr/>
        <p:txBody>
          <a:bodyPr/>
          <a:lstStyle/>
          <a:p>
            <a:fld id="{0893E9BC-EB17-425A-939A-2EB91D84A199}" type="datetimeFigureOut">
              <a:rPr lang="en-US" smtClean="0"/>
              <a:t>4/30/2020</a:t>
            </a:fld>
            <a:endParaRPr lang="en-US"/>
          </a:p>
        </p:txBody>
      </p:sp>
      <p:sp>
        <p:nvSpPr>
          <p:cNvPr id="4" name="Footer Placeholder 3">
            <a:extLst>
              <a:ext uri="{FF2B5EF4-FFF2-40B4-BE49-F238E27FC236}">
                <a16:creationId xmlns:a16="http://schemas.microsoft.com/office/drawing/2014/main" id="{72ED8CA3-C27B-48B5-A6FF-CDC9DEC585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18DA7D-36B0-49A3-8C5E-897C1DE3DF8B}"/>
              </a:ext>
            </a:extLst>
          </p:cNvPr>
          <p:cNvSpPr>
            <a:spLocks noGrp="1"/>
          </p:cNvSpPr>
          <p:nvPr>
            <p:ph type="sldNum" sz="quarter" idx="12"/>
          </p:nvPr>
        </p:nvSpPr>
        <p:spPr/>
        <p:txBody>
          <a:bodyPr/>
          <a:lstStyle/>
          <a:p>
            <a:fld id="{874214F8-107A-4A1A-9FFE-41C0668061CA}" type="slidenum">
              <a:rPr lang="en-US" smtClean="0"/>
              <a:t>‹#›</a:t>
            </a:fld>
            <a:endParaRPr lang="en-US"/>
          </a:p>
        </p:txBody>
      </p:sp>
    </p:spTree>
    <p:extLst>
      <p:ext uri="{BB962C8B-B14F-4D97-AF65-F5344CB8AC3E}">
        <p14:creationId xmlns:p14="http://schemas.microsoft.com/office/powerpoint/2010/main" val="1713401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524744-EAA3-4543-A454-1708A8304376}"/>
              </a:ext>
            </a:extLst>
          </p:cNvPr>
          <p:cNvSpPr>
            <a:spLocks noGrp="1"/>
          </p:cNvSpPr>
          <p:nvPr>
            <p:ph type="dt" sz="half" idx="10"/>
          </p:nvPr>
        </p:nvSpPr>
        <p:spPr/>
        <p:txBody>
          <a:bodyPr/>
          <a:lstStyle/>
          <a:p>
            <a:fld id="{0893E9BC-EB17-425A-939A-2EB91D84A199}" type="datetimeFigureOut">
              <a:rPr lang="en-US" smtClean="0"/>
              <a:t>4/30/2020</a:t>
            </a:fld>
            <a:endParaRPr lang="en-US"/>
          </a:p>
        </p:txBody>
      </p:sp>
      <p:sp>
        <p:nvSpPr>
          <p:cNvPr id="3" name="Footer Placeholder 2">
            <a:extLst>
              <a:ext uri="{FF2B5EF4-FFF2-40B4-BE49-F238E27FC236}">
                <a16:creationId xmlns:a16="http://schemas.microsoft.com/office/drawing/2014/main" id="{1D4D9C01-BD7E-4272-AEF9-7421796870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04AAC5-3B2E-46C8-9ACE-F4B45E266EB3}"/>
              </a:ext>
            </a:extLst>
          </p:cNvPr>
          <p:cNvSpPr>
            <a:spLocks noGrp="1"/>
          </p:cNvSpPr>
          <p:nvPr>
            <p:ph type="sldNum" sz="quarter" idx="12"/>
          </p:nvPr>
        </p:nvSpPr>
        <p:spPr/>
        <p:txBody>
          <a:bodyPr/>
          <a:lstStyle/>
          <a:p>
            <a:fld id="{874214F8-107A-4A1A-9FFE-41C0668061CA}" type="slidenum">
              <a:rPr lang="en-US" smtClean="0"/>
              <a:t>‹#›</a:t>
            </a:fld>
            <a:endParaRPr lang="en-US"/>
          </a:p>
        </p:txBody>
      </p:sp>
    </p:spTree>
    <p:extLst>
      <p:ext uri="{BB962C8B-B14F-4D97-AF65-F5344CB8AC3E}">
        <p14:creationId xmlns:p14="http://schemas.microsoft.com/office/powerpoint/2010/main" val="40539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BE5DC-17A0-4B08-B247-60B9BEF25C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561514-8163-43E8-8306-190E945E28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80C682-40E7-4A14-8BD3-186A4162F8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1F1431-9314-4951-9530-069AD7F6477E}"/>
              </a:ext>
            </a:extLst>
          </p:cNvPr>
          <p:cNvSpPr>
            <a:spLocks noGrp="1"/>
          </p:cNvSpPr>
          <p:nvPr>
            <p:ph type="dt" sz="half" idx="10"/>
          </p:nvPr>
        </p:nvSpPr>
        <p:spPr/>
        <p:txBody>
          <a:bodyPr/>
          <a:lstStyle/>
          <a:p>
            <a:fld id="{0893E9BC-EB17-425A-939A-2EB91D84A199}" type="datetimeFigureOut">
              <a:rPr lang="en-US" smtClean="0"/>
              <a:t>4/30/2020</a:t>
            </a:fld>
            <a:endParaRPr lang="en-US"/>
          </a:p>
        </p:txBody>
      </p:sp>
      <p:sp>
        <p:nvSpPr>
          <p:cNvPr id="6" name="Footer Placeholder 5">
            <a:extLst>
              <a:ext uri="{FF2B5EF4-FFF2-40B4-BE49-F238E27FC236}">
                <a16:creationId xmlns:a16="http://schemas.microsoft.com/office/drawing/2014/main" id="{2874F9A1-349A-4A5B-AA79-9A12EA6667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5CD43A-89B4-49F9-8B3F-7DEA6C92FA29}"/>
              </a:ext>
            </a:extLst>
          </p:cNvPr>
          <p:cNvSpPr>
            <a:spLocks noGrp="1"/>
          </p:cNvSpPr>
          <p:nvPr>
            <p:ph type="sldNum" sz="quarter" idx="12"/>
          </p:nvPr>
        </p:nvSpPr>
        <p:spPr/>
        <p:txBody>
          <a:bodyPr/>
          <a:lstStyle/>
          <a:p>
            <a:fld id="{874214F8-107A-4A1A-9FFE-41C0668061CA}" type="slidenum">
              <a:rPr lang="en-US" smtClean="0"/>
              <a:t>‹#›</a:t>
            </a:fld>
            <a:endParaRPr lang="en-US"/>
          </a:p>
        </p:txBody>
      </p:sp>
    </p:spTree>
    <p:extLst>
      <p:ext uri="{BB962C8B-B14F-4D97-AF65-F5344CB8AC3E}">
        <p14:creationId xmlns:p14="http://schemas.microsoft.com/office/powerpoint/2010/main" val="3032685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C6FF-803F-431C-A254-8C7D3C879C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D126A4-5AA3-40BC-A7E9-208801BD7C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66B697-A7CA-4CC0-9844-C50B9EC312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670548-A676-4A6C-B691-928B60EA337A}"/>
              </a:ext>
            </a:extLst>
          </p:cNvPr>
          <p:cNvSpPr>
            <a:spLocks noGrp="1"/>
          </p:cNvSpPr>
          <p:nvPr>
            <p:ph type="dt" sz="half" idx="10"/>
          </p:nvPr>
        </p:nvSpPr>
        <p:spPr/>
        <p:txBody>
          <a:bodyPr/>
          <a:lstStyle/>
          <a:p>
            <a:fld id="{0893E9BC-EB17-425A-939A-2EB91D84A199}" type="datetimeFigureOut">
              <a:rPr lang="en-US" smtClean="0"/>
              <a:t>4/30/2020</a:t>
            </a:fld>
            <a:endParaRPr lang="en-US"/>
          </a:p>
        </p:txBody>
      </p:sp>
      <p:sp>
        <p:nvSpPr>
          <p:cNvPr id="6" name="Footer Placeholder 5">
            <a:extLst>
              <a:ext uri="{FF2B5EF4-FFF2-40B4-BE49-F238E27FC236}">
                <a16:creationId xmlns:a16="http://schemas.microsoft.com/office/drawing/2014/main" id="{0265133F-25A1-4B61-A4B8-7E7F0D5A77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CB6CE4-0890-44C6-A4C2-9C7636E876A3}"/>
              </a:ext>
            </a:extLst>
          </p:cNvPr>
          <p:cNvSpPr>
            <a:spLocks noGrp="1"/>
          </p:cNvSpPr>
          <p:nvPr>
            <p:ph type="sldNum" sz="quarter" idx="12"/>
          </p:nvPr>
        </p:nvSpPr>
        <p:spPr/>
        <p:txBody>
          <a:bodyPr/>
          <a:lstStyle/>
          <a:p>
            <a:fld id="{874214F8-107A-4A1A-9FFE-41C0668061CA}" type="slidenum">
              <a:rPr lang="en-US" smtClean="0"/>
              <a:t>‹#›</a:t>
            </a:fld>
            <a:endParaRPr lang="en-US"/>
          </a:p>
        </p:txBody>
      </p:sp>
    </p:spTree>
    <p:extLst>
      <p:ext uri="{BB962C8B-B14F-4D97-AF65-F5344CB8AC3E}">
        <p14:creationId xmlns:p14="http://schemas.microsoft.com/office/powerpoint/2010/main" val="3401602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025733-CED6-4070-AC6C-BC64048FCA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6CEBF7-6D43-4CD3-B9BE-3AFDB60FC2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097320-BCEC-4A98-8D5D-106D5C7788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93E9BC-EB17-425A-939A-2EB91D84A199}" type="datetimeFigureOut">
              <a:rPr lang="en-US" smtClean="0"/>
              <a:t>4/30/2020</a:t>
            </a:fld>
            <a:endParaRPr lang="en-US"/>
          </a:p>
        </p:txBody>
      </p:sp>
      <p:sp>
        <p:nvSpPr>
          <p:cNvPr id="5" name="Footer Placeholder 4">
            <a:extLst>
              <a:ext uri="{FF2B5EF4-FFF2-40B4-BE49-F238E27FC236}">
                <a16:creationId xmlns:a16="http://schemas.microsoft.com/office/drawing/2014/main" id="{ECA0486A-4461-4F77-82AB-703539818B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D7AD5B-9798-45A3-9188-111FCA9A21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214F8-107A-4A1A-9FFE-41C0668061CA}" type="slidenum">
              <a:rPr lang="en-US" smtClean="0"/>
              <a:t>‹#›</a:t>
            </a:fld>
            <a:endParaRPr lang="en-US"/>
          </a:p>
        </p:txBody>
      </p:sp>
    </p:spTree>
    <p:extLst>
      <p:ext uri="{BB962C8B-B14F-4D97-AF65-F5344CB8AC3E}">
        <p14:creationId xmlns:p14="http://schemas.microsoft.com/office/powerpoint/2010/main" val="3316714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kafka.apache.org/download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kafka.apache.org/download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kafka.apache.org/documentation/#producerconfigs" TargetMode="External"/><Relationship Id="rId2" Type="http://schemas.openxmlformats.org/officeDocument/2006/relationships/hyperlink" Target="https://kafka.apache.org/documentation/" TargetMode="External"/><Relationship Id="rId1" Type="http://schemas.openxmlformats.org/officeDocument/2006/relationships/slideLayout" Target="../slideLayouts/slideLayout2.xml"/><Relationship Id="rId4" Type="http://schemas.openxmlformats.org/officeDocument/2006/relationships/hyperlink" Target="https://kafka.apache.org/documentation/#consumerconfig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riccomini.name/how-paint-bike-shed-kafka-topic-naming-convention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docs.confluent.io/current/kafka/monitoring.html" TargetMode="External"/><Relationship Id="rId2" Type="http://schemas.openxmlformats.org/officeDocument/2006/relationships/hyperlink" Target="https://kafka.apache.org/documentation/#monitoring" TargetMode="External"/><Relationship Id="rId1" Type="http://schemas.openxmlformats.org/officeDocument/2006/relationships/slideLayout" Target="../slideLayouts/slideLayout2.xml"/><Relationship Id="rId4" Type="http://schemas.openxmlformats.org/officeDocument/2006/relationships/hyperlink" Target="https://www.datadoghq.com/blog/monitoring-kafka-performance-metric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developer.twitter.com/" TargetMode="External"/><Relationship Id="rId2" Type="http://schemas.openxmlformats.org/officeDocument/2006/relationships/hyperlink" Target="https://github.com/twitter/hbc" TargetMode="External"/><Relationship Id="rId1" Type="http://schemas.openxmlformats.org/officeDocument/2006/relationships/slideLayout" Target="../slideLayouts/slideLayout2.xml"/><Relationship Id="rId6" Type="http://schemas.openxmlformats.org/officeDocument/2006/relationships/hyperlink" Target="https://bonsai.io/" TargetMode="External"/><Relationship Id="rId5" Type="http://schemas.openxmlformats.org/officeDocument/2006/relationships/hyperlink" Target="https://www.elastic.co/guide/en/elasticsearch/reference/current/setup.html" TargetMode="External"/><Relationship Id="rId4" Type="http://schemas.openxmlformats.org/officeDocument/2006/relationships/hyperlink" Target="https://www.elastic.co/guide/en/elasticsearch/client/java-rest/6.4/java-rest-high.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FB614-5217-452A-88BC-7EF504A672D7}"/>
              </a:ext>
            </a:extLst>
          </p:cNvPr>
          <p:cNvSpPr>
            <a:spLocks noGrp="1"/>
          </p:cNvSpPr>
          <p:nvPr>
            <p:ph type="ctrTitle"/>
          </p:nvPr>
        </p:nvSpPr>
        <p:spPr/>
        <p:txBody>
          <a:bodyPr/>
          <a:lstStyle/>
          <a:p>
            <a:r>
              <a:rPr lang="en-US" dirty="0"/>
              <a:t>Apache Kafka</a:t>
            </a:r>
          </a:p>
        </p:txBody>
      </p:sp>
      <p:sp>
        <p:nvSpPr>
          <p:cNvPr id="3" name="Subtitle 2">
            <a:extLst>
              <a:ext uri="{FF2B5EF4-FFF2-40B4-BE49-F238E27FC236}">
                <a16:creationId xmlns:a16="http://schemas.microsoft.com/office/drawing/2014/main" id="{A6D74CA3-98FF-4870-A015-CFB3DBB34C9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04735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04D6-8277-4CF8-9602-1F2DC70F9539}"/>
              </a:ext>
            </a:extLst>
          </p:cNvPr>
          <p:cNvSpPr>
            <a:spLocks noGrp="1"/>
          </p:cNvSpPr>
          <p:nvPr>
            <p:ph type="title"/>
          </p:nvPr>
        </p:nvSpPr>
        <p:spPr/>
        <p:txBody>
          <a:bodyPr/>
          <a:lstStyle/>
          <a:p>
            <a:r>
              <a:rPr lang="en-US" dirty="0"/>
              <a:t>Consumer</a:t>
            </a:r>
          </a:p>
        </p:txBody>
      </p:sp>
      <p:sp>
        <p:nvSpPr>
          <p:cNvPr id="3" name="Content Placeholder 2">
            <a:extLst>
              <a:ext uri="{FF2B5EF4-FFF2-40B4-BE49-F238E27FC236}">
                <a16:creationId xmlns:a16="http://schemas.microsoft.com/office/drawing/2014/main" id="{CE1EAC17-E9A2-48B1-BD35-BAF4671AE4D3}"/>
              </a:ext>
            </a:extLst>
          </p:cNvPr>
          <p:cNvSpPr>
            <a:spLocks noGrp="1"/>
          </p:cNvSpPr>
          <p:nvPr>
            <p:ph idx="1"/>
          </p:nvPr>
        </p:nvSpPr>
        <p:spPr/>
        <p:txBody>
          <a:bodyPr>
            <a:normAutofit/>
          </a:bodyPr>
          <a:lstStyle/>
          <a:p>
            <a:r>
              <a:rPr lang="en-US" sz="1800" dirty="0"/>
              <a:t>Consumers read data from a topic (identified by name).</a:t>
            </a:r>
          </a:p>
          <a:p>
            <a:r>
              <a:rPr lang="en-US" sz="1800" dirty="0"/>
              <a:t>Consumers know which broker to read from</a:t>
            </a:r>
          </a:p>
          <a:p>
            <a:r>
              <a:rPr lang="en-US" sz="1800" dirty="0"/>
              <a:t>Data is read in order within each partition</a:t>
            </a:r>
          </a:p>
          <a:p>
            <a:pPr marL="0" indent="0">
              <a:buNone/>
            </a:pPr>
            <a:endParaRPr lang="en-US" sz="1800" dirty="0"/>
          </a:p>
        </p:txBody>
      </p:sp>
      <p:pic>
        <p:nvPicPr>
          <p:cNvPr id="5122" name="Picture 1">
            <a:extLst>
              <a:ext uri="{FF2B5EF4-FFF2-40B4-BE49-F238E27FC236}">
                <a16:creationId xmlns:a16="http://schemas.microsoft.com/office/drawing/2014/main" id="{DEC9D634-C932-4357-A1F9-6D020B57E3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504" y="3230880"/>
            <a:ext cx="7745576" cy="239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17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6EBAD-8DFF-4F46-8595-BD89D74FF6D1}"/>
              </a:ext>
            </a:extLst>
          </p:cNvPr>
          <p:cNvSpPr>
            <a:spLocks noGrp="1"/>
          </p:cNvSpPr>
          <p:nvPr>
            <p:ph type="title"/>
          </p:nvPr>
        </p:nvSpPr>
        <p:spPr/>
        <p:txBody>
          <a:bodyPr/>
          <a:lstStyle/>
          <a:p>
            <a:r>
              <a:rPr lang="en-US" dirty="0"/>
              <a:t>Consumer Groups</a:t>
            </a:r>
          </a:p>
        </p:txBody>
      </p:sp>
      <p:sp>
        <p:nvSpPr>
          <p:cNvPr id="3" name="Content Placeholder 2">
            <a:extLst>
              <a:ext uri="{FF2B5EF4-FFF2-40B4-BE49-F238E27FC236}">
                <a16:creationId xmlns:a16="http://schemas.microsoft.com/office/drawing/2014/main" id="{850D5DCA-403A-4B22-893E-CD4117EABAD9}"/>
              </a:ext>
            </a:extLst>
          </p:cNvPr>
          <p:cNvSpPr>
            <a:spLocks noGrp="1"/>
          </p:cNvSpPr>
          <p:nvPr>
            <p:ph idx="1"/>
          </p:nvPr>
        </p:nvSpPr>
        <p:spPr/>
        <p:txBody>
          <a:bodyPr>
            <a:normAutofit/>
          </a:bodyPr>
          <a:lstStyle/>
          <a:p>
            <a:r>
              <a:rPr lang="en-US" sz="1800" dirty="0"/>
              <a:t>Consumers read data in consumer groups.</a:t>
            </a:r>
          </a:p>
          <a:p>
            <a:r>
              <a:rPr lang="en-US" sz="1800" dirty="0"/>
              <a:t>Each consumer within a group reads from exclusive partitions.</a:t>
            </a:r>
          </a:p>
          <a:p>
            <a:r>
              <a:rPr lang="en-US" sz="1800" dirty="0"/>
              <a:t>If you have more consumers than partitions, some consumers will be inactive.</a:t>
            </a:r>
          </a:p>
        </p:txBody>
      </p:sp>
      <p:pic>
        <p:nvPicPr>
          <p:cNvPr id="6146" name="Picture 1">
            <a:extLst>
              <a:ext uri="{FF2B5EF4-FFF2-40B4-BE49-F238E27FC236}">
                <a16:creationId xmlns:a16="http://schemas.microsoft.com/office/drawing/2014/main" id="{E2B3C980-E6BF-46C7-ABDD-5A190898BA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7950" y="3277869"/>
            <a:ext cx="8073286" cy="2698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3957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18607-E578-4341-ABE8-4CE9E1F5550F}"/>
              </a:ext>
            </a:extLst>
          </p:cNvPr>
          <p:cNvSpPr>
            <a:spLocks noGrp="1"/>
          </p:cNvSpPr>
          <p:nvPr>
            <p:ph type="title"/>
          </p:nvPr>
        </p:nvSpPr>
        <p:spPr/>
        <p:txBody>
          <a:bodyPr/>
          <a:lstStyle/>
          <a:p>
            <a:r>
              <a:rPr lang="en-US" dirty="0"/>
              <a:t>Consumer Offsets and Delivery Semantics</a:t>
            </a:r>
          </a:p>
        </p:txBody>
      </p:sp>
      <p:sp>
        <p:nvSpPr>
          <p:cNvPr id="3" name="Content Placeholder 2">
            <a:extLst>
              <a:ext uri="{FF2B5EF4-FFF2-40B4-BE49-F238E27FC236}">
                <a16:creationId xmlns:a16="http://schemas.microsoft.com/office/drawing/2014/main" id="{FA4AE249-4F03-401F-88DC-64416B49D8C6}"/>
              </a:ext>
            </a:extLst>
          </p:cNvPr>
          <p:cNvSpPr>
            <a:spLocks noGrp="1"/>
          </p:cNvSpPr>
          <p:nvPr>
            <p:ph idx="1"/>
          </p:nvPr>
        </p:nvSpPr>
        <p:spPr/>
        <p:txBody>
          <a:bodyPr>
            <a:normAutofit fontScale="70000" lnSpcReduction="20000"/>
          </a:bodyPr>
          <a:lstStyle/>
          <a:p>
            <a:r>
              <a:rPr lang="en-US" sz="2100" dirty="0"/>
              <a:t>Kafka stores the offsets at which a consumer group has been reading.</a:t>
            </a:r>
          </a:p>
          <a:p>
            <a:r>
              <a:rPr lang="en-US" sz="2100" dirty="0"/>
              <a:t>The offsets committed live in a Kafka topic named __</a:t>
            </a:r>
            <a:r>
              <a:rPr lang="en-US" sz="2100" dirty="0" err="1"/>
              <a:t>consumer_offsets</a:t>
            </a:r>
            <a:r>
              <a:rPr lang="en-US" sz="2100" dirty="0"/>
              <a:t>.</a:t>
            </a:r>
          </a:p>
          <a:p>
            <a:r>
              <a:rPr lang="en-US" sz="2100" dirty="0"/>
              <a:t>When a consumer in a group has processed data received from Kafka, it should be committing the offsets. This is done automatically by Kafka.</a:t>
            </a:r>
          </a:p>
          <a:p>
            <a:r>
              <a:rPr lang="en-US" sz="2100" b="1" dirty="0"/>
              <a:t>Why do we need this? </a:t>
            </a:r>
            <a:r>
              <a:rPr lang="en-US" sz="2100" dirty="0"/>
              <a:t>=&gt; If a consumer dies, it will be able to read back from where it left off thanks to the committed consumer offsets!</a:t>
            </a:r>
          </a:p>
          <a:p>
            <a:r>
              <a:rPr lang="en-US" sz="2100" dirty="0"/>
              <a:t>Delivery Semantics</a:t>
            </a:r>
          </a:p>
          <a:p>
            <a:pPr lvl="1"/>
            <a:r>
              <a:rPr lang="en-US" sz="2100" dirty="0"/>
              <a:t>Consumers choose when to commit offsets. There are 3 delivery semantics:</a:t>
            </a:r>
          </a:p>
          <a:p>
            <a:pPr lvl="2"/>
            <a:r>
              <a:rPr lang="en-US" sz="2100" dirty="0"/>
              <a:t>At most once: </a:t>
            </a:r>
          </a:p>
          <a:p>
            <a:pPr lvl="3"/>
            <a:r>
              <a:rPr lang="en-US" sz="2100" dirty="0"/>
              <a:t>offsets are committed as soon as the message is received</a:t>
            </a:r>
          </a:p>
          <a:p>
            <a:pPr lvl="3"/>
            <a:r>
              <a:rPr lang="en-US" sz="2100" dirty="0"/>
              <a:t>If the processing goes wrong, the message will be lost (it won’t be read again).</a:t>
            </a:r>
          </a:p>
          <a:p>
            <a:pPr lvl="2"/>
            <a:r>
              <a:rPr lang="en-US" sz="2100" dirty="0"/>
              <a:t>At least once: </a:t>
            </a:r>
          </a:p>
          <a:p>
            <a:pPr lvl="3"/>
            <a:r>
              <a:rPr lang="en-US" sz="2100" dirty="0"/>
              <a:t>offsets are committed after the message is processed</a:t>
            </a:r>
          </a:p>
          <a:p>
            <a:pPr lvl="3"/>
            <a:r>
              <a:rPr lang="en-US" sz="2100" dirty="0"/>
              <a:t>If the processing goes wrong, the message will be read again.</a:t>
            </a:r>
          </a:p>
          <a:p>
            <a:pPr lvl="3"/>
            <a:r>
              <a:rPr lang="en-US" sz="2100" dirty="0"/>
              <a:t>This can result in duplicate processing of messages. Make sure your processing is idempotent </a:t>
            </a:r>
          </a:p>
          <a:p>
            <a:pPr lvl="2"/>
            <a:r>
              <a:rPr lang="en-US" sz="2100" dirty="0"/>
              <a:t>Exactly once:</a:t>
            </a:r>
          </a:p>
          <a:p>
            <a:pPr lvl="3"/>
            <a:r>
              <a:rPr lang="en-US" sz="2100" dirty="0"/>
              <a:t>Can be achieved for Kafka =&gt; </a:t>
            </a:r>
            <a:r>
              <a:rPr lang="en-US" sz="2100" dirty="0" err="1"/>
              <a:t>kafka</a:t>
            </a:r>
            <a:r>
              <a:rPr lang="en-US" sz="2100" dirty="0"/>
              <a:t> workflows using Kafka Streams API</a:t>
            </a:r>
          </a:p>
          <a:p>
            <a:pPr lvl="3"/>
            <a:r>
              <a:rPr lang="en-US" sz="2100" dirty="0"/>
              <a:t>For Kafka =&gt; External System workflows, use an idempotent consumer</a:t>
            </a:r>
          </a:p>
          <a:p>
            <a:endParaRPr lang="en-US" sz="1800" dirty="0"/>
          </a:p>
          <a:p>
            <a:endParaRPr lang="en-US" dirty="0"/>
          </a:p>
        </p:txBody>
      </p:sp>
    </p:spTree>
    <p:extLst>
      <p:ext uri="{BB962C8B-B14F-4D97-AF65-F5344CB8AC3E}">
        <p14:creationId xmlns:p14="http://schemas.microsoft.com/office/powerpoint/2010/main" val="882293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18AC4-0E1C-4C8A-8A8C-0776EE6EC912}"/>
              </a:ext>
            </a:extLst>
          </p:cNvPr>
          <p:cNvSpPr>
            <a:spLocks noGrp="1"/>
          </p:cNvSpPr>
          <p:nvPr>
            <p:ph type="title"/>
          </p:nvPr>
        </p:nvSpPr>
        <p:spPr/>
        <p:txBody>
          <a:bodyPr/>
          <a:lstStyle/>
          <a:p>
            <a:r>
              <a:rPr lang="en-US" dirty="0"/>
              <a:t>Zookeeper</a:t>
            </a:r>
          </a:p>
        </p:txBody>
      </p:sp>
      <p:sp>
        <p:nvSpPr>
          <p:cNvPr id="3" name="Content Placeholder 2">
            <a:extLst>
              <a:ext uri="{FF2B5EF4-FFF2-40B4-BE49-F238E27FC236}">
                <a16:creationId xmlns:a16="http://schemas.microsoft.com/office/drawing/2014/main" id="{86FD85D4-01FE-406C-AFC1-FABA7C29C316}"/>
              </a:ext>
            </a:extLst>
          </p:cNvPr>
          <p:cNvSpPr>
            <a:spLocks noGrp="1"/>
          </p:cNvSpPr>
          <p:nvPr>
            <p:ph idx="1"/>
          </p:nvPr>
        </p:nvSpPr>
        <p:spPr/>
        <p:txBody>
          <a:bodyPr/>
          <a:lstStyle/>
          <a:p>
            <a:r>
              <a:rPr lang="en-US" sz="1800" dirty="0"/>
              <a:t>Zookeeper manages brokers</a:t>
            </a:r>
          </a:p>
          <a:p>
            <a:r>
              <a:rPr lang="en-US" sz="1800" dirty="0"/>
              <a:t>Zookeeper helps in performing leader election for partitions.</a:t>
            </a:r>
          </a:p>
          <a:p>
            <a:r>
              <a:rPr lang="en-US" sz="1800" dirty="0"/>
              <a:t>Zookeeper sends notifications to Kafka in case of changes (e.g. new topic, broker dies, broker comes up, delete topics, </a:t>
            </a:r>
            <a:r>
              <a:rPr lang="en-US" sz="1800" dirty="0" err="1"/>
              <a:t>etc</a:t>
            </a:r>
            <a:r>
              <a:rPr lang="en-US" sz="1800" dirty="0"/>
              <a:t>….)</a:t>
            </a:r>
          </a:p>
          <a:p>
            <a:r>
              <a:rPr lang="en-US" sz="1800" dirty="0"/>
              <a:t>Kafka can’t work without Zookeeper.</a:t>
            </a:r>
          </a:p>
          <a:p>
            <a:endParaRPr lang="en-US" sz="1800" dirty="0"/>
          </a:p>
          <a:p>
            <a:endParaRPr lang="en-US" dirty="0"/>
          </a:p>
        </p:txBody>
      </p:sp>
      <p:pic>
        <p:nvPicPr>
          <p:cNvPr id="3074" name="Picture 1">
            <a:extLst>
              <a:ext uri="{FF2B5EF4-FFF2-40B4-BE49-F238E27FC236}">
                <a16:creationId xmlns:a16="http://schemas.microsoft.com/office/drawing/2014/main" id="{ACB48DEE-9C34-4CD9-BECA-A39AF16E54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0280" y="3692843"/>
            <a:ext cx="3860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0993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70399-0B32-4A51-AAC1-9783B929D076}"/>
              </a:ext>
            </a:extLst>
          </p:cNvPr>
          <p:cNvSpPr>
            <a:spLocks noGrp="1"/>
          </p:cNvSpPr>
          <p:nvPr>
            <p:ph type="title"/>
          </p:nvPr>
        </p:nvSpPr>
        <p:spPr/>
        <p:txBody>
          <a:bodyPr/>
          <a:lstStyle/>
          <a:p>
            <a:r>
              <a:rPr lang="en-US" dirty="0"/>
              <a:t>Kafka Cluster</a:t>
            </a:r>
          </a:p>
        </p:txBody>
      </p:sp>
      <p:sp>
        <p:nvSpPr>
          <p:cNvPr id="3" name="Content Placeholder 2">
            <a:extLst>
              <a:ext uri="{FF2B5EF4-FFF2-40B4-BE49-F238E27FC236}">
                <a16:creationId xmlns:a16="http://schemas.microsoft.com/office/drawing/2014/main" id="{E7E93EB1-23A3-4C6C-B561-C69089624F98}"/>
              </a:ext>
            </a:extLst>
          </p:cNvPr>
          <p:cNvSpPr>
            <a:spLocks noGrp="1"/>
          </p:cNvSpPr>
          <p:nvPr>
            <p:ph idx="1"/>
          </p:nvPr>
        </p:nvSpPr>
        <p:spPr>
          <a:xfrm>
            <a:off x="835025" y="1978025"/>
            <a:ext cx="10515600" cy="4351338"/>
          </a:xfrm>
        </p:spPr>
        <p:txBody>
          <a:bodyPr/>
          <a:lstStyle/>
          <a:p>
            <a:endParaRPr lang="en-US" b="1" dirty="0"/>
          </a:p>
        </p:txBody>
      </p:sp>
      <p:pic>
        <p:nvPicPr>
          <p:cNvPr id="7170" name="Picture 1">
            <a:extLst>
              <a:ext uri="{FF2B5EF4-FFF2-40B4-BE49-F238E27FC236}">
                <a16:creationId xmlns:a16="http://schemas.microsoft.com/office/drawing/2014/main" id="{76438932-9219-4371-AE41-769BADFDF3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5040" y="2279650"/>
            <a:ext cx="7318042" cy="3440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8956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71C97-39DD-4DA9-8BC4-73DF259E5A55}"/>
              </a:ext>
            </a:extLst>
          </p:cNvPr>
          <p:cNvSpPr>
            <a:spLocks noGrp="1"/>
          </p:cNvSpPr>
          <p:nvPr>
            <p:ph type="title"/>
          </p:nvPr>
        </p:nvSpPr>
        <p:spPr/>
        <p:txBody>
          <a:bodyPr/>
          <a:lstStyle/>
          <a:p>
            <a:r>
              <a:rPr lang="en-US" altLang="en-US" dirty="0">
                <a:ea typeface="Times New Roman" panose="02020603050405020304" pitchFamily="18" charset="0"/>
                <a:cs typeface="Calibri" panose="020F0502020204030204" pitchFamily="34" charset="0"/>
              </a:rPr>
              <a:t>Download and Setup Kafka on </a:t>
            </a:r>
            <a:r>
              <a:rPr lang="en-US" altLang="en-US" dirty="0">
                <a:solidFill>
                  <a:srgbClr val="FF0000"/>
                </a:solidFill>
                <a:ea typeface="Times New Roman" panose="02020603050405020304" pitchFamily="18" charset="0"/>
                <a:cs typeface="Calibri" panose="020F0502020204030204" pitchFamily="34" charset="0"/>
              </a:rPr>
              <a:t>Linux</a:t>
            </a:r>
            <a:r>
              <a:rPr lang="en-US" altLang="en-US" dirty="0">
                <a:ea typeface="Times New Roman" panose="02020603050405020304" pitchFamily="18" charset="0"/>
                <a:cs typeface="Calibri" panose="020F0502020204030204" pitchFamily="34" charset="0"/>
              </a:rPr>
              <a:t>, Start Zookeeper and Kafka</a:t>
            </a:r>
            <a:endParaRPr lang="en-US" dirty="0"/>
          </a:p>
        </p:txBody>
      </p:sp>
      <p:sp>
        <p:nvSpPr>
          <p:cNvPr id="3" name="Content Placeholder 2">
            <a:extLst>
              <a:ext uri="{FF2B5EF4-FFF2-40B4-BE49-F238E27FC236}">
                <a16:creationId xmlns:a16="http://schemas.microsoft.com/office/drawing/2014/main" id="{A66F5CF1-448F-4AF2-9315-AF4642331B7B}"/>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FontTx/>
              <a:buChar char="•"/>
              <a:tabLst>
                <a:tab pos="457200" algn="l"/>
              </a:tabLst>
            </a:pPr>
            <a:r>
              <a:rPr lang="en-US" altLang="en-US" sz="1800" dirty="0">
                <a:solidFill>
                  <a:srgbClr val="29303B"/>
                </a:solidFill>
                <a:ea typeface="Times New Roman" panose="02020603050405020304" pitchFamily="18" charset="0"/>
                <a:cs typeface="Calibri" panose="020F0502020204030204" pitchFamily="34" charset="0"/>
              </a:rPr>
              <a:t>Download and Setup </a:t>
            </a:r>
            <a:r>
              <a:rPr lang="en-US" altLang="en-US" sz="1800" b="1" dirty="0">
                <a:solidFill>
                  <a:srgbClr val="29303B"/>
                </a:solidFill>
                <a:ea typeface="Times New Roman" panose="02020603050405020304" pitchFamily="18" charset="0"/>
                <a:cs typeface="Calibri" panose="020F0502020204030204" pitchFamily="34" charset="0"/>
              </a:rPr>
              <a:t>Java 8 JDK: </a:t>
            </a:r>
            <a:r>
              <a:rPr lang="en-US" altLang="en-US" sz="1800" dirty="0" err="1">
                <a:solidFill>
                  <a:srgbClr val="29303B"/>
                </a:solidFill>
                <a:ea typeface="Times New Roman" panose="02020603050405020304" pitchFamily="18" charset="0"/>
                <a:cs typeface="Calibri" panose="020F0502020204030204" pitchFamily="34" charset="0"/>
              </a:rPr>
              <a:t>sudo</a:t>
            </a:r>
            <a:r>
              <a:rPr lang="en-US" altLang="en-US" sz="1800" dirty="0">
                <a:solidFill>
                  <a:srgbClr val="29303B"/>
                </a:solidFill>
                <a:ea typeface="Times New Roman" panose="02020603050405020304" pitchFamily="18" charset="0"/>
                <a:cs typeface="Calibri" panose="020F0502020204030204" pitchFamily="34" charset="0"/>
              </a:rPr>
              <a:t> apt install openjdk-8-jdk</a:t>
            </a:r>
          </a:p>
          <a:p>
            <a:pPr marL="0" lvl="0" indent="0" eaLnBrk="0" fontAlgn="base" hangingPunct="0">
              <a:lnSpc>
                <a:spcPct val="100000"/>
              </a:lnSpc>
              <a:spcBef>
                <a:spcPct val="0"/>
              </a:spcBef>
              <a:spcAft>
                <a:spcPct val="0"/>
              </a:spcAft>
              <a:buFontTx/>
              <a:buChar char="•"/>
              <a:tabLst>
                <a:tab pos="457200" algn="l"/>
              </a:tabLst>
            </a:pPr>
            <a:r>
              <a:rPr lang="en-US" altLang="en-US" sz="1800" dirty="0">
                <a:solidFill>
                  <a:srgbClr val="29303B"/>
                </a:solidFill>
                <a:ea typeface="Times New Roman" panose="02020603050405020304" pitchFamily="18" charset="0"/>
                <a:cs typeface="Calibri" panose="020F0502020204030204" pitchFamily="34" charset="0"/>
              </a:rPr>
              <a:t>Download &amp; Extract the Kafka binaries from </a:t>
            </a:r>
            <a:r>
              <a:rPr lang="en-US" altLang="en-US" sz="1800" dirty="0">
                <a:solidFill>
                  <a:srgbClr val="000000"/>
                </a:solidFill>
                <a:ea typeface="Times New Roman" panose="02020603050405020304" pitchFamily="18" charset="0"/>
                <a:cs typeface="Calibri" panose="020F0502020204030204" pitchFamily="34" charset="0"/>
                <a:hlinkClick r:id="rId2"/>
              </a:rPr>
              <a:t>https://kafka.apache.org/downloads</a:t>
            </a:r>
            <a:endParaRPr lang="en-US" altLang="en-US" sz="1800" dirty="0">
              <a:ea typeface="Times New Roman" panose="02020603050405020304" pitchFamily="18" charset="0"/>
            </a:endParaRPr>
          </a:p>
          <a:p>
            <a:pPr marL="0" lvl="0" indent="0" eaLnBrk="0" fontAlgn="base" hangingPunct="0">
              <a:lnSpc>
                <a:spcPct val="100000"/>
              </a:lnSpc>
              <a:spcBef>
                <a:spcPct val="0"/>
              </a:spcBef>
              <a:spcAft>
                <a:spcPct val="0"/>
              </a:spcAft>
              <a:buFontTx/>
              <a:buChar char="•"/>
              <a:tabLst>
                <a:tab pos="457200" algn="l"/>
              </a:tabLst>
            </a:pPr>
            <a:r>
              <a:rPr lang="en-US" altLang="en-US" sz="1800" dirty="0">
                <a:solidFill>
                  <a:srgbClr val="29303B"/>
                </a:solidFill>
                <a:ea typeface="Times New Roman" panose="02020603050405020304" pitchFamily="18" charset="0"/>
                <a:cs typeface="Calibri" panose="020F0502020204030204" pitchFamily="34" charset="0"/>
              </a:rPr>
              <a:t>Try Kafka commands using </a:t>
            </a:r>
            <a:r>
              <a:rPr lang="en-US" altLang="en-US" sz="1800" dirty="0">
                <a:solidFill>
                  <a:srgbClr val="EC5252"/>
                </a:solidFill>
                <a:ea typeface="Times New Roman" panose="02020603050405020304" pitchFamily="18" charset="0"/>
                <a:cs typeface="Calibri" panose="020F0502020204030204" pitchFamily="34" charset="0"/>
              </a:rPr>
              <a:t>bin/kafka-topics.sh</a:t>
            </a:r>
            <a:r>
              <a:rPr lang="en-US" altLang="en-US" sz="1800" dirty="0">
                <a:solidFill>
                  <a:srgbClr val="29303B"/>
                </a:solidFill>
                <a:ea typeface="Times New Roman" panose="02020603050405020304" pitchFamily="18" charset="0"/>
                <a:cs typeface="Calibri" panose="020F0502020204030204" pitchFamily="34" charset="0"/>
              </a:rPr>
              <a:t> (for example)</a:t>
            </a:r>
            <a:endParaRPr lang="en-US" altLang="en-US" sz="1800" dirty="0">
              <a:ea typeface="Times New Roman" panose="02020603050405020304" pitchFamily="18" charset="0"/>
            </a:endParaRPr>
          </a:p>
          <a:p>
            <a:pPr marL="0" lvl="0" indent="0" eaLnBrk="0" fontAlgn="base" hangingPunct="0">
              <a:lnSpc>
                <a:spcPct val="100000"/>
              </a:lnSpc>
              <a:spcBef>
                <a:spcPct val="0"/>
              </a:spcBef>
              <a:spcAft>
                <a:spcPct val="0"/>
              </a:spcAft>
              <a:buFontTx/>
              <a:buChar char="•"/>
              <a:tabLst>
                <a:tab pos="457200" algn="l"/>
              </a:tabLst>
            </a:pPr>
            <a:r>
              <a:rPr lang="en-US" altLang="en-US" sz="1800" dirty="0">
                <a:solidFill>
                  <a:srgbClr val="29303B"/>
                </a:solidFill>
                <a:ea typeface="Times New Roman" panose="02020603050405020304" pitchFamily="18" charset="0"/>
                <a:cs typeface="Calibri" panose="020F0502020204030204" pitchFamily="34" charset="0"/>
              </a:rPr>
              <a:t>Edit PATH to include Kafka (in </a:t>
            </a:r>
            <a:r>
              <a:rPr lang="en-US" altLang="en-US" sz="1800" dirty="0">
                <a:solidFill>
                  <a:srgbClr val="EC5252"/>
                </a:solidFill>
                <a:ea typeface="Times New Roman" panose="02020603050405020304" pitchFamily="18" charset="0"/>
                <a:cs typeface="Calibri" panose="020F0502020204030204" pitchFamily="34" charset="0"/>
              </a:rPr>
              <a:t>~/.</a:t>
            </a:r>
            <a:r>
              <a:rPr lang="en-US" altLang="en-US" sz="1800" dirty="0" err="1">
                <a:solidFill>
                  <a:srgbClr val="EC5252"/>
                </a:solidFill>
                <a:ea typeface="Times New Roman" panose="02020603050405020304" pitchFamily="18" charset="0"/>
                <a:cs typeface="Calibri" panose="020F0502020204030204" pitchFamily="34" charset="0"/>
              </a:rPr>
              <a:t>bashrc</a:t>
            </a:r>
            <a:r>
              <a:rPr lang="en-US" altLang="en-US" sz="1800" dirty="0">
                <a:solidFill>
                  <a:srgbClr val="29303B"/>
                </a:solidFill>
                <a:ea typeface="Times New Roman" panose="02020603050405020304" pitchFamily="18" charset="0"/>
                <a:cs typeface="Calibri" panose="020F0502020204030204" pitchFamily="34" charset="0"/>
              </a:rPr>
              <a:t> for example) </a:t>
            </a:r>
            <a:r>
              <a:rPr lang="en-US" altLang="en-US" sz="1800" dirty="0">
                <a:solidFill>
                  <a:srgbClr val="EC5252"/>
                </a:solidFill>
                <a:ea typeface="Times New Roman" panose="02020603050405020304" pitchFamily="18" charset="0"/>
                <a:cs typeface="Calibri" panose="020F0502020204030204" pitchFamily="34" charset="0"/>
              </a:rPr>
              <a:t>PATH="$PATH:/your/path/to/your/</a:t>
            </a:r>
            <a:r>
              <a:rPr lang="en-US" altLang="en-US" sz="1800" dirty="0" err="1">
                <a:solidFill>
                  <a:srgbClr val="EC5252"/>
                </a:solidFill>
                <a:ea typeface="Times New Roman" panose="02020603050405020304" pitchFamily="18" charset="0"/>
                <a:cs typeface="Calibri" panose="020F0502020204030204" pitchFamily="34" charset="0"/>
              </a:rPr>
              <a:t>kafka</a:t>
            </a:r>
            <a:r>
              <a:rPr lang="en-US" altLang="en-US" sz="1800" dirty="0">
                <a:solidFill>
                  <a:srgbClr val="EC5252"/>
                </a:solidFill>
                <a:ea typeface="Times New Roman" panose="02020603050405020304" pitchFamily="18" charset="0"/>
                <a:cs typeface="Calibri" panose="020F0502020204030204" pitchFamily="34" charset="0"/>
              </a:rPr>
              <a:t>/bin"</a:t>
            </a:r>
            <a:endParaRPr lang="en-US" altLang="en-US" sz="1800" dirty="0">
              <a:ea typeface="Times New Roman" panose="02020603050405020304" pitchFamily="18" charset="0"/>
            </a:endParaRPr>
          </a:p>
          <a:p>
            <a:pPr marL="0" lvl="0" indent="0" eaLnBrk="0" fontAlgn="base" hangingPunct="0">
              <a:lnSpc>
                <a:spcPct val="100000"/>
              </a:lnSpc>
              <a:spcBef>
                <a:spcPct val="0"/>
              </a:spcBef>
              <a:spcAft>
                <a:spcPct val="0"/>
              </a:spcAft>
              <a:buFontTx/>
              <a:buChar char="•"/>
              <a:tabLst>
                <a:tab pos="457200" algn="l"/>
              </a:tabLst>
            </a:pPr>
            <a:r>
              <a:rPr lang="en-US" altLang="en-US" sz="1800" dirty="0">
                <a:solidFill>
                  <a:srgbClr val="29303B"/>
                </a:solidFill>
                <a:ea typeface="Times New Roman" panose="02020603050405020304" pitchFamily="18" charset="0"/>
                <a:cs typeface="Calibri" panose="020F0502020204030204" pitchFamily="34" charset="0"/>
              </a:rPr>
              <a:t>Edit Zookeeper &amp; Kafka configs using a text editor</a:t>
            </a:r>
            <a:endParaRPr lang="en-US" altLang="en-US" sz="1800" dirty="0">
              <a:ea typeface="Times New Roman" panose="02020603050405020304" pitchFamily="18" charset="0"/>
            </a:endParaRPr>
          </a:p>
          <a:p>
            <a:pPr marL="0" lvl="0" indent="0" eaLnBrk="0" fontAlgn="base" hangingPunct="0">
              <a:lnSpc>
                <a:spcPct val="100000"/>
              </a:lnSpc>
              <a:spcBef>
                <a:spcPct val="0"/>
              </a:spcBef>
              <a:spcAft>
                <a:spcPct val="0"/>
              </a:spcAft>
              <a:buNone/>
              <a:tabLst>
                <a:tab pos="457200" algn="l"/>
              </a:tabLst>
            </a:pPr>
            <a:r>
              <a:rPr lang="en-US" altLang="en-US" sz="1800" dirty="0">
                <a:solidFill>
                  <a:srgbClr val="29303B"/>
                </a:solidFill>
                <a:ea typeface="Times New Roman" panose="02020603050405020304" pitchFamily="18" charset="0"/>
                <a:cs typeface="Calibri" panose="020F0502020204030204" pitchFamily="34" charset="0"/>
              </a:rPr>
              <a:t>		</a:t>
            </a:r>
            <a:r>
              <a:rPr lang="en-US" altLang="en-US" sz="1800" dirty="0" err="1">
                <a:solidFill>
                  <a:srgbClr val="29303B"/>
                </a:solidFill>
                <a:ea typeface="Times New Roman" panose="02020603050405020304" pitchFamily="18" charset="0"/>
                <a:cs typeface="Calibri" panose="020F0502020204030204" pitchFamily="34" charset="0"/>
              </a:rPr>
              <a:t>zookeeper.properties</a:t>
            </a:r>
            <a:r>
              <a:rPr lang="en-US" altLang="en-US" sz="1800" dirty="0">
                <a:solidFill>
                  <a:srgbClr val="29303B"/>
                </a:solidFill>
                <a:ea typeface="Times New Roman" panose="02020603050405020304" pitchFamily="18" charset="0"/>
                <a:cs typeface="Calibri" panose="020F0502020204030204" pitchFamily="34" charset="0"/>
              </a:rPr>
              <a:t>: </a:t>
            </a:r>
            <a:r>
              <a:rPr lang="en-US" altLang="en-US" sz="1800" dirty="0" err="1">
                <a:solidFill>
                  <a:srgbClr val="EC5252"/>
                </a:solidFill>
                <a:ea typeface="Times New Roman" panose="02020603050405020304" pitchFamily="18" charset="0"/>
                <a:cs typeface="Calibri" panose="020F0502020204030204" pitchFamily="34" charset="0"/>
              </a:rPr>
              <a:t>dataDir</a:t>
            </a:r>
            <a:r>
              <a:rPr lang="en-US" altLang="en-US" sz="1800" dirty="0">
                <a:solidFill>
                  <a:srgbClr val="EC5252"/>
                </a:solidFill>
                <a:ea typeface="Times New Roman" panose="02020603050405020304" pitchFamily="18" charset="0"/>
                <a:cs typeface="Calibri" panose="020F0502020204030204" pitchFamily="34" charset="0"/>
              </a:rPr>
              <a:t>=/your/path/to/data/zookeeper</a:t>
            </a:r>
            <a:endParaRPr lang="en-US" altLang="en-US" sz="1800" dirty="0">
              <a:ea typeface="Times New Roman" panose="02020603050405020304" pitchFamily="18" charset="0"/>
            </a:endParaRPr>
          </a:p>
          <a:p>
            <a:pPr marL="0" lvl="0" indent="0" eaLnBrk="0" fontAlgn="base" hangingPunct="0">
              <a:lnSpc>
                <a:spcPct val="100000"/>
              </a:lnSpc>
              <a:spcBef>
                <a:spcPct val="0"/>
              </a:spcBef>
              <a:spcAft>
                <a:spcPct val="0"/>
              </a:spcAft>
              <a:buNone/>
              <a:tabLst>
                <a:tab pos="457200" algn="l"/>
              </a:tabLst>
            </a:pPr>
            <a:r>
              <a:rPr lang="en-US" altLang="en-US" sz="1800" dirty="0">
                <a:solidFill>
                  <a:srgbClr val="29303B"/>
                </a:solidFill>
                <a:ea typeface="Times New Roman" panose="02020603050405020304" pitchFamily="18" charset="0"/>
                <a:cs typeface="Calibri" panose="020F0502020204030204" pitchFamily="34" charset="0"/>
              </a:rPr>
              <a:t>		</a:t>
            </a:r>
            <a:r>
              <a:rPr lang="en-US" altLang="en-US" sz="1800" dirty="0" err="1">
                <a:solidFill>
                  <a:srgbClr val="29303B"/>
                </a:solidFill>
                <a:ea typeface="Times New Roman" panose="02020603050405020304" pitchFamily="18" charset="0"/>
                <a:cs typeface="Calibri" panose="020F0502020204030204" pitchFamily="34" charset="0"/>
              </a:rPr>
              <a:t>server.properties</a:t>
            </a:r>
            <a:r>
              <a:rPr lang="en-US" altLang="en-US" sz="1800" dirty="0">
                <a:solidFill>
                  <a:srgbClr val="29303B"/>
                </a:solidFill>
                <a:ea typeface="Times New Roman" panose="02020603050405020304" pitchFamily="18" charset="0"/>
                <a:cs typeface="Calibri" panose="020F0502020204030204" pitchFamily="34" charset="0"/>
              </a:rPr>
              <a:t>: </a:t>
            </a:r>
            <a:r>
              <a:rPr lang="en-US" altLang="en-US" sz="1800" dirty="0" err="1">
                <a:solidFill>
                  <a:srgbClr val="EC5252"/>
                </a:solidFill>
                <a:ea typeface="Times New Roman" panose="02020603050405020304" pitchFamily="18" charset="0"/>
                <a:cs typeface="Calibri" panose="020F0502020204030204" pitchFamily="34" charset="0"/>
              </a:rPr>
              <a:t>log.dirs</a:t>
            </a:r>
            <a:r>
              <a:rPr lang="en-US" altLang="en-US" sz="1800" dirty="0">
                <a:solidFill>
                  <a:srgbClr val="EC5252"/>
                </a:solidFill>
                <a:ea typeface="Times New Roman" panose="02020603050405020304" pitchFamily="18" charset="0"/>
                <a:cs typeface="Calibri" panose="020F0502020204030204" pitchFamily="34" charset="0"/>
              </a:rPr>
              <a:t>=/your/path/to/data/</a:t>
            </a:r>
            <a:r>
              <a:rPr lang="en-US" altLang="en-US" sz="1800" dirty="0" err="1">
                <a:solidFill>
                  <a:srgbClr val="EC5252"/>
                </a:solidFill>
                <a:ea typeface="Times New Roman" panose="02020603050405020304" pitchFamily="18" charset="0"/>
                <a:cs typeface="Calibri" panose="020F0502020204030204" pitchFamily="34" charset="0"/>
              </a:rPr>
              <a:t>kafka</a:t>
            </a:r>
            <a:endParaRPr lang="en-US" altLang="en-US" sz="1800" dirty="0">
              <a:ea typeface="Times New Roman" panose="02020603050405020304" pitchFamily="18" charset="0"/>
            </a:endParaRPr>
          </a:p>
          <a:p>
            <a:pPr marL="0" lvl="0" indent="0" eaLnBrk="0" fontAlgn="base" hangingPunct="0">
              <a:lnSpc>
                <a:spcPct val="100000"/>
              </a:lnSpc>
              <a:spcBef>
                <a:spcPct val="0"/>
              </a:spcBef>
              <a:spcAft>
                <a:spcPct val="0"/>
              </a:spcAft>
              <a:buFontTx/>
              <a:buChar char="•"/>
              <a:tabLst>
                <a:tab pos="457200" algn="l"/>
              </a:tabLst>
            </a:pPr>
            <a:r>
              <a:rPr lang="en-US" altLang="en-US" sz="1800" dirty="0">
                <a:solidFill>
                  <a:srgbClr val="29303B"/>
                </a:solidFill>
                <a:ea typeface="Times New Roman" panose="02020603050405020304" pitchFamily="18" charset="0"/>
                <a:cs typeface="Calibri" panose="020F0502020204030204" pitchFamily="34" charset="0"/>
              </a:rPr>
              <a:t>Start Zookeeper in one terminal window: </a:t>
            </a:r>
            <a:r>
              <a:rPr lang="en-US" altLang="en-US" sz="1800" dirty="0">
                <a:solidFill>
                  <a:srgbClr val="EC5252"/>
                </a:solidFill>
                <a:ea typeface="Times New Roman" panose="02020603050405020304" pitchFamily="18" charset="0"/>
                <a:cs typeface="Calibri" panose="020F0502020204030204" pitchFamily="34" charset="0"/>
              </a:rPr>
              <a:t>zookeeper-server-start.sh config/</a:t>
            </a:r>
            <a:r>
              <a:rPr lang="en-US" altLang="en-US" sz="1800" dirty="0" err="1">
                <a:solidFill>
                  <a:srgbClr val="EC5252"/>
                </a:solidFill>
                <a:ea typeface="Times New Roman" panose="02020603050405020304" pitchFamily="18" charset="0"/>
                <a:cs typeface="Calibri" panose="020F0502020204030204" pitchFamily="34" charset="0"/>
              </a:rPr>
              <a:t>zookeeper.properties</a:t>
            </a:r>
            <a:endParaRPr lang="en-US" altLang="en-US" sz="1800" dirty="0">
              <a:ea typeface="Times New Roman" panose="02020603050405020304" pitchFamily="18" charset="0"/>
            </a:endParaRPr>
          </a:p>
          <a:p>
            <a:pPr marL="0" lvl="0" indent="0" eaLnBrk="0" fontAlgn="base" hangingPunct="0">
              <a:lnSpc>
                <a:spcPct val="100000"/>
              </a:lnSpc>
              <a:spcBef>
                <a:spcPct val="0"/>
              </a:spcBef>
              <a:spcAft>
                <a:spcPct val="0"/>
              </a:spcAft>
              <a:buFontTx/>
              <a:buChar char="•"/>
              <a:tabLst>
                <a:tab pos="457200" algn="l"/>
              </a:tabLst>
            </a:pPr>
            <a:r>
              <a:rPr lang="en-US" altLang="en-US" sz="1800" dirty="0">
                <a:solidFill>
                  <a:srgbClr val="29303B"/>
                </a:solidFill>
                <a:ea typeface="Times New Roman" panose="02020603050405020304" pitchFamily="18" charset="0"/>
                <a:cs typeface="Calibri" panose="020F0502020204030204" pitchFamily="34" charset="0"/>
              </a:rPr>
              <a:t>Start Kafka in another terminal window: </a:t>
            </a:r>
            <a:r>
              <a:rPr lang="en-US" altLang="en-US" sz="1800" dirty="0">
                <a:solidFill>
                  <a:srgbClr val="EC5252"/>
                </a:solidFill>
                <a:ea typeface="Times New Roman" panose="02020603050405020304" pitchFamily="18" charset="0"/>
                <a:cs typeface="Calibri" panose="020F0502020204030204" pitchFamily="34" charset="0"/>
              </a:rPr>
              <a:t>kafka-server-start.sh config/</a:t>
            </a:r>
            <a:r>
              <a:rPr lang="en-US" altLang="en-US" sz="1800" dirty="0" err="1">
                <a:solidFill>
                  <a:srgbClr val="EC5252"/>
                </a:solidFill>
                <a:ea typeface="Times New Roman" panose="02020603050405020304" pitchFamily="18" charset="0"/>
                <a:cs typeface="Calibri" panose="020F0502020204030204" pitchFamily="34" charset="0"/>
              </a:rPr>
              <a:t>server.properties</a:t>
            </a:r>
            <a:endParaRPr lang="en-US" altLang="en-US" sz="1800" dirty="0"/>
          </a:p>
          <a:p>
            <a:pPr marL="0" indent="0">
              <a:buNone/>
            </a:pPr>
            <a:endParaRPr lang="en-US" dirty="0"/>
          </a:p>
        </p:txBody>
      </p:sp>
    </p:spTree>
    <p:extLst>
      <p:ext uri="{BB962C8B-B14F-4D97-AF65-F5344CB8AC3E}">
        <p14:creationId xmlns:p14="http://schemas.microsoft.com/office/powerpoint/2010/main" val="3679238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66AC9-EC2B-4BAA-9E66-7861D688DB4F}"/>
              </a:ext>
            </a:extLst>
          </p:cNvPr>
          <p:cNvSpPr>
            <a:spLocks noGrp="1"/>
          </p:cNvSpPr>
          <p:nvPr>
            <p:ph type="title"/>
          </p:nvPr>
        </p:nvSpPr>
        <p:spPr/>
        <p:txBody>
          <a:bodyPr>
            <a:normAutofit/>
          </a:bodyPr>
          <a:lstStyle/>
          <a:p>
            <a:r>
              <a:rPr lang="en-US" dirty="0"/>
              <a:t>Download and Setup Kafka on Windows, Start Zookeeper and Kafka</a:t>
            </a:r>
          </a:p>
        </p:txBody>
      </p:sp>
      <p:sp>
        <p:nvSpPr>
          <p:cNvPr id="3" name="Content Placeholder 2">
            <a:extLst>
              <a:ext uri="{FF2B5EF4-FFF2-40B4-BE49-F238E27FC236}">
                <a16:creationId xmlns:a16="http://schemas.microsoft.com/office/drawing/2014/main" id="{35BC2A1F-AD65-4286-8020-4BB748EC2CF6}"/>
              </a:ext>
            </a:extLst>
          </p:cNvPr>
          <p:cNvSpPr>
            <a:spLocks noGrp="1"/>
          </p:cNvSpPr>
          <p:nvPr>
            <p:ph idx="1"/>
          </p:nvPr>
        </p:nvSpPr>
        <p:spPr/>
        <p:txBody>
          <a:bodyPr>
            <a:normAutofit/>
          </a:bodyPr>
          <a:lstStyle/>
          <a:p>
            <a:pPr lvl="0"/>
            <a:r>
              <a:rPr lang="en-US" sz="1800" dirty="0"/>
              <a:t>Download and Setup Java 8 JDK</a:t>
            </a:r>
          </a:p>
          <a:p>
            <a:pPr lvl="0"/>
            <a:r>
              <a:rPr lang="en-US" sz="1800" dirty="0"/>
              <a:t>Download the Kafka binaries from </a:t>
            </a:r>
            <a:r>
              <a:rPr lang="en-US" sz="1800" u="sng" dirty="0">
                <a:hlinkClick r:id="rId2"/>
              </a:rPr>
              <a:t>https://kafka.apache.org/downloads</a:t>
            </a:r>
            <a:endParaRPr lang="en-US" sz="1800" dirty="0"/>
          </a:p>
          <a:p>
            <a:pPr lvl="0"/>
            <a:r>
              <a:rPr lang="en-US" sz="1800" dirty="0"/>
              <a:t>Extract Kafka at the root of C:\</a:t>
            </a:r>
          </a:p>
          <a:p>
            <a:pPr lvl="0"/>
            <a:r>
              <a:rPr lang="en-US" sz="1800" dirty="0"/>
              <a:t>Setup Kafka bins in the Environment variables section by editing Path</a:t>
            </a:r>
          </a:p>
          <a:p>
            <a:pPr lvl="0"/>
            <a:r>
              <a:rPr lang="en-US" sz="1800" dirty="0"/>
              <a:t>Try Kafka commands using kafka-topics.bat</a:t>
            </a:r>
          </a:p>
          <a:p>
            <a:pPr lvl="0"/>
            <a:r>
              <a:rPr lang="en-US" sz="1800" dirty="0"/>
              <a:t>Edit Zookeeper &amp; Kafka configs using </a:t>
            </a:r>
            <a:r>
              <a:rPr lang="en-US" sz="1800" dirty="0" err="1"/>
              <a:t>NotePad</a:t>
            </a:r>
            <a:r>
              <a:rPr lang="en-US" sz="1800" dirty="0"/>
              <a:t>++</a:t>
            </a:r>
          </a:p>
          <a:p>
            <a:pPr lvl="1"/>
            <a:r>
              <a:rPr lang="en-US" sz="1800" dirty="0" err="1"/>
              <a:t>zookeeper.properties</a:t>
            </a:r>
            <a:r>
              <a:rPr lang="en-US" sz="1800" dirty="0"/>
              <a:t>: </a:t>
            </a:r>
            <a:r>
              <a:rPr lang="en-US" sz="1800" dirty="0" err="1"/>
              <a:t>dataDir</a:t>
            </a:r>
            <a:r>
              <a:rPr lang="en-US" sz="1800" dirty="0"/>
              <a:t>=C:/kafka_2.12-2.0.0/data/zookeeper (yes the slashes are inversed)</a:t>
            </a:r>
          </a:p>
          <a:p>
            <a:pPr lvl="1"/>
            <a:r>
              <a:rPr lang="en-US" sz="1800" dirty="0" err="1"/>
              <a:t>server.properties</a:t>
            </a:r>
            <a:r>
              <a:rPr lang="en-US" sz="1800" dirty="0"/>
              <a:t>: </a:t>
            </a:r>
            <a:r>
              <a:rPr lang="en-US" sz="1800" dirty="0" err="1"/>
              <a:t>log.dirs</a:t>
            </a:r>
            <a:r>
              <a:rPr lang="en-US" sz="1800" dirty="0"/>
              <a:t>=C:/kafka_2.12-2.0.0/data/kafka (yes the slashes are inversed)</a:t>
            </a:r>
          </a:p>
          <a:p>
            <a:pPr lvl="0"/>
            <a:r>
              <a:rPr lang="en-US" sz="1800" dirty="0"/>
              <a:t>Start Zookeeper in one command line: zookeeper-server-start.bat config\</a:t>
            </a:r>
            <a:r>
              <a:rPr lang="en-US" sz="1800" dirty="0" err="1"/>
              <a:t>zookeeper.properties</a:t>
            </a:r>
            <a:endParaRPr lang="en-US" sz="1800" dirty="0"/>
          </a:p>
          <a:p>
            <a:pPr lvl="0"/>
            <a:r>
              <a:rPr lang="en-US" sz="1800" dirty="0"/>
              <a:t>Start Kafka in another command line: kafka-server-start.bat config\</a:t>
            </a:r>
            <a:r>
              <a:rPr lang="en-US" sz="1800" dirty="0" err="1"/>
              <a:t>server.properties</a:t>
            </a:r>
            <a:endParaRPr lang="en-US" sz="1800" dirty="0"/>
          </a:p>
          <a:p>
            <a:endParaRPr lang="en-US" dirty="0"/>
          </a:p>
        </p:txBody>
      </p:sp>
    </p:spTree>
    <p:extLst>
      <p:ext uri="{BB962C8B-B14F-4D97-AF65-F5344CB8AC3E}">
        <p14:creationId xmlns:p14="http://schemas.microsoft.com/office/powerpoint/2010/main" val="3426595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80F7C-F13B-4EBA-89CB-49485BA9CD1A}"/>
              </a:ext>
            </a:extLst>
          </p:cNvPr>
          <p:cNvSpPr>
            <a:spLocks noGrp="1"/>
          </p:cNvSpPr>
          <p:nvPr>
            <p:ph type="title"/>
          </p:nvPr>
        </p:nvSpPr>
        <p:spPr/>
        <p:txBody>
          <a:bodyPr/>
          <a:lstStyle/>
          <a:p>
            <a:r>
              <a:rPr lang="en-US" dirty="0"/>
              <a:t>Kafka Topic CLI commands</a:t>
            </a:r>
          </a:p>
        </p:txBody>
      </p:sp>
      <p:sp>
        <p:nvSpPr>
          <p:cNvPr id="3" name="Content Placeholder 2">
            <a:extLst>
              <a:ext uri="{FF2B5EF4-FFF2-40B4-BE49-F238E27FC236}">
                <a16:creationId xmlns:a16="http://schemas.microsoft.com/office/drawing/2014/main" id="{5D79C6D4-27F9-4CDD-B63E-55A069A828B0}"/>
              </a:ext>
            </a:extLst>
          </p:cNvPr>
          <p:cNvSpPr>
            <a:spLocks noGrp="1"/>
          </p:cNvSpPr>
          <p:nvPr>
            <p:ph idx="1"/>
          </p:nvPr>
        </p:nvSpPr>
        <p:spPr/>
        <p:txBody>
          <a:bodyPr>
            <a:normAutofit/>
          </a:bodyPr>
          <a:lstStyle/>
          <a:p>
            <a:r>
              <a:rPr lang="en-US" sz="1800" dirty="0"/>
              <a:t>Create topic</a:t>
            </a:r>
          </a:p>
          <a:p>
            <a:pPr marL="0" indent="0">
              <a:buNone/>
            </a:pPr>
            <a:r>
              <a:rPr lang="en-US" sz="1800" dirty="0"/>
              <a:t>	kafka-topics.sh --zookeeper 127.0.0.1:2181 --topic </a:t>
            </a:r>
            <a:r>
              <a:rPr lang="en-US" sz="1800" dirty="0" err="1"/>
              <a:t>first_topic</a:t>
            </a:r>
            <a:r>
              <a:rPr lang="en-US" sz="1800" dirty="0"/>
              <a:t> --create --partitions 3 --replication-factor 1</a:t>
            </a:r>
          </a:p>
          <a:p>
            <a:r>
              <a:rPr lang="en-US" sz="1800" dirty="0"/>
              <a:t>List topics</a:t>
            </a:r>
          </a:p>
          <a:p>
            <a:pPr marL="0" indent="0">
              <a:buNone/>
            </a:pPr>
            <a:r>
              <a:rPr lang="en-US" sz="1800" dirty="0"/>
              <a:t>	kafka-topics.sh --zookeeper 127.0.0.1:2181 –list</a:t>
            </a:r>
          </a:p>
          <a:p>
            <a:r>
              <a:rPr lang="en-US" sz="1800" dirty="0"/>
              <a:t>Describe topic</a:t>
            </a:r>
          </a:p>
          <a:p>
            <a:pPr marL="0" indent="0">
              <a:buNone/>
            </a:pPr>
            <a:r>
              <a:rPr lang="en-US" sz="1800" dirty="0"/>
              <a:t>	kafka-topics.sh --zookeeper 127.0.0.1:2181 --topic </a:t>
            </a:r>
            <a:r>
              <a:rPr lang="en-US" sz="1800" dirty="0" err="1"/>
              <a:t>first_topic</a:t>
            </a:r>
            <a:r>
              <a:rPr lang="en-US" sz="1800" dirty="0"/>
              <a:t> –describe</a:t>
            </a:r>
          </a:p>
          <a:p>
            <a:r>
              <a:rPr lang="en-US" sz="1800" dirty="0"/>
              <a:t>Delete topic</a:t>
            </a:r>
          </a:p>
          <a:p>
            <a:pPr marL="0" indent="0">
              <a:buNone/>
            </a:pPr>
            <a:r>
              <a:rPr lang="en-US" sz="1800" dirty="0"/>
              <a:t>	kafka-topics.sh --zookeeper 127.0.0.1:2181 --topic </a:t>
            </a:r>
            <a:r>
              <a:rPr lang="en-US" sz="1800" dirty="0" err="1"/>
              <a:t>second_topic</a:t>
            </a:r>
            <a:r>
              <a:rPr lang="en-US" sz="1800" dirty="0"/>
              <a:t> –delete</a:t>
            </a:r>
          </a:p>
          <a:p>
            <a:endParaRPr lang="en-US" dirty="0"/>
          </a:p>
        </p:txBody>
      </p:sp>
    </p:spTree>
    <p:extLst>
      <p:ext uri="{BB962C8B-B14F-4D97-AF65-F5344CB8AC3E}">
        <p14:creationId xmlns:p14="http://schemas.microsoft.com/office/powerpoint/2010/main" val="526809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C187E-B171-487A-8497-CD10DBED728E}"/>
              </a:ext>
            </a:extLst>
          </p:cNvPr>
          <p:cNvSpPr>
            <a:spLocks noGrp="1"/>
          </p:cNvSpPr>
          <p:nvPr>
            <p:ph type="title"/>
          </p:nvPr>
        </p:nvSpPr>
        <p:spPr/>
        <p:txBody>
          <a:bodyPr/>
          <a:lstStyle/>
          <a:p>
            <a:r>
              <a:rPr lang="en-US" dirty="0"/>
              <a:t>Kafka Console Producer CLI</a:t>
            </a:r>
          </a:p>
        </p:txBody>
      </p:sp>
      <p:sp>
        <p:nvSpPr>
          <p:cNvPr id="3" name="Content Placeholder 2">
            <a:extLst>
              <a:ext uri="{FF2B5EF4-FFF2-40B4-BE49-F238E27FC236}">
                <a16:creationId xmlns:a16="http://schemas.microsoft.com/office/drawing/2014/main" id="{C467EF15-E922-4A11-9BD3-AE95B30F71DC}"/>
              </a:ext>
            </a:extLst>
          </p:cNvPr>
          <p:cNvSpPr>
            <a:spLocks noGrp="1"/>
          </p:cNvSpPr>
          <p:nvPr>
            <p:ph idx="1"/>
          </p:nvPr>
        </p:nvSpPr>
        <p:spPr/>
        <p:txBody>
          <a:bodyPr/>
          <a:lstStyle/>
          <a:p>
            <a:r>
              <a:rPr lang="en-US" sz="1800" dirty="0"/>
              <a:t>Produce for topic</a:t>
            </a:r>
          </a:p>
          <a:p>
            <a:pPr lvl="1"/>
            <a:r>
              <a:rPr lang="en-US" sz="1800" dirty="0"/>
              <a:t>kafka-console-producer.sh --broker-list 127.0.0.1:9092 --topic </a:t>
            </a:r>
            <a:r>
              <a:rPr lang="en-US" sz="1800" dirty="0" err="1"/>
              <a:t>first_topic</a:t>
            </a:r>
            <a:endParaRPr lang="en-US" sz="1800" dirty="0"/>
          </a:p>
          <a:p>
            <a:pPr lvl="1"/>
            <a:r>
              <a:rPr lang="en-US" sz="1800" dirty="0"/>
              <a:t>kafka-console-producer.sh --broker-list 127.0.0.1:9092 --topic </a:t>
            </a:r>
            <a:r>
              <a:rPr lang="en-US" sz="1800" dirty="0" err="1"/>
              <a:t>first_topic</a:t>
            </a:r>
            <a:r>
              <a:rPr lang="en-US" sz="1800" dirty="0"/>
              <a:t> --producer-property acks=all</a:t>
            </a:r>
          </a:p>
          <a:p>
            <a:endParaRPr lang="en-US" dirty="0"/>
          </a:p>
        </p:txBody>
      </p:sp>
    </p:spTree>
    <p:extLst>
      <p:ext uri="{BB962C8B-B14F-4D97-AF65-F5344CB8AC3E}">
        <p14:creationId xmlns:p14="http://schemas.microsoft.com/office/powerpoint/2010/main" val="1696808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06E39-AB68-4773-9FAF-52FFB4A2F665}"/>
              </a:ext>
            </a:extLst>
          </p:cNvPr>
          <p:cNvSpPr>
            <a:spLocks noGrp="1"/>
          </p:cNvSpPr>
          <p:nvPr>
            <p:ph type="title"/>
          </p:nvPr>
        </p:nvSpPr>
        <p:spPr/>
        <p:txBody>
          <a:bodyPr/>
          <a:lstStyle/>
          <a:p>
            <a:r>
              <a:rPr lang="en-US" dirty="0"/>
              <a:t>Kafka Console Consumer CLI</a:t>
            </a:r>
          </a:p>
        </p:txBody>
      </p:sp>
      <p:sp>
        <p:nvSpPr>
          <p:cNvPr id="3" name="Content Placeholder 2">
            <a:extLst>
              <a:ext uri="{FF2B5EF4-FFF2-40B4-BE49-F238E27FC236}">
                <a16:creationId xmlns:a16="http://schemas.microsoft.com/office/drawing/2014/main" id="{6A67A927-486C-4799-BCCE-67732A61881C}"/>
              </a:ext>
            </a:extLst>
          </p:cNvPr>
          <p:cNvSpPr>
            <a:spLocks noGrp="1"/>
          </p:cNvSpPr>
          <p:nvPr>
            <p:ph idx="1"/>
          </p:nvPr>
        </p:nvSpPr>
        <p:spPr/>
        <p:txBody>
          <a:bodyPr/>
          <a:lstStyle/>
          <a:p>
            <a:r>
              <a:rPr lang="en-US" sz="1800" dirty="0"/>
              <a:t>kafka-console-consumer.sh --bootstrap-server 127.0.0.1:9092 --topic </a:t>
            </a:r>
            <a:r>
              <a:rPr lang="en-US" sz="1800" dirty="0" err="1"/>
              <a:t>first_topic</a:t>
            </a:r>
            <a:r>
              <a:rPr lang="en-US" sz="1800" dirty="0"/>
              <a:t> </a:t>
            </a:r>
          </a:p>
          <a:p>
            <a:r>
              <a:rPr lang="en-US" sz="1800" dirty="0"/>
              <a:t>kafka-console-consumer.sh --bootstrap-server 127.0.0.1:9092 --topic </a:t>
            </a:r>
            <a:r>
              <a:rPr lang="en-US" sz="1800" dirty="0" err="1"/>
              <a:t>first_topic</a:t>
            </a:r>
            <a:r>
              <a:rPr lang="en-US" sz="1800" dirty="0"/>
              <a:t> --from-beginning</a:t>
            </a:r>
          </a:p>
          <a:p>
            <a:endParaRPr lang="en-US" dirty="0"/>
          </a:p>
        </p:txBody>
      </p:sp>
    </p:spTree>
    <p:extLst>
      <p:ext uri="{BB962C8B-B14F-4D97-AF65-F5344CB8AC3E}">
        <p14:creationId xmlns:p14="http://schemas.microsoft.com/office/powerpoint/2010/main" val="3391970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CD98D-69FA-4D44-8CB8-317FEC6D7FE2}"/>
              </a:ext>
            </a:extLst>
          </p:cNvPr>
          <p:cNvSpPr>
            <a:spLocks noGrp="1"/>
          </p:cNvSpPr>
          <p:nvPr>
            <p:ph type="title"/>
          </p:nvPr>
        </p:nvSpPr>
        <p:spPr/>
        <p:txBody>
          <a:bodyPr/>
          <a:lstStyle/>
          <a:p>
            <a:r>
              <a:rPr lang="en-US" dirty="0"/>
              <a:t>Why do we need Kafka?</a:t>
            </a:r>
          </a:p>
        </p:txBody>
      </p:sp>
      <p:pic>
        <p:nvPicPr>
          <p:cNvPr id="4" name="Content Placeholder 3">
            <a:extLst>
              <a:ext uri="{FF2B5EF4-FFF2-40B4-BE49-F238E27FC236}">
                <a16:creationId xmlns:a16="http://schemas.microsoft.com/office/drawing/2014/main" id="{56FFFC8D-7D0B-4629-94EE-36030C9DEAE0}"/>
              </a:ext>
            </a:extLst>
          </p:cNvPr>
          <p:cNvPicPr>
            <a:picLocks noGrp="1" noChangeAspect="1"/>
          </p:cNvPicPr>
          <p:nvPr>
            <p:ph idx="1"/>
          </p:nvPr>
        </p:nvPicPr>
        <p:blipFill>
          <a:blip r:embed="rId2"/>
          <a:stretch>
            <a:fillRect/>
          </a:stretch>
        </p:blipFill>
        <p:spPr>
          <a:xfrm>
            <a:off x="2004440" y="1775778"/>
            <a:ext cx="7593839" cy="4351337"/>
          </a:xfrm>
          <a:prstGeom prst="rect">
            <a:avLst/>
          </a:prstGeom>
        </p:spPr>
      </p:pic>
    </p:spTree>
    <p:extLst>
      <p:ext uri="{BB962C8B-B14F-4D97-AF65-F5344CB8AC3E}">
        <p14:creationId xmlns:p14="http://schemas.microsoft.com/office/powerpoint/2010/main" val="776103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BC11-B17E-4077-9C21-8068D25C3068}"/>
              </a:ext>
            </a:extLst>
          </p:cNvPr>
          <p:cNvSpPr>
            <a:spLocks noGrp="1"/>
          </p:cNvSpPr>
          <p:nvPr>
            <p:ph type="title"/>
          </p:nvPr>
        </p:nvSpPr>
        <p:spPr/>
        <p:txBody>
          <a:bodyPr/>
          <a:lstStyle/>
          <a:p>
            <a:r>
              <a:rPr lang="en-US" dirty="0"/>
              <a:t>Kafka Consumers in Group CLI (</a:t>
            </a:r>
            <a:r>
              <a:rPr lang="en-US" b="1" dirty="0"/>
              <a:t>Very Imp</a:t>
            </a:r>
            <a:r>
              <a:rPr lang="en-US" dirty="0"/>
              <a:t>)</a:t>
            </a:r>
          </a:p>
        </p:txBody>
      </p:sp>
      <p:sp>
        <p:nvSpPr>
          <p:cNvPr id="3" name="Content Placeholder 2">
            <a:extLst>
              <a:ext uri="{FF2B5EF4-FFF2-40B4-BE49-F238E27FC236}">
                <a16:creationId xmlns:a16="http://schemas.microsoft.com/office/drawing/2014/main" id="{D5564040-C18B-4365-9B9F-A3521963D0CB}"/>
              </a:ext>
            </a:extLst>
          </p:cNvPr>
          <p:cNvSpPr>
            <a:spLocks noGrp="1"/>
          </p:cNvSpPr>
          <p:nvPr>
            <p:ph idx="1"/>
          </p:nvPr>
        </p:nvSpPr>
        <p:spPr/>
        <p:txBody>
          <a:bodyPr>
            <a:normAutofit/>
          </a:bodyPr>
          <a:lstStyle/>
          <a:p>
            <a:r>
              <a:rPr lang="en-US" sz="2000" dirty="0"/>
              <a:t>kafka-console-consumer.sh --bootstrap-server 127.0.0.1:9092 --topic </a:t>
            </a:r>
            <a:r>
              <a:rPr lang="en-US" sz="2000" dirty="0" err="1"/>
              <a:t>first_topic</a:t>
            </a:r>
            <a:r>
              <a:rPr lang="en-US" sz="2000" dirty="0"/>
              <a:t> --group my-first-application</a:t>
            </a:r>
          </a:p>
          <a:p>
            <a:pPr lvl="1"/>
            <a:r>
              <a:rPr lang="en-US" sz="2000" dirty="0"/>
              <a:t>If you start three consumers using group option (in three window) and produce messages using producer, messages will get split among three consumers</a:t>
            </a:r>
          </a:p>
          <a:p>
            <a:pPr lvl="1"/>
            <a:r>
              <a:rPr lang="en-US" sz="2000" dirty="0"/>
              <a:t>If one consumer goes down, partitions will be re-assigned among running consumers</a:t>
            </a:r>
          </a:p>
          <a:p>
            <a:r>
              <a:rPr lang="en-US" sz="2000" dirty="0"/>
              <a:t>kafka-console-consumer.sh --bootstrap-server 127.0.0.1:9092 --topic </a:t>
            </a:r>
            <a:r>
              <a:rPr lang="en-US" sz="2000" dirty="0" err="1"/>
              <a:t>first_topic</a:t>
            </a:r>
            <a:r>
              <a:rPr lang="en-US" sz="2000" dirty="0"/>
              <a:t> --group my-second-application --from-beginning</a:t>
            </a:r>
          </a:p>
          <a:p>
            <a:pPr lvl="1"/>
            <a:r>
              <a:rPr lang="en-US" sz="2000" dirty="0"/>
              <a:t>If you run this command twice, you will not get any message second time because group is specified so offsets has been committed in Kafka. So (--from-beginning) is of no use from second time.</a:t>
            </a:r>
          </a:p>
          <a:p>
            <a:pPr lvl="1"/>
            <a:r>
              <a:rPr lang="en-US" sz="2000" dirty="0"/>
              <a:t>If you kill the application and then produce some messages using producer, then again start the consumer, it will give all the messages</a:t>
            </a:r>
          </a:p>
          <a:p>
            <a:pPr lvl="1"/>
            <a:endParaRPr lang="en-US" dirty="0"/>
          </a:p>
          <a:p>
            <a:pPr marL="457200" lvl="1" indent="0">
              <a:buNone/>
            </a:pPr>
            <a:endParaRPr lang="en-US" dirty="0"/>
          </a:p>
        </p:txBody>
      </p:sp>
    </p:spTree>
    <p:extLst>
      <p:ext uri="{BB962C8B-B14F-4D97-AF65-F5344CB8AC3E}">
        <p14:creationId xmlns:p14="http://schemas.microsoft.com/office/powerpoint/2010/main" val="4150450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69D08-5407-42E7-B270-A1F2FAAB7045}"/>
              </a:ext>
            </a:extLst>
          </p:cNvPr>
          <p:cNvSpPr>
            <a:spLocks noGrp="1"/>
          </p:cNvSpPr>
          <p:nvPr>
            <p:ph type="title"/>
          </p:nvPr>
        </p:nvSpPr>
        <p:spPr/>
        <p:txBody>
          <a:bodyPr/>
          <a:lstStyle/>
          <a:p>
            <a:r>
              <a:rPr lang="en-US" dirty="0"/>
              <a:t>Kafka Consumer Groups CLI (continue…)</a:t>
            </a:r>
          </a:p>
        </p:txBody>
      </p:sp>
      <p:sp>
        <p:nvSpPr>
          <p:cNvPr id="3" name="Content Placeholder 2">
            <a:extLst>
              <a:ext uri="{FF2B5EF4-FFF2-40B4-BE49-F238E27FC236}">
                <a16:creationId xmlns:a16="http://schemas.microsoft.com/office/drawing/2014/main" id="{0466E6DB-0808-43D4-A896-44C7E2A850D2}"/>
              </a:ext>
            </a:extLst>
          </p:cNvPr>
          <p:cNvSpPr>
            <a:spLocks noGrp="1"/>
          </p:cNvSpPr>
          <p:nvPr>
            <p:ph idx="1"/>
          </p:nvPr>
        </p:nvSpPr>
        <p:spPr/>
        <p:txBody>
          <a:bodyPr/>
          <a:lstStyle/>
          <a:p>
            <a:r>
              <a:rPr lang="en-US" sz="2000" dirty="0"/>
              <a:t>List consumer groups</a:t>
            </a:r>
          </a:p>
          <a:p>
            <a:pPr marL="0" indent="0">
              <a:buNone/>
            </a:pPr>
            <a:r>
              <a:rPr lang="en-US" sz="2000" dirty="0"/>
              <a:t>	kafka-consumer-groups.sh --bootstrap-server 127.0.0.1:9092 –list</a:t>
            </a:r>
          </a:p>
          <a:p>
            <a:r>
              <a:rPr lang="en-US" sz="2000" dirty="0"/>
              <a:t>Describe consumer group</a:t>
            </a:r>
          </a:p>
          <a:p>
            <a:pPr marL="0" indent="0">
              <a:buNone/>
            </a:pPr>
            <a:r>
              <a:rPr lang="en-US" sz="2000" dirty="0"/>
              <a:t>	kafka-consumer-groups.sh --bootstrap-server 127.0.0.1:9092 --describe --group my-second-application</a:t>
            </a:r>
          </a:p>
          <a:p>
            <a:endParaRPr lang="en-US" dirty="0"/>
          </a:p>
        </p:txBody>
      </p:sp>
    </p:spTree>
    <p:extLst>
      <p:ext uri="{BB962C8B-B14F-4D97-AF65-F5344CB8AC3E}">
        <p14:creationId xmlns:p14="http://schemas.microsoft.com/office/powerpoint/2010/main" val="820936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27ED4-91B6-4FA0-9B4F-837BF61CEA70}"/>
              </a:ext>
            </a:extLst>
          </p:cNvPr>
          <p:cNvSpPr>
            <a:spLocks noGrp="1"/>
          </p:cNvSpPr>
          <p:nvPr>
            <p:ph type="title"/>
          </p:nvPr>
        </p:nvSpPr>
        <p:spPr/>
        <p:txBody>
          <a:bodyPr/>
          <a:lstStyle/>
          <a:p>
            <a:r>
              <a:rPr lang="en-US" dirty="0"/>
              <a:t>Resetting offsets</a:t>
            </a:r>
          </a:p>
        </p:txBody>
      </p:sp>
      <p:sp>
        <p:nvSpPr>
          <p:cNvPr id="3" name="Content Placeholder 2">
            <a:extLst>
              <a:ext uri="{FF2B5EF4-FFF2-40B4-BE49-F238E27FC236}">
                <a16:creationId xmlns:a16="http://schemas.microsoft.com/office/drawing/2014/main" id="{A799ABF1-8B61-4514-9860-FC6BF731672A}"/>
              </a:ext>
            </a:extLst>
          </p:cNvPr>
          <p:cNvSpPr>
            <a:spLocks noGrp="1"/>
          </p:cNvSpPr>
          <p:nvPr>
            <p:ph idx="1"/>
          </p:nvPr>
        </p:nvSpPr>
        <p:spPr/>
        <p:txBody>
          <a:bodyPr/>
          <a:lstStyle/>
          <a:p>
            <a:r>
              <a:rPr lang="en-US" sz="2000" dirty="0"/>
              <a:t>Resetting offset to beginning for a topic</a:t>
            </a:r>
          </a:p>
          <a:p>
            <a:pPr marL="0" indent="0">
              <a:buNone/>
            </a:pPr>
            <a:r>
              <a:rPr lang="en-US" sz="2000" dirty="0"/>
              <a:t>	kafka-consumer-groups.sh --bootstrap-server 127.0.0.1:9092 --group my-first-application --reset-offsets --to-earliest --execute --topic </a:t>
            </a:r>
            <a:r>
              <a:rPr lang="en-US" sz="2000" dirty="0" err="1"/>
              <a:t>first_topic</a:t>
            </a:r>
            <a:endParaRPr lang="en-US" sz="2000" dirty="0"/>
          </a:p>
          <a:p>
            <a:r>
              <a:rPr lang="en-US" sz="2000" dirty="0"/>
              <a:t>Resetting offset by number-of-offsets for a topic</a:t>
            </a:r>
          </a:p>
          <a:p>
            <a:pPr lvl="1"/>
            <a:r>
              <a:rPr lang="en-US" sz="2000" dirty="0"/>
              <a:t>kafka-consumer-groups.sh --bootstrap-server 127.0.0.1:9092 --group my-first-application --reset-offsets --shift-by -2 --execute --topic </a:t>
            </a:r>
            <a:r>
              <a:rPr lang="en-US" sz="2000" dirty="0" err="1"/>
              <a:t>first_topic</a:t>
            </a:r>
            <a:endParaRPr lang="en-US" sz="2000" dirty="0"/>
          </a:p>
          <a:p>
            <a:endParaRPr lang="en-US" dirty="0"/>
          </a:p>
        </p:txBody>
      </p:sp>
    </p:spTree>
    <p:extLst>
      <p:ext uri="{BB962C8B-B14F-4D97-AF65-F5344CB8AC3E}">
        <p14:creationId xmlns:p14="http://schemas.microsoft.com/office/powerpoint/2010/main" val="1198888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42BF6-068C-4883-B1CA-40F179830E34}"/>
              </a:ext>
            </a:extLst>
          </p:cNvPr>
          <p:cNvSpPr>
            <a:spLocks noGrp="1"/>
          </p:cNvSpPr>
          <p:nvPr>
            <p:ph type="title"/>
          </p:nvPr>
        </p:nvSpPr>
        <p:spPr/>
        <p:txBody>
          <a:bodyPr/>
          <a:lstStyle/>
          <a:p>
            <a:r>
              <a:rPr lang="en-US" dirty="0"/>
              <a:t>Producer and Consumer with keys CLI</a:t>
            </a:r>
          </a:p>
        </p:txBody>
      </p:sp>
      <p:sp>
        <p:nvSpPr>
          <p:cNvPr id="3" name="Content Placeholder 2">
            <a:extLst>
              <a:ext uri="{FF2B5EF4-FFF2-40B4-BE49-F238E27FC236}">
                <a16:creationId xmlns:a16="http://schemas.microsoft.com/office/drawing/2014/main" id="{8E08A44B-962A-4622-A4E3-3E91FDFC4D86}"/>
              </a:ext>
            </a:extLst>
          </p:cNvPr>
          <p:cNvSpPr>
            <a:spLocks noGrp="1"/>
          </p:cNvSpPr>
          <p:nvPr>
            <p:ph idx="1"/>
          </p:nvPr>
        </p:nvSpPr>
        <p:spPr/>
        <p:txBody>
          <a:bodyPr/>
          <a:lstStyle/>
          <a:p>
            <a:r>
              <a:rPr lang="en-US" sz="2000" dirty="0"/>
              <a:t>Producer with keys</a:t>
            </a:r>
          </a:p>
          <a:p>
            <a:pPr lvl="1"/>
            <a:r>
              <a:rPr lang="en-US" sz="2000" dirty="0" err="1"/>
              <a:t>kafka</a:t>
            </a:r>
            <a:r>
              <a:rPr lang="en-US" sz="2000" dirty="0"/>
              <a:t>-console-producer --broker-list 127.0.0.1:9092 --topic </a:t>
            </a:r>
            <a:r>
              <a:rPr lang="en-US" sz="2000" dirty="0" err="1"/>
              <a:t>first_topic</a:t>
            </a:r>
            <a:r>
              <a:rPr lang="en-US" sz="2000" dirty="0"/>
              <a:t> --property </a:t>
            </a:r>
            <a:r>
              <a:rPr lang="en-US" sz="2000" dirty="0" err="1"/>
              <a:t>parse.key</a:t>
            </a:r>
            <a:r>
              <a:rPr lang="en-US" sz="2000" dirty="0"/>
              <a:t>=true --property </a:t>
            </a:r>
            <a:r>
              <a:rPr lang="en-US" sz="2000" dirty="0" err="1"/>
              <a:t>key.separator</a:t>
            </a:r>
            <a:r>
              <a:rPr lang="en-US" sz="2000" dirty="0"/>
              <a:t>=,</a:t>
            </a:r>
          </a:p>
          <a:p>
            <a:pPr marL="0" indent="0">
              <a:buNone/>
            </a:pPr>
            <a:r>
              <a:rPr lang="en-US" sz="2000" dirty="0"/>
              <a:t>		&gt; </a:t>
            </a:r>
            <a:r>
              <a:rPr lang="en-US" sz="2000" dirty="0" err="1"/>
              <a:t>key,value</a:t>
            </a:r>
            <a:endParaRPr lang="en-US" sz="2000" dirty="0"/>
          </a:p>
          <a:p>
            <a:pPr marL="0" indent="0">
              <a:buNone/>
            </a:pPr>
            <a:r>
              <a:rPr lang="en-US" sz="2000" dirty="0"/>
              <a:t>		&gt; another </a:t>
            </a:r>
            <a:r>
              <a:rPr lang="en-US" sz="2000" dirty="0" err="1"/>
              <a:t>key,another</a:t>
            </a:r>
            <a:r>
              <a:rPr lang="en-US" sz="2000" dirty="0"/>
              <a:t> value</a:t>
            </a:r>
          </a:p>
          <a:p>
            <a:r>
              <a:rPr lang="en-US" sz="2000" dirty="0"/>
              <a:t>Consumer with keys</a:t>
            </a:r>
          </a:p>
          <a:p>
            <a:pPr lvl="1"/>
            <a:r>
              <a:rPr lang="en-US" sz="2000" dirty="0" err="1"/>
              <a:t>kafka</a:t>
            </a:r>
            <a:r>
              <a:rPr lang="en-US" sz="2000" dirty="0"/>
              <a:t>-console-consumer --bootstrap-server 127.0.0.1:9092 --topic </a:t>
            </a:r>
            <a:r>
              <a:rPr lang="en-US" sz="2000" dirty="0" err="1"/>
              <a:t>first_topic</a:t>
            </a:r>
            <a:r>
              <a:rPr lang="en-US" sz="2000" dirty="0"/>
              <a:t> --from-beginning --property </a:t>
            </a:r>
            <a:r>
              <a:rPr lang="en-US" sz="2000" dirty="0" err="1"/>
              <a:t>print.key</a:t>
            </a:r>
            <a:r>
              <a:rPr lang="en-US" sz="2000" dirty="0"/>
              <a:t>=true --property </a:t>
            </a:r>
            <a:r>
              <a:rPr lang="en-US" sz="2000" dirty="0" err="1"/>
              <a:t>key.separator</a:t>
            </a:r>
            <a:r>
              <a:rPr lang="en-US" sz="2000" dirty="0"/>
              <a:t>=,</a:t>
            </a:r>
          </a:p>
          <a:p>
            <a:endParaRPr lang="en-US" dirty="0"/>
          </a:p>
        </p:txBody>
      </p:sp>
    </p:spTree>
    <p:extLst>
      <p:ext uri="{BB962C8B-B14F-4D97-AF65-F5344CB8AC3E}">
        <p14:creationId xmlns:p14="http://schemas.microsoft.com/office/powerpoint/2010/main" val="2542382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5D938-A084-43C1-9F37-1A0E9691E0E8}"/>
              </a:ext>
            </a:extLst>
          </p:cNvPr>
          <p:cNvSpPr>
            <a:spLocks noGrp="1"/>
          </p:cNvSpPr>
          <p:nvPr>
            <p:ph type="title"/>
          </p:nvPr>
        </p:nvSpPr>
        <p:spPr/>
        <p:txBody>
          <a:bodyPr/>
          <a:lstStyle/>
          <a:p>
            <a:r>
              <a:rPr lang="en-US" dirty="0"/>
              <a:t>Kafka Java Programming</a:t>
            </a:r>
          </a:p>
        </p:txBody>
      </p:sp>
      <p:sp>
        <p:nvSpPr>
          <p:cNvPr id="3" name="Content Placeholder 2">
            <a:extLst>
              <a:ext uri="{FF2B5EF4-FFF2-40B4-BE49-F238E27FC236}">
                <a16:creationId xmlns:a16="http://schemas.microsoft.com/office/drawing/2014/main" id="{B0877037-A099-4A8B-AF63-85569BCB2BDB}"/>
              </a:ext>
            </a:extLst>
          </p:cNvPr>
          <p:cNvSpPr>
            <a:spLocks noGrp="1"/>
          </p:cNvSpPr>
          <p:nvPr>
            <p:ph idx="1"/>
          </p:nvPr>
        </p:nvSpPr>
        <p:spPr/>
        <p:txBody>
          <a:bodyPr/>
          <a:lstStyle/>
          <a:p>
            <a:r>
              <a:rPr lang="en-US" dirty="0"/>
              <a:t>Kafka documentation: </a:t>
            </a:r>
            <a:r>
              <a:rPr lang="en-US" dirty="0">
                <a:hlinkClick r:id="rId2"/>
              </a:rPr>
              <a:t>https://kafka.apache.org/documentation/</a:t>
            </a:r>
            <a:endParaRPr lang="en-US" dirty="0"/>
          </a:p>
          <a:p>
            <a:r>
              <a:rPr lang="en-US" dirty="0"/>
              <a:t>Configure producer: </a:t>
            </a:r>
            <a:r>
              <a:rPr lang="en-US" dirty="0">
                <a:hlinkClick r:id="rId3"/>
              </a:rPr>
              <a:t>https://kafka.apache.org/documentation/#producerconfigs</a:t>
            </a:r>
            <a:endParaRPr lang="en-US" dirty="0"/>
          </a:p>
          <a:p>
            <a:r>
              <a:rPr lang="en-US" dirty="0"/>
              <a:t>Configure consumers: </a:t>
            </a:r>
            <a:r>
              <a:rPr lang="en-US" dirty="0">
                <a:hlinkClick r:id="rId4"/>
              </a:rPr>
              <a:t>https://kafka.apache.org/documentation/#consumerconfigs</a:t>
            </a:r>
            <a:endParaRPr lang="en-US" dirty="0"/>
          </a:p>
        </p:txBody>
      </p:sp>
    </p:spTree>
    <p:extLst>
      <p:ext uri="{BB962C8B-B14F-4D97-AF65-F5344CB8AC3E}">
        <p14:creationId xmlns:p14="http://schemas.microsoft.com/office/powerpoint/2010/main" val="376283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D9B9-A30C-4198-AFEF-1E89E16FFE93}"/>
              </a:ext>
            </a:extLst>
          </p:cNvPr>
          <p:cNvSpPr>
            <a:spLocks noGrp="1"/>
          </p:cNvSpPr>
          <p:nvPr>
            <p:ph type="title"/>
          </p:nvPr>
        </p:nvSpPr>
        <p:spPr/>
        <p:txBody>
          <a:bodyPr/>
          <a:lstStyle/>
          <a:p>
            <a:r>
              <a:rPr lang="en-US" dirty="0"/>
              <a:t>Producer retries, timeouts, warning</a:t>
            </a:r>
          </a:p>
        </p:txBody>
      </p:sp>
      <p:sp>
        <p:nvSpPr>
          <p:cNvPr id="3" name="Content Placeholder 2">
            <a:extLst>
              <a:ext uri="{FF2B5EF4-FFF2-40B4-BE49-F238E27FC236}">
                <a16:creationId xmlns:a16="http://schemas.microsoft.com/office/drawing/2014/main" id="{F0B17EB0-31FC-4094-831A-375A3B51BF8F}"/>
              </a:ext>
            </a:extLst>
          </p:cNvPr>
          <p:cNvSpPr>
            <a:spLocks noGrp="1"/>
          </p:cNvSpPr>
          <p:nvPr>
            <p:ph idx="1"/>
          </p:nvPr>
        </p:nvSpPr>
        <p:spPr/>
        <p:txBody>
          <a:bodyPr>
            <a:normAutofit lnSpcReduction="10000"/>
          </a:bodyPr>
          <a:lstStyle/>
          <a:p>
            <a:r>
              <a:rPr lang="en-US" dirty="0"/>
              <a:t>retries</a:t>
            </a:r>
          </a:p>
          <a:p>
            <a:pPr lvl="1"/>
            <a:r>
              <a:rPr lang="en-US" dirty="0"/>
              <a:t>default to </a:t>
            </a:r>
            <a:r>
              <a:rPr lang="en-US" dirty="0" err="1"/>
              <a:t>Integer.MAX_INT</a:t>
            </a:r>
            <a:r>
              <a:rPr lang="en-US" dirty="0"/>
              <a:t> (2147483647) for Kafka &gt;= 2.1</a:t>
            </a:r>
          </a:p>
          <a:p>
            <a:r>
              <a:rPr lang="en-US" dirty="0"/>
              <a:t>retry.backoff.ms (default 100ms)</a:t>
            </a:r>
          </a:p>
          <a:p>
            <a:pPr lvl="1"/>
            <a:r>
              <a:rPr lang="en-US" dirty="0"/>
              <a:t>Every 100 </a:t>
            </a:r>
            <a:r>
              <a:rPr lang="en-US" dirty="0" err="1"/>
              <a:t>ms</a:t>
            </a:r>
            <a:r>
              <a:rPr lang="en-US" dirty="0"/>
              <a:t> Kafka producer retry a send to Kafka</a:t>
            </a:r>
          </a:p>
          <a:p>
            <a:r>
              <a:rPr lang="en-US" dirty="0"/>
              <a:t>delivery.timeout.ms</a:t>
            </a:r>
          </a:p>
          <a:p>
            <a:pPr lvl="1"/>
            <a:r>
              <a:rPr lang="en-US" dirty="0"/>
              <a:t>This means for 2-minute, producer will re-try and re-try to resend the messages to Kafka. After 2 minutes you will get timeout, and you have to handle error message in producer callback.</a:t>
            </a:r>
          </a:p>
          <a:p>
            <a:r>
              <a:rPr lang="en-US" dirty="0" err="1"/>
              <a:t>max.in.flight.requests.per.connection</a:t>
            </a:r>
            <a:endParaRPr lang="en-US" dirty="0"/>
          </a:p>
          <a:p>
            <a:pPr lvl="1"/>
            <a:r>
              <a:rPr lang="en-US" dirty="0"/>
              <a:t>This controls how many producer requests can be made in parallel to the broker</a:t>
            </a:r>
          </a:p>
          <a:p>
            <a:endParaRPr lang="en-US" dirty="0"/>
          </a:p>
          <a:p>
            <a:endParaRPr lang="en-US" dirty="0"/>
          </a:p>
        </p:txBody>
      </p:sp>
    </p:spTree>
    <p:extLst>
      <p:ext uri="{BB962C8B-B14F-4D97-AF65-F5344CB8AC3E}">
        <p14:creationId xmlns:p14="http://schemas.microsoft.com/office/powerpoint/2010/main" val="1587472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044A2-D8E7-4D50-91DC-02986DDE3E39}"/>
              </a:ext>
            </a:extLst>
          </p:cNvPr>
          <p:cNvSpPr>
            <a:spLocks noGrp="1"/>
          </p:cNvSpPr>
          <p:nvPr>
            <p:ph type="title"/>
          </p:nvPr>
        </p:nvSpPr>
        <p:spPr/>
        <p:txBody>
          <a:bodyPr/>
          <a:lstStyle/>
          <a:p>
            <a:r>
              <a:rPr lang="en-US" dirty="0"/>
              <a:t>Idempotent Producer</a:t>
            </a:r>
          </a:p>
        </p:txBody>
      </p:sp>
      <p:sp>
        <p:nvSpPr>
          <p:cNvPr id="3" name="Content Placeholder 2">
            <a:extLst>
              <a:ext uri="{FF2B5EF4-FFF2-40B4-BE49-F238E27FC236}">
                <a16:creationId xmlns:a16="http://schemas.microsoft.com/office/drawing/2014/main" id="{3D95C4D1-35C7-4DA9-8AEB-87805044BCBE}"/>
              </a:ext>
            </a:extLst>
          </p:cNvPr>
          <p:cNvSpPr>
            <a:spLocks noGrp="1"/>
          </p:cNvSpPr>
          <p:nvPr>
            <p:ph idx="1"/>
          </p:nvPr>
        </p:nvSpPr>
        <p:spPr/>
        <p:txBody>
          <a:bodyPr/>
          <a:lstStyle/>
          <a:p>
            <a:r>
              <a:rPr lang="en-US" sz="1800" dirty="0"/>
              <a:t>The Producer can introduce duplicate messages in Kafka due to network errors.</a:t>
            </a:r>
          </a:p>
          <a:p>
            <a:pPr marL="0" indent="0">
              <a:buNone/>
            </a:pPr>
            <a:endParaRPr lang="en-US" dirty="0"/>
          </a:p>
        </p:txBody>
      </p:sp>
      <p:pic>
        <p:nvPicPr>
          <p:cNvPr id="9218" name="Picture 1">
            <a:extLst>
              <a:ext uri="{FF2B5EF4-FFF2-40B4-BE49-F238E27FC236}">
                <a16:creationId xmlns:a16="http://schemas.microsoft.com/office/drawing/2014/main" id="{631985F2-3E6E-468D-8284-CEE14FFDE4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2" y="2949574"/>
            <a:ext cx="8130121" cy="2394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346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2F15E-7C96-4911-AB48-1CF6EAC773EE}"/>
              </a:ext>
            </a:extLst>
          </p:cNvPr>
          <p:cNvSpPr>
            <a:spLocks noGrp="1"/>
          </p:cNvSpPr>
          <p:nvPr>
            <p:ph type="title"/>
          </p:nvPr>
        </p:nvSpPr>
        <p:spPr/>
        <p:txBody>
          <a:bodyPr/>
          <a:lstStyle/>
          <a:p>
            <a:r>
              <a:rPr lang="en-US" dirty="0"/>
              <a:t>Idempotent Producer (continues	)</a:t>
            </a:r>
          </a:p>
        </p:txBody>
      </p:sp>
      <p:sp>
        <p:nvSpPr>
          <p:cNvPr id="3" name="Content Placeholder 2">
            <a:extLst>
              <a:ext uri="{FF2B5EF4-FFF2-40B4-BE49-F238E27FC236}">
                <a16:creationId xmlns:a16="http://schemas.microsoft.com/office/drawing/2014/main" id="{A25EE1DC-5317-4295-BD9A-5685958D7B1F}"/>
              </a:ext>
            </a:extLst>
          </p:cNvPr>
          <p:cNvSpPr>
            <a:spLocks noGrp="1"/>
          </p:cNvSpPr>
          <p:nvPr>
            <p:ph idx="1"/>
          </p:nvPr>
        </p:nvSpPr>
        <p:spPr/>
        <p:txBody>
          <a:bodyPr/>
          <a:lstStyle/>
          <a:p>
            <a:r>
              <a:rPr lang="en-US" sz="1800" dirty="0"/>
              <a:t>When producer retries, it send produce request id, </a:t>
            </a:r>
            <a:r>
              <a:rPr lang="en-US" sz="1800" dirty="0" err="1"/>
              <a:t>kafka</a:t>
            </a:r>
            <a:r>
              <a:rPr lang="en-US" sz="1800" dirty="0"/>
              <a:t> broker detect duplicate request id. Kafka is smart enough to not process same request id again and send ack message to producer.</a:t>
            </a:r>
          </a:p>
          <a:p>
            <a:r>
              <a:rPr lang="en-US" sz="1800" dirty="0"/>
              <a:t>Idempotent producers are great way to guarantee a stable and safe pipeline!</a:t>
            </a:r>
          </a:p>
          <a:p>
            <a:endParaRPr lang="en-US" dirty="0"/>
          </a:p>
        </p:txBody>
      </p:sp>
      <p:pic>
        <p:nvPicPr>
          <p:cNvPr id="10242" name="Picture 1">
            <a:extLst>
              <a:ext uri="{FF2B5EF4-FFF2-40B4-BE49-F238E27FC236}">
                <a16:creationId xmlns:a16="http://schemas.microsoft.com/office/drawing/2014/main" id="{09D9F42E-4BA6-4543-9D42-96513F705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9723" y="4087495"/>
            <a:ext cx="6268404" cy="2089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29771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87817-52F8-4358-89C0-111EE7462F2F}"/>
              </a:ext>
            </a:extLst>
          </p:cNvPr>
          <p:cNvSpPr>
            <a:spLocks noGrp="1"/>
          </p:cNvSpPr>
          <p:nvPr>
            <p:ph type="title"/>
          </p:nvPr>
        </p:nvSpPr>
        <p:spPr/>
        <p:txBody>
          <a:bodyPr/>
          <a:lstStyle/>
          <a:p>
            <a:r>
              <a:rPr lang="en-US" dirty="0" err="1"/>
              <a:t>Indempotent</a:t>
            </a:r>
            <a:r>
              <a:rPr lang="en-US" dirty="0"/>
              <a:t> Producer  (continues)</a:t>
            </a:r>
          </a:p>
        </p:txBody>
      </p:sp>
      <p:sp>
        <p:nvSpPr>
          <p:cNvPr id="3" name="Content Placeholder 2">
            <a:extLst>
              <a:ext uri="{FF2B5EF4-FFF2-40B4-BE49-F238E27FC236}">
                <a16:creationId xmlns:a16="http://schemas.microsoft.com/office/drawing/2014/main" id="{9BAE8E44-BF67-4393-9C15-5E1F80B64130}"/>
              </a:ext>
            </a:extLst>
          </p:cNvPr>
          <p:cNvSpPr>
            <a:spLocks noGrp="1"/>
          </p:cNvSpPr>
          <p:nvPr>
            <p:ph idx="1"/>
          </p:nvPr>
        </p:nvSpPr>
        <p:spPr/>
        <p:txBody>
          <a:bodyPr>
            <a:normAutofit fontScale="70000" lnSpcReduction="20000"/>
          </a:bodyPr>
          <a:lstStyle/>
          <a:p>
            <a:r>
              <a:rPr lang="en-US" b="1" dirty="0"/>
              <a:t>Kafka &lt; 0.11</a:t>
            </a:r>
          </a:p>
          <a:p>
            <a:pPr marL="0" indent="0">
              <a:buNone/>
            </a:pPr>
            <a:r>
              <a:rPr lang="en-US" dirty="0"/>
              <a:t>	acks=all (Producer level)</a:t>
            </a:r>
          </a:p>
          <a:p>
            <a:r>
              <a:rPr lang="en-US" dirty="0"/>
              <a:t>	</a:t>
            </a:r>
            <a:r>
              <a:rPr lang="en-US" dirty="0" err="1"/>
              <a:t>min.insync.replicas</a:t>
            </a:r>
            <a:r>
              <a:rPr lang="en-US" dirty="0"/>
              <a:t>=2 (broker/topic level)</a:t>
            </a:r>
          </a:p>
          <a:p>
            <a:pPr marL="0" indent="0">
              <a:buNone/>
            </a:pPr>
            <a:r>
              <a:rPr lang="en-US" dirty="0"/>
              <a:t>		Ensure two brokers in ISR at least have the data after an ack</a:t>
            </a:r>
          </a:p>
          <a:p>
            <a:r>
              <a:rPr lang="en-US" dirty="0"/>
              <a:t>	retries=MAX_INT (producer level)</a:t>
            </a:r>
          </a:p>
          <a:p>
            <a:pPr marL="0" indent="0">
              <a:buNone/>
            </a:pPr>
            <a:r>
              <a:rPr lang="en-US" dirty="0"/>
              <a:t>		Ensures transient errors are retried indefinitely</a:t>
            </a:r>
          </a:p>
          <a:p>
            <a:r>
              <a:rPr lang="en-US" dirty="0"/>
              <a:t>	</a:t>
            </a:r>
            <a:r>
              <a:rPr lang="en-US" dirty="0" err="1"/>
              <a:t>max.in.flight.requests.per.connections</a:t>
            </a:r>
            <a:r>
              <a:rPr lang="en-US" dirty="0"/>
              <a:t>=1 (producer level)</a:t>
            </a:r>
          </a:p>
          <a:p>
            <a:pPr marL="0" indent="0">
              <a:buNone/>
            </a:pPr>
            <a:r>
              <a:rPr lang="en-US" dirty="0"/>
              <a:t>		Ensures only one request is tried at any time, preventing message re-ordering in case of retries</a:t>
            </a:r>
          </a:p>
          <a:p>
            <a:r>
              <a:rPr lang="en-US" b="1" dirty="0"/>
              <a:t>Kafka &gt;= 0.11</a:t>
            </a:r>
          </a:p>
          <a:p>
            <a:pPr marL="0" indent="0">
              <a:buNone/>
            </a:pPr>
            <a:r>
              <a:rPr lang="en-US" dirty="0"/>
              <a:t>	</a:t>
            </a:r>
            <a:r>
              <a:rPr lang="en-US" dirty="0" err="1"/>
              <a:t>enable.idempotence</a:t>
            </a:r>
            <a:r>
              <a:rPr lang="en-US" dirty="0"/>
              <a:t>=true (producer level) + </a:t>
            </a:r>
            <a:r>
              <a:rPr lang="en-US" dirty="0" err="1"/>
              <a:t>min.insync.replicas</a:t>
            </a:r>
            <a:r>
              <a:rPr lang="en-US" dirty="0"/>
              <a:t>=2 (broker/topic level)</a:t>
            </a:r>
          </a:p>
          <a:p>
            <a:pPr marL="0" indent="0">
              <a:buNone/>
            </a:pPr>
            <a:r>
              <a:rPr lang="en-US" dirty="0"/>
              <a:t>		Implies acks=</a:t>
            </a:r>
            <a:r>
              <a:rPr lang="en-US" dirty="0" err="1"/>
              <a:t>all,retries</a:t>
            </a:r>
            <a:r>
              <a:rPr lang="en-US" dirty="0"/>
              <a:t>=</a:t>
            </a:r>
            <a:r>
              <a:rPr lang="en-US" dirty="0" err="1"/>
              <a:t>MAX_INT,max.in.flight.requests.per.connection</a:t>
            </a:r>
            <a:r>
              <a:rPr lang="en-US" dirty="0"/>
              <a:t>=1 if Kafka 0.11 or 5 if Kafka &gt;=1.0</a:t>
            </a:r>
          </a:p>
          <a:p>
            <a:endParaRPr lang="en-US" dirty="0"/>
          </a:p>
        </p:txBody>
      </p:sp>
    </p:spTree>
    <p:extLst>
      <p:ext uri="{BB962C8B-B14F-4D97-AF65-F5344CB8AC3E}">
        <p14:creationId xmlns:p14="http://schemas.microsoft.com/office/powerpoint/2010/main" val="1601558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1C18B-E843-48D9-BA3A-2D0C3D599892}"/>
              </a:ext>
            </a:extLst>
          </p:cNvPr>
          <p:cNvSpPr>
            <a:spLocks noGrp="1"/>
          </p:cNvSpPr>
          <p:nvPr>
            <p:ph type="title"/>
          </p:nvPr>
        </p:nvSpPr>
        <p:spPr/>
        <p:txBody>
          <a:bodyPr/>
          <a:lstStyle/>
          <a:p>
            <a:r>
              <a:rPr lang="en-US" dirty="0"/>
              <a:t>Producer Compression</a:t>
            </a:r>
          </a:p>
        </p:txBody>
      </p:sp>
      <p:sp>
        <p:nvSpPr>
          <p:cNvPr id="3" name="Content Placeholder 2">
            <a:extLst>
              <a:ext uri="{FF2B5EF4-FFF2-40B4-BE49-F238E27FC236}">
                <a16:creationId xmlns:a16="http://schemas.microsoft.com/office/drawing/2014/main" id="{53335E52-576B-40B2-BED5-99A3ED873939}"/>
              </a:ext>
            </a:extLst>
          </p:cNvPr>
          <p:cNvSpPr>
            <a:spLocks noGrp="1"/>
          </p:cNvSpPr>
          <p:nvPr>
            <p:ph idx="1"/>
          </p:nvPr>
        </p:nvSpPr>
        <p:spPr>
          <a:xfrm>
            <a:off x="838200" y="1825624"/>
            <a:ext cx="10515600" cy="4869815"/>
          </a:xfrm>
        </p:spPr>
        <p:txBody>
          <a:bodyPr>
            <a:normAutofit/>
          </a:bodyPr>
          <a:lstStyle/>
          <a:p>
            <a:r>
              <a:rPr lang="en-US" sz="1800" dirty="0"/>
              <a:t>Compression is enabled at the Producer level and does not require any configuration change in the Brokers or in the Consumers.</a:t>
            </a:r>
          </a:p>
          <a:p>
            <a:r>
              <a:rPr lang="en-US" sz="1800" dirty="0" err="1"/>
              <a:t>compression.type</a:t>
            </a:r>
            <a:r>
              <a:rPr lang="en-US" sz="1800" dirty="0"/>
              <a:t> can be none (default), </a:t>
            </a:r>
            <a:r>
              <a:rPr lang="en-US" sz="1800" dirty="0" err="1"/>
              <a:t>gzip</a:t>
            </a:r>
            <a:r>
              <a:rPr lang="en-US" sz="1800" dirty="0"/>
              <a:t>, lz4, snappy</a:t>
            </a:r>
          </a:p>
          <a:p>
            <a:r>
              <a:rPr lang="en-US" sz="1800" dirty="0"/>
              <a:t>Overall: Consider testing snappy or lz4 for optimal speed/compression ratio</a:t>
            </a:r>
          </a:p>
          <a:p>
            <a:r>
              <a:rPr lang="en-US" sz="1800" dirty="0"/>
              <a:t>Compression is more effective the bigger the batch of message being sent to Kafka!</a:t>
            </a:r>
          </a:p>
          <a:p>
            <a:pPr marL="0" indent="0">
              <a:buNone/>
            </a:pPr>
            <a:endParaRPr lang="en-US" sz="1800" dirty="0"/>
          </a:p>
        </p:txBody>
      </p:sp>
      <p:pic>
        <p:nvPicPr>
          <p:cNvPr id="4098" name="Picture 1">
            <a:extLst>
              <a:ext uri="{FF2B5EF4-FFF2-40B4-BE49-F238E27FC236}">
                <a16:creationId xmlns:a16="http://schemas.microsoft.com/office/drawing/2014/main" id="{6D503C97-FE21-4460-9728-F79980B169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8510" y="3714750"/>
            <a:ext cx="5723890" cy="266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6076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35748-C5CA-412A-9B26-234F2420019E}"/>
              </a:ext>
            </a:extLst>
          </p:cNvPr>
          <p:cNvSpPr>
            <a:spLocks noGrp="1"/>
          </p:cNvSpPr>
          <p:nvPr>
            <p:ph type="title"/>
          </p:nvPr>
        </p:nvSpPr>
        <p:spPr/>
        <p:txBody>
          <a:bodyPr/>
          <a:lstStyle/>
          <a:p>
            <a:r>
              <a:rPr lang="en-US" dirty="0"/>
              <a:t>Why do we need Kafka?</a:t>
            </a:r>
          </a:p>
        </p:txBody>
      </p:sp>
      <p:pic>
        <p:nvPicPr>
          <p:cNvPr id="4" name="Content Placeholder 3">
            <a:extLst>
              <a:ext uri="{FF2B5EF4-FFF2-40B4-BE49-F238E27FC236}">
                <a16:creationId xmlns:a16="http://schemas.microsoft.com/office/drawing/2014/main" id="{5EF760DE-5140-4DB2-B040-8891FDC688E8}"/>
              </a:ext>
            </a:extLst>
          </p:cNvPr>
          <p:cNvPicPr>
            <a:picLocks noGrp="1" noChangeAspect="1"/>
          </p:cNvPicPr>
          <p:nvPr>
            <p:ph idx="1"/>
          </p:nvPr>
        </p:nvPicPr>
        <p:blipFill>
          <a:blip r:embed="rId2"/>
          <a:stretch>
            <a:fillRect/>
          </a:stretch>
        </p:blipFill>
        <p:spPr>
          <a:xfrm>
            <a:off x="2152588" y="1690688"/>
            <a:ext cx="7093709" cy="4351337"/>
          </a:xfrm>
          <a:prstGeom prst="rect">
            <a:avLst/>
          </a:prstGeom>
        </p:spPr>
      </p:pic>
    </p:spTree>
    <p:extLst>
      <p:ext uri="{BB962C8B-B14F-4D97-AF65-F5344CB8AC3E}">
        <p14:creationId xmlns:p14="http://schemas.microsoft.com/office/powerpoint/2010/main" val="1079312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682BA-8171-40A0-B702-A8480A2C36A9}"/>
              </a:ext>
            </a:extLst>
          </p:cNvPr>
          <p:cNvSpPr>
            <a:spLocks noGrp="1"/>
          </p:cNvSpPr>
          <p:nvPr>
            <p:ph type="title"/>
          </p:nvPr>
        </p:nvSpPr>
        <p:spPr/>
        <p:txBody>
          <a:bodyPr/>
          <a:lstStyle/>
          <a:p>
            <a:r>
              <a:rPr lang="en-US" dirty="0"/>
              <a:t>Producer Batching</a:t>
            </a:r>
          </a:p>
        </p:txBody>
      </p:sp>
      <p:sp>
        <p:nvSpPr>
          <p:cNvPr id="3" name="Content Placeholder 2">
            <a:extLst>
              <a:ext uri="{FF2B5EF4-FFF2-40B4-BE49-F238E27FC236}">
                <a16:creationId xmlns:a16="http://schemas.microsoft.com/office/drawing/2014/main" id="{025AD684-ABCC-48AD-9787-CC8E6446EF9B}"/>
              </a:ext>
            </a:extLst>
          </p:cNvPr>
          <p:cNvSpPr>
            <a:spLocks noGrp="1"/>
          </p:cNvSpPr>
          <p:nvPr>
            <p:ph idx="1"/>
          </p:nvPr>
        </p:nvSpPr>
        <p:spPr/>
        <p:txBody>
          <a:bodyPr>
            <a:noAutofit/>
          </a:bodyPr>
          <a:lstStyle/>
          <a:p>
            <a:r>
              <a:rPr lang="en-US" sz="1600" dirty="0"/>
              <a:t>By default, Kafka tries to send records as soon as possible</a:t>
            </a:r>
          </a:p>
          <a:p>
            <a:pPr lvl="1"/>
            <a:r>
              <a:rPr lang="en-US" sz="1600" dirty="0"/>
              <a:t>It will have up to 5 requests in flight, meaning up to 5 messages individually sent at the same time.</a:t>
            </a:r>
          </a:p>
          <a:p>
            <a:pPr lvl="1"/>
            <a:r>
              <a:rPr lang="en-US" sz="1600" dirty="0"/>
              <a:t>After that, if more messages have to be sent while others are in flight, Kafka is smart and will start batching them while they waits to send then all at on</a:t>
            </a:r>
          </a:p>
          <a:p>
            <a:r>
              <a:rPr lang="en-US" sz="1600" dirty="0"/>
              <a:t>linger.ms (default 0)</a:t>
            </a:r>
          </a:p>
          <a:p>
            <a:pPr lvl="1"/>
            <a:r>
              <a:rPr lang="en-US" sz="1600" dirty="0"/>
              <a:t>Number of milliseconds a producer is willing to wait before sending a batch out. </a:t>
            </a:r>
          </a:p>
          <a:p>
            <a:pPr lvl="1"/>
            <a:r>
              <a:rPr lang="en-US" sz="1600" dirty="0"/>
              <a:t>By introducing some lag (for example linger.ms=5), we increase the chances of message being sent together in a batch</a:t>
            </a:r>
          </a:p>
          <a:p>
            <a:r>
              <a:rPr lang="en-US" sz="1600" dirty="0" err="1"/>
              <a:t>batch.size</a:t>
            </a:r>
            <a:endParaRPr lang="en-US" sz="1600" dirty="0"/>
          </a:p>
          <a:p>
            <a:pPr lvl="1"/>
            <a:r>
              <a:rPr lang="en-US" sz="1600" dirty="0"/>
              <a:t>Maximum number of bytes that will be included in a batch. The default is 16 KB.</a:t>
            </a:r>
          </a:p>
          <a:p>
            <a:pPr lvl="1"/>
            <a:r>
              <a:rPr lang="en-US" sz="1600" dirty="0"/>
              <a:t>Increasing the batch size to something like 32KB or 64 KB can help increasing the compression, throughput and efficiency of the requests</a:t>
            </a:r>
          </a:p>
          <a:p>
            <a:pPr lvl="1"/>
            <a:r>
              <a:rPr lang="en-US" sz="1600" dirty="0"/>
              <a:t>Any message that is bigger than the batch size will not be batched</a:t>
            </a:r>
          </a:p>
          <a:p>
            <a:pPr lvl="1"/>
            <a:r>
              <a:rPr lang="en-US" sz="1600" dirty="0"/>
              <a:t>A batch is allocated per partition, so make sure that you don’t set it to number that is too high, otherwise you will run waste memory!</a:t>
            </a:r>
          </a:p>
          <a:p>
            <a:pPr lvl="1"/>
            <a:r>
              <a:rPr lang="en-US" sz="1600" dirty="0"/>
              <a:t>You can monitor the average batch size metric using Kafka Producer metrics</a:t>
            </a:r>
          </a:p>
        </p:txBody>
      </p:sp>
    </p:spTree>
    <p:extLst>
      <p:ext uri="{BB962C8B-B14F-4D97-AF65-F5344CB8AC3E}">
        <p14:creationId xmlns:p14="http://schemas.microsoft.com/office/powerpoint/2010/main" val="3511300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BA698-86F7-4773-B1AF-6947D04EF76E}"/>
              </a:ext>
            </a:extLst>
          </p:cNvPr>
          <p:cNvSpPr>
            <a:spLocks noGrp="1"/>
          </p:cNvSpPr>
          <p:nvPr>
            <p:ph type="title"/>
          </p:nvPr>
        </p:nvSpPr>
        <p:spPr/>
        <p:txBody>
          <a:bodyPr/>
          <a:lstStyle/>
          <a:p>
            <a:r>
              <a:rPr lang="en-US" dirty="0"/>
              <a:t>Producer default partitions and key hashing </a:t>
            </a:r>
          </a:p>
        </p:txBody>
      </p:sp>
      <p:sp>
        <p:nvSpPr>
          <p:cNvPr id="3" name="Content Placeholder 2">
            <a:extLst>
              <a:ext uri="{FF2B5EF4-FFF2-40B4-BE49-F238E27FC236}">
                <a16:creationId xmlns:a16="http://schemas.microsoft.com/office/drawing/2014/main" id="{6048C8AD-5016-475C-8437-47B142332D0F}"/>
              </a:ext>
            </a:extLst>
          </p:cNvPr>
          <p:cNvSpPr>
            <a:spLocks noGrp="1"/>
          </p:cNvSpPr>
          <p:nvPr>
            <p:ph idx="1"/>
          </p:nvPr>
        </p:nvSpPr>
        <p:spPr/>
        <p:txBody>
          <a:bodyPr/>
          <a:lstStyle/>
          <a:p>
            <a:r>
              <a:rPr lang="en-US" sz="1800" dirty="0"/>
              <a:t>By default, your keys are hashed using the murmur2 algorithm.</a:t>
            </a:r>
          </a:p>
          <a:p>
            <a:r>
              <a:rPr lang="en-US" sz="1800" dirty="0"/>
              <a:t>It is most likely preferred to not override the </a:t>
            </a:r>
            <a:r>
              <a:rPr lang="en-US" sz="1800" dirty="0" err="1"/>
              <a:t>behaviour</a:t>
            </a:r>
            <a:r>
              <a:rPr lang="en-US" sz="1800" dirty="0"/>
              <a:t> of the </a:t>
            </a:r>
            <a:r>
              <a:rPr lang="en-US" sz="1800" dirty="0" err="1"/>
              <a:t>partitioner</a:t>
            </a:r>
            <a:r>
              <a:rPr lang="en-US" sz="1800" dirty="0"/>
              <a:t>, but it is possible to do so (</a:t>
            </a:r>
            <a:r>
              <a:rPr lang="en-US" sz="1800" dirty="0" err="1"/>
              <a:t>partitioner.class</a:t>
            </a:r>
            <a:r>
              <a:rPr lang="en-US" sz="1800" dirty="0"/>
              <a:t>).</a:t>
            </a:r>
          </a:p>
          <a:p>
            <a:r>
              <a:rPr lang="en-US" sz="1800" dirty="0"/>
              <a:t>The formula is: </a:t>
            </a:r>
            <a:r>
              <a:rPr lang="en-US" sz="1800" dirty="0" err="1"/>
              <a:t>targetPartition</a:t>
            </a:r>
            <a:r>
              <a:rPr lang="en-US" sz="1800" dirty="0"/>
              <a:t>= </a:t>
            </a:r>
            <a:r>
              <a:rPr lang="en-US" sz="1800" dirty="0" err="1"/>
              <a:t>Utils.abs</a:t>
            </a:r>
            <a:r>
              <a:rPr lang="en-US" sz="1800" dirty="0"/>
              <a:t>(Utils.murmur2(</a:t>
            </a:r>
            <a:r>
              <a:rPr lang="en-US" sz="1800" dirty="0" err="1"/>
              <a:t>record.key</a:t>
            </a:r>
            <a:r>
              <a:rPr lang="en-US" sz="1800" dirty="0"/>
              <a:t>())) % </a:t>
            </a:r>
            <a:r>
              <a:rPr lang="en-US" sz="1800" dirty="0" err="1"/>
              <a:t>numPartitions</a:t>
            </a:r>
            <a:r>
              <a:rPr lang="en-US" sz="1800" dirty="0"/>
              <a:t>;</a:t>
            </a:r>
          </a:p>
          <a:p>
            <a:r>
              <a:rPr lang="en-US" sz="1800" dirty="0"/>
              <a:t>This means that same key will go to the same partitions and adding partitions to a topic will completely alter the formula.</a:t>
            </a:r>
          </a:p>
          <a:p>
            <a:endParaRPr lang="en-US" dirty="0"/>
          </a:p>
        </p:txBody>
      </p:sp>
    </p:spTree>
    <p:extLst>
      <p:ext uri="{BB962C8B-B14F-4D97-AF65-F5344CB8AC3E}">
        <p14:creationId xmlns:p14="http://schemas.microsoft.com/office/powerpoint/2010/main" val="4694841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A3D68-E760-4282-9C8A-82CCE88706BF}"/>
              </a:ext>
            </a:extLst>
          </p:cNvPr>
          <p:cNvSpPr>
            <a:spLocks noGrp="1"/>
          </p:cNvSpPr>
          <p:nvPr>
            <p:ph type="title"/>
          </p:nvPr>
        </p:nvSpPr>
        <p:spPr/>
        <p:txBody>
          <a:bodyPr/>
          <a:lstStyle/>
          <a:p>
            <a:r>
              <a:rPr lang="en-US" dirty="0"/>
              <a:t>Delivery Semantics for Consumers</a:t>
            </a:r>
          </a:p>
        </p:txBody>
      </p:sp>
      <p:sp>
        <p:nvSpPr>
          <p:cNvPr id="3" name="Content Placeholder 2">
            <a:extLst>
              <a:ext uri="{FF2B5EF4-FFF2-40B4-BE49-F238E27FC236}">
                <a16:creationId xmlns:a16="http://schemas.microsoft.com/office/drawing/2014/main" id="{BC27416E-2547-493B-8478-0CD21431BD65}"/>
              </a:ext>
            </a:extLst>
          </p:cNvPr>
          <p:cNvSpPr>
            <a:spLocks noGrp="1"/>
          </p:cNvSpPr>
          <p:nvPr>
            <p:ph idx="1"/>
          </p:nvPr>
        </p:nvSpPr>
        <p:spPr>
          <a:xfrm>
            <a:off x="838200" y="1825624"/>
            <a:ext cx="10515600" cy="5032376"/>
          </a:xfrm>
        </p:spPr>
        <p:txBody>
          <a:bodyPr>
            <a:normAutofit/>
          </a:bodyPr>
          <a:lstStyle/>
          <a:p>
            <a:r>
              <a:rPr lang="en-US" sz="1800" dirty="0"/>
              <a:t>At most once</a:t>
            </a:r>
          </a:p>
          <a:p>
            <a:pPr lvl="1"/>
            <a:r>
              <a:rPr lang="en-US" sz="1800" dirty="0"/>
              <a:t>Default. Offsets are committed as soon as the message batch is received. If the processing goes wrong, the message will be lost (it won’t be read again).</a:t>
            </a:r>
          </a:p>
          <a:p>
            <a:pPr lvl="1"/>
            <a:endParaRPr lang="en-US" sz="1800" dirty="0"/>
          </a:p>
          <a:p>
            <a:pPr marL="457200" lvl="1" indent="0">
              <a:buNone/>
            </a:pPr>
            <a:endParaRPr lang="en-US" sz="1800" dirty="0"/>
          </a:p>
          <a:p>
            <a:pPr marL="457200" lvl="1" indent="0">
              <a:buNone/>
            </a:pPr>
            <a:endParaRPr lang="en-US" sz="1800" dirty="0"/>
          </a:p>
          <a:p>
            <a:endParaRPr lang="en-US" sz="1800" dirty="0"/>
          </a:p>
          <a:p>
            <a:r>
              <a:rPr lang="en-US" sz="1800" dirty="0"/>
              <a:t>At least once</a:t>
            </a:r>
          </a:p>
          <a:p>
            <a:pPr lvl="1"/>
            <a:r>
              <a:rPr lang="en-US" sz="1800" dirty="0"/>
              <a:t>Offsets are committed after the message is processed. If the processing goes wrong, the message will be read again. This can result in duplicate processing of messages. Make sure your processing is idempotent (i.e. processing again the messages won’t impact your systems)</a:t>
            </a:r>
          </a:p>
        </p:txBody>
      </p:sp>
      <p:pic>
        <p:nvPicPr>
          <p:cNvPr id="7170" name="Picture 1">
            <a:extLst>
              <a:ext uri="{FF2B5EF4-FFF2-40B4-BE49-F238E27FC236}">
                <a16:creationId xmlns:a16="http://schemas.microsoft.com/office/drawing/2014/main" id="{0C692E20-4993-4470-A509-A2238E607C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9630" y="2504122"/>
            <a:ext cx="5284169" cy="167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1">
            <a:extLst>
              <a:ext uri="{FF2B5EF4-FFF2-40B4-BE49-F238E27FC236}">
                <a16:creationId xmlns:a16="http://schemas.microsoft.com/office/drawing/2014/main" id="{9B00CA96-4B61-45B4-B478-EFE0A1FE20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7790" y="5254625"/>
            <a:ext cx="4789170" cy="1406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58359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E948-7AF8-47CD-B058-FE55397F09A3}"/>
              </a:ext>
            </a:extLst>
          </p:cNvPr>
          <p:cNvSpPr>
            <a:spLocks noGrp="1"/>
          </p:cNvSpPr>
          <p:nvPr>
            <p:ph type="title"/>
          </p:nvPr>
        </p:nvSpPr>
        <p:spPr/>
        <p:txBody>
          <a:bodyPr/>
          <a:lstStyle/>
          <a:p>
            <a:r>
              <a:rPr lang="en-US" dirty="0"/>
              <a:t>Consumer Poll Model</a:t>
            </a:r>
          </a:p>
        </p:txBody>
      </p:sp>
      <p:sp>
        <p:nvSpPr>
          <p:cNvPr id="3" name="Content Placeholder 2">
            <a:extLst>
              <a:ext uri="{FF2B5EF4-FFF2-40B4-BE49-F238E27FC236}">
                <a16:creationId xmlns:a16="http://schemas.microsoft.com/office/drawing/2014/main" id="{377C5612-C412-4293-96DD-8665C2FC4073}"/>
              </a:ext>
            </a:extLst>
          </p:cNvPr>
          <p:cNvSpPr>
            <a:spLocks noGrp="1"/>
          </p:cNvSpPr>
          <p:nvPr>
            <p:ph idx="1"/>
          </p:nvPr>
        </p:nvSpPr>
        <p:spPr/>
        <p:txBody>
          <a:bodyPr/>
          <a:lstStyle/>
          <a:p>
            <a:r>
              <a:rPr lang="en-US" dirty="0" err="1"/>
              <a:t>fetch.min.bytes</a:t>
            </a:r>
            <a:r>
              <a:rPr lang="en-US" dirty="0"/>
              <a:t> (default 1)</a:t>
            </a:r>
          </a:p>
          <a:p>
            <a:pPr lvl="1"/>
            <a:r>
              <a:rPr lang="en-US" dirty="0"/>
              <a:t>Controls how much data you want to pull at least on each request</a:t>
            </a:r>
          </a:p>
          <a:p>
            <a:r>
              <a:rPr lang="en-US" dirty="0" err="1"/>
              <a:t>max.poll.records</a:t>
            </a:r>
            <a:r>
              <a:rPr lang="en-US" dirty="0"/>
              <a:t> (default 500)</a:t>
            </a:r>
          </a:p>
          <a:p>
            <a:pPr lvl="1"/>
            <a:r>
              <a:rPr lang="en-US" dirty="0"/>
              <a:t>Controls how many records to receive per poll request</a:t>
            </a:r>
          </a:p>
          <a:p>
            <a:r>
              <a:rPr lang="en-US" dirty="0" err="1"/>
              <a:t>max.partitions.fetch.bytes</a:t>
            </a:r>
            <a:r>
              <a:rPr lang="en-US" dirty="0"/>
              <a:t> (default 1MB)</a:t>
            </a:r>
          </a:p>
          <a:p>
            <a:pPr lvl="1"/>
            <a:r>
              <a:rPr lang="en-US" dirty="0"/>
              <a:t>Maximum data returned by the broker per partition</a:t>
            </a:r>
          </a:p>
          <a:p>
            <a:r>
              <a:rPr lang="en-US" dirty="0" err="1"/>
              <a:t>fetch.max.bytes</a:t>
            </a:r>
            <a:r>
              <a:rPr lang="en-US" dirty="0"/>
              <a:t> (default 50 MB)</a:t>
            </a:r>
          </a:p>
          <a:p>
            <a:pPr lvl="1"/>
            <a:r>
              <a:rPr lang="en-US" dirty="0"/>
              <a:t>Maximum data returned for each fetch request (covers multiple partitions)</a:t>
            </a:r>
          </a:p>
        </p:txBody>
      </p:sp>
    </p:spTree>
    <p:extLst>
      <p:ext uri="{BB962C8B-B14F-4D97-AF65-F5344CB8AC3E}">
        <p14:creationId xmlns:p14="http://schemas.microsoft.com/office/powerpoint/2010/main" val="12212568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C6456-4DB0-4065-8E81-E254FC147F6C}"/>
              </a:ext>
            </a:extLst>
          </p:cNvPr>
          <p:cNvSpPr>
            <a:spLocks noGrp="1"/>
          </p:cNvSpPr>
          <p:nvPr>
            <p:ph type="title"/>
          </p:nvPr>
        </p:nvSpPr>
        <p:spPr/>
        <p:txBody>
          <a:bodyPr/>
          <a:lstStyle/>
          <a:p>
            <a:r>
              <a:rPr lang="en-US" dirty="0"/>
              <a:t>Consumer offset commits strategy</a:t>
            </a:r>
          </a:p>
        </p:txBody>
      </p:sp>
      <p:sp>
        <p:nvSpPr>
          <p:cNvPr id="3" name="Content Placeholder 2">
            <a:extLst>
              <a:ext uri="{FF2B5EF4-FFF2-40B4-BE49-F238E27FC236}">
                <a16:creationId xmlns:a16="http://schemas.microsoft.com/office/drawing/2014/main" id="{D2BBEA5A-25D4-4F8B-AD24-E2EBC0316083}"/>
              </a:ext>
            </a:extLst>
          </p:cNvPr>
          <p:cNvSpPr>
            <a:spLocks noGrp="1"/>
          </p:cNvSpPr>
          <p:nvPr>
            <p:ph idx="1"/>
          </p:nvPr>
        </p:nvSpPr>
        <p:spPr/>
        <p:txBody>
          <a:bodyPr>
            <a:normAutofit/>
          </a:bodyPr>
          <a:lstStyle/>
          <a:p>
            <a:r>
              <a:rPr lang="en-US" sz="1800" dirty="0" err="1"/>
              <a:t>enable.auto.commit</a:t>
            </a:r>
            <a:r>
              <a:rPr lang="en-US" sz="1800" dirty="0"/>
              <a:t>=true and synchronous processing of batches</a:t>
            </a:r>
          </a:p>
          <a:p>
            <a:pPr lvl="1"/>
            <a:r>
              <a:rPr lang="en-US" sz="1800" dirty="0"/>
              <a:t>With auto commit, offsets will be committed automatically for you at regular interval (auto.commit.interval.ms=5000 by default) every-time you call .poll()</a:t>
            </a:r>
          </a:p>
          <a:p>
            <a:r>
              <a:rPr lang="en-US" sz="1800" dirty="0" err="1"/>
              <a:t>enable.auto.commit</a:t>
            </a:r>
            <a:r>
              <a:rPr lang="en-US" sz="1800" dirty="0"/>
              <a:t>=false and manually commit of offsets</a:t>
            </a:r>
          </a:p>
          <a:p>
            <a:pPr lvl="1"/>
            <a:r>
              <a:rPr lang="en-US" sz="1800" dirty="0"/>
              <a:t>You control when you commit offsets and what’s the condition for committing them.</a:t>
            </a:r>
          </a:p>
          <a:p>
            <a:pPr lvl="1"/>
            <a:r>
              <a:rPr lang="en-US" sz="1800" dirty="0"/>
              <a:t>Example: accumulating records into a buffer and then flushing the buffer to a database + committing offsets then</a:t>
            </a:r>
          </a:p>
        </p:txBody>
      </p:sp>
    </p:spTree>
    <p:extLst>
      <p:ext uri="{BB962C8B-B14F-4D97-AF65-F5344CB8AC3E}">
        <p14:creationId xmlns:p14="http://schemas.microsoft.com/office/powerpoint/2010/main" val="39093674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0F1A8-7BA4-4A30-B638-A0CEFA8BA58A}"/>
              </a:ext>
            </a:extLst>
          </p:cNvPr>
          <p:cNvSpPr>
            <a:spLocks noGrp="1"/>
          </p:cNvSpPr>
          <p:nvPr>
            <p:ph type="title"/>
          </p:nvPr>
        </p:nvSpPr>
        <p:spPr/>
        <p:txBody>
          <a:bodyPr/>
          <a:lstStyle/>
          <a:p>
            <a:r>
              <a:rPr lang="en-US" dirty="0"/>
              <a:t>Kafka offset reset </a:t>
            </a:r>
            <a:r>
              <a:rPr lang="en-US" dirty="0" err="1"/>
              <a:t>behaviour</a:t>
            </a:r>
            <a:endParaRPr lang="en-US" dirty="0"/>
          </a:p>
        </p:txBody>
      </p:sp>
      <p:sp>
        <p:nvSpPr>
          <p:cNvPr id="3" name="Content Placeholder 2">
            <a:extLst>
              <a:ext uri="{FF2B5EF4-FFF2-40B4-BE49-F238E27FC236}">
                <a16:creationId xmlns:a16="http://schemas.microsoft.com/office/drawing/2014/main" id="{43C7EC38-E0BC-43D8-B471-D1A7BDCFFDA2}"/>
              </a:ext>
            </a:extLst>
          </p:cNvPr>
          <p:cNvSpPr>
            <a:spLocks noGrp="1"/>
          </p:cNvSpPr>
          <p:nvPr>
            <p:ph idx="1"/>
          </p:nvPr>
        </p:nvSpPr>
        <p:spPr/>
        <p:txBody>
          <a:bodyPr>
            <a:normAutofit/>
          </a:bodyPr>
          <a:lstStyle/>
          <a:p>
            <a:r>
              <a:rPr lang="en-US" sz="1800" dirty="0"/>
              <a:t>If Kafka has retention of 7 days, and your consumer is down for more than 7 days, the offsets are “invalid”.</a:t>
            </a:r>
          </a:p>
          <a:p>
            <a:r>
              <a:rPr lang="en-US" sz="1800" dirty="0"/>
              <a:t>This can be controlled by the broker setting </a:t>
            </a:r>
            <a:r>
              <a:rPr lang="en-US" sz="1800" dirty="0" err="1"/>
              <a:t>offset.retention.minutes</a:t>
            </a:r>
            <a:endParaRPr lang="en-US" sz="1800" dirty="0"/>
          </a:p>
          <a:p>
            <a:r>
              <a:rPr lang="en-US" sz="1800" dirty="0"/>
              <a:t>The </a:t>
            </a:r>
            <a:r>
              <a:rPr lang="en-US" sz="1800" dirty="0" err="1"/>
              <a:t>behaviour</a:t>
            </a:r>
            <a:r>
              <a:rPr lang="en-US" sz="1800" dirty="0"/>
              <a:t> for the consumer is to then use:</a:t>
            </a:r>
          </a:p>
          <a:p>
            <a:pPr lvl="1"/>
            <a:r>
              <a:rPr lang="en-US" sz="1800" dirty="0" err="1"/>
              <a:t>auto.offset.reset</a:t>
            </a:r>
            <a:r>
              <a:rPr lang="en-US" sz="1800" dirty="0"/>
              <a:t>=latest =&gt; Will read from the end of the log</a:t>
            </a:r>
          </a:p>
          <a:p>
            <a:pPr lvl="1"/>
            <a:r>
              <a:rPr lang="en-US" sz="1800" dirty="0" err="1"/>
              <a:t>auto.offset.reset</a:t>
            </a:r>
            <a:r>
              <a:rPr lang="en-US" sz="1800" dirty="0"/>
              <a:t>=earliest =&gt; Will read from the start of the log</a:t>
            </a:r>
          </a:p>
          <a:p>
            <a:pPr lvl="1"/>
            <a:r>
              <a:rPr lang="en-US" sz="1800" dirty="0" err="1"/>
              <a:t>auto.offset.reset</a:t>
            </a:r>
            <a:r>
              <a:rPr lang="en-US" sz="1800" dirty="0"/>
              <a:t>=none =&gt; Will throw exception if no offset is found</a:t>
            </a:r>
          </a:p>
          <a:p>
            <a:r>
              <a:rPr lang="en-US" sz="1800" dirty="0"/>
              <a:t>To replay data for a consumer group:</a:t>
            </a:r>
          </a:p>
          <a:p>
            <a:pPr lvl="1"/>
            <a:r>
              <a:rPr lang="en-US" sz="1800" dirty="0"/>
              <a:t>Take all the consumers from a specific group down</a:t>
            </a:r>
          </a:p>
          <a:p>
            <a:pPr lvl="1"/>
            <a:r>
              <a:rPr lang="en-US" sz="1800" dirty="0"/>
              <a:t>Use ‘</a:t>
            </a:r>
            <a:r>
              <a:rPr lang="en-US" sz="1800" dirty="0" err="1"/>
              <a:t>kafka</a:t>
            </a:r>
            <a:r>
              <a:rPr lang="en-US" sz="1800" dirty="0"/>
              <a:t>-consumer-groups’ command to set offset to what you want</a:t>
            </a:r>
          </a:p>
          <a:p>
            <a:pPr lvl="1"/>
            <a:r>
              <a:rPr lang="en-US" sz="1800" dirty="0"/>
              <a:t>Restart consumers</a:t>
            </a:r>
          </a:p>
          <a:p>
            <a:endParaRPr lang="en-US" sz="1800" dirty="0"/>
          </a:p>
        </p:txBody>
      </p:sp>
    </p:spTree>
    <p:extLst>
      <p:ext uri="{BB962C8B-B14F-4D97-AF65-F5344CB8AC3E}">
        <p14:creationId xmlns:p14="http://schemas.microsoft.com/office/powerpoint/2010/main" val="40959031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2F36-936F-467D-8178-4DE37C35A2C6}"/>
              </a:ext>
            </a:extLst>
          </p:cNvPr>
          <p:cNvSpPr>
            <a:spLocks noGrp="1"/>
          </p:cNvSpPr>
          <p:nvPr>
            <p:ph type="title"/>
          </p:nvPr>
        </p:nvSpPr>
        <p:spPr/>
        <p:txBody>
          <a:bodyPr/>
          <a:lstStyle/>
          <a:p>
            <a:r>
              <a:rPr lang="en-US" dirty="0"/>
              <a:t>Consumer internal threads</a:t>
            </a:r>
          </a:p>
        </p:txBody>
      </p:sp>
      <p:sp>
        <p:nvSpPr>
          <p:cNvPr id="3" name="Content Placeholder 2">
            <a:extLst>
              <a:ext uri="{FF2B5EF4-FFF2-40B4-BE49-F238E27FC236}">
                <a16:creationId xmlns:a16="http://schemas.microsoft.com/office/drawing/2014/main" id="{C619E1BC-68EE-403C-B29A-75AF37145B2B}"/>
              </a:ext>
            </a:extLst>
          </p:cNvPr>
          <p:cNvSpPr>
            <a:spLocks noGrp="1"/>
          </p:cNvSpPr>
          <p:nvPr>
            <p:ph idx="1"/>
          </p:nvPr>
        </p:nvSpPr>
        <p:spPr>
          <a:xfrm>
            <a:off x="838200" y="1825624"/>
            <a:ext cx="10515600" cy="4849495"/>
          </a:xfrm>
        </p:spPr>
        <p:txBody>
          <a:bodyPr>
            <a:normAutofit/>
          </a:bodyPr>
          <a:lstStyle/>
          <a:p>
            <a:r>
              <a:rPr lang="en-US" sz="1800" dirty="0"/>
              <a:t>Controlling consumer liveliness</a:t>
            </a:r>
          </a:p>
          <a:p>
            <a:pPr lvl="1"/>
            <a:r>
              <a:rPr lang="en-US" sz="1800" dirty="0"/>
              <a:t>Consumers in a group talk to a Consumer Groups Coordinator</a:t>
            </a:r>
          </a:p>
          <a:p>
            <a:pPr lvl="1"/>
            <a:r>
              <a:rPr lang="en-US" sz="1800" dirty="0"/>
              <a:t>To detect consumers that are “down”, there is a “heartbeat” and a “poll” mechanism</a:t>
            </a:r>
          </a:p>
          <a:p>
            <a:r>
              <a:rPr lang="en-US" sz="1800" dirty="0"/>
              <a:t>Consumer heartbeat thread</a:t>
            </a:r>
          </a:p>
          <a:p>
            <a:pPr lvl="1"/>
            <a:r>
              <a:rPr lang="en-US" sz="1800" dirty="0"/>
              <a:t>session.timeout.ms (default 10 seconds)</a:t>
            </a:r>
          </a:p>
          <a:p>
            <a:pPr lvl="2"/>
            <a:r>
              <a:rPr lang="en-US" sz="1800" dirty="0"/>
              <a:t>Heartbeats are sent periodically to the broker. If no heartbeat is sent during that period, the consumer is considered dead</a:t>
            </a:r>
          </a:p>
          <a:p>
            <a:pPr lvl="1"/>
            <a:r>
              <a:rPr lang="en-US" sz="1800" dirty="0"/>
              <a:t>heartbeat.interval.ms (default 3 seconds)</a:t>
            </a:r>
          </a:p>
          <a:p>
            <a:pPr lvl="2"/>
            <a:r>
              <a:rPr lang="en-US" sz="1800" dirty="0"/>
              <a:t>How often to send heartbeats</a:t>
            </a:r>
          </a:p>
          <a:p>
            <a:r>
              <a:rPr lang="en-US" sz="1800" dirty="0"/>
              <a:t>Consumer Poll Thread</a:t>
            </a:r>
          </a:p>
          <a:p>
            <a:pPr lvl="1"/>
            <a:r>
              <a:rPr lang="en-US" sz="1800" dirty="0"/>
              <a:t>max.poll.interval.ms (default 5 minutes)</a:t>
            </a:r>
          </a:p>
          <a:p>
            <a:pPr lvl="2"/>
            <a:r>
              <a:rPr lang="en-US" sz="1800" dirty="0"/>
              <a:t>Maximum amount of time between 2 .poll() calls before declaring the consumer dead</a:t>
            </a:r>
          </a:p>
          <a:p>
            <a:endParaRPr lang="en-US" sz="1800" dirty="0"/>
          </a:p>
        </p:txBody>
      </p:sp>
    </p:spTree>
    <p:extLst>
      <p:ext uri="{BB962C8B-B14F-4D97-AF65-F5344CB8AC3E}">
        <p14:creationId xmlns:p14="http://schemas.microsoft.com/office/powerpoint/2010/main" val="29862721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6F284-640B-4893-9DB6-6EA734C3A660}"/>
              </a:ext>
            </a:extLst>
          </p:cNvPr>
          <p:cNvSpPr>
            <a:spLocks noGrp="1"/>
          </p:cNvSpPr>
          <p:nvPr>
            <p:ph type="title"/>
          </p:nvPr>
        </p:nvSpPr>
        <p:spPr/>
        <p:txBody>
          <a:bodyPr/>
          <a:lstStyle/>
          <a:p>
            <a:r>
              <a:rPr lang="en-US" dirty="0"/>
              <a:t>Kafka Topics Naming Convention</a:t>
            </a:r>
          </a:p>
        </p:txBody>
      </p:sp>
      <p:sp>
        <p:nvSpPr>
          <p:cNvPr id="3" name="Content Placeholder 2">
            <a:extLst>
              <a:ext uri="{FF2B5EF4-FFF2-40B4-BE49-F238E27FC236}">
                <a16:creationId xmlns:a16="http://schemas.microsoft.com/office/drawing/2014/main" id="{436204F0-32CA-4B7B-AD99-1864A80CB6FC}"/>
              </a:ext>
            </a:extLst>
          </p:cNvPr>
          <p:cNvSpPr>
            <a:spLocks noGrp="1"/>
          </p:cNvSpPr>
          <p:nvPr>
            <p:ph idx="1"/>
          </p:nvPr>
        </p:nvSpPr>
        <p:spPr/>
        <p:txBody>
          <a:bodyPr/>
          <a:lstStyle/>
          <a:p>
            <a:r>
              <a:rPr lang="en-US" dirty="0">
                <a:hlinkClick r:id="rId2"/>
              </a:rPr>
              <a:t>https://riccomini.name/how-paint-bike-shed-kafka-topic-naming-conventions</a:t>
            </a:r>
            <a:endParaRPr lang="en-US" dirty="0"/>
          </a:p>
          <a:p>
            <a:endParaRPr lang="en-US" dirty="0"/>
          </a:p>
        </p:txBody>
      </p:sp>
    </p:spTree>
    <p:extLst>
      <p:ext uri="{BB962C8B-B14F-4D97-AF65-F5344CB8AC3E}">
        <p14:creationId xmlns:p14="http://schemas.microsoft.com/office/powerpoint/2010/main" val="4078623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DE95D-5229-4D15-AB2E-26F1023EB5DF}"/>
              </a:ext>
            </a:extLst>
          </p:cNvPr>
          <p:cNvSpPr>
            <a:spLocks noGrp="1"/>
          </p:cNvSpPr>
          <p:nvPr>
            <p:ph type="title"/>
          </p:nvPr>
        </p:nvSpPr>
        <p:spPr/>
        <p:txBody>
          <a:bodyPr/>
          <a:lstStyle/>
          <a:p>
            <a:r>
              <a:rPr lang="en-US" dirty="0"/>
              <a:t>Kafka Monitoring and Operations</a:t>
            </a:r>
          </a:p>
        </p:txBody>
      </p:sp>
      <p:sp>
        <p:nvSpPr>
          <p:cNvPr id="3" name="Content Placeholder 2">
            <a:extLst>
              <a:ext uri="{FF2B5EF4-FFF2-40B4-BE49-F238E27FC236}">
                <a16:creationId xmlns:a16="http://schemas.microsoft.com/office/drawing/2014/main" id="{E3751E9D-B610-411E-BDBB-9DAD55AFCEB7}"/>
              </a:ext>
            </a:extLst>
          </p:cNvPr>
          <p:cNvSpPr>
            <a:spLocks noGrp="1"/>
          </p:cNvSpPr>
          <p:nvPr>
            <p:ph idx="1"/>
          </p:nvPr>
        </p:nvSpPr>
        <p:spPr/>
        <p:txBody>
          <a:bodyPr>
            <a:normAutofit/>
          </a:bodyPr>
          <a:lstStyle/>
          <a:p>
            <a:r>
              <a:rPr lang="en-US" sz="2000" dirty="0"/>
              <a:t>Kafka Monitoring and Operations: </a:t>
            </a:r>
            <a:r>
              <a:rPr lang="en-US" sz="2000" dirty="0">
                <a:hlinkClick r:id="rId2"/>
              </a:rPr>
              <a:t>https://kafka.apache.org/documentation/#monitoring</a:t>
            </a:r>
            <a:endParaRPr lang="en-US" sz="2000" dirty="0"/>
          </a:p>
          <a:p>
            <a:r>
              <a:rPr lang="en-US" sz="2000" dirty="0"/>
              <a:t>Confluent documentation: </a:t>
            </a:r>
            <a:r>
              <a:rPr lang="en-US" sz="2000" dirty="0">
                <a:hlinkClick r:id="rId3"/>
              </a:rPr>
              <a:t>https://docs.confluent.io/current/kafka/monitoring.html</a:t>
            </a:r>
            <a:endParaRPr lang="en-US" sz="2000" dirty="0"/>
          </a:p>
          <a:p>
            <a:r>
              <a:rPr lang="en-US" sz="2000" dirty="0"/>
              <a:t>Datadog blog Kafka monitoring: </a:t>
            </a:r>
            <a:r>
              <a:rPr lang="en-US" sz="2000" dirty="0">
                <a:hlinkClick r:id="rId4"/>
              </a:rPr>
              <a:t>https://www.datadoghq.com/blog/monitoring-kafka-performance-metrics/</a:t>
            </a:r>
            <a:endParaRPr lang="en-US" sz="2000" dirty="0"/>
          </a:p>
          <a:p>
            <a:r>
              <a:rPr lang="en-US" sz="2000" dirty="0"/>
              <a:t>Kafka exposes metrics through JMS.</a:t>
            </a:r>
          </a:p>
          <a:p>
            <a:r>
              <a:rPr lang="en-US" sz="2000" dirty="0"/>
              <a:t>These metrics are highly important for monitoring Kafka and ensuring the systems are behaving correctly under load.</a:t>
            </a:r>
          </a:p>
          <a:p>
            <a:endParaRPr lang="en-US" dirty="0"/>
          </a:p>
        </p:txBody>
      </p:sp>
    </p:spTree>
    <p:extLst>
      <p:ext uri="{BB962C8B-B14F-4D97-AF65-F5344CB8AC3E}">
        <p14:creationId xmlns:p14="http://schemas.microsoft.com/office/powerpoint/2010/main" val="18087527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B5A1C-4A82-4418-ACAA-D248E4A2A321}"/>
              </a:ext>
            </a:extLst>
          </p:cNvPr>
          <p:cNvSpPr>
            <a:spLocks noGrp="1"/>
          </p:cNvSpPr>
          <p:nvPr>
            <p:ph type="title"/>
          </p:nvPr>
        </p:nvSpPr>
        <p:spPr/>
        <p:txBody>
          <a:bodyPr/>
          <a:lstStyle/>
          <a:p>
            <a:r>
              <a:rPr lang="en-US" dirty="0"/>
              <a:t>Changing a topic configuration</a:t>
            </a:r>
          </a:p>
        </p:txBody>
      </p:sp>
      <p:sp>
        <p:nvSpPr>
          <p:cNvPr id="3" name="Content Placeholder 2">
            <a:extLst>
              <a:ext uri="{FF2B5EF4-FFF2-40B4-BE49-F238E27FC236}">
                <a16:creationId xmlns:a16="http://schemas.microsoft.com/office/drawing/2014/main" id="{65D75298-0368-4833-8276-285924DB5AF2}"/>
              </a:ext>
            </a:extLst>
          </p:cNvPr>
          <p:cNvSpPr>
            <a:spLocks noGrp="1"/>
          </p:cNvSpPr>
          <p:nvPr>
            <p:ph idx="1"/>
          </p:nvPr>
        </p:nvSpPr>
        <p:spPr/>
        <p:txBody>
          <a:bodyPr>
            <a:normAutofit/>
          </a:bodyPr>
          <a:lstStyle/>
          <a:p>
            <a:r>
              <a:rPr lang="en-US" sz="1800" dirty="0"/>
              <a:t>Why should I care about topic configuration?</a:t>
            </a:r>
          </a:p>
          <a:p>
            <a:pPr lvl="1"/>
            <a:r>
              <a:rPr lang="en-US" sz="1800" dirty="0"/>
              <a:t>Brokers have defaults for all the topic configuration parameters.</a:t>
            </a:r>
          </a:p>
          <a:p>
            <a:pPr lvl="1"/>
            <a:r>
              <a:rPr lang="en-US" sz="1800" dirty="0"/>
              <a:t>These parameters impact performance and topic behavior</a:t>
            </a:r>
          </a:p>
          <a:p>
            <a:pPr lvl="1"/>
            <a:r>
              <a:rPr lang="en-US" sz="1800" dirty="0"/>
              <a:t>Some topics may need different values that the defaults like Replication factor, # of partitions, Message size, Compression level, Log cleanup policy, Min </a:t>
            </a:r>
            <a:r>
              <a:rPr lang="en-US" sz="1800" dirty="0" err="1"/>
              <a:t>insync</a:t>
            </a:r>
            <a:r>
              <a:rPr lang="en-US" sz="1800" dirty="0"/>
              <a:t> replicas </a:t>
            </a:r>
            <a:r>
              <a:rPr lang="en-US" sz="1800" dirty="0" err="1"/>
              <a:t>etc</a:t>
            </a:r>
            <a:endParaRPr lang="en-US" sz="1800" dirty="0"/>
          </a:p>
          <a:p>
            <a:endParaRPr lang="en-US" sz="1800" dirty="0"/>
          </a:p>
          <a:p>
            <a:r>
              <a:rPr lang="en-US" sz="1800" dirty="0"/>
              <a:t>Add config to a topic</a:t>
            </a:r>
          </a:p>
          <a:p>
            <a:pPr lvl="1"/>
            <a:r>
              <a:rPr lang="en-US" sz="1800" dirty="0" err="1"/>
              <a:t>kafka</a:t>
            </a:r>
            <a:r>
              <a:rPr lang="en-US" sz="1800" dirty="0"/>
              <a:t>-configs –zookeeper 127.0.0.1:2181 –entity-type topics –entity-name configured-topic –alter –add-config </a:t>
            </a:r>
            <a:r>
              <a:rPr lang="en-US" sz="1800" dirty="0" err="1"/>
              <a:t>min.insync.replicas</a:t>
            </a:r>
            <a:r>
              <a:rPr lang="en-US" sz="1800" dirty="0"/>
              <a:t>=2</a:t>
            </a:r>
          </a:p>
          <a:p>
            <a:r>
              <a:rPr lang="en-US" sz="1800" dirty="0"/>
              <a:t>Delete config of a topic</a:t>
            </a:r>
          </a:p>
          <a:p>
            <a:pPr lvl="1"/>
            <a:r>
              <a:rPr lang="en-US" sz="1800" dirty="0" err="1"/>
              <a:t>kafka</a:t>
            </a:r>
            <a:r>
              <a:rPr lang="en-US" sz="1800" dirty="0"/>
              <a:t>-configs –zookeeper 127.0.0.1:2181 –entity-type topics –entity-name configured-topic –alter –delete-config </a:t>
            </a:r>
            <a:r>
              <a:rPr lang="en-US" sz="1800" dirty="0" err="1"/>
              <a:t>min.insync.replicas</a:t>
            </a:r>
            <a:r>
              <a:rPr lang="en-US" sz="1800" dirty="0"/>
              <a:t>=2</a:t>
            </a:r>
          </a:p>
          <a:p>
            <a:endParaRPr lang="en-US" sz="1800" dirty="0"/>
          </a:p>
        </p:txBody>
      </p:sp>
    </p:spTree>
    <p:extLst>
      <p:ext uri="{BB962C8B-B14F-4D97-AF65-F5344CB8AC3E}">
        <p14:creationId xmlns:p14="http://schemas.microsoft.com/office/powerpoint/2010/main" val="881708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3B60F-9495-425D-A65D-36C845167986}"/>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0F201CB5-537E-4B00-9423-92E217E361BC}"/>
              </a:ext>
            </a:extLst>
          </p:cNvPr>
          <p:cNvSpPr>
            <a:spLocks noGrp="1"/>
          </p:cNvSpPr>
          <p:nvPr>
            <p:ph idx="1"/>
          </p:nvPr>
        </p:nvSpPr>
        <p:spPr/>
        <p:txBody>
          <a:bodyPr>
            <a:normAutofit/>
          </a:bodyPr>
          <a:lstStyle/>
          <a:p>
            <a:r>
              <a:rPr lang="en-US" dirty="0"/>
              <a:t>Messaging System</a:t>
            </a:r>
          </a:p>
          <a:p>
            <a:r>
              <a:rPr lang="en-US" dirty="0"/>
              <a:t>Activity Tracking</a:t>
            </a:r>
          </a:p>
          <a:p>
            <a:r>
              <a:rPr lang="en-US" dirty="0"/>
              <a:t>Gather metrics from many different locations</a:t>
            </a:r>
          </a:p>
          <a:p>
            <a:r>
              <a:rPr lang="en-US" dirty="0"/>
              <a:t>Application Logs gathering</a:t>
            </a:r>
          </a:p>
          <a:p>
            <a:r>
              <a:rPr lang="en-US" dirty="0"/>
              <a:t>Stream processing</a:t>
            </a:r>
          </a:p>
          <a:p>
            <a:r>
              <a:rPr lang="en-US" dirty="0"/>
              <a:t>De-coupling of system dependencies</a:t>
            </a:r>
          </a:p>
          <a:p>
            <a:r>
              <a:rPr lang="en-US" dirty="0"/>
              <a:t>Integrations with Spark, </a:t>
            </a:r>
            <a:r>
              <a:rPr lang="en-US" dirty="0" err="1"/>
              <a:t>Flirk</a:t>
            </a:r>
            <a:r>
              <a:rPr lang="en-US" dirty="0"/>
              <a:t>, Storm, Hadoop and many big data technologies</a:t>
            </a:r>
          </a:p>
          <a:p>
            <a:endParaRPr lang="en-US" dirty="0"/>
          </a:p>
        </p:txBody>
      </p:sp>
    </p:spTree>
    <p:extLst>
      <p:ext uri="{BB962C8B-B14F-4D97-AF65-F5344CB8AC3E}">
        <p14:creationId xmlns:p14="http://schemas.microsoft.com/office/powerpoint/2010/main" val="16025977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1950-B038-4A24-8E8E-E8D26299B92E}"/>
              </a:ext>
            </a:extLst>
          </p:cNvPr>
          <p:cNvSpPr>
            <a:spLocks noGrp="1"/>
          </p:cNvSpPr>
          <p:nvPr>
            <p:ph type="title"/>
          </p:nvPr>
        </p:nvSpPr>
        <p:spPr/>
        <p:txBody>
          <a:bodyPr>
            <a:normAutofit/>
          </a:bodyPr>
          <a:lstStyle/>
          <a:p>
            <a:r>
              <a:rPr lang="en-US" dirty="0"/>
              <a:t>Starting a multi-broker Kafka cluster using binaries</a:t>
            </a:r>
          </a:p>
        </p:txBody>
      </p:sp>
      <p:sp>
        <p:nvSpPr>
          <p:cNvPr id="3" name="Content Placeholder 2">
            <a:extLst>
              <a:ext uri="{FF2B5EF4-FFF2-40B4-BE49-F238E27FC236}">
                <a16:creationId xmlns:a16="http://schemas.microsoft.com/office/drawing/2014/main" id="{44D9EA31-66A5-4BC2-A18E-6E9BCE873D0C}"/>
              </a:ext>
            </a:extLst>
          </p:cNvPr>
          <p:cNvSpPr>
            <a:spLocks noGrp="1"/>
          </p:cNvSpPr>
          <p:nvPr>
            <p:ph idx="1"/>
          </p:nvPr>
        </p:nvSpPr>
        <p:spPr/>
        <p:txBody>
          <a:bodyPr>
            <a:normAutofit/>
          </a:bodyPr>
          <a:lstStyle/>
          <a:p>
            <a:r>
              <a:rPr lang="en-US" sz="1900" dirty="0"/>
              <a:t>Create copies of </a:t>
            </a:r>
            <a:r>
              <a:rPr lang="en-US" sz="1900" dirty="0" err="1"/>
              <a:t>server.properties</a:t>
            </a:r>
            <a:r>
              <a:rPr lang="en-US" sz="1900" dirty="0"/>
              <a:t> as server0.properties, server1.properties and server2.properties</a:t>
            </a:r>
          </a:p>
          <a:p>
            <a:r>
              <a:rPr lang="en-US" sz="1900" dirty="0"/>
              <a:t>Edit following properties in server1.properties: broker.id, </a:t>
            </a:r>
            <a:r>
              <a:rPr lang="en-US" sz="1900" dirty="0" err="1"/>
              <a:t>log.dirs</a:t>
            </a:r>
            <a:r>
              <a:rPr lang="en-US" sz="1900" dirty="0"/>
              <a:t>, listeners</a:t>
            </a:r>
          </a:p>
          <a:p>
            <a:r>
              <a:rPr lang="en-US" sz="1900" dirty="0"/>
              <a:t>Do same for server2.properties</a:t>
            </a:r>
          </a:p>
          <a:p>
            <a:r>
              <a:rPr lang="en-US" sz="1900" dirty="0"/>
              <a:t>Create directories as modified in above steps</a:t>
            </a:r>
          </a:p>
          <a:p>
            <a:r>
              <a:rPr lang="en-US" sz="1900" dirty="0"/>
              <a:t>Example</a:t>
            </a:r>
          </a:p>
          <a:p>
            <a:pPr lvl="1"/>
            <a:r>
              <a:rPr lang="en-US" sz="1900" dirty="0" err="1"/>
              <a:t>kafka</a:t>
            </a:r>
            <a:r>
              <a:rPr lang="en-US" sz="1900" dirty="0"/>
              <a:t>-topic –zookeeper 127.0.0.1:2181 –topic third-topic –create –partitions 6 replication-factor 3</a:t>
            </a:r>
          </a:p>
          <a:p>
            <a:pPr lvl="1"/>
            <a:r>
              <a:rPr lang="en-US" sz="1900" dirty="0" err="1"/>
              <a:t>kafka</a:t>
            </a:r>
            <a:r>
              <a:rPr lang="en-US" sz="1900" dirty="0"/>
              <a:t>-topic –zookeeper 127.0.0.1:2181 –topic third-topic –describe</a:t>
            </a:r>
          </a:p>
          <a:p>
            <a:pPr lvl="1"/>
            <a:r>
              <a:rPr lang="en-US" sz="1900" dirty="0" err="1"/>
              <a:t>kafka</a:t>
            </a:r>
            <a:r>
              <a:rPr lang="en-US" sz="1900" dirty="0"/>
              <a:t>-console-producer –broker-list 127.0.0.1:9092,127.0.0.1:9093,127.0.0.1:9094 –topic third-topic</a:t>
            </a:r>
          </a:p>
          <a:p>
            <a:pPr lvl="1"/>
            <a:r>
              <a:rPr lang="en-US" sz="1900" dirty="0" err="1"/>
              <a:t>kafka</a:t>
            </a:r>
            <a:r>
              <a:rPr lang="en-US" sz="1900" dirty="0"/>
              <a:t>-console-consumer –bootstrap-server 127.0.0.1:9093 –topic third-topic –from-beginning</a:t>
            </a:r>
          </a:p>
          <a:p>
            <a:endParaRPr lang="en-US" dirty="0"/>
          </a:p>
        </p:txBody>
      </p:sp>
    </p:spTree>
    <p:extLst>
      <p:ext uri="{BB962C8B-B14F-4D97-AF65-F5344CB8AC3E}">
        <p14:creationId xmlns:p14="http://schemas.microsoft.com/office/powerpoint/2010/main" val="4398350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7FE5F-7D16-4A13-A75C-92D371EC0A32}"/>
              </a:ext>
            </a:extLst>
          </p:cNvPr>
          <p:cNvSpPr>
            <a:spLocks noGrp="1"/>
          </p:cNvSpPr>
          <p:nvPr>
            <p:ph type="title"/>
          </p:nvPr>
        </p:nvSpPr>
        <p:spPr/>
        <p:txBody>
          <a:bodyPr>
            <a:normAutofit/>
          </a:bodyPr>
          <a:lstStyle/>
          <a:p>
            <a:r>
              <a:rPr lang="en-US" sz="3600" dirty="0"/>
              <a:t>Twitter Producer and Elastic Search Consumer Example</a:t>
            </a:r>
          </a:p>
        </p:txBody>
      </p:sp>
      <p:sp>
        <p:nvSpPr>
          <p:cNvPr id="3" name="Content Placeholder 2">
            <a:extLst>
              <a:ext uri="{FF2B5EF4-FFF2-40B4-BE49-F238E27FC236}">
                <a16:creationId xmlns:a16="http://schemas.microsoft.com/office/drawing/2014/main" id="{76DEEDF2-AC22-42A0-A654-52546BF5BB37}"/>
              </a:ext>
            </a:extLst>
          </p:cNvPr>
          <p:cNvSpPr>
            <a:spLocks noGrp="1"/>
          </p:cNvSpPr>
          <p:nvPr>
            <p:ph idx="1"/>
          </p:nvPr>
        </p:nvSpPr>
        <p:spPr/>
        <p:txBody>
          <a:bodyPr>
            <a:normAutofit/>
          </a:bodyPr>
          <a:lstStyle/>
          <a:p>
            <a:r>
              <a:rPr lang="en-US" sz="1900" dirty="0"/>
              <a:t>Twitter Producer</a:t>
            </a:r>
          </a:p>
          <a:p>
            <a:pPr lvl="1"/>
            <a:r>
              <a:rPr lang="en-US" sz="1900" dirty="0"/>
              <a:t>The Twitter Producer gets data from Twitter based on some keywords and put them in a Kafka topic of your choice</a:t>
            </a:r>
          </a:p>
          <a:p>
            <a:pPr lvl="1"/>
            <a:r>
              <a:rPr lang="en-US" sz="1900" dirty="0"/>
              <a:t>Twitter Java Client: </a:t>
            </a:r>
            <a:r>
              <a:rPr lang="en-US" sz="1900" dirty="0">
                <a:hlinkClick r:id="rId2"/>
              </a:rPr>
              <a:t>https://github.com/twitter/hbc</a:t>
            </a:r>
            <a:endParaRPr lang="en-US" sz="1900" dirty="0"/>
          </a:p>
          <a:p>
            <a:pPr lvl="1"/>
            <a:r>
              <a:rPr lang="en-US" sz="1900" dirty="0"/>
              <a:t>Twitter API Credentials: </a:t>
            </a:r>
            <a:r>
              <a:rPr lang="en-US" sz="1900" dirty="0">
                <a:hlinkClick r:id="rId3"/>
              </a:rPr>
              <a:t>https://developer.twitter.com/</a:t>
            </a:r>
            <a:endParaRPr lang="en-US" sz="1900" dirty="0"/>
          </a:p>
          <a:p>
            <a:pPr marL="457200" lvl="1" indent="0">
              <a:buNone/>
            </a:pPr>
            <a:endParaRPr lang="en-US" sz="1900" dirty="0"/>
          </a:p>
          <a:p>
            <a:r>
              <a:rPr lang="en-US" sz="1900" dirty="0" err="1"/>
              <a:t>ElasticSearch</a:t>
            </a:r>
            <a:r>
              <a:rPr lang="en-US" sz="1900" dirty="0"/>
              <a:t> Consumer</a:t>
            </a:r>
          </a:p>
          <a:p>
            <a:pPr lvl="1"/>
            <a:r>
              <a:rPr lang="en-US" sz="1900" dirty="0"/>
              <a:t>The </a:t>
            </a:r>
            <a:r>
              <a:rPr lang="en-US" sz="1900" dirty="0" err="1"/>
              <a:t>ElasticSearch</a:t>
            </a:r>
            <a:r>
              <a:rPr lang="en-US" sz="1900" dirty="0"/>
              <a:t> Consumer gets data from your twitter topic and inserts it into </a:t>
            </a:r>
            <a:r>
              <a:rPr lang="en-US" sz="1900" dirty="0" err="1"/>
              <a:t>ElasticSearch</a:t>
            </a:r>
            <a:endParaRPr lang="en-US" sz="1900" dirty="0"/>
          </a:p>
          <a:p>
            <a:pPr lvl="1"/>
            <a:r>
              <a:rPr lang="en-US" sz="1900" dirty="0" err="1"/>
              <a:t>ElasticSearch</a:t>
            </a:r>
            <a:r>
              <a:rPr lang="en-US" sz="1900" dirty="0"/>
              <a:t> Java Client: </a:t>
            </a:r>
            <a:r>
              <a:rPr lang="en-US" sz="1900" dirty="0">
                <a:hlinkClick r:id="rId4"/>
              </a:rPr>
              <a:t>https://www.elastic.co/guide/en/elasticsearch/client/java-rest/6.4/java-rest-high.html</a:t>
            </a:r>
            <a:endParaRPr lang="en-US" sz="1900" dirty="0"/>
          </a:p>
          <a:p>
            <a:pPr lvl="1"/>
            <a:r>
              <a:rPr lang="en-US" sz="1900" dirty="0" err="1"/>
              <a:t>ElasticSearch</a:t>
            </a:r>
            <a:r>
              <a:rPr lang="en-US" sz="1900" dirty="0"/>
              <a:t> setup:</a:t>
            </a:r>
          </a:p>
          <a:p>
            <a:pPr lvl="2"/>
            <a:r>
              <a:rPr lang="en-US" sz="1900" u="sng" dirty="0">
                <a:hlinkClick r:id="rId5"/>
              </a:rPr>
              <a:t>https://www.elastic.co/guide/en/elasticsearch/reference/current/setup.html</a:t>
            </a:r>
            <a:endParaRPr lang="en-US" sz="1900" dirty="0"/>
          </a:p>
          <a:p>
            <a:pPr lvl="2"/>
            <a:r>
              <a:rPr lang="en-US" sz="1900" dirty="0"/>
              <a:t>OR </a:t>
            </a:r>
            <a:r>
              <a:rPr lang="en-US" sz="1900" dirty="0">
                <a:hlinkClick r:id="rId6"/>
              </a:rPr>
              <a:t>https://bonsai.io/</a:t>
            </a:r>
            <a:endParaRPr lang="en-US" sz="1900" dirty="0"/>
          </a:p>
          <a:p>
            <a:endParaRPr lang="en-US" dirty="0"/>
          </a:p>
        </p:txBody>
      </p:sp>
    </p:spTree>
    <p:extLst>
      <p:ext uri="{BB962C8B-B14F-4D97-AF65-F5344CB8AC3E}">
        <p14:creationId xmlns:p14="http://schemas.microsoft.com/office/powerpoint/2010/main" val="6407713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293ED-BD68-46B5-8F72-3CF0801A6CB2}"/>
              </a:ext>
            </a:extLst>
          </p:cNvPr>
          <p:cNvSpPr>
            <a:spLocks noGrp="1"/>
          </p:cNvSpPr>
          <p:nvPr>
            <p:ph type="title"/>
          </p:nvPr>
        </p:nvSpPr>
        <p:spPr/>
        <p:txBody>
          <a:bodyPr/>
          <a:lstStyle/>
          <a:p>
            <a:r>
              <a:rPr lang="en-US" dirty="0"/>
              <a:t>Kafka Connect Source/Sink</a:t>
            </a:r>
          </a:p>
        </p:txBody>
      </p:sp>
      <p:sp>
        <p:nvSpPr>
          <p:cNvPr id="3" name="Content Placeholder 2">
            <a:extLst>
              <a:ext uri="{FF2B5EF4-FFF2-40B4-BE49-F238E27FC236}">
                <a16:creationId xmlns:a16="http://schemas.microsoft.com/office/drawing/2014/main" id="{DAFCA852-662F-4213-8B30-05D3E5920A1D}"/>
              </a:ext>
            </a:extLst>
          </p:cNvPr>
          <p:cNvSpPr>
            <a:spLocks noGrp="1"/>
          </p:cNvSpPr>
          <p:nvPr>
            <p:ph idx="1"/>
          </p:nvPr>
        </p:nvSpPr>
        <p:spPr/>
        <p:txBody>
          <a:bodyPr>
            <a:normAutofit/>
          </a:bodyPr>
          <a:lstStyle/>
          <a:p>
            <a:r>
              <a:rPr lang="en-US" sz="1800" dirty="0"/>
              <a:t>Four common use cases:</a:t>
            </a:r>
          </a:p>
          <a:p>
            <a:pPr lvl="1"/>
            <a:r>
              <a:rPr lang="en-US" sz="1400" dirty="0"/>
              <a:t>Source = &gt; Kafka	Producer API		Kafka Connect Source</a:t>
            </a:r>
          </a:p>
          <a:p>
            <a:pPr lvl="1"/>
            <a:r>
              <a:rPr lang="en-US" sz="1400" dirty="0"/>
              <a:t>Kafka =&gt; Kafka		Consumer, Producer API		Kafka Streams</a:t>
            </a:r>
          </a:p>
          <a:p>
            <a:pPr lvl="1"/>
            <a:r>
              <a:rPr lang="en-US" sz="1400" dirty="0"/>
              <a:t>Kafka =&gt; </a:t>
            </a:r>
            <a:r>
              <a:rPr lang="en-US" sz="1400" dirty="0" err="1"/>
              <a:t>Sinc</a:t>
            </a:r>
            <a:r>
              <a:rPr lang="en-US" sz="1400" dirty="0"/>
              <a:t>		Consumer API		Kafka Connect Sink</a:t>
            </a:r>
          </a:p>
          <a:p>
            <a:pPr lvl="1"/>
            <a:r>
              <a:rPr lang="en-US" sz="1400" dirty="0"/>
              <a:t>Kafka =&gt; App		Consumer API</a:t>
            </a:r>
            <a:endParaRPr lang="en-US" sz="1800" dirty="0"/>
          </a:p>
          <a:p>
            <a:r>
              <a:rPr lang="en-US" sz="1900" dirty="0"/>
              <a:t>Why Kafka Connect?</a:t>
            </a:r>
          </a:p>
          <a:p>
            <a:pPr lvl="1"/>
            <a:r>
              <a:rPr lang="en-US" sz="1500" dirty="0"/>
              <a:t>Programmers always want to import data from the same sources: DBs, SAP, </a:t>
            </a:r>
            <a:r>
              <a:rPr lang="en-US" sz="1500" dirty="0" err="1"/>
              <a:t>MongoDb</a:t>
            </a:r>
            <a:r>
              <a:rPr lang="en-US" sz="1500" dirty="0"/>
              <a:t>, Salesforce, Twitter etc.</a:t>
            </a:r>
          </a:p>
          <a:p>
            <a:pPr lvl="1"/>
            <a:r>
              <a:rPr lang="en-US" sz="1500" dirty="0"/>
              <a:t>Programmers always want to store data in the same sink: S3, Cassandra, </a:t>
            </a:r>
            <a:r>
              <a:rPr lang="en-US" sz="1500" dirty="0" err="1"/>
              <a:t>MangoDB</a:t>
            </a:r>
            <a:r>
              <a:rPr lang="en-US" sz="1500" dirty="0"/>
              <a:t>, Twitter, </a:t>
            </a:r>
            <a:r>
              <a:rPr lang="en-US" sz="1500" dirty="0" err="1"/>
              <a:t>ElasticSearch</a:t>
            </a:r>
            <a:r>
              <a:rPr lang="en-US" sz="1500" dirty="0"/>
              <a:t> etc.</a:t>
            </a:r>
          </a:p>
          <a:p>
            <a:pPr lvl="1"/>
            <a:r>
              <a:rPr lang="en-US" sz="1500" dirty="0"/>
              <a:t>It is tough to achieve Fault tolerant, Idempotent, Distribution, Ordering</a:t>
            </a:r>
          </a:p>
          <a:p>
            <a:pPr lvl="1"/>
            <a:r>
              <a:rPr lang="en-US" sz="1500" dirty="0"/>
              <a:t>Other programmers may already have done a very good job!</a:t>
            </a:r>
          </a:p>
          <a:p>
            <a:pPr lvl="1"/>
            <a:endParaRPr lang="en-US" sz="1500" dirty="0"/>
          </a:p>
          <a:p>
            <a:pPr lvl="1"/>
            <a:endParaRPr lang="en-US" sz="1500" dirty="0"/>
          </a:p>
          <a:p>
            <a:endParaRPr lang="en-US" sz="1800" dirty="0"/>
          </a:p>
          <a:p>
            <a:pPr lvl="1"/>
            <a:endParaRPr lang="en-US" sz="1600" dirty="0"/>
          </a:p>
        </p:txBody>
      </p:sp>
    </p:spTree>
    <p:extLst>
      <p:ext uri="{BB962C8B-B14F-4D97-AF65-F5344CB8AC3E}">
        <p14:creationId xmlns:p14="http://schemas.microsoft.com/office/powerpoint/2010/main" val="24099960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DE70-0073-49B4-A1A8-57B8F8BBED41}"/>
              </a:ext>
            </a:extLst>
          </p:cNvPr>
          <p:cNvSpPr>
            <a:spLocks noGrp="1"/>
          </p:cNvSpPr>
          <p:nvPr>
            <p:ph type="title"/>
          </p:nvPr>
        </p:nvSpPr>
        <p:spPr/>
        <p:txBody>
          <a:bodyPr/>
          <a:lstStyle/>
          <a:p>
            <a:r>
              <a:rPr lang="en-US" dirty="0"/>
              <a:t>Kafka Connect Source/Sink (continue…)</a:t>
            </a:r>
          </a:p>
        </p:txBody>
      </p:sp>
      <p:sp>
        <p:nvSpPr>
          <p:cNvPr id="3" name="Content Placeholder 2">
            <a:extLst>
              <a:ext uri="{FF2B5EF4-FFF2-40B4-BE49-F238E27FC236}">
                <a16:creationId xmlns:a16="http://schemas.microsoft.com/office/drawing/2014/main" id="{A802C92F-9C72-4365-93A1-8C3409585710}"/>
              </a:ext>
            </a:extLst>
          </p:cNvPr>
          <p:cNvSpPr>
            <a:spLocks noGrp="1"/>
          </p:cNvSpPr>
          <p:nvPr>
            <p:ph idx="1"/>
          </p:nvPr>
        </p:nvSpPr>
        <p:spPr>
          <a:xfrm>
            <a:off x="838200" y="1825624"/>
            <a:ext cx="10515600" cy="4849495"/>
          </a:xfrm>
        </p:spPr>
        <p:txBody>
          <a:bodyPr/>
          <a:lstStyle/>
          <a:p>
            <a:r>
              <a:rPr lang="en-US" sz="1800" dirty="0"/>
              <a:t>Architecture design</a:t>
            </a:r>
          </a:p>
          <a:p>
            <a:pPr lvl="1"/>
            <a:r>
              <a:rPr lang="en-US" sz="1800" dirty="0"/>
              <a:t>Source Connectors to get data from Common data sources.</a:t>
            </a:r>
          </a:p>
          <a:p>
            <a:pPr lvl="1"/>
            <a:r>
              <a:rPr lang="en-US" sz="1800" dirty="0"/>
              <a:t>Sink connectors to publish that data in Common data stores.</a:t>
            </a:r>
          </a:p>
          <a:p>
            <a:pPr lvl="1"/>
            <a:r>
              <a:rPr lang="en-US" sz="1800" dirty="0"/>
              <a:t>Make it easy for not experienced dev to quickly get their data reliably into Kafka</a:t>
            </a:r>
          </a:p>
          <a:p>
            <a:pPr lvl="1"/>
            <a:r>
              <a:rPr lang="en-US" sz="1800" dirty="0"/>
              <a:t>Part of your ETL pipeline</a:t>
            </a:r>
          </a:p>
          <a:p>
            <a:pPr lvl="1"/>
            <a:r>
              <a:rPr lang="en-US" sz="1800" dirty="0"/>
              <a:t>Scaling made easy from small pipelines to company-wide pipelines</a:t>
            </a:r>
          </a:p>
          <a:p>
            <a:pPr lvl="1"/>
            <a:r>
              <a:rPr lang="en-US" sz="1800" dirty="0"/>
              <a:t>Re-usable code!</a:t>
            </a:r>
          </a:p>
          <a:p>
            <a:endParaRPr lang="en-US" dirty="0"/>
          </a:p>
        </p:txBody>
      </p:sp>
      <p:pic>
        <p:nvPicPr>
          <p:cNvPr id="1026" name="Picture 1">
            <a:extLst>
              <a:ext uri="{FF2B5EF4-FFF2-40B4-BE49-F238E27FC236}">
                <a16:creationId xmlns:a16="http://schemas.microsoft.com/office/drawing/2014/main" id="{228F21F1-0D0C-428C-9EED-4CD71BCA8E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9802" y="3887470"/>
            <a:ext cx="5949227" cy="2493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02970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4C240-3660-4F29-9921-DD985BA636FB}"/>
              </a:ext>
            </a:extLst>
          </p:cNvPr>
          <p:cNvSpPr>
            <a:spLocks noGrp="1"/>
          </p:cNvSpPr>
          <p:nvPr>
            <p:ph type="title"/>
          </p:nvPr>
        </p:nvSpPr>
        <p:spPr/>
        <p:txBody>
          <a:bodyPr/>
          <a:lstStyle/>
          <a:p>
            <a:r>
              <a:rPr lang="en-US" dirty="0"/>
              <a:t>Kafka Stream</a:t>
            </a:r>
          </a:p>
        </p:txBody>
      </p:sp>
      <p:sp>
        <p:nvSpPr>
          <p:cNvPr id="3" name="Content Placeholder 2">
            <a:extLst>
              <a:ext uri="{FF2B5EF4-FFF2-40B4-BE49-F238E27FC236}">
                <a16:creationId xmlns:a16="http://schemas.microsoft.com/office/drawing/2014/main" id="{02258CB9-ED2D-4291-AC50-0493C8FB0EF7}"/>
              </a:ext>
            </a:extLst>
          </p:cNvPr>
          <p:cNvSpPr>
            <a:spLocks noGrp="1"/>
          </p:cNvSpPr>
          <p:nvPr>
            <p:ph idx="1"/>
          </p:nvPr>
        </p:nvSpPr>
        <p:spPr/>
        <p:txBody>
          <a:bodyPr>
            <a:normAutofit/>
          </a:bodyPr>
          <a:lstStyle/>
          <a:p>
            <a:r>
              <a:rPr lang="en-US" sz="1800" dirty="0"/>
              <a:t>Easy data processing and transformation library within Kafka</a:t>
            </a:r>
          </a:p>
          <a:p>
            <a:pPr lvl="1"/>
            <a:r>
              <a:rPr lang="en-US" sz="1600" dirty="0"/>
              <a:t>Standard Java application</a:t>
            </a:r>
          </a:p>
          <a:p>
            <a:pPr lvl="1"/>
            <a:r>
              <a:rPr lang="en-US" sz="1600" dirty="0"/>
              <a:t>No need to create a separate cluster</a:t>
            </a:r>
          </a:p>
          <a:p>
            <a:pPr lvl="1"/>
            <a:r>
              <a:rPr lang="en-US" sz="1600" dirty="0"/>
              <a:t>Exactly once capabilities</a:t>
            </a:r>
          </a:p>
        </p:txBody>
      </p:sp>
      <p:pic>
        <p:nvPicPr>
          <p:cNvPr id="2051" name="Picture 1">
            <a:extLst>
              <a:ext uri="{FF2B5EF4-FFF2-40B4-BE49-F238E27FC236}">
                <a16:creationId xmlns:a16="http://schemas.microsoft.com/office/drawing/2014/main" id="{4FCD937A-ECFF-4660-BF55-CFBD2B88D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3802" y="3054350"/>
            <a:ext cx="5627039" cy="236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27482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70A2E-56E4-4636-8DBD-CFED1E9C6281}"/>
              </a:ext>
            </a:extLst>
          </p:cNvPr>
          <p:cNvSpPr>
            <a:spLocks noGrp="1"/>
          </p:cNvSpPr>
          <p:nvPr>
            <p:ph type="title"/>
          </p:nvPr>
        </p:nvSpPr>
        <p:spPr/>
        <p:txBody>
          <a:bodyPr/>
          <a:lstStyle/>
          <a:p>
            <a:r>
              <a:rPr lang="en-US" dirty="0"/>
              <a:t>KSQL</a:t>
            </a:r>
          </a:p>
        </p:txBody>
      </p:sp>
      <p:sp>
        <p:nvSpPr>
          <p:cNvPr id="3" name="Content Placeholder 2">
            <a:extLst>
              <a:ext uri="{FF2B5EF4-FFF2-40B4-BE49-F238E27FC236}">
                <a16:creationId xmlns:a16="http://schemas.microsoft.com/office/drawing/2014/main" id="{EA04EF45-1B5F-4C33-B871-8091EDEB5B4C}"/>
              </a:ext>
            </a:extLst>
          </p:cNvPr>
          <p:cNvSpPr>
            <a:spLocks noGrp="1"/>
          </p:cNvSpPr>
          <p:nvPr>
            <p:ph idx="1"/>
          </p:nvPr>
        </p:nvSpPr>
        <p:spPr>
          <a:xfrm>
            <a:off x="838200" y="1825624"/>
            <a:ext cx="10515600" cy="4869815"/>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sz="1800" dirty="0"/>
              <a:t>How does KSQL works?</a:t>
            </a:r>
          </a:p>
        </p:txBody>
      </p:sp>
      <p:pic>
        <p:nvPicPr>
          <p:cNvPr id="4098" name="Picture 1">
            <a:extLst>
              <a:ext uri="{FF2B5EF4-FFF2-40B4-BE49-F238E27FC236}">
                <a16:creationId xmlns:a16="http://schemas.microsoft.com/office/drawing/2014/main" id="{925448F5-78E1-43BB-AFF1-8A5C34B285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750" y="1935163"/>
            <a:ext cx="6780530" cy="2946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1">
            <a:extLst>
              <a:ext uri="{FF2B5EF4-FFF2-40B4-BE49-F238E27FC236}">
                <a16:creationId xmlns:a16="http://schemas.microsoft.com/office/drawing/2014/main" id="{C6A27024-203E-47AB-ADC5-6DE3FD40A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4270" y="5316538"/>
            <a:ext cx="5449570" cy="117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16009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7B160-8E57-4173-B739-2A268D6F411F}"/>
              </a:ext>
            </a:extLst>
          </p:cNvPr>
          <p:cNvSpPr>
            <a:spLocks noGrp="1"/>
          </p:cNvSpPr>
          <p:nvPr>
            <p:ph type="title"/>
          </p:nvPr>
        </p:nvSpPr>
        <p:spPr/>
        <p:txBody>
          <a:bodyPr/>
          <a:lstStyle/>
          <a:p>
            <a:r>
              <a:rPr lang="en-US" dirty="0"/>
              <a:t>KSQL commands…</a:t>
            </a:r>
          </a:p>
        </p:txBody>
      </p:sp>
      <p:sp>
        <p:nvSpPr>
          <p:cNvPr id="3" name="Content Placeholder 2">
            <a:extLst>
              <a:ext uri="{FF2B5EF4-FFF2-40B4-BE49-F238E27FC236}">
                <a16:creationId xmlns:a16="http://schemas.microsoft.com/office/drawing/2014/main" id="{17E2F539-2ADB-4597-9004-B2CA0C5CBED8}"/>
              </a:ext>
            </a:extLst>
          </p:cNvPr>
          <p:cNvSpPr>
            <a:spLocks noGrp="1"/>
          </p:cNvSpPr>
          <p:nvPr>
            <p:ph idx="1"/>
          </p:nvPr>
        </p:nvSpPr>
        <p:spPr>
          <a:xfrm>
            <a:off x="838200" y="1825624"/>
            <a:ext cx="11140440" cy="4839335"/>
          </a:xfrm>
        </p:spPr>
        <p:txBody>
          <a:bodyPr>
            <a:normAutofit fontScale="85000" lnSpcReduction="20000"/>
          </a:bodyPr>
          <a:lstStyle/>
          <a:p>
            <a:r>
              <a:rPr lang="en-US" sz="1900" dirty="0"/>
              <a:t>list topics;</a:t>
            </a:r>
          </a:p>
          <a:p>
            <a:r>
              <a:rPr lang="en-US" sz="1900" dirty="0"/>
              <a:t>print ‘&lt;topic&gt;’;</a:t>
            </a:r>
          </a:p>
          <a:p>
            <a:r>
              <a:rPr lang="en-US" sz="1900" dirty="0"/>
              <a:t>print ‘&lt;topic&gt;’ from beginning;</a:t>
            </a:r>
          </a:p>
          <a:p>
            <a:r>
              <a:rPr lang="en-US" sz="1900" dirty="0"/>
              <a:t>To query data from </a:t>
            </a:r>
            <a:r>
              <a:rPr lang="en-US" sz="1900" dirty="0" err="1"/>
              <a:t>kafka</a:t>
            </a:r>
            <a:r>
              <a:rPr lang="en-US" sz="1900" dirty="0"/>
              <a:t> topics, you need to create Kafka Streams. A Stream in Kafka is the full history from the start of time.</a:t>
            </a:r>
          </a:p>
          <a:p>
            <a:pPr lvl="1"/>
            <a:r>
              <a:rPr lang="en-US" sz="1900" dirty="0"/>
              <a:t>create stream </a:t>
            </a:r>
            <a:r>
              <a:rPr lang="en-US" sz="1900" dirty="0" err="1"/>
              <a:t>users_stream</a:t>
            </a:r>
            <a:r>
              <a:rPr lang="en-US" sz="1900" dirty="0"/>
              <a:t> (name VARCHAR, </a:t>
            </a:r>
            <a:r>
              <a:rPr lang="en-US" sz="1900" dirty="0" err="1"/>
              <a:t>countrycode</a:t>
            </a:r>
            <a:r>
              <a:rPr lang="en-US" sz="1900" dirty="0"/>
              <a:t> VARCHAR) WITH (KAFKA_TOPIC='USERS', VALUE_FORMAT='DELIMITED’);</a:t>
            </a:r>
          </a:p>
          <a:p>
            <a:pPr lvl="1"/>
            <a:r>
              <a:rPr lang="en-US" sz="1900" dirty="0"/>
              <a:t>list streams;</a:t>
            </a:r>
          </a:p>
          <a:p>
            <a:pPr lvl="1"/>
            <a:r>
              <a:rPr lang="en-US" sz="1900" dirty="0"/>
              <a:t>select name, </a:t>
            </a:r>
            <a:r>
              <a:rPr lang="en-US" sz="1900" dirty="0" err="1"/>
              <a:t>countrycode</a:t>
            </a:r>
            <a:r>
              <a:rPr lang="en-US" sz="1900" dirty="0"/>
              <a:t> from </a:t>
            </a:r>
            <a:r>
              <a:rPr lang="en-US" sz="1900" dirty="0" err="1"/>
              <a:t>users_stream</a:t>
            </a:r>
            <a:r>
              <a:rPr lang="en-US" sz="1900" dirty="0"/>
              <a:t> emit changes;</a:t>
            </a:r>
          </a:p>
          <a:p>
            <a:pPr lvl="1"/>
            <a:r>
              <a:rPr lang="en-US" sz="1900" dirty="0"/>
              <a:t>Reset offset: SET ‘</a:t>
            </a:r>
            <a:r>
              <a:rPr lang="en-US" sz="1900" dirty="0" err="1"/>
              <a:t>auto.offset.reset</a:t>
            </a:r>
            <a:r>
              <a:rPr lang="en-US" sz="1900" dirty="0"/>
              <a:t>’=‘earliest’;</a:t>
            </a:r>
          </a:p>
          <a:p>
            <a:pPr lvl="1"/>
            <a:r>
              <a:rPr lang="en-US" sz="1900" dirty="0"/>
              <a:t>select </a:t>
            </a:r>
            <a:r>
              <a:rPr lang="en-US" sz="1900" dirty="0" err="1"/>
              <a:t>countrycode</a:t>
            </a:r>
            <a:r>
              <a:rPr lang="en-US" sz="1900" dirty="0"/>
              <a:t>, count(*) from </a:t>
            </a:r>
            <a:r>
              <a:rPr lang="en-US" sz="1900" dirty="0" err="1"/>
              <a:t>users_stream</a:t>
            </a:r>
            <a:r>
              <a:rPr lang="en-US" sz="1900" dirty="0"/>
              <a:t> group by </a:t>
            </a:r>
            <a:r>
              <a:rPr lang="en-US" sz="1900" dirty="0" err="1"/>
              <a:t>countrycode</a:t>
            </a:r>
            <a:r>
              <a:rPr lang="en-US" sz="1900" dirty="0"/>
              <a:t> emit changes;</a:t>
            </a:r>
          </a:p>
          <a:p>
            <a:pPr lvl="1"/>
            <a:r>
              <a:rPr lang="en-US" sz="1900" dirty="0"/>
              <a:t>drop stream if exists </a:t>
            </a:r>
            <a:r>
              <a:rPr lang="en-US" sz="1900" dirty="0" err="1"/>
              <a:t>users_stream</a:t>
            </a:r>
            <a:r>
              <a:rPr lang="en-US" sz="1900" dirty="0"/>
              <a:t> delete topic;</a:t>
            </a:r>
          </a:p>
          <a:p>
            <a:pPr lvl="1"/>
            <a:r>
              <a:rPr lang="en-US" sz="1900" dirty="0"/>
              <a:t>CREATE STREAM </a:t>
            </a:r>
            <a:r>
              <a:rPr lang="en-US" sz="1900" dirty="0" err="1"/>
              <a:t>userprofile</a:t>
            </a:r>
            <a:r>
              <a:rPr lang="en-US" sz="1900" dirty="0"/>
              <a:t> (</a:t>
            </a:r>
            <a:r>
              <a:rPr lang="en-US" sz="1900" dirty="0" err="1"/>
              <a:t>userid</a:t>
            </a:r>
            <a:r>
              <a:rPr lang="en-US" sz="1900" dirty="0"/>
              <a:t> INT, </a:t>
            </a:r>
            <a:r>
              <a:rPr lang="en-US" sz="1900" dirty="0" err="1"/>
              <a:t>firstname</a:t>
            </a:r>
            <a:r>
              <a:rPr lang="en-US" sz="1900" dirty="0"/>
              <a:t> VARCHAR, </a:t>
            </a:r>
            <a:r>
              <a:rPr lang="en-US" sz="1900" dirty="0" err="1"/>
              <a:t>lastname</a:t>
            </a:r>
            <a:r>
              <a:rPr lang="en-US" sz="1900" dirty="0"/>
              <a:t> VARCHAR, </a:t>
            </a:r>
            <a:r>
              <a:rPr lang="en-US" sz="1900" dirty="0" err="1"/>
              <a:t>countrycode</a:t>
            </a:r>
            <a:r>
              <a:rPr lang="en-US" sz="1900" dirty="0"/>
              <a:t> VARCHAR, rating DOUBLE) WITH (VALUE_FORMAT = 'JSON', KAFKA_TOPIC = 'USERPROFILE’);</a:t>
            </a:r>
          </a:p>
          <a:p>
            <a:pPr lvl="1"/>
            <a:r>
              <a:rPr lang="en-US" sz="1900" dirty="0"/>
              <a:t>describe </a:t>
            </a:r>
            <a:r>
              <a:rPr lang="en-US" sz="1900" dirty="0" err="1"/>
              <a:t>userprofile</a:t>
            </a:r>
            <a:r>
              <a:rPr lang="en-US" sz="1900" dirty="0"/>
              <a:t>; </a:t>
            </a:r>
          </a:p>
          <a:p>
            <a:pPr lvl="1"/>
            <a:r>
              <a:rPr lang="en-US" sz="1900" dirty="0"/>
              <a:t>CREATE TABLE COUNTRYTABLE (COUNTRYCODE VARCHAR, COUNTRYNAME VARCHAR) WITH (KAFKA_TOPIC='COUNTRY_CSV', VALUE_FORMAT='DELIMITED', KEY='</a:t>
            </a:r>
            <a:r>
              <a:rPr lang="en-US" sz="1900" dirty="0" err="1"/>
              <a:t>countrycode</a:t>
            </a:r>
            <a:r>
              <a:rPr lang="en-US" sz="1900" dirty="0"/>
              <a:t>’);</a:t>
            </a:r>
          </a:p>
          <a:p>
            <a:pPr lvl="1"/>
            <a:r>
              <a:rPr lang="en-US" sz="1900" dirty="0"/>
              <a:t>show tables;</a:t>
            </a:r>
          </a:p>
          <a:p>
            <a:pPr lvl="1"/>
            <a:r>
              <a:rPr lang="en-US" sz="1900" dirty="0"/>
              <a:t>describe </a:t>
            </a:r>
            <a:r>
              <a:rPr lang="en-US" sz="1900" dirty="0" err="1"/>
              <a:t>countrytable</a:t>
            </a:r>
            <a:r>
              <a:rPr lang="en-US" sz="1900" dirty="0"/>
              <a:t>;</a:t>
            </a:r>
          </a:p>
          <a:p>
            <a:pPr lvl="1"/>
            <a:r>
              <a:rPr lang="en-US" sz="1900" dirty="0"/>
              <a:t>select </a:t>
            </a:r>
            <a:r>
              <a:rPr lang="en-US" sz="1900" dirty="0" err="1"/>
              <a:t>countrycode</a:t>
            </a:r>
            <a:r>
              <a:rPr lang="en-US" sz="1900" dirty="0"/>
              <a:t>, </a:t>
            </a:r>
            <a:r>
              <a:rPr lang="en-US" sz="1900" dirty="0" err="1"/>
              <a:t>countryname</a:t>
            </a:r>
            <a:r>
              <a:rPr lang="en-US" sz="1900" dirty="0"/>
              <a:t> from </a:t>
            </a:r>
            <a:r>
              <a:rPr lang="en-US" sz="1900" dirty="0" err="1"/>
              <a:t>countrytable</a:t>
            </a:r>
            <a:r>
              <a:rPr lang="en-US" sz="1900" dirty="0"/>
              <a:t> emit changes;</a:t>
            </a:r>
          </a:p>
          <a:p>
            <a:endParaRPr lang="en-US" dirty="0"/>
          </a:p>
        </p:txBody>
      </p:sp>
    </p:spTree>
    <p:extLst>
      <p:ext uri="{BB962C8B-B14F-4D97-AF65-F5344CB8AC3E}">
        <p14:creationId xmlns:p14="http://schemas.microsoft.com/office/powerpoint/2010/main" val="39151321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9C99-59E2-48AC-BCB8-BD4B3F00069D}"/>
              </a:ext>
            </a:extLst>
          </p:cNvPr>
          <p:cNvSpPr>
            <a:spLocks noGrp="1"/>
          </p:cNvSpPr>
          <p:nvPr>
            <p:ph type="title"/>
          </p:nvPr>
        </p:nvSpPr>
        <p:spPr/>
        <p:txBody>
          <a:bodyPr/>
          <a:lstStyle/>
          <a:p>
            <a:r>
              <a:rPr lang="en-US" dirty="0"/>
              <a:t>Kafka Schema Registry</a:t>
            </a:r>
          </a:p>
        </p:txBody>
      </p:sp>
      <p:sp>
        <p:nvSpPr>
          <p:cNvPr id="3" name="Content Placeholder 2">
            <a:extLst>
              <a:ext uri="{FF2B5EF4-FFF2-40B4-BE49-F238E27FC236}">
                <a16:creationId xmlns:a16="http://schemas.microsoft.com/office/drawing/2014/main" id="{2880174F-EEA7-4356-A1EB-D7C72E06972E}"/>
              </a:ext>
            </a:extLst>
          </p:cNvPr>
          <p:cNvSpPr>
            <a:spLocks noGrp="1"/>
          </p:cNvSpPr>
          <p:nvPr>
            <p:ph idx="1"/>
          </p:nvPr>
        </p:nvSpPr>
        <p:spPr>
          <a:xfrm>
            <a:off x="838200" y="1825624"/>
            <a:ext cx="11170920" cy="4829175"/>
          </a:xfrm>
        </p:spPr>
        <p:txBody>
          <a:bodyPr>
            <a:normAutofit/>
          </a:bodyPr>
          <a:lstStyle/>
          <a:p>
            <a:r>
              <a:rPr lang="en-US" sz="1800" dirty="0"/>
              <a:t>Kafka takes bytes as an input and publishes them, no data verification</a:t>
            </a:r>
          </a:p>
          <a:p>
            <a:r>
              <a:rPr lang="en-US" sz="1800" dirty="0"/>
              <a:t>What if the producer sends bad data? What if a field gets renamed? What if the data format changes from one day to another? =&gt; The Consumers Break!</a:t>
            </a:r>
          </a:p>
          <a:p>
            <a:r>
              <a:rPr lang="en-US" sz="1800" dirty="0"/>
              <a:t>What if the Kafka Brokers were verifying the messages they receive? =&gt; It would break what makes Kafka so good (speed).</a:t>
            </a:r>
          </a:p>
          <a:p>
            <a:r>
              <a:rPr lang="en-US" sz="1800" dirty="0"/>
              <a:t>So, The Schema Registry (verification) has to be a separate components and it must be able to reject bad data.</a:t>
            </a:r>
          </a:p>
          <a:p>
            <a:r>
              <a:rPr lang="en-US" sz="1800" dirty="0"/>
              <a:t>Schema Registry Purpose</a:t>
            </a:r>
          </a:p>
          <a:p>
            <a:pPr lvl="1"/>
            <a:r>
              <a:rPr lang="en-US" sz="1800" dirty="0"/>
              <a:t>Store and retrieve schemas for Producers/Consumers</a:t>
            </a:r>
          </a:p>
          <a:p>
            <a:pPr lvl="1"/>
            <a:r>
              <a:rPr lang="en-US" sz="1800" dirty="0"/>
              <a:t>Enforce backward/Forward/Full compatibility on topics</a:t>
            </a:r>
          </a:p>
          <a:p>
            <a:pPr lvl="1"/>
            <a:r>
              <a:rPr lang="en-US" sz="1800" dirty="0"/>
              <a:t>Decrease the size of the payload of data sent to Kafka</a:t>
            </a:r>
          </a:p>
        </p:txBody>
      </p:sp>
      <p:pic>
        <p:nvPicPr>
          <p:cNvPr id="3074" name="Picture 1">
            <a:extLst>
              <a:ext uri="{FF2B5EF4-FFF2-40B4-BE49-F238E27FC236}">
                <a16:creationId xmlns:a16="http://schemas.microsoft.com/office/drawing/2014/main" id="{7BE4DFCB-5DC2-4AC3-87E9-15407307B2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3229" y="4151630"/>
            <a:ext cx="5173289" cy="2137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85984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C2B01-FC11-4C1E-974E-9B893B660C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569E8B-70C6-4684-B72A-FFD33FBCE772}"/>
              </a:ext>
            </a:extLst>
          </p:cNvPr>
          <p:cNvSpPr>
            <a:spLocks noGrp="1"/>
          </p:cNvSpPr>
          <p:nvPr>
            <p:ph idx="1"/>
          </p:nvPr>
        </p:nvSpPr>
        <p:spPr/>
        <p:txBody>
          <a:bodyPr>
            <a:normAutofit/>
          </a:bodyPr>
          <a:lstStyle/>
          <a:p>
            <a:pPr marL="0" indent="0" algn="ctr">
              <a:buNone/>
            </a:pPr>
            <a:endParaRPr lang="en-US" sz="8000" b="1">
              <a:solidFill>
                <a:srgbClr val="FF0000"/>
              </a:solidFill>
            </a:endParaRPr>
          </a:p>
          <a:p>
            <a:pPr marL="0" indent="0" algn="ctr">
              <a:buNone/>
            </a:pPr>
            <a:r>
              <a:rPr lang="en-US" sz="8000" b="1">
                <a:solidFill>
                  <a:srgbClr val="FF0000"/>
                </a:solidFill>
              </a:rPr>
              <a:t>Thanks</a:t>
            </a:r>
            <a:endParaRPr lang="en-US" sz="8000" b="1" dirty="0">
              <a:solidFill>
                <a:srgbClr val="FF0000"/>
              </a:solidFill>
            </a:endParaRPr>
          </a:p>
        </p:txBody>
      </p:sp>
    </p:spTree>
    <p:extLst>
      <p:ext uri="{BB962C8B-B14F-4D97-AF65-F5344CB8AC3E}">
        <p14:creationId xmlns:p14="http://schemas.microsoft.com/office/powerpoint/2010/main" val="40492176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0CC70-4545-4253-851F-537DEB98203A}"/>
              </a:ext>
            </a:extLst>
          </p:cNvPr>
          <p:cNvSpPr>
            <a:spLocks noGrp="1"/>
          </p:cNvSpPr>
          <p:nvPr>
            <p:ph type="title"/>
          </p:nvPr>
        </p:nvSpPr>
        <p:spPr/>
        <p:txBody>
          <a:bodyPr/>
          <a:lstStyle/>
          <a:p>
            <a:r>
              <a:rPr lang="en-US" dirty="0"/>
              <a:t>Elastic Search concepts</a:t>
            </a:r>
          </a:p>
        </p:txBody>
      </p:sp>
      <p:sp>
        <p:nvSpPr>
          <p:cNvPr id="3" name="Content Placeholder 2">
            <a:extLst>
              <a:ext uri="{FF2B5EF4-FFF2-40B4-BE49-F238E27FC236}">
                <a16:creationId xmlns:a16="http://schemas.microsoft.com/office/drawing/2014/main" id="{CECEB0D0-1C68-4267-8366-25BE05DE2C04}"/>
              </a:ext>
            </a:extLst>
          </p:cNvPr>
          <p:cNvSpPr>
            <a:spLocks noGrp="1"/>
          </p:cNvSpPr>
          <p:nvPr>
            <p:ph idx="1"/>
          </p:nvPr>
        </p:nvSpPr>
        <p:spPr/>
        <p:txBody>
          <a:bodyPr>
            <a:normAutofit fontScale="40000" lnSpcReduction="20000"/>
          </a:bodyPr>
          <a:lstStyle/>
          <a:p>
            <a:r>
              <a:rPr lang="en-US" dirty="0"/>
              <a:t>Node</a:t>
            </a:r>
          </a:p>
          <a:p>
            <a:pPr lvl="1"/>
            <a:r>
              <a:rPr lang="en-US" dirty="0"/>
              <a:t>Single running instance of </a:t>
            </a:r>
            <a:r>
              <a:rPr lang="en-US" dirty="0" err="1"/>
              <a:t>ElasticSearch</a:t>
            </a:r>
            <a:endParaRPr lang="en-US" dirty="0"/>
          </a:p>
          <a:p>
            <a:pPr lvl="1"/>
            <a:r>
              <a:rPr lang="en-US" dirty="0"/>
              <a:t>Single physical and virtual server can accommodates multiple node</a:t>
            </a:r>
          </a:p>
          <a:p>
            <a:r>
              <a:rPr lang="en-US" dirty="0"/>
              <a:t>Cluster</a:t>
            </a:r>
          </a:p>
          <a:p>
            <a:pPr lvl="1"/>
            <a:r>
              <a:rPr lang="en-US" dirty="0"/>
              <a:t>Collection of one or more nodes</a:t>
            </a:r>
          </a:p>
          <a:p>
            <a:r>
              <a:rPr lang="en-US" dirty="0"/>
              <a:t>Index</a:t>
            </a:r>
          </a:p>
          <a:p>
            <a:pPr lvl="1"/>
            <a:r>
              <a:rPr lang="en-US" dirty="0"/>
              <a:t>Collection of different types of documents and their properties</a:t>
            </a:r>
          </a:p>
          <a:p>
            <a:pPr lvl="1"/>
            <a:r>
              <a:rPr lang="en-US" dirty="0"/>
              <a:t>PUT /schools</a:t>
            </a:r>
          </a:p>
          <a:p>
            <a:pPr lvl="1"/>
            <a:r>
              <a:rPr lang="en-US" dirty="0"/>
              <a:t>DELETE /colleges</a:t>
            </a:r>
          </a:p>
          <a:p>
            <a:pPr lvl="1"/>
            <a:r>
              <a:rPr lang="en-US" dirty="0"/>
              <a:t>GET /colleges</a:t>
            </a:r>
          </a:p>
          <a:p>
            <a:pPr lvl="1"/>
            <a:r>
              <a:rPr lang="en-US" dirty="0"/>
              <a:t>GET /colleges/_settings</a:t>
            </a:r>
          </a:p>
          <a:p>
            <a:pPr lvl="1"/>
            <a:r>
              <a:rPr lang="en-US" dirty="0"/>
              <a:t>GET /_stats</a:t>
            </a:r>
          </a:p>
          <a:p>
            <a:r>
              <a:rPr lang="en-US" dirty="0"/>
              <a:t>Document</a:t>
            </a:r>
          </a:p>
          <a:p>
            <a:pPr lvl="1"/>
            <a:r>
              <a:rPr lang="en-US" dirty="0"/>
              <a:t>It is a collection of fields in a specific manner defined in JSON format</a:t>
            </a:r>
          </a:p>
          <a:p>
            <a:pPr lvl="1"/>
            <a:r>
              <a:rPr lang="en-US" dirty="0"/>
              <a:t>Every document is associated with a unique identifier called the UID.</a:t>
            </a:r>
          </a:p>
          <a:p>
            <a:pPr lvl="1"/>
            <a:r>
              <a:rPr lang="en-US" dirty="0"/>
              <a:t>PUT schools/_doc/5</a:t>
            </a:r>
          </a:p>
          <a:p>
            <a:pPr marL="457200" lvl="1" indent="0">
              <a:buNone/>
            </a:pPr>
            <a:r>
              <a:rPr lang="en-US" dirty="0"/>
              <a:t>	{“</a:t>
            </a:r>
            <a:r>
              <a:rPr lang="en-US" dirty="0" err="1"/>
              <a:t>name":"City</a:t>
            </a:r>
            <a:r>
              <a:rPr lang="en-US" dirty="0"/>
              <a:t> School", "</a:t>
            </a:r>
            <a:r>
              <a:rPr lang="en-US" dirty="0" err="1"/>
              <a:t>description":"ICSE</a:t>
            </a:r>
            <a:r>
              <a:rPr lang="en-US" dirty="0"/>
              <a:t>", "</a:t>
            </a:r>
            <a:r>
              <a:rPr lang="en-US" dirty="0" err="1"/>
              <a:t>street":"West</a:t>
            </a:r>
            <a:r>
              <a:rPr lang="en-US" dirty="0"/>
              <a:t> End"}</a:t>
            </a:r>
          </a:p>
          <a:p>
            <a:r>
              <a:rPr lang="en-US" dirty="0"/>
              <a:t>Shard</a:t>
            </a:r>
          </a:p>
          <a:p>
            <a:pPr lvl="1"/>
            <a:r>
              <a:rPr lang="en-US" dirty="0"/>
              <a:t>Indexes are horizontally subdivided into shards. This means each shard contains all the properties of document but contains less number of JSON objects than index.</a:t>
            </a:r>
          </a:p>
          <a:p>
            <a:pPr lvl="1"/>
            <a:r>
              <a:rPr lang="en-US" dirty="0"/>
              <a:t>The horizontal separation makes shard an independent node, which can be store in any node.</a:t>
            </a:r>
          </a:p>
          <a:p>
            <a:r>
              <a:rPr lang="en-US" dirty="0"/>
              <a:t>Replicas</a:t>
            </a:r>
          </a:p>
          <a:p>
            <a:pPr lvl="1"/>
            <a:r>
              <a:rPr lang="en-US" dirty="0"/>
              <a:t>Elasticsearch allows a user to create replicas of their indexes and shards.</a:t>
            </a:r>
          </a:p>
        </p:txBody>
      </p:sp>
    </p:spTree>
    <p:extLst>
      <p:ext uri="{BB962C8B-B14F-4D97-AF65-F5344CB8AC3E}">
        <p14:creationId xmlns:p14="http://schemas.microsoft.com/office/powerpoint/2010/main" val="4160429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60A7A-4F1C-4EB3-875C-BF2147A4F430}"/>
              </a:ext>
            </a:extLst>
          </p:cNvPr>
          <p:cNvSpPr>
            <a:spLocks noGrp="1"/>
          </p:cNvSpPr>
          <p:nvPr>
            <p:ph type="title"/>
          </p:nvPr>
        </p:nvSpPr>
        <p:spPr/>
        <p:txBody>
          <a:bodyPr/>
          <a:lstStyle/>
          <a:p>
            <a:r>
              <a:rPr lang="en-US" dirty="0"/>
              <a:t>Kafka Concepts</a:t>
            </a:r>
          </a:p>
        </p:txBody>
      </p:sp>
      <p:sp>
        <p:nvSpPr>
          <p:cNvPr id="3" name="Content Placeholder 2">
            <a:extLst>
              <a:ext uri="{FF2B5EF4-FFF2-40B4-BE49-F238E27FC236}">
                <a16:creationId xmlns:a16="http://schemas.microsoft.com/office/drawing/2014/main" id="{CEDF82AD-C55D-467E-913E-E98C37597FCC}"/>
              </a:ext>
            </a:extLst>
          </p:cNvPr>
          <p:cNvSpPr>
            <a:spLocks noGrp="1"/>
          </p:cNvSpPr>
          <p:nvPr>
            <p:ph idx="1"/>
          </p:nvPr>
        </p:nvSpPr>
        <p:spPr>
          <a:xfrm>
            <a:off x="360680" y="1704974"/>
            <a:ext cx="10515600" cy="5041265"/>
          </a:xfrm>
        </p:spPr>
        <p:txBody>
          <a:bodyPr>
            <a:normAutofit/>
          </a:bodyPr>
          <a:lstStyle/>
          <a:p>
            <a:r>
              <a:rPr lang="en-US" sz="1800" dirty="0"/>
              <a:t>Topic</a:t>
            </a:r>
          </a:p>
          <a:p>
            <a:pPr lvl="1"/>
            <a:r>
              <a:rPr lang="en-US" sz="1800" dirty="0"/>
              <a:t>A particular stream of data, similar to table in database.</a:t>
            </a:r>
          </a:p>
          <a:p>
            <a:r>
              <a:rPr lang="en-US" sz="1800" dirty="0"/>
              <a:t>Partition</a:t>
            </a:r>
          </a:p>
          <a:p>
            <a:pPr lvl="1"/>
            <a:r>
              <a:rPr lang="en-US" sz="1800" dirty="0"/>
              <a:t>Topics are split in partitions.</a:t>
            </a:r>
          </a:p>
          <a:p>
            <a:pPr lvl="1"/>
            <a:r>
              <a:rPr lang="en-US" sz="1800" dirty="0"/>
              <a:t>Each partition is ordered</a:t>
            </a:r>
          </a:p>
          <a:p>
            <a:r>
              <a:rPr lang="en-US" sz="1800" dirty="0"/>
              <a:t>Offset</a:t>
            </a:r>
          </a:p>
          <a:p>
            <a:pPr lvl="1"/>
            <a:r>
              <a:rPr lang="en-US" sz="1800" dirty="0"/>
              <a:t>Each message within a partition gets an incremental id, called offset</a:t>
            </a:r>
          </a:p>
          <a:p>
            <a:pPr lvl="1"/>
            <a:r>
              <a:rPr lang="en-US" sz="1800" dirty="0"/>
              <a:t>Offset only have a meaning for a specific partition</a:t>
            </a:r>
          </a:p>
          <a:p>
            <a:pPr lvl="1"/>
            <a:r>
              <a:rPr lang="en-US" sz="1800" dirty="0"/>
              <a:t>Order of messages is guaranteed only within a partition (not across partitions)</a:t>
            </a:r>
          </a:p>
          <a:p>
            <a:pPr lvl="1"/>
            <a:r>
              <a:rPr lang="en-US" sz="1800" dirty="0"/>
              <a:t>Data is assigned randomly to a partition unless a key is provided</a:t>
            </a:r>
          </a:p>
          <a:p>
            <a:pPr lvl="1"/>
            <a:r>
              <a:rPr lang="en-US" sz="1800" dirty="0"/>
              <a:t>Data is kept only for a limited time (default is one week).</a:t>
            </a:r>
          </a:p>
          <a:p>
            <a:pPr lvl="1"/>
            <a:r>
              <a:rPr lang="en-US" sz="1800" dirty="0"/>
              <a:t>Once the data is written to partition, it can’t be changed (immutability).</a:t>
            </a:r>
          </a:p>
          <a:p>
            <a:pPr lvl="1"/>
            <a:r>
              <a:rPr lang="en-US" sz="1800" dirty="0"/>
              <a:t>Data is assigned randomly to a partition unless a key is provided </a:t>
            </a:r>
          </a:p>
          <a:p>
            <a:pPr lvl="1"/>
            <a:endParaRPr lang="en-US" sz="1800" dirty="0"/>
          </a:p>
          <a:p>
            <a:pPr marL="457200" lvl="1" indent="0">
              <a:buNone/>
            </a:pPr>
            <a:endParaRPr lang="en-US" sz="2800" dirty="0"/>
          </a:p>
        </p:txBody>
      </p:sp>
      <p:pic>
        <p:nvPicPr>
          <p:cNvPr id="3074" name="Picture 1">
            <a:extLst>
              <a:ext uri="{FF2B5EF4-FFF2-40B4-BE49-F238E27FC236}">
                <a16:creationId xmlns:a16="http://schemas.microsoft.com/office/drawing/2014/main" id="{E26348E5-C4E1-4665-96C7-E0155C0CEF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5453" y="1890077"/>
            <a:ext cx="5068347" cy="143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56379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2746B-4C84-45B6-867C-DDC50D84FB3A}"/>
              </a:ext>
            </a:extLst>
          </p:cNvPr>
          <p:cNvSpPr>
            <a:spLocks noGrp="1"/>
          </p:cNvSpPr>
          <p:nvPr>
            <p:ph type="title"/>
          </p:nvPr>
        </p:nvSpPr>
        <p:spPr/>
        <p:txBody>
          <a:bodyPr/>
          <a:lstStyle/>
          <a:p>
            <a:r>
              <a:rPr lang="en-US" dirty="0"/>
              <a:t>Elastic search (continues…)</a:t>
            </a:r>
          </a:p>
        </p:txBody>
      </p:sp>
      <p:sp>
        <p:nvSpPr>
          <p:cNvPr id="3" name="Content Placeholder 2">
            <a:extLst>
              <a:ext uri="{FF2B5EF4-FFF2-40B4-BE49-F238E27FC236}">
                <a16:creationId xmlns:a16="http://schemas.microsoft.com/office/drawing/2014/main" id="{2EEDD3DD-4A7E-4B3B-99B2-6CD20F8DC047}"/>
              </a:ext>
            </a:extLst>
          </p:cNvPr>
          <p:cNvSpPr>
            <a:spLocks noGrp="1"/>
          </p:cNvSpPr>
          <p:nvPr>
            <p:ph idx="1"/>
          </p:nvPr>
        </p:nvSpPr>
        <p:spPr/>
        <p:txBody>
          <a:bodyPr>
            <a:noAutofit/>
          </a:bodyPr>
          <a:lstStyle/>
          <a:p>
            <a:r>
              <a:rPr lang="en-US" sz="1400" dirty="0"/>
              <a:t>POST /index1,index2,index3/_search</a:t>
            </a:r>
          </a:p>
          <a:p>
            <a:pPr marL="0" indent="0">
              <a:buNone/>
            </a:pPr>
            <a:r>
              <a:rPr lang="en-US" sz="1400" dirty="0"/>
              <a:t>	{ "query":{ "</a:t>
            </a:r>
            <a:r>
              <a:rPr lang="en-US" sz="1400" dirty="0" err="1"/>
              <a:t>query_string</a:t>
            </a:r>
            <a:r>
              <a:rPr lang="en-US" sz="1400" dirty="0"/>
              <a:t>":{ "query":"</a:t>
            </a:r>
            <a:r>
              <a:rPr lang="en-US" sz="1400" dirty="0" err="1"/>
              <a:t>any_string</a:t>
            </a:r>
            <a:r>
              <a:rPr lang="en-US" sz="1400" dirty="0"/>
              <a:t>“ } } }</a:t>
            </a:r>
          </a:p>
          <a:p>
            <a:r>
              <a:rPr lang="en-US" sz="1400" dirty="0"/>
              <a:t>POST /_all/_search</a:t>
            </a:r>
          </a:p>
          <a:p>
            <a:r>
              <a:rPr lang="en-US" sz="1400" dirty="0"/>
              <a:t>POST /school*/_search</a:t>
            </a:r>
          </a:p>
          <a:p>
            <a:r>
              <a:rPr lang="en-US" sz="1400" dirty="0"/>
              <a:t>POST /school*,-</a:t>
            </a:r>
            <a:r>
              <a:rPr lang="en-US" sz="1400" dirty="0" err="1"/>
              <a:t>schools_gov</a:t>
            </a:r>
            <a:r>
              <a:rPr lang="en-US" sz="1400" dirty="0"/>
              <a:t> /_search</a:t>
            </a:r>
          </a:p>
          <a:p>
            <a:endParaRPr lang="en-US" sz="1400" dirty="0"/>
          </a:p>
          <a:p>
            <a:r>
              <a:rPr lang="en-US" sz="1400" dirty="0"/>
              <a:t>GET /_all/_</a:t>
            </a:r>
            <a:r>
              <a:rPr lang="en-US" sz="1400" dirty="0" err="1"/>
              <a:t>search?q</a:t>
            </a:r>
            <a:r>
              <a:rPr lang="en-US" sz="1400" dirty="0"/>
              <a:t>=</a:t>
            </a:r>
            <a:r>
              <a:rPr lang="en-US" sz="1400" dirty="0" err="1"/>
              <a:t>city:paprola</a:t>
            </a:r>
            <a:endParaRPr lang="en-US" sz="1400" dirty="0"/>
          </a:p>
        </p:txBody>
      </p:sp>
    </p:spTree>
    <p:extLst>
      <p:ext uri="{BB962C8B-B14F-4D97-AF65-F5344CB8AC3E}">
        <p14:creationId xmlns:p14="http://schemas.microsoft.com/office/powerpoint/2010/main" val="975946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16F62-3504-4400-BCD7-7C2ECE63923A}"/>
              </a:ext>
            </a:extLst>
          </p:cNvPr>
          <p:cNvSpPr>
            <a:spLocks noGrp="1"/>
          </p:cNvSpPr>
          <p:nvPr>
            <p:ph type="title"/>
          </p:nvPr>
        </p:nvSpPr>
        <p:spPr/>
        <p:txBody>
          <a:bodyPr/>
          <a:lstStyle/>
          <a:p>
            <a:r>
              <a:rPr lang="en-US" dirty="0"/>
              <a:t>Kafka Concepts (continues…)</a:t>
            </a:r>
          </a:p>
        </p:txBody>
      </p:sp>
      <p:sp>
        <p:nvSpPr>
          <p:cNvPr id="3" name="Content Placeholder 2">
            <a:extLst>
              <a:ext uri="{FF2B5EF4-FFF2-40B4-BE49-F238E27FC236}">
                <a16:creationId xmlns:a16="http://schemas.microsoft.com/office/drawing/2014/main" id="{9A90867F-4E36-426E-B557-7A8D57F2D734}"/>
              </a:ext>
            </a:extLst>
          </p:cNvPr>
          <p:cNvSpPr>
            <a:spLocks noGrp="1"/>
          </p:cNvSpPr>
          <p:nvPr>
            <p:ph idx="1"/>
          </p:nvPr>
        </p:nvSpPr>
        <p:spPr/>
        <p:txBody>
          <a:bodyPr>
            <a:normAutofit lnSpcReduction="10000"/>
          </a:bodyPr>
          <a:lstStyle/>
          <a:p>
            <a:r>
              <a:rPr lang="en-US" sz="1800" dirty="0"/>
              <a:t>Brokers</a:t>
            </a:r>
          </a:p>
          <a:p>
            <a:pPr lvl="1"/>
            <a:r>
              <a:rPr lang="en-US" sz="1800" dirty="0"/>
              <a:t>Brokers are nothing but nodes which holds Kafka Topics</a:t>
            </a:r>
          </a:p>
          <a:p>
            <a:pPr lvl="1"/>
            <a:r>
              <a:rPr lang="en-US" sz="1800" dirty="0"/>
              <a:t>A Kafka cluster is composed of multiple brokers</a:t>
            </a:r>
          </a:p>
          <a:p>
            <a:pPr lvl="1"/>
            <a:r>
              <a:rPr lang="en-US" sz="1800" dirty="0"/>
              <a:t>Each broker is identified with its ID (integer).</a:t>
            </a:r>
          </a:p>
          <a:p>
            <a:pPr lvl="1"/>
            <a:r>
              <a:rPr lang="en-US" sz="1800" dirty="0"/>
              <a:t>Each broker contains certain topic partitions.</a:t>
            </a:r>
          </a:p>
          <a:p>
            <a:pPr lvl="1"/>
            <a:r>
              <a:rPr lang="en-US" sz="1800" dirty="0"/>
              <a:t>After connecting to any broker, you will be connected to the entire cluster</a:t>
            </a:r>
          </a:p>
          <a:p>
            <a:r>
              <a:rPr lang="en-US" sz="1800" dirty="0"/>
              <a:t>Topic Replication</a:t>
            </a:r>
          </a:p>
          <a:p>
            <a:pPr lvl="1"/>
            <a:r>
              <a:rPr lang="en-US" sz="1800" dirty="0"/>
              <a:t>Topic should have a replication factor &gt; 1 (usually between 2 and 3).</a:t>
            </a:r>
          </a:p>
          <a:p>
            <a:pPr lvl="1"/>
            <a:r>
              <a:rPr lang="en-US" sz="1800" dirty="0"/>
              <a:t>Replication factor of 2 means you have 2 copied of each topic</a:t>
            </a:r>
          </a:p>
          <a:p>
            <a:pPr lvl="1"/>
            <a:r>
              <a:rPr lang="en-US" sz="1800" dirty="0"/>
              <a:t>Leader for a partition:</a:t>
            </a:r>
          </a:p>
          <a:p>
            <a:pPr lvl="2"/>
            <a:r>
              <a:rPr lang="en-US" sz="1600" dirty="0"/>
              <a:t>At any time only ONE broker can be a leader for a given partition. </a:t>
            </a:r>
          </a:p>
          <a:p>
            <a:pPr lvl="2"/>
            <a:r>
              <a:rPr lang="en-US" sz="1600" dirty="0"/>
              <a:t>Only that leader can receive and serve data for a partition. </a:t>
            </a:r>
          </a:p>
          <a:p>
            <a:pPr lvl="2"/>
            <a:r>
              <a:rPr lang="en-US" sz="1600" dirty="0"/>
              <a:t>The other brokers will synchronize the data. </a:t>
            </a:r>
          </a:p>
          <a:p>
            <a:pPr lvl="2"/>
            <a:r>
              <a:rPr lang="en-US" sz="1600" dirty="0"/>
              <a:t>Therefore each partitions has one leader and multiple ISR (in-sync replica). </a:t>
            </a:r>
          </a:p>
          <a:p>
            <a:pPr lvl="2"/>
            <a:r>
              <a:rPr lang="en-US" sz="1600" dirty="0"/>
              <a:t>Leader and ISR are determined by Zookeeper</a:t>
            </a:r>
          </a:p>
        </p:txBody>
      </p:sp>
      <p:pic>
        <p:nvPicPr>
          <p:cNvPr id="2050" name="Picture 1">
            <a:extLst>
              <a:ext uri="{FF2B5EF4-FFF2-40B4-BE49-F238E27FC236}">
                <a16:creationId xmlns:a16="http://schemas.microsoft.com/office/drawing/2014/main" id="{0D6E7E50-4884-45C7-AD23-24B27ABF2E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8800" y="1559242"/>
            <a:ext cx="5193197" cy="1618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1951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638E-F24C-473F-A909-5AD5EC7F9B7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BBC0B8B-2223-4B43-8373-8AE07595F911}"/>
              </a:ext>
            </a:extLst>
          </p:cNvPr>
          <p:cNvSpPr>
            <a:spLocks noGrp="1"/>
          </p:cNvSpPr>
          <p:nvPr>
            <p:ph idx="1"/>
          </p:nvPr>
        </p:nvSpPr>
        <p:spPr>
          <a:xfrm>
            <a:off x="838200" y="1819275"/>
            <a:ext cx="10515600" cy="4351338"/>
          </a:xfrm>
        </p:spPr>
        <p:txBody>
          <a:bodyPr/>
          <a:lstStyle/>
          <a:p>
            <a:r>
              <a:rPr lang="en-US" sz="1800" dirty="0"/>
              <a:t>Say you have a fleet of trucks, each truck reports its GPS positions to Kafka.</a:t>
            </a:r>
          </a:p>
          <a:p>
            <a:r>
              <a:rPr lang="en-US" sz="1800" dirty="0"/>
              <a:t>You can have a topic </a:t>
            </a:r>
            <a:r>
              <a:rPr lang="en-US" sz="1800" dirty="0" err="1"/>
              <a:t>trucks_gps</a:t>
            </a:r>
            <a:r>
              <a:rPr lang="en-US" sz="1800" dirty="0"/>
              <a:t> that contains the position of all trucks.</a:t>
            </a:r>
          </a:p>
          <a:p>
            <a:r>
              <a:rPr lang="en-US" sz="1800" dirty="0"/>
              <a:t>Each truck will send a message to Kafka every 20 seconds; each message will contain the truck ID and the truck position (latitude and longitude).</a:t>
            </a:r>
          </a:p>
          <a:p>
            <a:endParaRPr lang="en-US" dirty="0"/>
          </a:p>
        </p:txBody>
      </p:sp>
      <p:pic>
        <p:nvPicPr>
          <p:cNvPr id="1026" name="Picture 1">
            <a:extLst>
              <a:ext uri="{FF2B5EF4-FFF2-40B4-BE49-F238E27FC236}">
                <a16:creationId xmlns:a16="http://schemas.microsoft.com/office/drawing/2014/main" id="{3F46D495-58FE-4F58-A359-30461F33A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7402" y="3677920"/>
            <a:ext cx="6622473"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2629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C420E-8DE7-467F-8992-EF6849240063}"/>
              </a:ext>
            </a:extLst>
          </p:cNvPr>
          <p:cNvSpPr>
            <a:spLocks noGrp="1"/>
          </p:cNvSpPr>
          <p:nvPr>
            <p:ph type="title"/>
          </p:nvPr>
        </p:nvSpPr>
        <p:spPr/>
        <p:txBody>
          <a:bodyPr/>
          <a:lstStyle/>
          <a:p>
            <a:r>
              <a:rPr lang="en-US" dirty="0"/>
              <a:t>Producer and Message Keys</a:t>
            </a:r>
          </a:p>
        </p:txBody>
      </p:sp>
      <p:sp>
        <p:nvSpPr>
          <p:cNvPr id="3" name="Content Placeholder 2">
            <a:extLst>
              <a:ext uri="{FF2B5EF4-FFF2-40B4-BE49-F238E27FC236}">
                <a16:creationId xmlns:a16="http://schemas.microsoft.com/office/drawing/2014/main" id="{7843F352-220C-4A88-92F2-D5231F6B34AA}"/>
              </a:ext>
            </a:extLst>
          </p:cNvPr>
          <p:cNvSpPr>
            <a:spLocks noGrp="1"/>
          </p:cNvSpPr>
          <p:nvPr>
            <p:ph idx="1"/>
          </p:nvPr>
        </p:nvSpPr>
        <p:spPr>
          <a:xfrm>
            <a:off x="838200" y="1825624"/>
            <a:ext cx="10515600" cy="4920615"/>
          </a:xfrm>
        </p:spPr>
        <p:txBody>
          <a:bodyPr>
            <a:normAutofit/>
          </a:bodyPr>
          <a:lstStyle/>
          <a:p>
            <a:r>
              <a:rPr lang="en-US" sz="1800" dirty="0"/>
              <a:t>Producers write data to topics</a:t>
            </a:r>
          </a:p>
          <a:p>
            <a:r>
              <a:rPr lang="en-US" sz="1800" dirty="0"/>
              <a:t>Producers automatically know to which broker and partition to write to, we don’t have to specify that</a:t>
            </a:r>
          </a:p>
          <a:p>
            <a:r>
              <a:rPr lang="en-US" sz="1800" dirty="0"/>
              <a:t>Producers can choose to receive acknowledgment of data writes:</a:t>
            </a:r>
          </a:p>
          <a:p>
            <a:pPr lvl="1"/>
            <a:r>
              <a:rPr lang="en-US" sz="1800" dirty="0"/>
              <a:t>acks=0: Producer won’t wait for acknowledgment (possible data loss)</a:t>
            </a:r>
          </a:p>
          <a:p>
            <a:pPr lvl="1"/>
            <a:r>
              <a:rPr lang="en-US" sz="1800" dirty="0"/>
              <a:t>acks=1; Producer will wait for leader acknowledgment (limited data loss)</a:t>
            </a:r>
          </a:p>
          <a:p>
            <a:pPr lvl="1"/>
            <a:r>
              <a:rPr lang="en-US" sz="1800" dirty="0"/>
              <a:t>acks=all: Leader + replicas acknowledgment (no data loss)</a:t>
            </a:r>
          </a:p>
          <a:p>
            <a:pPr lvl="3"/>
            <a:r>
              <a:rPr lang="en-US" dirty="0"/>
              <a:t>acks=all must be used in conjunction with </a:t>
            </a:r>
            <a:r>
              <a:rPr lang="en-US" dirty="0" err="1"/>
              <a:t>min.insync.replicas</a:t>
            </a:r>
            <a:r>
              <a:rPr lang="en-US" dirty="0"/>
              <a:t> </a:t>
            </a:r>
          </a:p>
          <a:p>
            <a:pPr lvl="3"/>
            <a:r>
              <a:rPr lang="en-US" dirty="0" err="1"/>
              <a:t>min.insync.replicas</a:t>
            </a:r>
            <a:r>
              <a:rPr lang="en-US" dirty="0"/>
              <a:t>=2 implies that at least 2 brokers that are ISR (including leader) must respond that they have the data</a:t>
            </a:r>
            <a:endParaRPr lang="en-US" sz="1200" dirty="0"/>
          </a:p>
          <a:p>
            <a:pPr marL="457200" lvl="1" indent="0">
              <a:buNone/>
            </a:pPr>
            <a:endParaRPr lang="en-US" sz="1800" dirty="0"/>
          </a:p>
          <a:p>
            <a:endParaRPr lang="en-US" sz="1800" dirty="0"/>
          </a:p>
        </p:txBody>
      </p:sp>
      <p:pic>
        <p:nvPicPr>
          <p:cNvPr id="4098" name="Picture 1">
            <a:extLst>
              <a:ext uri="{FF2B5EF4-FFF2-40B4-BE49-F238E27FC236}">
                <a16:creationId xmlns:a16="http://schemas.microsoft.com/office/drawing/2014/main" id="{09CD0913-989A-4ACE-B1D0-7C054F89E9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4602" y="4831398"/>
            <a:ext cx="5554789" cy="1661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5331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5F0A6-A1ED-4463-A56F-CCC5D76B2016}"/>
              </a:ext>
            </a:extLst>
          </p:cNvPr>
          <p:cNvSpPr>
            <a:spLocks noGrp="1"/>
          </p:cNvSpPr>
          <p:nvPr>
            <p:ph type="title"/>
          </p:nvPr>
        </p:nvSpPr>
        <p:spPr/>
        <p:txBody>
          <a:bodyPr/>
          <a:lstStyle/>
          <a:p>
            <a:r>
              <a:rPr lang="en-US" dirty="0"/>
              <a:t>Producer: Message Keys (continues…)</a:t>
            </a:r>
          </a:p>
        </p:txBody>
      </p:sp>
      <p:sp>
        <p:nvSpPr>
          <p:cNvPr id="3" name="Content Placeholder 2">
            <a:extLst>
              <a:ext uri="{FF2B5EF4-FFF2-40B4-BE49-F238E27FC236}">
                <a16:creationId xmlns:a16="http://schemas.microsoft.com/office/drawing/2014/main" id="{E331B0D1-E2E7-4C01-9251-6840BE0FA8DF}"/>
              </a:ext>
            </a:extLst>
          </p:cNvPr>
          <p:cNvSpPr>
            <a:spLocks noGrp="1"/>
          </p:cNvSpPr>
          <p:nvPr>
            <p:ph idx="1"/>
          </p:nvPr>
        </p:nvSpPr>
        <p:spPr/>
        <p:txBody>
          <a:bodyPr>
            <a:normAutofit/>
          </a:bodyPr>
          <a:lstStyle/>
          <a:p>
            <a:r>
              <a:rPr lang="en-US" sz="1800" dirty="0"/>
              <a:t>Producers can choose to send a key with the message (string, number, etc..)</a:t>
            </a:r>
          </a:p>
          <a:p>
            <a:r>
              <a:rPr lang="en-US" sz="1800" dirty="0"/>
              <a:t>If key=null, data is sent round robin (broker 1 then 2 then 3 …)</a:t>
            </a:r>
          </a:p>
          <a:p>
            <a:r>
              <a:rPr lang="en-US" sz="1800" dirty="0"/>
              <a:t>If a key is sent, then all messages for that key will always go to the same partition.</a:t>
            </a:r>
          </a:p>
          <a:p>
            <a:r>
              <a:rPr lang="en-US" sz="1800" dirty="0"/>
              <a:t>A key is basically sent if you need message ordering for a specific field (ex: </a:t>
            </a:r>
            <a:r>
              <a:rPr lang="en-US" sz="1800" dirty="0" err="1"/>
              <a:t>truck_id</a:t>
            </a:r>
            <a:r>
              <a:rPr lang="en-US" sz="1800" dirty="0"/>
              <a:t>).</a:t>
            </a:r>
          </a:p>
          <a:p>
            <a:r>
              <a:rPr lang="en-US" sz="1800" dirty="0"/>
              <a:t>Mechanism of key to partition is called key hashing, which depends on the number of partitions.</a:t>
            </a:r>
          </a:p>
          <a:p>
            <a:endParaRPr lang="en-US" sz="1800" dirty="0"/>
          </a:p>
          <a:p>
            <a:pPr marL="0" indent="0">
              <a:buNone/>
            </a:pPr>
            <a:endParaRPr lang="en-US" sz="1800" dirty="0"/>
          </a:p>
        </p:txBody>
      </p:sp>
    </p:spTree>
    <p:extLst>
      <p:ext uri="{BB962C8B-B14F-4D97-AF65-F5344CB8AC3E}">
        <p14:creationId xmlns:p14="http://schemas.microsoft.com/office/powerpoint/2010/main" val="3141435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TotalTime>
  <Words>3171</Words>
  <Application>Microsoft Office PowerPoint</Application>
  <PresentationFormat>Widescreen</PresentationFormat>
  <Paragraphs>387</Paragraphs>
  <Slides>50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Calibri Light</vt:lpstr>
      <vt:lpstr>Office Theme</vt:lpstr>
      <vt:lpstr>Apache Kafka</vt:lpstr>
      <vt:lpstr>Why do we need Kafka?</vt:lpstr>
      <vt:lpstr>Why do we need Kafka?</vt:lpstr>
      <vt:lpstr>Use cases</vt:lpstr>
      <vt:lpstr>Kafka Concepts</vt:lpstr>
      <vt:lpstr>Kafka Concepts (continues…)</vt:lpstr>
      <vt:lpstr>Example</vt:lpstr>
      <vt:lpstr>Producer and Message Keys</vt:lpstr>
      <vt:lpstr>Producer: Message Keys (continues…)</vt:lpstr>
      <vt:lpstr>Consumer</vt:lpstr>
      <vt:lpstr>Consumer Groups</vt:lpstr>
      <vt:lpstr>Consumer Offsets and Delivery Semantics</vt:lpstr>
      <vt:lpstr>Zookeeper</vt:lpstr>
      <vt:lpstr>Kafka Cluster</vt:lpstr>
      <vt:lpstr>Download and Setup Kafka on Linux, Start Zookeeper and Kafka</vt:lpstr>
      <vt:lpstr>Download and Setup Kafka on Windows, Start Zookeeper and Kafka</vt:lpstr>
      <vt:lpstr>Kafka Topic CLI commands</vt:lpstr>
      <vt:lpstr>Kafka Console Producer CLI</vt:lpstr>
      <vt:lpstr>Kafka Console Consumer CLI</vt:lpstr>
      <vt:lpstr>Kafka Consumers in Group CLI (Very Imp)</vt:lpstr>
      <vt:lpstr>Kafka Consumer Groups CLI (continue…)</vt:lpstr>
      <vt:lpstr>Resetting offsets</vt:lpstr>
      <vt:lpstr>Producer and Consumer with keys CLI</vt:lpstr>
      <vt:lpstr>Kafka Java Programming</vt:lpstr>
      <vt:lpstr>Producer retries, timeouts, warning</vt:lpstr>
      <vt:lpstr>Idempotent Producer</vt:lpstr>
      <vt:lpstr>Idempotent Producer (continues )</vt:lpstr>
      <vt:lpstr>Indempotent Producer  (continues)</vt:lpstr>
      <vt:lpstr>Producer Compression</vt:lpstr>
      <vt:lpstr>Producer Batching</vt:lpstr>
      <vt:lpstr>Producer default partitions and key hashing </vt:lpstr>
      <vt:lpstr>Delivery Semantics for Consumers</vt:lpstr>
      <vt:lpstr>Consumer Poll Model</vt:lpstr>
      <vt:lpstr>Consumer offset commits strategy</vt:lpstr>
      <vt:lpstr>Kafka offset reset behaviour</vt:lpstr>
      <vt:lpstr>Consumer internal threads</vt:lpstr>
      <vt:lpstr>Kafka Topics Naming Convention</vt:lpstr>
      <vt:lpstr>Kafka Monitoring and Operations</vt:lpstr>
      <vt:lpstr>Changing a topic configuration</vt:lpstr>
      <vt:lpstr>Starting a multi-broker Kafka cluster using binaries</vt:lpstr>
      <vt:lpstr>Twitter Producer and Elastic Search Consumer Example</vt:lpstr>
      <vt:lpstr>Kafka Connect Source/Sink</vt:lpstr>
      <vt:lpstr>Kafka Connect Source/Sink (continue…)</vt:lpstr>
      <vt:lpstr>Kafka Stream</vt:lpstr>
      <vt:lpstr>KSQL</vt:lpstr>
      <vt:lpstr>KSQL commands…</vt:lpstr>
      <vt:lpstr>Kafka Schema Registry</vt:lpstr>
      <vt:lpstr>PowerPoint Presentation</vt:lpstr>
      <vt:lpstr>Elastic Search concepts</vt:lpstr>
      <vt:lpstr>Elastic search (continues…)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Kafka</dc:title>
  <dc:creator>Kale, Pavan</dc:creator>
  <cp:lastModifiedBy>Kale, Pavan</cp:lastModifiedBy>
  <cp:revision>167</cp:revision>
  <dcterms:created xsi:type="dcterms:W3CDTF">2020-04-23T08:36:50Z</dcterms:created>
  <dcterms:modified xsi:type="dcterms:W3CDTF">2020-04-30T05:48:52Z</dcterms:modified>
</cp:coreProperties>
</file>