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4"/>
  </p:sldMasterIdLst>
  <p:notesMasterIdLst>
    <p:notesMasterId r:id="rId55"/>
  </p:notesMasterIdLst>
  <p:handoutMasterIdLst>
    <p:handoutMasterId r:id="rId56"/>
  </p:handoutMasterIdLst>
  <p:sldIdLst>
    <p:sldId id="270" r:id="rId5"/>
    <p:sldId id="271" r:id="rId6"/>
    <p:sldId id="272" r:id="rId7"/>
    <p:sldId id="273" r:id="rId8"/>
    <p:sldId id="274" r:id="rId9"/>
    <p:sldId id="275" r:id="rId10"/>
    <p:sldId id="276" r:id="rId11"/>
    <p:sldId id="277" r:id="rId12"/>
    <p:sldId id="278" r:id="rId13"/>
    <p:sldId id="279" r:id="rId14"/>
    <p:sldId id="280" r:id="rId15"/>
    <p:sldId id="281" r:id="rId16"/>
    <p:sldId id="367" r:id="rId17"/>
    <p:sldId id="359" r:id="rId18"/>
    <p:sldId id="361" r:id="rId19"/>
    <p:sldId id="362" r:id="rId20"/>
    <p:sldId id="363" r:id="rId21"/>
    <p:sldId id="282" r:id="rId22"/>
    <p:sldId id="283" r:id="rId23"/>
    <p:sldId id="284" r:id="rId24"/>
    <p:sldId id="368" r:id="rId25"/>
    <p:sldId id="285" r:id="rId26"/>
    <p:sldId id="382" r:id="rId27"/>
    <p:sldId id="383"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369" r:id="rId41"/>
    <p:sldId id="298" r:id="rId42"/>
    <p:sldId id="299" r:id="rId43"/>
    <p:sldId id="300" r:id="rId44"/>
    <p:sldId id="301" r:id="rId45"/>
    <p:sldId id="302" r:id="rId46"/>
    <p:sldId id="303" r:id="rId47"/>
    <p:sldId id="304" r:id="rId48"/>
    <p:sldId id="305" r:id="rId49"/>
    <p:sldId id="306" r:id="rId50"/>
    <p:sldId id="307" r:id="rId51"/>
    <p:sldId id="309" r:id="rId52"/>
    <p:sldId id="310" r:id="rId53"/>
    <p:sldId id="311" r:id="rId54"/>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7993F-E7B4-48C4-A919-878776A8CC7A}" v="7" dt="2020-10-13T16:27:01.604"/>
    <p1510:client id="{6C9457B9-CDE3-41CE-B0A6-E64FBFC6FC40}" v="1" dt="2020-10-24T13:00:12.044"/>
    <p1510:client id="{A3622D38-B650-483C-B586-5AB3740BD79B}" v="1" dt="2020-10-18T10:51:50.398"/>
    <p1510:client id="{AD4A8A35-EDAF-47BD-BEBF-5DFF07641988}" v="3" dt="2020-10-14T05:16:39.829"/>
    <p1510:client id="{C703FC69-D2D4-41B3-9349-061ACFF0AC09}" v="1" dt="2020-10-07T09:39:13.694"/>
    <p1510:client id="{C95A41A9-934E-4177-9763-131FE814D34E}" v="1" dt="2020-10-06T13:12:33.008"/>
    <p1510:client id="{D6EFB738-A628-42A1-B760-A62154EB32AB}" v="1" dt="2020-10-10T03:43:25.937"/>
    <p1510:client id="{EE1180B8-353B-60F2-D05E-380E3E7149E9}" v="2" dt="2020-10-13T16:26:02.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WALAKAR VISHNU DUTT" userId="S::ai19btech11005@iith.ac.in::06aeb325-c2b8-4ce2-915a-c288a27cbc17" providerId="AD" clId="Web-{A3622D38-B650-483C-B586-5AB3740BD79B}"/>
    <pc:docChg chg="modSld">
      <pc:chgData name="JAWALAKAR VISHNU DUTT" userId="S::ai19btech11005@iith.ac.in::06aeb325-c2b8-4ce2-915a-c288a27cbc17" providerId="AD" clId="Web-{A3622D38-B650-483C-B586-5AB3740BD79B}" dt="2020-10-18T10:51:50.398" v="0" actId="1076"/>
      <pc:docMkLst>
        <pc:docMk/>
      </pc:docMkLst>
      <pc:sldChg chg="modSp">
        <pc:chgData name="JAWALAKAR VISHNU DUTT" userId="S::ai19btech11005@iith.ac.in::06aeb325-c2b8-4ce2-915a-c288a27cbc17" providerId="AD" clId="Web-{A3622D38-B650-483C-B586-5AB3740BD79B}" dt="2020-10-18T10:51:50.398" v="0" actId="1076"/>
        <pc:sldMkLst>
          <pc:docMk/>
          <pc:sldMk cId="0" sldId="270"/>
        </pc:sldMkLst>
        <pc:picChg chg="mod">
          <ac:chgData name="JAWALAKAR VISHNU DUTT" userId="S::ai19btech11005@iith.ac.in::06aeb325-c2b8-4ce2-915a-c288a27cbc17" providerId="AD" clId="Web-{A3622D38-B650-483C-B586-5AB3740BD79B}" dt="2020-10-18T10:51:50.398" v="0" actId="1076"/>
          <ac:picMkLst>
            <pc:docMk/>
            <pc:sldMk cId="0" sldId="270"/>
            <ac:picMk id="15363" creationId="{277D1939-666C-284B-8E2E-CFC615C0DE0A}"/>
          </ac:picMkLst>
        </pc:picChg>
      </pc:sldChg>
    </pc:docChg>
  </pc:docChgLst>
  <pc:docChgLst>
    <pc:chgData clId="Web-{5207993F-E7B4-48C4-A919-878776A8CC7A}"/>
    <pc:docChg chg="modSld">
      <pc:chgData name="" userId="" providerId="" clId="Web-{5207993F-E7B4-48C4-A919-878776A8CC7A}" dt="2020-10-13T16:26:45.948" v="0" actId="1076"/>
      <pc:docMkLst>
        <pc:docMk/>
      </pc:docMkLst>
      <pc:sldChg chg="modSp">
        <pc:chgData name="" userId="" providerId="" clId="Web-{5207993F-E7B4-48C4-A919-878776A8CC7A}" dt="2020-10-13T16:26:45.948" v="0" actId="1076"/>
        <pc:sldMkLst>
          <pc:docMk/>
          <pc:sldMk cId="0" sldId="270"/>
        </pc:sldMkLst>
        <pc:picChg chg="mod">
          <ac:chgData name="" userId="" providerId="" clId="Web-{5207993F-E7B4-48C4-A919-878776A8CC7A}" dt="2020-10-13T16:26:45.948" v="0" actId="1076"/>
          <ac:picMkLst>
            <pc:docMk/>
            <pc:sldMk cId="0" sldId="270"/>
            <ac:picMk id="15363" creationId="{277D1939-666C-284B-8E2E-CFC615C0DE0A}"/>
          </ac:picMkLst>
        </pc:picChg>
      </pc:sldChg>
    </pc:docChg>
  </pc:docChgLst>
  <pc:docChgLst>
    <pc:chgData name="Sri Harsha Vardhan Reddy Lingareddy" userId="S::cs19btech11023@iith.ac.in::912ccb7a-aab7-4f97-8eb8-af8cb3dbb41a" providerId="AD" clId="Web-{C703FC69-D2D4-41B3-9349-061ACFF0AC09}"/>
    <pc:docChg chg="modSld">
      <pc:chgData name="Sri Harsha Vardhan Reddy Lingareddy" userId="S::cs19btech11023@iith.ac.in::912ccb7a-aab7-4f97-8eb8-af8cb3dbb41a" providerId="AD" clId="Web-{C703FC69-D2D4-41B3-9349-061ACFF0AC09}" dt="2020-10-07T09:39:13.694" v="0"/>
      <pc:docMkLst>
        <pc:docMk/>
      </pc:docMkLst>
      <pc:sldChg chg="addSp">
        <pc:chgData name="Sri Harsha Vardhan Reddy Lingareddy" userId="S::cs19btech11023@iith.ac.in::912ccb7a-aab7-4f97-8eb8-af8cb3dbb41a" providerId="AD" clId="Web-{C703FC69-D2D4-41B3-9349-061ACFF0AC09}" dt="2020-10-07T09:39:13.694" v="0"/>
        <pc:sldMkLst>
          <pc:docMk/>
          <pc:sldMk cId="0" sldId="270"/>
        </pc:sldMkLst>
        <pc:spChg chg="add">
          <ac:chgData name="Sri Harsha Vardhan Reddy Lingareddy" userId="S::cs19btech11023@iith.ac.in::912ccb7a-aab7-4f97-8eb8-af8cb3dbb41a" providerId="AD" clId="Web-{C703FC69-D2D4-41B3-9349-061ACFF0AC09}" dt="2020-10-07T09:39:13.694" v="0"/>
          <ac:spMkLst>
            <pc:docMk/>
            <pc:sldMk cId="0" sldId="270"/>
            <ac:spMk id="2" creationId="{9BBF309C-BF5F-41AE-BBC4-0076FA23D5BF}"/>
          </ac:spMkLst>
        </pc:spChg>
      </pc:sldChg>
    </pc:docChg>
  </pc:docChgLst>
  <pc:docChgLst>
    <pc:chgData name="Shaik Mohammed Sayeed ." userId="S::cs19btech11004@iith.ac.in::fe10dc93-f78a-40b9-9d9d-dfa7e575ea3c" providerId="AD" clId="Web-{6C9457B9-CDE3-41CE-B0A6-E64FBFC6FC40}"/>
    <pc:docChg chg="modSld">
      <pc:chgData name="Shaik Mohammed Sayeed ." userId="S::cs19btech11004@iith.ac.in::fe10dc93-f78a-40b9-9d9d-dfa7e575ea3c" providerId="AD" clId="Web-{6C9457B9-CDE3-41CE-B0A6-E64FBFC6FC40}" dt="2020-10-24T13:00:12.044" v="0" actId="1076"/>
      <pc:docMkLst>
        <pc:docMk/>
      </pc:docMkLst>
      <pc:sldChg chg="modSp">
        <pc:chgData name="Shaik Mohammed Sayeed ." userId="S::cs19btech11004@iith.ac.in::fe10dc93-f78a-40b9-9d9d-dfa7e575ea3c" providerId="AD" clId="Web-{6C9457B9-CDE3-41CE-B0A6-E64FBFC6FC40}" dt="2020-10-24T13:00:12.044" v="0" actId="1076"/>
        <pc:sldMkLst>
          <pc:docMk/>
          <pc:sldMk cId="0" sldId="270"/>
        </pc:sldMkLst>
        <pc:picChg chg="mod">
          <ac:chgData name="Shaik Mohammed Sayeed ." userId="S::cs19btech11004@iith.ac.in::fe10dc93-f78a-40b9-9d9d-dfa7e575ea3c" providerId="AD" clId="Web-{6C9457B9-CDE3-41CE-B0A6-E64FBFC6FC40}" dt="2020-10-24T13:00:12.044" v="0" actId="1076"/>
          <ac:picMkLst>
            <pc:docMk/>
            <pc:sldMk cId="0" sldId="270"/>
            <ac:picMk id="15363" creationId="{277D1939-666C-284B-8E2E-CFC615C0DE0A}"/>
          </ac:picMkLst>
        </pc:picChg>
      </pc:sldChg>
    </pc:docChg>
  </pc:docChgLst>
  <pc:docChgLst>
    <pc:chgData name="ee17btech11030" userId="S::ee17btech11030@iith.ac.in::fe603ded-256e-47b1-b24b-a5602ab9e311" providerId="AD" clId="Web-{5207993F-E7B4-48C4-A919-878776A8CC7A}"/>
    <pc:docChg chg="modSld">
      <pc:chgData name="ee17btech11030" userId="S::ee17btech11030@iith.ac.in::fe603ded-256e-47b1-b24b-a5602ab9e311" providerId="AD" clId="Web-{5207993F-E7B4-48C4-A919-878776A8CC7A}" dt="2020-10-13T16:26:59.167" v="4" actId="1076"/>
      <pc:docMkLst>
        <pc:docMk/>
      </pc:docMkLst>
      <pc:sldChg chg="modSp">
        <pc:chgData name="ee17btech11030" userId="S::ee17btech11030@iith.ac.in::fe603ded-256e-47b1-b24b-a5602ab9e311" providerId="AD" clId="Web-{5207993F-E7B4-48C4-A919-878776A8CC7A}" dt="2020-10-13T16:26:59.167" v="4" actId="1076"/>
        <pc:sldMkLst>
          <pc:docMk/>
          <pc:sldMk cId="0" sldId="270"/>
        </pc:sldMkLst>
        <pc:picChg chg="mod">
          <ac:chgData name="ee17btech11030" userId="S::ee17btech11030@iith.ac.in::fe603ded-256e-47b1-b24b-a5602ab9e311" providerId="AD" clId="Web-{5207993F-E7B4-48C4-A919-878776A8CC7A}" dt="2020-10-13T16:26:59.167" v="4" actId="1076"/>
          <ac:picMkLst>
            <pc:docMk/>
            <pc:sldMk cId="0" sldId="270"/>
            <ac:picMk id="15363" creationId="{277D1939-666C-284B-8E2E-CFC615C0DE0A}"/>
          </ac:picMkLst>
        </pc:picChg>
      </pc:sldChg>
    </pc:docChg>
  </pc:docChgLst>
  <pc:docChgLst>
    <pc:chgData name="Sree Prathyush Chinta" userId="S::cs19btech11043@iith.ac.in::d03872ce-8aa1-454a-8933-a7bf4d3a33aa" providerId="AD" clId="Web-{C95A41A9-934E-4177-9763-131FE814D34E}"/>
    <pc:docChg chg="modSld">
      <pc:chgData name="Sree Prathyush Chinta" userId="S::cs19btech11043@iith.ac.in::d03872ce-8aa1-454a-8933-a7bf4d3a33aa" providerId="AD" clId="Web-{C95A41A9-934E-4177-9763-131FE814D34E}" dt="2020-10-06T13:12:33.008" v="0" actId="1076"/>
      <pc:docMkLst>
        <pc:docMk/>
      </pc:docMkLst>
      <pc:sldChg chg="modSp">
        <pc:chgData name="Sree Prathyush Chinta" userId="S::cs19btech11043@iith.ac.in::d03872ce-8aa1-454a-8933-a7bf4d3a33aa" providerId="AD" clId="Web-{C95A41A9-934E-4177-9763-131FE814D34E}" dt="2020-10-06T13:12:33.008" v="0" actId="1076"/>
        <pc:sldMkLst>
          <pc:docMk/>
          <pc:sldMk cId="0" sldId="302"/>
        </pc:sldMkLst>
        <pc:spChg chg="mod">
          <ac:chgData name="Sree Prathyush Chinta" userId="S::cs19btech11043@iith.ac.in::d03872ce-8aa1-454a-8933-a7bf4d3a33aa" providerId="AD" clId="Web-{C95A41A9-934E-4177-9763-131FE814D34E}" dt="2020-10-06T13:12:33.008" v="0" actId="1076"/>
          <ac:spMkLst>
            <pc:docMk/>
            <pc:sldMk cId="0" sldId="302"/>
            <ac:spMk id="95244" creationId="{32740C97-8084-2049-B049-F1F52D5729DC}"/>
          </ac:spMkLst>
        </pc:spChg>
      </pc:sldChg>
    </pc:docChg>
  </pc:docChgLst>
  <pc:docChgLst>
    <pc:chgData name="Praneeth Nistala" userId="663d1dc8-5fd5-4814-baf0-45d89c49dedb" providerId="ADAL" clId="{1CE0C389-C4F8-F24F-9D8F-B0878288A890}"/>
    <pc:docChg chg="modSld">
      <pc:chgData name="Praneeth Nistala" userId="663d1dc8-5fd5-4814-baf0-45d89c49dedb" providerId="ADAL" clId="{1CE0C389-C4F8-F24F-9D8F-B0878288A890}" dt="2020-10-07T06:30:23.542" v="1" actId="1076"/>
      <pc:docMkLst>
        <pc:docMk/>
      </pc:docMkLst>
      <pc:sldChg chg="modSp">
        <pc:chgData name="Praneeth Nistala" userId="663d1dc8-5fd5-4814-baf0-45d89c49dedb" providerId="ADAL" clId="{1CE0C389-C4F8-F24F-9D8F-B0878288A890}" dt="2020-10-07T06:30:23.542" v="1" actId="1076"/>
        <pc:sldMkLst>
          <pc:docMk/>
          <pc:sldMk cId="0" sldId="279"/>
        </pc:sldMkLst>
        <pc:spChg chg="mod">
          <ac:chgData name="Praneeth Nistala" userId="663d1dc8-5fd5-4814-baf0-45d89c49dedb" providerId="ADAL" clId="{1CE0C389-C4F8-F24F-9D8F-B0878288A890}" dt="2020-10-07T06:30:23.542" v="1" actId="1076"/>
          <ac:spMkLst>
            <pc:docMk/>
            <pc:sldMk cId="0" sldId="279"/>
            <ac:spMk id="33795" creationId="{55AE9A1A-93B3-A54F-9E5F-01AFC12A5AE7}"/>
          </ac:spMkLst>
        </pc:spChg>
      </pc:sldChg>
    </pc:docChg>
  </pc:docChgLst>
  <pc:docChgLst>
    <pc:chgData name="Sree Prathyush Chinta" userId="S::cs19btech11043@iith.ac.in::d03872ce-8aa1-454a-8933-a7bf4d3a33aa" providerId="AD" clId="Web-{D6EFB738-A628-42A1-B760-A62154EB32AB}"/>
    <pc:docChg chg="modSld">
      <pc:chgData name="Sree Prathyush Chinta" userId="S::cs19btech11043@iith.ac.in::d03872ce-8aa1-454a-8933-a7bf4d3a33aa" providerId="AD" clId="Web-{D6EFB738-A628-42A1-B760-A62154EB32AB}" dt="2020-10-10T03:43:25.937" v="0" actId="1076"/>
      <pc:docMkLst>
        <pc:docMk/>
      </pc:docMkLst>
      <pc:sldChg chg="modSp">
        <pc:chgData name="Sree Prathyush Chinta" userId="S::cs19btech11043@iith.ac.in::d03872ce-8aa1-454a-8933-a7bf4d3a33aa" providerId="AD" clId="Web-{D6EFB738-A628-42A1-B760-A62154EB32AB}" dt="2020-10-10T03:43:25.937" v="0" actId="1076"/>
        <pc:sldMkLst>
          <pc:docMk/>
          <pc:sldMk cId="0" sldId="279"/>
        </pc:sldMkLst>
        <pc:spChg chg="mod">
          <ac:chgData name="Sree Prathyush Chinta" userId="S::cs19btech11043@iith.ac.in::d03872ce-8aa1-454a-8933-a7bf4d3a33aa" providerId="AD" clId="Web-{D6EFB738-A628-42A1-B760-A62154EB32AB}" dt="2020-10-10T03:43:25.937" v="0" actId="1076"/>
          <ac:spMkLst>
            <pc:docMk/>
            <pc:sldMk cId="0" sldId="279"/>
            <ac:spMk id="33795" creationId="{55AE9A1A-93B3-A54F-9E5F-01AFC12A5AE7}"/>
          </ac:spMkLst>
        </pc:spChg>
      </pc:sldChg>
    </pc:docChg>
  </pc:docChgLst>
  <pc:docChgLst>
    <pc:chgData name="Krishnam Dhanush" userId="S::me18btech11022@iith.ac.in::9040ffbb-d3a8-49b0-8722-cab217cb5c74" providerId="AD" clId="Web-{AD4A8A35-EDAF-47BD-BEBF-5DFF07641988}"/>
    <pc:docChg chg="modSld">
      <pc:chgData name="Krishnam Dhanush" userId="S::me18btech11022@iith.ac.in::9040ffbb-d3a8-49b0-8722-cab217cb5c74" providerId="AD" clId="Web-{AD4A8A35-EDAF-47BD-BEBF-5DFF07641988}" dt="2020-10-14T05:16:39.829" v="2" actId="20577"/>
      <pc:docMkLst>
        <pc:docMk/>
      </pc:docMkLst>
      <pc:sldChg chg="modSp">
        <pc:chgData name="Krishnam Dhanush" userId="S::me18btech11022@iith.ac.in::9040ffbb-d3a8-49b0-8722-cab217cb5c74" providerId="AD" clId="Web-{AD4A8A35-EDAF-47BD-BEBF-5DFF07641988}" dt="2020-10-14T05:16:39.829" v="2" actId="20577"/>
        <pc:sldMkLst>
          <pc:docMk/>
          <pc:sldMk cId="0" sldId="309"/>
        </pc:sldMkLst>
        <pc:spChg chg="mod">
          <ac:chgData name="Krishnam Dhanush" userId="S::me18btech11022@iith.ac.in::9040ffbb-d3a8-49b0-8722-cab217cb5c74" providerId="AD" clId="Web-{AD4A8A35-EDAF-47BD-BEBF-5DFF07641988}" dt="2020-10-14T05:16:39.829" v="2" actId="20577"/>
          <ac:spMkLst>
            <pc:docMk/>
            <pc:sldMk cId="0" sldId="309"/>
            <ac:spMk id="109571" creationId="{40BF4872-3BD3-B647-A351-0D213C03BF9E}"/>
          </ac:spMkLst>
        </pc:spChg>
      </pc:sldChg>
    </pc:docChg>
  </pc:docChgLst>
  <pc:docChgLst>
    <pc:chgData name="ee17btech11030" userId="S::ee17btech11030@iith.ac.in::fe603ded-256e-47b1-b24b-a5602ab9e311" providerId="AD" clId="Web-{EE1180B8-353B-60F2-D05E-380E3E7149E9}"/>
    <pc:docChg chg="modSld">
      <pc:chgData name="ee17btech11030" userId="S::ee17btech11030@iith.ac.in::fe603ded-256e-47b1-b24b-a5602ab9e311" providerId="AD" clId="Web-{EE1180B8-353B-60F2-D05E-380E3E7149E9}" dt="2020-10-13T16:26:02.326" v="1" actId="1076"/>
      <pc:docMkLst>
        <pc:docMk/>
      </pc:docMkLst>
      <pc:sldChg chg="modSp">
        <pc:chgData name="ee17btech11030" userId="S::ee17btech11030@iith.ac.in::fe603ded-256e-47b1-b24b-a5602ab9e311" providerId="AD" clId="Web-{EE1180B8-353B-60F2-D05E-380E3E7149E9}" dt="2020-10-13T16:26:02.326" v="1" actId="1076"/>
        <pc:sldMkLst>
          <pc:docMk/>
          <pc:sldMk cId="0" sldId="270"/>
        </pc:sldMkLst>
        <pc:spChg chg="mod">
          <ac:chgData name="ee17btech11030" userId="S::ee17btech11030@iith.ac.in::fe603ded-256e-47b1-b24b-a5602ab9e311" providerId="AD" clId="Web-{EE1180B8-353B-60F2-D05E-380E3E7149E9}" dt="2020-10-13T16:26:02.326" v="1" actId="1076"/>
          <ac:spMkLst>
            <pc:docMk/>
            <pc:sldMk cId="0" sldId="270"/>
            <ac:spMk id="2" creationId="{9BBF309C-BF5F-41AE-BBC4-0076FA23D5BF}"/>
          </ac:spMkLst>
        </pc:spChg>
        <pc:picChg chg="mod">
          <ac:chgData name="ee17btech11030" userId="S::ee17btech11030@iith.ac.in::fe603ded-256e-47b1-b24b-a5602ab9e311" providerId="AD" clId="Web-{EE1180B8-353B-60F2-D05E-380E3E7149E9}" dt="2020-10-13T16:26:00.998" v="0" actId="1076"/>
          <ac:picMkLst>
            <pc:docMk/>
            <pc:sldMk cId="0" sldId="270"/>
            <ac:picMk id="15363" creationId="{277D1939-666C-284B-8E2E-CFC615C0DE0A}"/>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63A9E19-E2AD-2A42-863A-0166ED03016D}"/>
              </a:ext>
            </a:extLst>
          </p:cNvPr>
          <p:cNvSpPr>
            <a:spLocks noGrp="1" noChangeArrowheads="1"/>
          </p:cNvSpPr>
          <p:nvPr>
            <p:ph type="hdr" sz="quarter"/>
          </p:nvPr>
        </p:nvSpPr>
        <p:spPr bwMode="auto">
          <a:xfrm>
            <a:off x="0" y="0"/>
            <a:ext cx="5437188" cy="511175"/>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a:defRPr sz="1300">
                <a:latin typeface="Times New Roman" panose="02020603050405020304" pitchFamily="18" charset="0"/>
              </a:defRPr>
            </a:lvl1pPr>
          </a:lstStyle>
          <a:p>
            <a:pPr>
              <a:defRPr/>
            </a:pPr>
            <a:r>
              <a:rPr lang="en-US" altLang="en-US"/>
              <a:t>The University of Adelaide, School of Computer Science</a:t>
            </a:r>
          </a:p>
        </p:txBody>
      </p:sp>
      <p:sp>
        <p:nvSpPr>
          <p:cNvPr id="6147" name="Rectangle 3">
            <a:extLst>
              <a:ext uri="{FF2B5EF4-FFF2-40B4-BE49-F238E27FC236}">
                <a16:creationId xmlns:a16="http://schemas.microsoft.com/office/drawing/2014/main" id="{1CB5177E-13E4-E44B-8735-B877D770A113}"/>
              </a:ext>
            </a:extLst>
          </p:cNvPr>
          <p:cNvSpPr>
            <a:spLocks noGrp="1" noChangeArrowheads="1"/>
          </p:cNvSpPr>
          <p:nvPr>
            <p:ph type="dt" sz="quarter" idx="1"/>
          </p:nvPr>
        </p:nvSpPr>
        <p:spPr bwMode="auto">
          <a:xfrm>
            <a:off x="5575300" y="0"/>
            <a:ext cx="1524000" cy="511175"/>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anose="02020603050405020304" pitchFamily="18" charset="0"/>
              </a:defRPr>
            </a:lvl1pPr>
          </a:lstStyle>
          <a:p>
            <a:pPr>
              <a:defRPr/>
            </a:pPr>
            <a:fld id="{0DA559A1-0D8E-EF4A-BCFD-12D4C025BF47}" type="datetime3">
              <a:rPr lang="en-US" altLang="en-US"/>
              <a:pPr>
                <a:defRPr/>
              </a:pPr>
              <a:t>24 October 2020</a:t>
            </a:fld>
            <a:endParaRPr lang="en-US" altLang="en-US"/>
          </a:p>
        </p:txBody>
      </p:sp>
      <p:sp>
        <p:nvSpPr>
          <p:cNvPr id="6148" name="Rectangle 4">
            <a:extLst>
              <a:ext uri="{FF2B5EF4-FFF2-40B4-BE49-F238E27FC236}">
                <a16:creationId xmlns:a16="http://schemas.microsoft.com/office/drawing/2014/main" id="{30A0128A-1EFD-1547-A52B-B14E8E9E9253}"/>
              </a:ext>
            </a:extLst>
          </p:cNvPr>
          <p:cNvSpPr>
            <a:spLocks noGrp="1" noChangeArrowheads="1"/>
          </p:cNvSpPr>
          <p:nvPr>
            <p:ph type="ftr" sz="quarter" idx="2"/>
          </p:nvPr>
        </p:nvSpPr>
        <p:spPr bwMode="auto">
          <a:xfrm>
            <a:off x="0" y="9723438"/>
            <a:ext cx="5437188" cy="511175"/>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a:defRPr sz="1300">
                <a:latin typeface="Times New Roman" panose="02020603050405020304" pitchFamily="18" charset="0"/>
              </a:defRPr>
            </a:lvl1pPr>
          </a:lstStyle>
          <a:p>
            <a:pPr>
              <a:defRPr/>
            </a:pPr>
            <a:r>
              <a:rPr lang="en-US" altLang="en-US"/>
              <a:t>Chapter 2 — Instructions: Language of the Computer</a:t>
            </a:r>
          </a:p>
        </p:txBody>
      </p:sp>
      <p:sp>
        <p:nvSpPr>
          <p:cNvPr id="6149" name="Rectangle 5">
            <a:extLst>
              <a:ext uri="{FF2B5EF4-FFF2-40B4-BE49-F238E27FC236}">
                <a16:creationId xmlns:a16="http://schemas.microsoft.com/office/drawing/2014/main" id="{0F96F449-1732-7848-BFED-4151B74F01D9}"/>
              </a:ext>
            </a:extLst>
          </p:cNvPr>
          <p:cNvSpPr>
            <a:spLocks noGrp="1" noChangeArrowheads="1"/>
          </p:cNvSpPr>
          <p:nvPr>
            <p:ph type="sldNum" sz="quarter" idx="3"/>
          </p:nvPr>
        </p:nvSpPr>
        <p:spPr bwMode="auto">
          <a:xfrm>
            <a:off x="5575300" y="9723438"/>
            <a:ext cx="1524000" cy="511175"/>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pPr>
              <a:defRPr/>
            </a:pPr>
            <a:fld id="{19A2C757-8423-814F-A0BF-ABA967FC962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06991AE-D9D7-1247-B1A0-6DB1EC4365F6}"/>
              </a:ext>
            </a:extLst>
          </p:cNvPr>
          <p:cNvSpPr>
            <a:spLocks noGrp="1" noChangeArrowheads="1"/>
          </p:cNvSpPr>
          <p:nvPr>
            <p:ph type="hdr" sz="quarter"/>
          </p:nvPr>
        </p:nvSpPr>
        <p:spPr bwMode="auto">
          <a:xfrm>
            <a:off x="0" y="0"/>
            <a:ext cx="3076575" cy="511175"/>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a:defRPr sz="1300">
                <a:latin typeface="Times New Roman" panose="02020603050405020304" pitchFamily="18" charset="0"/>
              </a:defRPr>
            </a:lvl1pPr>
          </a:lstStyle>
          <a:p>
            <a:pPr>
              <a:defRPr/>
            </a:pPr>
            <a:r>
              <a:rPr lang="en-US" altLang="en-US"/>
              <a:t>The University of Adelaide, School of Computer Science</a:t>
            </a:r>
          </a:p>
        </p:txBody>
      </p:sp>
      <p:sp>
        <p:nvSpPr>
          <p:cNvPr id="8195" name="Rectangle 3">
            <a:extLst>
              <a:ext uri="{FF2B5EF4-FFF2-40B4-BE49-F238E27FC236}">
                <a16:creationId xmlns:a16="http://schemas.microsoft.com/office/drawing/2014/main" id="{FD783163-EB35-924A-A2BE-376D10E2C0A5}"/>
              </a:ext>
            </a:extLst>
          </p:cNvPr>
          <p:cNvSpPr>
            <a:spLocks noGrp="1" noChangeArrowheads="1"/>
          </p:cNvSpPr>
          <p:nvPr>
            <p:ph type="dt" idx="1"/>
          </p:nvPr>
        </p:nvSpPr>
        <p:spPr bwMode="auto">
          <a:xfrm>
            <a:off x="4022725" y="0"/>
            <a:ext cx="3076575" cy="511175"/>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anose="02020603050405020304" pitchFamily="18" charset="0"/>
              </a:defRPr>
            </a:lvl1pPr>
          </a:lstStyle>
          <a:p>
            <a:pPr>
              <a:defRPr/>
            </a:pPr>
            <a:fld id="{2C69695E-BD89-DE44-8223-C71E8AECBF65}" type="datetime3">
              <a:rPr lang="en-US" altLang="en-US"/>
              <a:pPr>
                <a:defRPr/>
              </a:pPr>
              <a:t>24 October 2020</a:t>
            </a:fld>
            <a:endParaRPr lang="en-US" altLang="en-US"/>
          </a:p>
        </p:txBody>
      </p:sp>
      <p:sp>
        <p:nvSpPr>
          <p:cNvPr id="13316" name="Rectangle 4">
            <a:extLst>
              <a:ext uri="{FF2B5EF4-FFF2-40B4-BE49-F238E27FC236}">
                <a16:creationId xmlns:a16="http://schemas.microsoft.com/office/drawing/2014/main" id="{A9AF0D31-7A27-BC4E-8794-7ACCB386107B}"/>
              </a:ext>
            </a:extLst>
          </p:cNvPr>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BF0FB503-79D5-3A49-AC52-328EC8A9AEA9}"/>
              </a:ext>
            </a:extLst>
          </p:cNvPr>
          <p:cNvSpPr>
            <a:spLocks noGrp="1" noChangeArrowheads="1"/>
          </p:cNvSpPr>
          <p:nvPr>
            <p:ph type="body" sz="quarter" idx="3"/>
          </p:nvPr>
        </p:nvSpPr>
        <p:spPr bwMode="auto">
          <a:xfrm>
            <a:off x="946150" y="4862513"/>
            <a:ext cx="5207000" cy="4603750"/>
          </a:xfrm>
          <a:prstGeom prst="rect">
            <a:avLst/>
          </a:prstGeom>
          <a:noFill/>
          <a:ln>
            <a:noFill/>
          </a:ln>
          <a:effec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198" name="Rectangle 6">
            <a:extLst>
              <a:ext uri="{FF2B5EF4-FFF2-40B4-BE49-F238E27FC236}">
                <a16:creationId xmlns:a16="http://schemas.microsoft.com/office/drawing/2014/main" id="{EE3184AE-F64F-E342-84E8-0DF827E6314E}"/>
              </a:ext>
            </a:extLst>
          </p:cNvPr>
          <p:cNvSpPr>
            <a:spLocks noGrp="1" noChangeArrowheads="1"/>
          </p:cNvSpPr>
          <p:nvPr>
            <p:ph type="ftr" sz="quarter" idx="4"/>
          </p:nvPr>
        </p:nvSpPr>
        <p:spPr bwMode="auto">
          <a:xfrm>
            <a:off x="0" y="9723438"/>
            <a:ext cx="3076575" cy="511175"/>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a:defRPr sz="1300">
                <a:latin typeface="Times New Roman" panose="02020603050405020304" pitchFamily="18" charset="0"/>
              </a:defRPr>
            </a:lvl1pPr>
          </a:lstStyle>
          <a:p>
            <a:pPr>
              <a:defRPr/>
            </a:pPr>
            <a:r>
              <a:rPr lang="en-US" altLang="en-US"/>
              <a:t>Chapter 2 — Instructions: Language of the Computer</a:t>
            </a:r>
          </a:p>
        </p:txBody>
      </p:sp>
      <p:sp>
        <p:nvSpPr>
          <p:cNvPr id="8199" name="Rectangle 7">
            <a:extLst>
              <a:ext uri="{FF2B5EF4-FFF2-40B4-BE49-F238E27FC236}">
                <a16:creationId xmlns:a16="http://schemas.microsoft.com/office/drawing/2014/main" id="{CD249872-3C44-B746-9E20-A25F95779204}"/>
              </a:ext>
            </a:extLst>
          </p:cNvPr>
          <p:cNvSpPr>
            <a:spLocks noGrp="1" noChangeArrowheads="1"/>
          </p:cNvSpPr>
          <p:nvPr>
            <p:ph type="sldNum" sz="quarter" idx="5"/>
          </p:nvPr>
        </p:nvSpPr>
        <p:spPr bwMode="auto">
          <a:xfrm>
            <a:off x="4022725" y="9723438"/>
            <a:ext cx="3076575" cy="511175"/>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pPr>
              <a:defRPr/>
            </a:pPr>
            <a:fld id="{3DD2530F-024B-E840-AE96-3B14D5091F2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22C8A37B-AB7B-5645-ABC8-C86FBCD2FD0A}"/>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386" name="Rectangle 3">
            <a:extLst>
              <a:ext uri="{FF2B5EF4-FFF2-40B4-BE49-F238E27FC236}">
                <a16:creationId xmlns:a16="http://schemas.microsoft.com/office/drawing/2014/main" id="{DE1951CE-0FF8-2E46-9CE1-1FBD4520DD3F}"/>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C810FBC-0867-0D43-97EC-92A267A39B73}"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16387" name="Rectangle 6">
            <a:extLst>
              <a:ext uri="{FF2B5EF4-FFF2-40B4-BE49-F238E27FC236}">
                <a16:creationId xmlns:a16="http://schemas.microsoft.com/office/drawing/2014/main" id="{56A51236-F9D8-CD47-A202-AEACA41FFB91}"/>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388" name="Rectangle 7">
            <a:extLst>
              <a:ext uri="{FF2B5EF4-FFF2-40B4-BE49-F238E27FC236}">
                <a16:creationId xmlns:a16="http://schemas.microsoft.com/office/drawing/2014/main" id="{EA8EC11F-D756-6E42-B5E7-3EF020AB139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57FD2E7-9726-494A-AEDA-85FDFB43BB5C}"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16389" name="Rectangle 2">
            <a:extLst>
              <a:ext uri="{FF2B5EF4-FFF2-40B4-BE49-F238E27FC236}">
                <a16:creationId xmlns:a16="http://schemas.microsoft.com/office/drawing/2014/main" id="{5ADD5FEC-3E18-4648-8BE3-89CF3542A075}"/>
              </a:ext>
            </a:extLst>
          </p:cNvPr>
          <p:cNvSpPr>
            <a:spLocks noGrp="1" noRot="1" noChangeAspect="1" noChangeArrowheads="1" noTextEdit="1"/>
          </p:cNvSpPr>
          <p:nvPr>
            <p:ph type="sldImg"/>
          </p:nvPr>
        </p:nvSpPr>
        <p:spPr>
          <a:ln/>
        </p:spPr>
      </p:sp>
      <p:sp>
        <p:nvSpPr>
          <p:cNvPr id="16390" name="Rectangle 3">
            <a:extLst>
              <a:ext uri="{FF2B5EF4-FFF2-40B4-BE49-F238E27FC236}">
                <a16:creationId xmlns:a16="http://schemas.microsoft.com/office/drawing/2014/main" id="{3207756B-BF01-F34F-AA17-9D6B247CF03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1CA09D67-685B-084F-8605-67D55DF07225}"/>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34818" name="Rectangle 3">
            <a:extLst>
              <a:ext uri="{FF2B5EF4-FFF2-40B4-BE49-F238E27FC236}">
                <a16:creationId xmlns:a16="http://schemas.microsoft.com/office/drawing/2014/main" id="{19A88D64-152F-AE47-A128-56FF0D20F890}"/>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A3DFCD0-981E-CC47-83D7-4847E1CD08B2}"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34819" name="Rectangle 6">
            <a:extLst>
              <a:ext uri="{FF2B5EF4-FFF2-40B4-BE49-F238E27FC236}">
                <a16:creationId xmlns:a16="http://schemas.microsoft.com/office/drawing/2014/main" id="{10CB3523-BFAA-804B-9A46-4FB65322D0F4}"/>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34820" name="Rectangle 7">
            <a:extLst>
              <a:ext uri="{FF2B5EF4-FFF2-40B4-BE49-F238E27FC236}">
                <a16:creationId xmlns:a16="http://schemas.microsoft.com/office/drawing/2014/main" id="{2DA52D9C-0963-BB42-9C5B-50963D7B2DF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6F9A644-F226-B34A-8E0A-23073971A214}"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34821" name="Rectangle 2">
            <a:extLst>
              <a:ext uri="{FF2B5EF4-FFF2-40B4-BE49-F238E27FC236}">
                <a16:creationId xmlns:a16="http://schemas.microsoft.com/office/drawing/2014/main" id="{1AECDAEC-5C7E-FD4F-BA4F-9E7CE25473F4}"/>
              </a:ext>
            </a:extLst>
          </p:cNvPr>
          <p:cNvSpPr>
            <a:spLocks noGrp="1" noRot="1" noChangeAspect="1" noChangeArrowheads="1" noTextEdit="1"/>
          </p:cNvSpPr>
          <p:nvPr>
            <p:ph type="sldImg"/>
          </p:nvPr>
        </p:nvSpPr>
        <p:spPr>
          <a:ln/>
        </p:spPr>
      </p:sp>
      <p:sp>
        <p:nvSpPr>
          <p:cNvPr id="34822" name="Rectangle 3">
            <a:extLst>
              <a:ext uri="{FF2B5EF4-FFF2-40B4-BE49-F238E27FC236}">
                <a16:creationId xmlns:a16="http://schemas.microsoft.com/office/drawing/2014/main" id="{CCAA604E-849B-504A-91E1-DEAEC6CB17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F543E82B-5749-6B47-9703-E0210E7806FD}"/>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36866" name="Rectangle 3">
            <a:extLst>
              <a:ext uri="{FF2B5EF4-FFF2-40B4-BE49-F238E27FC236}">
                <a16:creationId xmlns:a16="http://schemas.microsoft.com/office/drawing/2014/main" id="{ADA009C7-1940-704B-9A3C-9933D145D2F8}"/>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1821161-C7C7-564D-A1A5-8FD3F7268F21}"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36867" name="Rectangle 6">
            <a:extLst>
              <a:ext uri="{FF2B5EF4-FFF2-40B4-BE49-F238E27FC236}">
                <a16:creationId xmlns:a16="http://schemas.microsoft.com/office/drawing/2014/main" id="{D636EC4D-920E-814E-B8AA-AA47167D7B3E}"/>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36868" name="Rectangle 7">
            <a:extLst>
              <a:ext uri="{FF2B5EF4-FFF2-40B4-BE49-F238E27FC236}">
                <a16:creationId xmlns:a16="http://schemas.microsoft.com/office/drawing/2014/main" id="{BC941EC8-C0B3-714D-A714-C2E532B5A99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BB79558-E996-304B-8A4B-64A8251A7850}"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36869" name="Rectangle 2">
            <a:extLst>
              <a:ext uri="{FF2B5EF4-FFF2-40B4-BE49-F238E27FC236}">
                <a16:creationId xmlns:a16="http://schemas.microsoft.com/office/drawing/2014/main" id="{5299C222-60EF-F541-9500-FF81AA0A13FE}"/>
              </a:ext>
            </a:extLst>
          </p:cNvPr>
          <p:cNvSpPr>
            <a:spLocks noGrp="1" noRot="1" noChangeAspect="1" noChangeArrowheads="1" noTextEdit="1"/>
          </p:cNvSpPr>
          <p:nvPr>
            <p:ph type="sldImg"/>
          </p:nvPr>
        </p:nvSpPr>
        <p:spPr>
          <a:ln/>
        </p:spPr>
      </p:sp>
      <p:sp>
        <p:nvSpPr>
          <p:cNvPr id="26631" name="Rectangle 3">
            <a:extLst>
              <a:ext uri="{FF2B5EF4-FFF2-40B4-BE49-F238E27FC236}">
                <a16:creationId xmlns:a16="http://schemas.microsoft.com/office/drawing/2014/main" id="{980BECB0-D8CE-2B4C-8B8F-7C59646665E7}"/>
              </a:ext>
            </a:extLst>
          </p:cNvPr>
          <p:cNvSpPr>
            <a:spLocks noGrp="1" noChangeArrowheads="1"/>
          </p:cNvSpPr>
          <p:nvPr>
            <p:ph type="body" idx="1"/>
          </p:nvPr>
        </p:nvSpPr>
        <p:spPr/>
        <p:txBody>
          <a:bodyPr/>
          <a:lstStyle/>
          <a:p>
            <a:pPr marL="171450" indent="-171450">
              <a:buFontTx/>
              <a:buChar char="-"/>
              <a:defRPr/>
            </a:pPr>
            <a:r>
              <a:rPr lang="en-US"/>
              <a:t>data accesses are faster if data is in registers instead of memory. </a:t>
            </a:r>
          </a:p>
          <a:p>
            <a:pPr marL="171450" indent="-171450">
              <a:buFontTx/>
              <a:buChar char="-"/>
              <a:defRPr/>
            </a:pPr>
            <a:r>
              <a:rPr lang="en-US"/>
              <a:t>Accessing registers also uses less energy than accessing memory. </a:t>
            </a:r>
          </a:p>
          <a:p>
            <a:pPr marL="171450" indent="-171450">
              <a:buFontTx/>
              <a:buChar char="-"/>
              <a:defRPr/>
            </a:pPr>
            <a:r>
              <a:rPr lang="en-US"/>
              <a:t>To achieve highest performance and conserve energy, an instruction set architecture must have a sufficient number of registers, and compilers must use registers efficiently. </a:t>
            </a:r>
          </a:p>
          <a:p>
            <a:pPr marL="171450" indent="-171450">
              <a:buFontTx/>
              <a:buChar char="-"/>
              <a:defRPr/>
            </a:pPr>
            <a:endParaRPr lang="en-US"/>
          </a:p>
          <a:p>
            <a:pPr marL="171450" indent="-171450">
              <a:buFontTx/>
              <a:buChar char="-"/>
              <a:defRPr/>
            </a:pPr>
            <a:r>
              <a:rPr lang="en-US"/>
              <a:t>A MIPS arithmetic instruction can read two registers, operate on them, and write the result. </a:t>
            </a:r>
          </a:p>
          <a:p>
            <a:pPr marL="171450" indent="-171450">
              <a:buFontTx/>
              <a:buChar char="-"/>
              <a:defRPr/>
            </a:pPr>
            <a:r>
              <a:rPr lang="en-US"/>
              <a:t>A MIPS data transfer instruction only reads one operand or writes one operand, without operating on it. </a:t>
            </a:r>
          </a:p>
          <a:p>
            <a:pPr>
              <a:defRPr/>
            </a:pPr>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306D34DF-C357-B846-9B2A-31B38DCADE19}"/>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38914" name="Rectangle 3">
            <a:extLst>
              <a:ext uri="{FF2B5EF4-FFF2-40B4-BE49-F238E27FC236}">
                <a16:creationId xmlns:a16="http://schemas.microsoft.com/office/drawing/2014/main" id="{20A24DBE-4499-4B47-B469-3E5E55EAB770}"/>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1BBF96-AC30-0446-82BF-0EE96F68FFCD}"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38915" name="Rectangle 6">
            <a:extLst>
              <a:ext uri="{FF2B5EF4-FFF2-40B4-BE49-F238E27FC236}">
                <a16:creationId xmlns:a16="http://schemas.microsoft.com/office/drawing/2014/main" id="{D9C0DBC6-8CEE-E440-BC75-3A90963D9B0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38916" name="Rectangle 7">
            <a:extLst>
              <a:ext uri="{FF2B5EF4-FFF2-40B4-BE49-F238E27FC236}">
                <a16:creationId xmlns:a16="http://schemas.microsoft.com/office/drawing/2014/main" id="{303D265A-E4AF-A347-B75B-D9D4FD1F75B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7DDADDA-90B1-D34B-B13B-5EC4427035CE}"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38917" name="Rectangle 2">
            <a:extLst>
              <a:ext uri="{FF2B5EF4-FFF2-40B4-BE49-F238E27FC236}">
                <a16:creationId xmlns:a16="http://schemas.microsoft.com/office/drawing/2014/main" id="{70D88FFB-EEBD-4F49-9363-F7D8BB3769DA}"/>
              </a:ext>
            </a:extLst>
          </p:cNvPr>
          <p:cNvSpPr>
            <a:spLocks noGrp="1" noRot="1" noChangeAspect="1" noChangeArrowheads="1" noTextEdit="1"/>
          </p:cNvSpPr>
          <p:nvPr>
            <p:ph type="sldImg"/>
          </p:nvPr>
        </p:nvSpPr>
        <p:spPr>
          <a:ln/>
        </p:spPr>
      </p:sp>
      <p:sp>
        <p:nvSpPr>
          <p:cNvPr id="28679" name="Rectangle 3">
            <a:extLst>
              <a:ext uri="{FF2B5EF4-FFF2-40B4-BE49-F238E27FC236}">
                <a16:creationId xmlns:a16="http://schemas.microsoft.com/office/drawing/2014/main" id="{0DF62EF2-F15D-3C4A-AB3C-EE4913C0DBBC}"/>
              </a:ext>
            </a:extLst>
          </p:cNvPr>
          <p:cNvSpPr>
            <a:spLocks noGrp="1" noChangeArrowheads="1"/>
          </p:cNvSpPr>
          <p:nvPr>
            <p:ph type="body" idx="1"/>
          </p:nvPr>
        </p:nvSpPr>
        <p:spPr/>
        <p:txBody>
          <a:bodyPr/>
          <a:lstStyle/>
          <a:p>
            <a:pPr>
              <a:defRPr/>
            </a:pPr>
            <a:r>
              <a:rPr lang="en-AU" altLang="en-US"/>
              <a:t>- </a:t>
            </a:r>
            <a:r>
              <a:rPr lang="en-US"/>
              <a:t>more than half of the MIPS arithmetic instructions have a constant as an operand when running the SPEC CPU2006 benchmarks - Common </a:t>
            </a:r>
          </a:p>
          <a:p>
            <a:pPr>
              <a:defRPr/>
            </a:pPr>
            <a:r>
              <a:rPr lang="en-US"/>
              <a:t>- Using only the instructions we have seen so far, we would have to load a constant from memory to use one. (The constants would have been placed in memory when the program was loaded.) </a:t>
            </a:r>
          </a:p>
          <a:p>
            <a:pPr marL="171450" indent="-171450">
              <a:buFontTx/>
              <a:buChar char="-"/>
              <a:defRPr/>
            </a:pPr>
            <a:r>
              <a:rPr lang="en-US"/>
              <a:t>An alternative that avoids the load instruction is to offer versions of the arithmetic instructions in which one operand is a constant. This quick add instruction with one constant operand is called </a:t>
            </a:r>
            <a:r>
              <a:rPr lang="en-US" i="1"/>
              <a:t>add immediate </a:t>
            </a:r>
            <a:r>
              <a:rPr lang="en-US"/>
              <a:t>or </a:t>
            </a:r>
            <a:r>
              <a:rPr lang="en-US" err="1"/>
              <a:t>addi</a:t>
            </a:r>
            <a:r>
              <a:rPr lang="en-US"/>
              <a:t>. </a:t>
            </a:r>
          </a:p>
          <a:p>
            <a:pPr marL="171450" indent="-171450">
              <a:buFontTx/>
              <a:buChar char="-"/>
              <a:defRPr/>
            </a:pPr>
            <a:r>
              <a:rPr lang="en-US"/>
              <a:t>by including constants inside arithmetic instructions, operations are much faster and use less energy than if constants were loaded from memory. </a:t>
            </a:r>
          </a:p>
          <a:p>
            <a:pPr marL="171450" indent="-171450">
              <a:buFontTx/>
              <a:buChar char="-"/>
              <a:defRPr/>
            </a:pPr>
            <a:endParaRPr lang="en-US"/>
          </a:p>
          <a:p>
            <a:pPr marL="171450" indent="-171450">
              <a:buFontTx/>
              <a:buChar char="-"/>
              <a:defRPr/>
            </a:pPr>
            <a:endParaRPr lang="en-US"/>
          </a:p>
          <a:p>
            <a:pPr>
              <a:defRPr/>
            </a:pPr>
            <a:endParaRPr lang="en-US"/>
          </a:p>
          <a:p>
            <a:pPr>
              <a:defRPr/>
            </a:pPr>
            <a:endParaRPr lang="en-US"/>
          </a:p>
          <a:p>
            <a:pPr>
              <a:defRPr/>
            </a:pPr>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A6664258-FB7C-7346-8948-57B610B10291}"/>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0962" name="Rectangle 3">
            <a:extLst>
              <a:ext uri="{FF2B5EF4-FFF2-40B4-BE49-F238E27FC236}">
                <a16:creationId xmlns:a16="http://schemas.microsoft.com/office/drawing/2014/main" id="{F6599DBF-2251-9940-99CF-F67648319E99}"/>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F744561-7CBC-6F44-9A23-DC748CD15953}"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40963" name="Rectangle 6">
            <a:extLst>
              <a:ext uri="{FF2B5EF4-FFF2-40B4-BE49-F238E27FC236}">
                <a16:creationId xmlns:a16="http://schemas.microsoft.com/office/drawing/2014/main" id="{D9707771-C11B-424E-A764-D1981F847E73}"/>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0964" name="Rectangle 7">
            <a:extLst>
              <a:ext uri="{FF2B5EF4-FFF2-40B4-BE49-F238E27FC236}">
                <a16:creationId xmlns:a16="http://schemas.microsoft.com/office/drawing/2014/main" id="{5C78F319-DB15-BB43-BF04-1A7806E613B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0323DE4-3EF9-CE4D-9978-D18BC60412D2}"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40965" name="Rectangle 2">
            <a:extLst>
              <a:ext uri="{FF2B5EF4-FFF2-40B4-BE49-F238E27FC236}">
                <a16:creationId xmlns:a16="http://schemas.microsoft.com/office/drawing/2014/main" id="{4A16046C-596A-E149-9707-AC93A72C421B}"/>
              </a:ext>
            </a:extLst>
          </p:cNvPr>
          <p:cNvSpPr>
            <a:spLocks noGrp="1" noRot="1" noChangeAspect="1" noChangeArrowheads="1" noTextEdit="1"/>
          </p:cNvSpPr>
          <p:nvPr>
            <p:ph type="sldImg"/>
          </p:nvPr>
        </p:nvSpPr>
        <p:spPr>
          <a:ln/>
        </p:spPr>
      </p:sp>
      <p:sp>
        <p:nvSpPr>
          <p:cNvPr id="40966" name="Rectangle 3">
            <a:extLst>
              <a:ext uri="{FF2B5EF4-FFF2-40B4-BE49-F238E27FC236}">
                <a16:creationId xmlns:a16="http://schemas.microsoft.com/office/drawing/2014/main" id="{1F3FD51C-8062-224A-B698-E1E54292C12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Given the importance of registers, what is the rate of increase in the number of registers in a chip over time?</a:t>
            </a:r>
          </a:p>
          <a:p>
            <a:r>
              <a:rPr lang="en-US" altLang="en-US"/>
              <a:t> </a:t>
            </a:r>
          </a:p>
          <a:p>
            <a:r>
              <a:rPr lang="en-US" altLang="en-US"/>
              <a:t>Very fast: They increase as fast as Moore’s law, which predicts doubling the number of transistors on a chip every 18 months. </a:t>
            </a:r>
          </a:p>
          <a:p>
            <a:endParaRPr lang="en-US" altLang="en-US"/>
          </a:p>
          <a:p>
            <a:r>
              <a:rPr lang="en-US" altLang="en-US"/>
              <a:t>Very slow: Since programs are usually distributed in the language of the computer, there is inertia in instruction set architecture, and so the number of registers increases only as fast as new instruction sets become viable. </a:t>
            </a:r>
          </a:p>
          <a:p>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4D5BFFD-A76A-7140-B9B7-0D570CD670DD}"/>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3010" name="Rectangle 3">
            <a:extLst>
              <a:ext uri="{FF2B5EF4-FFF2-40B4-BE49-F238E27FC236}">
                <a16:creationId xmlns:a16="http://schemas.microsoft.com/office/drawing/2014/main" id="{9B8B9CA5-FF14-2446-B75A-43B86131FCA5}"/>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A806A40-5281-D644-AF42-074733587F82}"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43011" name="Rectangle 6">
            <a:extLst>
              <a:ext uri="{FF2B5EF4-FFF2-40B4-BE49-F238E27FC236}">
                <a16:creationId xmlns:a16="http://schemas.microsoft.com/office/drawing/2014/main" id="{F5E0E8B4-E43A-8F4D-8C56-8D668F47D4C0}"/>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3012" name="Rectangle 7">
            <a:extLst>
              <a:ext uri="{FF2B5EF4-FFF2-40B4-BE49-F238E27FC236}">
                <a16:creationId xmlns:a16="http://schemas.microsoft.com/office/drawing/2014/main" id="{3AE7FDC6-2577-424B-9678-244B95560F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9B8F36-234D-E649-83F3-595BDD6314B9}"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43013" name="Rectangle 2">
            <a:extLst>
              <a:ext uri="{FF2B5EF4-FFF2-40B4-BE49-F238E27FC236}">
                <a16:creationId xmlns:a16="http://schemas.microsoft.com/office/drawing/2014/main" id="{44933E82-E57D-EA43-A967-E0EB6C9D62BD}"/>
              </a:ext>
            </a:extLst>
          </p:cNvPr>
          <p:cNvSpPr>
            <a:spLocks noGrp="1" noRot="1" noChangeAspect="1" noChangeArrowheads="1" noTextEdit="1"/>
          </p:cNvSpPr>
          <p:nvPr>
            <p:ph type="sldImg"/>
          </p:nvPr>
        </p:nvSpPr>
        <p:spPr>
          <a:ln/>
        </p:spPr>
      </p:sp>
      <p:sp>
        <p:nvSpPr>
          <p:cNvPr id="43014" name="Rectangle 3">
            <a:extLst>
              <a:ext uri="{FF2B5EF4-FFF2-40B4-BE49-F238E27FC236}">
                <a16:creationId xmlns:a16="http://schemas.microsoft.com/office/drawing/2014/main" id="{60B7E04C-A4B9-C249-BF11-D4C10669E547}"/>
              </a:ext>
            </a:extLst>
          </p:cNvPr>
          <p:cNvSpPr>
            <a:spLocks noGrp="1" noChangeArrowheads="1"/>
          </p:cNvSpPr>
          <p:nvPr>
            <p:ph type="body" idx="1"/>
          </p:nvPr>
        </p:nvSpPr>
        <p:spPr/>
        <p:txBody>
          <a:bodyPr/>
          <a:lstStyle/>
          <a:p>
            <a:pPr marL="171450" indent="-171450">
              <a:buFontTx/>
              <a:buChar char="-"/>
              <a:defRPr/>
            </a:pPr>
            <a:r>
              <a:rPr lang="en-US"/>
              <a:t>Just as base 10 numbers are called </a:t>
            </a:r>
            <a:r>
              <a:rPr lang="en-US" i="1"/>
              <a:t>decimal </a:t>
            </a:r>
            <a:r>
              <a:rPr lang="en-US"/>
              <a:t>numbers, base 2 numbers are called </a:t>
            </a:r>
            <a:r>
              <a:rPr lang="en-US" i="1"/>
              <a:t>binary </a:t>
            </a:r>
            <a:r>
              <a:rPr lang="en-US"/>
              <a:t>numbers</a:t>
            </a:r>
          </a:p>
          <a:p>
            <a:pPr marL="171450" indent="-171450">
              <a:buFontTx/>
              <a:buChar char="-"/>
              <a:defRPr/>
            </a:pPr>
            <a:r>
              <a:rPr lang="en-US"/>
              <a:t>Numbers are kept in computer hardware as a series of high and low electronic signals, and so they are considered base 2 numbers.</a:t>
            </a:r>
          </a:p>
          <a:p>
            <a:pPr marL="171450" indent="-171450">
              <a:buFontTx/>
              <a:buChar char="-"/>
              <a:defRPr/>
            </a:pPr>
            <a:r>
              <a:rPr lang="en-US"/>
              <a:t>Generalizing the point, in any number base, the value of </a:t>
            </a:r>
            <a:r>
              <a:rPr lang="en-US" i="1" err="1"/>
              <a:t>i</a:t>
            </a:r>
            <a:r>
              <a:rPr lang="en-US" i="1"/>
              <a:t> </a:t>
            </a:r>
            <a:r>
              <a:rPr lang="en-US" err="1"/>
              <a:t>th</a:t>
            </a:r>
            <a:r>
              <a:rPr lang="en-US"/>
              <a:t> digit </a:t>
            </a:r>
            <a:r>
              <a:rPr lang="en-US" i="1"/>
              <a:t>d </a:t>
            </a:r>
            <a:r>
              <a:rPr lang="en-US"/>
              <a:t>is </a:t>
            </a:r>
            <a:r>
              <a:rPr lang="en-US" i="1"/>
              <a:t>d x</a:t>
            </a:r>
            <a:r>
              <a:rPr lang="en-US"/>
              <a:t> Base </a:t>
            </a:r>
            <a:r>
              <a:rPr lang="en-US" i="1"/>
              <a:t>^ </a:t>
            </a:r>
            <a:r>
              <a:rPr lang="en-US" i="1" err="1"/>
              <a:t>i</a:t>
            </a:r>
            <a:r>
              <a:rPr lang="en-US" i="1"/>
              <a:t> - </a:t>
            </a:r>
            <a:r>
              <a:rPr lang="en-US"/>
              <a:t>where </a:t>
            </a:r>
            <a:r>
              <a:rPr lang="en-US" i="1" err="1"/>
              <a:t>i</a:t>
            </a:r>
            <a:r>
              <a:rPr lang="en-US" i="1"/>
              <a:t> </a:t>
            </a:r>
            <a:r>
              <a:rPr lang="en-US"/>
              <a:t>starts at 0 and increases from right to left. </a:t>
            </a:r>
          </a:p>
          <a:p>
            <a:pPr marL="171450" indent="-171450">
              <a:buFontTx/>
              <a:buChar char="-"/>
              <a:defRPr/>
            </a:pPr>
            <a:endParaRPr lang="en-US" i="1"/>
          </a:p>
          <a:p>
            <a:pPr marL="171450" indent="-171450">
              <a:buFontTx/>
              <a:buChar char="-"/>
              <a:defRPr/>
            </a:pPr>
            <a:r>
              <a:rPr lang="en-US"/>
              <a:t>Since words are drawn vertically as well as horizontally, leftmost and rightmost may be unclear. Hence, the phrase </a:t>
            </a:r>
            <a:r>
              <a:rPr lang="en-US" b="1"/>
              <a:t>least significant bit </a:t>
            </a:r>
            <a:r>
              <a:rPr lang="en-US"/>
              <a:t>is used to refer to the right- most bit (bit 0 above) and </a:t>
            </a:r>
            <a:r>
              <a:rPr lang="en-US" b="1"/>
              <a:t>most significant bit </a:t>
            </a:r>
            <a:r>
              <a:rPr lang="en-US"/>
              <a:t>to the leftmost bit (bit 31). </a:t>
            </a:r>
          </a:p>
          <a:p>
            <a:pPr marL="171450" indent="-171450">
              <a:buFontTx/>
              <a:buChar char="-"/>
              <a:defRPr/>
            </a:pPr>
            <a:r>
              <a:rPr lang="en-US"/>
              <a:t>The MIPS word is 32 bits long, so we can represent 232 different 32-bit patterns. It is natural to let these combinations represent the numbers from 0 to 232 􏰂1 </a:t>
            </a:r>
          </a:p>
          <a:p>
            <a:pPr marL="171450" indent="-171450">
              <a:buFontTx/>
              <a:buChar char="-"/>
              <a:defRPr/>
            </a:pPr>
            <a:endParaRPr lang="en-US"/>
          </a:p>
          <a:p>
            <a:pPr marL="171450" indent="-171450">
              <a:buFontTx/>
              <a:buChar char="-"/>
              <a:defRPr/>
            </a:pPr>
            <a:endParaRPr lang="en-US"/>
          </a:p>
          <a:p>
            <a:pPr marL="171450" indent="-171450">
              <a:buFontTx/>
              <a:buChar char="-"/>
              <a:defRPr/>
            </a:pPr>
            <a:r>
              <a:rPr lang="en-US"/>
              <a:t> </a:t>
            </a:r>
          </a:p>
          <a:p>
            <a:pPr>
              <a:defRPr/>
            </a:pPr>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FFA249BA-AEFE-B947-9D90-BF2DC2BF2C28}"/>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5058" name="Rectangle 3">
            <a:extLst>
              <a:ext uri="{FF2B5EF4-FFF2-40B4-BE49-F238E27FC236}">
                <a16:creationId xmlns:a16="http://schemas.microsoft.com/office/drawing/2014/main" id="{5EE56A77-BA9A-7C44-9C65-EC8C5512D86E}"/>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533F9F-AB66-DA4A-9794-D6049AB324A4}"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45059" name="Rectangle 6">
            <a:extLst>
              <a:ext uri="{FF2B5EF4-FFF2-40B4-BE49-F238E27FC236}">
                <a16:creationId xmlns:a16="http://schemas.microsoft.com/office/drawing/2014/main" id="{7759357C-31B4-3041-80D7-5D11EADC410E}"/>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5060" name="Rectangle 7">
            <a:extLst>
              <a:ext uri="{FF2B5EF4-FFF2-40B4-BE49-F238E27FC236}">
                <a16:creationId xmlns:a16="http://schemas.microsoft.com/office/drawing/2014/main" id="{58A9082D-620A-474B-B2FC-26371EB98E3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054807B-9098-9A4A-9513-0D0804A52405}"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45061" name="Rectangle 2">
            <a:extLst>
              <a:ext uri="{FF2B5EF4-FFF2-40B4-BE49-F238E27FC236}">
                <a16:creationId xmlns:a16="http://schemas.microsoft.com/office/drawing/2014/main" id="{0493F8D8-4415-3244-84A4-3130F2C0F8E8}"/>
              </a:ext>
            </a:extLst>
          </p:cNvPr>
          <p:cNvSpPr>
            <a:spLocks noGrp="1" noRot="1" noChangeAspect="1" noChangeArrowheads="1" noTextEdit="1"/>
          </p:cNvSpPr>
          <p:nvPr>
            <p:ph type="sldImg"/>
          </p:nvPr>
        </p:nvSpPr>
        <p:spPr>
          <a:ln/>
        </p:spPr>
      </p:sp>
      <p:sp>
        <p:nvSpPr>
          <p:cNvPr id="45062" name="Rectangle 3">
            <a:extLst>
              <a:ext uri="{FF2B5EF4-FFF2-40B4-BE49-F238E27FC236}">
                <a16:creationId xmlns:a16="http://schemas.microsoft.com/office/drawing/2014/main" id="{AFA5E4B9-1EBA-5744-A6B2-34330C9A982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0000 0000 0000 0000 0000 0000 0000 0000 = 0 </a:t>
            </a:r>
          </a:p>
          <a:p>
            <a:r>
              <a:rPr lang="en-US" altLang="en-US"/>
              <a:t>0000 0000 0000 0000 0000 0000 0000 0001 = 1ten </a:t>
            </a:r>
          </a:p>
          <a:p>
            <a:r>
              <a:rPr lang="en-US" altLang="en-US"/>
              <a:t>0000 0000 0000 0000 0000 0000 0000 0010 = 2ten </a:t>
            </a:r>
          </a:p>
          <a:p>
            <a:r>
              <a:rPr lang="en-US" altLang="en-US"/>
              <a:t>...</a:t>
            </a:r>
            <a:br>
              <a:rPr lang="en-US" altLang="en-US"/>
            </a:br>
            <a:r>
              <a:rPr lang="en-US" altLang="en-US"/>
              <a:t>0111 1111 1111 1111 1111 1111 1111 1101= 2,147,483,645</a:t>
            </a:r>
          </a:p>
          <a:p>
            <a:r>
              <a:rPr lang="en-US" altLang="en-US"/>
              <a:t>0111 1111 1111 1111 1111 1111 1111 1110 = 2,147,483,646</a:t>
            </a:r>
          </a:p>
          <a:p>
            <a:r>
              <a:rPr lang="en-US" altLang="en-US"/>
              <a:t>0111 1111 1111 1111 1111 1111 1111 1111 = 2,147,483,647</a:t>
            </a:r>
          </a:p>
          <a:p>
            <a:r>
              <a:rPr lang="en-US" altLang="en-US"/>
              <a:t>1000 0000 0000 0000 0000 0000 0000 0000 = 2,147,483,648</a:t>
            </a:r>
          </a:p>
          <a:p>
            <a:r>
              <a:rPr lang="en-US" altLang="en-US"/>
              <a:t>1000 0000 0000 0000 0000 0000 0000 0001 = 2,147,483,647</a:t>
            </a:r>
          </a:p>
          <a:p>
            <a:r>
              <a:rPr lang="en-US" altLang="en-US"/>
              <a:t>1000 0000 0000 0000 0000 0000 0000 0010 = 2,147,483,646</a:t>
            </a:r>
          </a:p>
          <a:p>
            <a:r>
              <a:rPr lang="en-US" altLang="en-US"/>
              <a:t>….</a:t>
            </a:r>
            <a:br>
              <a:rPr lang="en-US" altLang="en-US"/>
            </a:br>
            <a:r>
              <a:rPr lang="en-US" altLang="en-US"/>
              <a:t>1111 1111 1111 1111 1111 1111 1111 1101 = -3</a:t>
            </a:r>
          </a:p>
          <a:p>
            <a:r>
              <a:rPr lang="en-US" altLang="en-US"/>
              <a:t>1111 1111 1111 1111 1111 1111 1111 1110 = -2</a:t>
            </a:r>
          </a:p>
          <a:p>
            <a:r>
              <a:rPr lang="en-US" altLang="en-US"/>
              <a:t>1111 1111 1111 1111 1111 1111 1111 1111 =  -1</a:t>
            </a:r>
          </a:p>
          <a:p>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114EA222-E158-044C-AA96-9F193F4D87EC}"/>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7106" name="Rectangle 3">
            <a:extLst>
              <a:ext uri="{FF2B5EF4-FFF2-40B4-BE49-F238E27FC236}">
                <a16:creationId xmlns:a16="http://schemas.microsoft.com/office/drawing/2014/main" id="{D663BD43-C647-9C4C-804A-CA93D45D7547}"/>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9E92ABF-1917-D847-8720-27C399F61AC4}"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47107" name="Rectangle 6">
            <a:extLst>
              <a:ext uri="{FF2B5EF4-FFF2-40B4-BE49-F238E27FC236}">
                <a16:creationId xmlns:a16="http://schemas.microsoft.com/office/drawing/2014/main" id="{5B772586-B47F-7849-AEC7-DABA04B093F3}"/>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7108" name="Rectangle 7">
            <a:extLst>
              <a:ext uri="{FF2B5EF4-FFF2-40B4-BE49-F238E27FC236}">
                <a16:creationId xmlns:a16="http://schemas.microsoft.com/office/drawing/2014/main" id="{5C7F7534-7920-D544-9337-F74DE0AC816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393E098-7CD1-AF4F-AA5E-0C6FD2A86FC5}"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47109" name="Rectangle 2">
            <a:extLst>
              <a:ext uri="{FF2B5EF4-FFF2-40B4-BE49-F238E27FC236}">
                <a16:creationId xmlns:a16="http://schemas.microsoft.com/office/drawing/2014/main" id="{70D4A232-AD3D-EF40-A07B-9E094936C6B5}"/>
              </a:ext>
            </a:extLst>
          </p:cNvPr>
          <p:cNvSpPr>
            <a:spLocks noGrp="1" noRot="1" noChangeAspect="1" noChangeArrowheads="1" noTextEdit="1"/>
          </p:cNvSpPr>
          <p:nvPr>
            <p:ph type="sldImg"/>
          </p:nvPr>
        </p:nvSpPr>
        <p:spPr>
          <a:ln/>
        </p:spPr>
      </p:sp>
      <p:sp>
        <p:nvSpPr>
          <p:cNvPr id="47110" name="Rectangle 3">
            <a:extLst>
              <a:ext uri="{FF2B5EF4-FFF2-40B4-BE49-F238E27FC236}">
                <a16:creationId xmlns:a16="http://schemas.microsoft.com/office/drawing/2014/main" id="{65826CE1-0BE0-1F41-9284-EAF24BEC3D85}"/>
              </a:ext>
            </a:extLst>
          </p:cNvPr>
          <p:cNvSpPr>
            <a:spLocks noGrp="1" noChangeArrowheads="1"/>
          </p:cNvSpPr>
          <p:nvPr>
            <p:ph type="body" idx="1"/>
          </p:nvPr>
        </p:nvSpPr>
        <p:spPr/>
        <p:txBody>
          <a:bodyPr/>
          <a:lstStyle/>
          <a:p>
            <a:pPr marL="171450" indent="-171450">
              <a:buFontTx/>
              <a:buChar char="-"/>
              <a:defRPr/>
            </a:pPr>
            <a:r>
              <a:rPr lang="en-US"/>
              <a:t>leading 0s mean positive, and leading 1s mean negative. </a:t>
            </a:r>
          </a:p>
          <a:p>
            <a:pPr marL="171450" indent="-171450">
              <a:buFontTx/>
              <a:buChar char="-"/>
              <a:defRPr/>
            </a:pPr>
            <a:r>
              <a:rPr lang="en-US"/>
              <a:t>This convention for representing signed binary numbers is called </a:t>
            </a:r>
            <a:r>
              <a:rPr lang="en-US" i="1"/>
              <a:t>two’s complement </a:t>
            </a:r>
            <a:r>
              <a:rPr lang="en-US"/>
              <a:t>representation</a:t>
            </a:r>
          </a:p>
          <a:p>
            <a:pPr marL="171450" indent="-171450">
              <a:buFontTx/>
              <a:buChar char="-"/>
              <a:defRPr/>
            </a:pPr>
            <a:endParaRPr lang="en-US"/>
          </a:p>
          <a:p>
            <a:pPr>
              <a:defRPr/>
            </a:pPr>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B56BFFE-2747-B143-B5F5-2A513368A712}"/>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9154" name="Rectangle 3">
            <a:extLst>
              <a:ext uri="{FF2B5EF4-FFF2-40B4-BE49-F238E27FC236}">
                <a16:creationId xmlns:a16="http://schemas.microsoft.com/office/drawing/2014/main" id="{6AE13CA8-3B86-254C-BA9D-A0A53EA18AD0}"/>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231EB3E-B69D-F146-A701-9F03ADCC4160}"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49155" name="Rectangle 6">
            <a:extLst>
              <a:ext uri="{FF2B5EF4-FFF2-40B4-BE49-F238E27FC236}">
                <a16:creationId xmlns:a16="http://schemas.microsoft.com/office/drawing/2014/main" id="{9EB9FEFF-BCC2-0545-B867-4C8360CD7280}"/>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9156" name="Rectangle 7">
            <a:extLst>
              <a:ext uri="{FF2B5EF4-FFF2-40B4-BE49-F238E27FC236}">
                <a16:creationId xmlns:a16="http://schemas.microsoft.com/office/drawing/2014/main" id="{8DB1C53A-AD37-2449-BA86-9C0EC9FA305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7D9EF16-8B93-6240-AC3D-DC764F21DB25}"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49157" name="Rectangle 2">
            <a:extLst>
              <a:ext uri="{FF2B5EF4-FFF2-40B4-BE49-F238E27FC236}">
                <a16:creationId xmlns:a16="http://schemas.microsoft.com/office/drawing/2014/main" id="{6A0ABB94-20DE-3F4F-8FAB-FD596A99833E}"/>
              </a:ext>
            </a:extLst>
          </p:cNvPr>
          <p:cNvSpPr>
            <a:spLocks noGrp="1" noRot="1" noChangeAspect="1" noChangeArrowheads="1" noTextEdit="1"/>
          </p:cNvSpPr>
          <p:nvPr>
            <p:ph type="sldImg"/>
          </p:nvPr>
        </p:nvSpPr>
        <p:spPr>
          <a:ln/>
        </p:spPr>
      </p:sp>
      <p:sp>
        <p:nvSpPr>
          <p:cNvPr id="49158" name="Rectangle 3">
            <a:extLst>
              <a:ext uri="{FF2B5EF4-FFF2-40B4-BE49-F238E27FC236}">
                <a16:creationId xmlns:a16="http://schemas.microsoft.com/office/drawing/2014/main" id="{1AED5016-5FB8-6D4C-924D-57EB6606F33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we need to represent both positive and negative integers within a computer word </a:t>
            </a:r>
          </a:p>
          <a:p>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44C0DA3-58CD-594E-A9D8-42BD18EA4036}"/>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1202" name="Rectangle 3">
            <a:extLst>
              <a:ext uri="{FF2B5EF4-FFF2-40B4-BE49-F238E27FC236}">
                <a16:creationId xmlns:a16="http://schemas.microsoft.com/office/drawing/2014/main" id="{B2418BB0-E77C-7C44-B396-826DDA5BF09A}"/>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0950604-32BA-6E49-812C-A3760683085E}"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51203" name="Rectangle 6">
            <a:extLst>
              <a:ext uri="{FF2B5EF4-FFF2-40B4-BE49-F238E27FC236}">
                <a16:creationId xmlns:a16="http://schemas.microsoft.com/office/drawing/2014/main" id="{060EB565-1F56-F34B-AC70-E40F09607C3F}"/>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1204" name="Rectangle 7">
            <a:extLst>
              <a:ext uri="{FF2B5EF4-FFF2-40B4-BE49-F238E27FC236}">
                <a16:creationId xmlns:a16="http://schemas.microsoft.com/office/drawing/2014/main" id="{7873DE63-753F-1341-A39F-E9DA210B69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5548C8C-2DA2-0744-B176-B2A804F81807}"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51205" name="Rectangle 2">
            <a:extLst>
              <a:ext uri="{FF2B5EF4-FFF2-40B4-BE49-F238E27FC236}">
                <a16:creationId xmlns:a16="http://schemas.microsoft.com/office/drawing/2014/main" id="{941A210B-1E55-A149-BC4D-2A66F4FF29DD}"/>
              </a:ext>
            </a:extLst>
          </p:cNvPr>
          <p:cNvSpPr>
            <a:spLocks noGrp="1" noRot="1" noChangeAspect="1" noChangeArrowheads="1" noTextEdit="1"/>
          </p:cNvSpPr>
          <p:nvPr>
            <p:ph type="sldImg"/>
          </p:nvPr>
        </p:nvSpPr>
        <p:spPr>
          <a:ln/>
        </p:spPr>
      </p:sp>
      <p:sp>
        <p:nvSpPr>
          <p:cNvPr id="53254" name="Rectangle 3">
            <a:extLst>
              <a:ext uri="{FF2B5EF4-FFF2-40B4-BE49-F238E27FC236}">
                <a16:creationId xmlns:a16="http://schemas.microsoft.com/office/drawing/2014/main" id="{7C6A5E75-08B7-9548-A924-A69A2BD85C36}"/>
              </a:ext>
            </a:extLst>
          </p:cNvPr>
          <p:cNvSpPr>
            <a:spLocks noGrp="1" noChangeArrowheads="1"/>
          </p:cNvSpPr>
          <p:nvPr>
            <p:ph type="body" idx="1"/>
          </p:nvPr>
        </p:nvSpPr>
        <p:spPr/>
        <p:txBody>
          <a:bodyPr/>
          <a:lstStyle/>
          <a:p>
            <a:pPr>
              <a:defRPr/>
            </a:pPr>
            <a:r>
              <a:rPr lang="en-US"/>
              <a:t> - We are now ready to explain the difference between the way humans instruct computers and the way computers see instructions. </a:t>
            </a:r>
          </a:p>
          <a:p>
            <a:pPr marL="171450" indent="-171450">
              <a:buFontTx/>
              <a:buChar char="-"/>
              <a:defRPr/>
            </a:pPr>
            <a:r>
              <a:rPr lang="en-US"/>
              <a:t>Instructions are kept in the computer as a series of high and low electronic signals and may be represented as numbers. In fact, each piece of an instruction can be considered as an individual number, and placing these numbers side by side forms the instruction. </a:t>
            </a:r>
          </a:p>
          <a:p>
            <a:pPr marL="171450" indent="-171450">
              <a:buFontTx/>
              <a:buChar char="-"/>
              <a:defRPr/>
            </a:pPr>
            <a:r>
              <a:rPr lang="en-US"/>
              <a:t>Since registers are referred to in instructions, there must be a convention to map register names into numbers. In MIPS assembly language, registers $s0 to $s7 map onto registers 16 to 23, and registers $t0 to $t7 map onto registers 8 to 15. Hence, $s0 means register 16, $s1 means register 17, $s2 means register 18, . . . , $t0 means register 8, $t1 means register 9, and so on. </a:t>
            </a:r>
          </a:p>
          <a:p>
            <a:pPr marL="171450" indent="-171450">
              <a:buFontTx/>
              <a:buChar char="-"/>
              <a:defRPr/>
            </a:pPr>
            <a:endParaRPr lang="en-US"/>
          </a:p>
          <a:p>
            <a:pPr>
              <a:defRPr/>
            </a:pPr>
            <a:endParaRPr lang="en-US"/>
          </a:p>
          <a:p>
            <a:pPr>
              <a:defRPr/>
            </a:pPr>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E0FADD62-5799-8249-8A55-CD4602DDD00B}"/>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3250" name="Rectangle 3">
            <a:extLst>
              <a:ext uri="{FF2B5EF4-FFF2-40B4-BE49-F238E27FC236}">
                <a16:creationId xmlns:a16="http://schemas.microsoft.com/office/drawing/2014/main" id="{1C9EC63D-DEB6-F44F-AACA-20F61673F8FE}"/>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F48A5EE-28B8-E249-AFF5-9D01F884230F}"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53251" name="Rectangle 6">
            <a:extLst>
              <a:ext uri="{FF2B5EF4-FFF2-40B4-BE49-F238E27FC236}">
                <a16:creationId xmlns:a16="http://schemas.microsoft.com/office/drawing/2014/main" id="{586665E7-3A39-BD49-87BF-584E161B562D}"/>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3252" name="Rectangle 7">
            <a:extLst>
              <a:ext uri="{FF2B5EF4-FFF2-40B4-BE49-F238E27FC236}">
                <a16:creationId xmlns:a16="http://schemas.microsoft.com/office/drawing/2014/main" id="{6DBEB0CE-590A-F345-B637-085D2372ADA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A433E4C-68C9-234A-829A-9395B2E8D81F}"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53253" name="Rectangle 2">
            <a:extLst>
              <a:ext uri="{FF2B5EF4-FFF2-40B4-BE49-F238E27FC236}">
                <a16:creationId xmlns:a16="http://schemas.microsoft.com/office/drawing/2014/main" id="{3471D17A-D166-4E40-923E-D393C187F1BA}"/>
              </a:ext>
            </a:extLst>
          </p:cNvPr>
          <p:cNvSpPr>
            <a:spLocks noGrp="1" noRot="1" noChangeAspect="1" noChangeArrowheads="1" noTextEdit="1"/>
          </p:cNvSpPr>
          <p:nvPr>
            <p:ph type="sldImg"/>
          </p:nvPr>
        </p:nvSpPr>
        <p:spPr>
          <a:ln/>
        </p:spPr>
      </p:sp>
      <p:sp>
        <p:nvSpPr>
          <p:cNvPr id="53254" name="Rectangle 3">
            <a:extLst>
              <a:ext uri="{FF2B5EF4-FFF2-40B4-BE49-F238E27FC236}">
                <a16:creationId xmlns:a16="http://schemas.microsoft.com/office/drawing/2014/main" id="{48CBB2B5-3328-FA48-BBBE-C943DF39A9D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This layout of the instruction is called the </a:t>
            </a:r>
            <a:r>
              <a:rPr lang="en-US" altLang="en-US" b="1"/>
              <a:t>instruction format</a:t>
            </a:r>
            <a:r>
              <a:rPr lang="en-US" altLang="en-US"/>
              <a:t>. As you can see from counting the number of bits, this MIPS instruction takes exactly 32 bits—the same size as a data word. In keeping with our design principle that simplicity favors regularity, all MIPS instructions are 32 bits long </a:t>
            </a:r>
          </a:p>
          <a:p>
            <a:endParaRPr lang="en-US" altLang="en-US"/>
          </a:p>
          <a:p>
            <a:r>
              <a:rPr lang="en-US" altLang="en-US"/>
              <a:t>Here is the meaning of each name of the fields in MIPS instructions: </a:t>
            </a:r>
          </a:p>
          <a:p>
            <a:r>
              <a:rPr lang="en-US" altLang="en-US"/>
              <a:t>■ </a:t>
            </a:r>
            <a:r>
              <a:rPr lang="en-US" altLang="en-US" i="1"/>
              <a:t>op: </a:t>
            </a:r>
            <a:r>
              <a:rPr lang="en-US" altLang="en-US"/>
              <a:t>Basic operation of the instruction, traditionally called the </a:t>
            </a:r>
            <a:r>
              <a:rPr lang="en-US" altLang="en-US" b="1"/>
              <a:t>opcode</a:t>
            </a:r>
            <a:r>
              <a:rPr lang="en-US" altLang="en-US"/>
              <a:t>. </a:t>
            </a:r>
          </a:p>
          <a:p>
            <a:r>
              <a:rPr lang="en-US" altLang="en-US"/>
              <a:t>■ </a:t>
            </a:r>
            <a:r>
              <a:rPr lang="en-US" altLang="en-US" i="1"/>
              <a:t>rs: </a:t>
            </a:r>
            <a:r>
              <a:rPr lang="en-US" altLang="en-US"/>
              <a:t>The first register source operand. </a:t>
            </a:r>
          </a:p>
          <a:p>
            <a:r>
              <a:rPr lang="en-US" altLang="en-US"/>
              <a:t>■ </a:t>
            </a:r>
            <a:r>
              <a:rPr lang="en-US" altLang="en-US" i="1"/>
              <a:t>rt: </a:t>
            </a:r>
            <a:r>
              <a:rPr lang="en-US" altLang="en-US"/>
              <a:t>The second register source operand. </a:t>
            </a:r>
          </a:p>
          <a:p>
            <a:r>
              <a:rPr lang="en-US" altLang="en-US"/>
              <a:t>■ </a:t>
            </a:r>
            <a:r>
              <a:rPr lang="en-US" altLang="en-US" i="1"/>
              <a:t>rd: </a:t>
            </a:r>
            <a:r>
              <a:rPr lang="en-US" altLang="en-US"/>
              <a:t>The register destination operand. It gets the result of the operation. </a:t>
            </a:r>
          </a:p>
          <a:p>
            <a:r>
              <a:rPr lang="en-US" altLang="en-US"/>
              <a:t>■ </a:t>
            </a:r>
            <a:r>
              <a:rPr lang="en-US" altLang="en-US" i="1"/>
              <a:t>shamt: </a:t>
            </a:r>
            <a:r>
              <a:rPr lang="en-US" altLang="en-US"/>
              <a:t>Shift amount. (I will explaing why the field contains zero later.) </a:t>
            </a:r>
          </a:p>
          <a:p>
            <a:r>
              <a:rPr lang="en-US" altLang="en-US"/>
              <a:t>■ </a:t>
            </a:r>
            <a:r>
              <a:rPr lang="en-US" altLang="en-US" i="1"/>
              <a:t>funct: </a:t>
            </a:r>
            <a:r>
              <a:rPr lang="en-US" altLang="en-US"/>
              <a:t>Function. This field, often called the </a:t>
            </a:r>
            <a:r>
              <a:rPr lang="en-US" altLang="en-US" i="1"/>
              <a:t>function code, </a:t>
            </a:r>
            <a:r>
              <a:rPr lang="en-US" altLang="en-US"/>
              <a:t>selects the specific variant of the operation in the op field. </a:t>
            </a:r>
          </a:p>
          <a:p>
            <a:endParaRPr lang="en-US" altLang="en-US"/>
          </a:p>
          <a:p>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42506195-3578-8641-AF3B-ADE0C5F94A5F}"/>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434" name="Rectangle 3">
            <a:extLst>
              <a:ext uri="{FF2B5EF4-FFF2-40B4-BE49-F238E27FC236}">
                <a16:creationId xmlns:a16="http://schemas.microsoft.com/office/drawing/2014/main" id="{1650E2BA-D967-3244-AE11-068CA722EE40}"/>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6C6B9CA-59F4-B844-A06A-77786ADAD400}"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18435" name="Rectangle 6">
            <a:extLst>
              <a:ext uri="{FF2B5EF4-FFF2-40B4-BE49-F238E27FC236}">
                <a16:creationId xmlns:a16="http://schemas.microsoft.com/office/drawing/2014/main" id="{335AD316-84F6-D54C-95BB-3B9B3FE9A221}"/>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436" name="Rectangle 7">
            <a:extLst>
              <a:ext uri="{FF2B5EF4-FFF2-40B4-BE49-F238E27FC236}">
                <a16:creationId xmlns:a16="http://schemas.microsoft.com/office/drawing/2014/main" id="{1F1CF248-65A9-C947-A1B7-C64A8A4C2B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1BC7606-CCF8-3643-93B4-EC9E736EFBFD}"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18437" name="Rectangle 2">
            <a:extLst>
              <a:ext uri="{FF2B5EF4-FFF2-40B4-BE49-F238E27FC236}">
                <a16:creationId xmlns:a16="http://schemas.microsoft.com/office/drawing/2014/main" id="{EE57B127-33AC-6E49-BD49-DAA87EC92E83}"/>
              </a:ext>
            </a:extLst>
          </p:cNvPr>
          <p:cNvSpPr>
            <a:spLocks noGrp="1" noRot="1" noChangeAspect="1" noChangeArrowheads="1" noTextEdit="1"/>
          </p:cNvSpPr>
          <p:nvPr>
            <p:ph type="sldImg"/>
          </p:nvPr>
        </p:nvSpPr>
        <p:spPr>
          <a:ln/>
        </p:spPr>
      </p:sp>
      <p:sp>
        <p:nvSpPr>
          <p:cNvPr id="18438" name="Rectangle 3">
            <a:extLst>
              <a:ext uri="{FF2B5EF4-FFF2-40B4-BE49-F238E27FC236}">
                <a16:creationId xmlns:a16="http://schemas.microsoft.com/office/drawing/2014/main" id="{634C4BC1-8B1F-B748-8AA2-EB62BFB568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 - To command a computer’s hardware, you must speak its language. The words of a computer’s language are called </a:t>
            </a:r>
            <a:r>
              <a:rPr lang="en-US" altLang="en-US" i="1"/>
              <a:t>instructions</a:t>
            </a:r>
            <a:r>
              <a:rPr lang="en-US" altLang="en-US"/>
              <a:t>, and its vocabulary is called an </a:t>
            </a:r>
            <a:r>
              <a:rPr lang="en-US" altLang="en-US" b="1"/>
              <a:t>instruction set</a:t>
            </a:r>
            <a:r>
              <a:rPr lang="en-US" altLang="en-US"/>
              <a:t>. </a:t>
            </a:r>
          </a:p>
          <a:p>
            <a:r>
              <a:rPr lang="en-US" altLang="en-US"/>
              <a:t>- You might think that the languages of computers would be as diverse as those of people, but in reality computer languages are quite similar, more like regional dialects than like independent languages. </a:t>
            </a:r>
          </a:p>
          <a:p>
            <a:endParaRPr lang="en-US" altLang="en-US"/>
          </a:p>
          <a:p>
            <a:endParaRPr lang="en-AU"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0494BEDF-36E2-0B47-AAD5-289F9143CB7C}"/>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5298" name="Rectangle 3">
            <a:extLst>
              <a:ext uri="{FF2B5EF4-FFF2-40B4-BE49-F238E27FC236}">
                <a16:creationId xmlns:a16="http://schemas.microsoft.com/office/drawing/2014/main" id="{9F8D1F86-DC38-E741-83C6-1DF815042B82}"/>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4E15C4C-D558-2D46-910E-61105FD004CD}"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55299" name="Rectangle 6">
            <a:extLst>
              <a:ext uri="{FF2B5EF4-FFF2-40B4-BE49-F238E27FC236}">
                <a16:creationId xmlns:a16="http://schemas.microsoft.com/office/drawing/2014/main" id="{AD1CBA53-5B15-BE40-9270-7E34CA24520E}"/>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5300" name="Rectangle 7">
            <a:extLst>
              <a:ext uri="{FF2B5EF4-FFF2-40B4-BE49-F238E27FC236}">
                <a16:creationId xmlns:a16="http://schemas.microsoft.com/office/drawing/2014/main" id="{87A3E768-2975-7E40-A4D2-D42AB9070B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842FF7C-E554-3C4A-AC55-38BF73BC84BC}"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55301" name="Rectangle 2">
            <a:extLst>
              <a:ext uri="{FF2B5EF4-FFF2-40B4-BE49-F238E27FC236}">
                <a16:creationId xmlns:a16="http://schemas.microsoft.com/office/drawing/2014/main" id="{B3676A8B-0432-3148-8488-A61DB3201D7F}"/>
              </a:ext>
            </a:extLst>
          </p:cNvPr>
          <p:cNvSpPr>
            <a:spLocks noGrp="1" noRot="1" noChangeAspect="1" noChangeArrowheads="1" noTextEdit="1"/>
          </p:cNvSpPr>
          <p:nvPr>
            <p:ph type="sldImg"/>
          </p:nvPr>
        </p:nvSpPr>
        <p:spPr>
          <a:ln/>
        </p:spPr>
      </p:sp>
      <p:sp>
        <p:nvSpPr>
          <p:cNvPr id="55302" name="Rectangle 3">
            <a:extLst>
              <a:ext uri="{FF2B5EF4-FFF2-40B4-BE49-F238E27FC236}">
                <a16:creationId xmlns:a16="http://schemas.microsoft.com/office/drawing/2014/main" id="{C0B6BCA8-D7D9-6146-84E8-2878C28BA6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We’ll show the real MIPS language version of the instruction represented symbolically as </a:t>
            </a:r>
          </a:p>
          <a:p>
            <a:r>
              <a:rPr lang="en-US" altLang="en-US"/>
              <a:t>add $t0,$s1,$s2  </a:t>
            </a:r>
            <a:r>
              <a:rPr lang="en-US" altLang="en-US">
                <a:sym typeface="Wingdings" pitchFamily="2" charset="2"/>
              </a:rPr>
              <a:t> assembly language</a:t>
            </a:r>
            <a:endParaRPr lang="en-US" altLang="en-US"/>
          </a:p>
          <a:p>
            <a:r>
              <a:rPr lang="en-US" altLang="en-US"/>
              <a:t>first as a combination of decimal numbers and then of binary numbers. </a:t>
            </a:r>
          </a:p>
          <a:p>
            <a:endParaRPr lang="en-US" altLang="en-US"/>
          </a:p>
          <a:p>
            <a:r>
              <a:rPr lang="en-US" altLang="en-US"/>
              <a:t>The decimal representation is </a:t>
            </a:r>
          </a:p>
          <a:p>
            <a:r>
              <a:rPr lang="en-US" altLang="en-US"/>
              <a:t>Each of these segments of an instruction is called a </a:t>
            </a:r>
            <a:r>
              <a:rPr lang="en-US" altLang="en-US" i="1"/>
              <a:t>field</a:t>
            </a:r>
            <a:r>
              <a:rPr lang="en-US" altLang="en-US"/>
              <a:t>. The first and last fields (containing 0 and 32 in this case) in combination tell the MIPS computer that this instruction performs addition. The second field gives the number of the register that is the first source operand of the addition operation (17 = $s1), and the third field gives the other source operand for the addition (18 􏰁 $s2). The fourth field contains the number of the register that is to receive the sum (8 = $t0). The fifth field is unused in this instruction, so it is set to 0. Thus, this instruction adds register $s1 to register $s2 and places the sum in register $t0. </a:t>
            </a:r>
          </a:p>
          <a:p>
            <a:endParaRPr lang="en-US" altLang="en-US"/>
          </a:p>
          <a:p>
            <a:r>
              <a:rPr lang="en-US" altLang="en-US"/>
              <a:t>This instruction can also be represented as fields of binary numbers as opposed to decimal, as shown above.</a:t>
            </a:r>
          </a:p>
          <a:p>
            <a:endParaRPr lang="en-US" altLang="en-US"/>
          </a:p>
          <a:p>
            <a:r>
              <a:rPr lang="en-US" altLang="en-US"/>
              <a:t>To distinguish it from assembly language, we call the numeric version of instructions </a:t>
            </a:r>
            <a:r>
              <a:rPr lang="en-US" altLang="en-US" b="1"/>
              <a:t>machine language </a:t>
            </a:r>
            <a:r>
              <a:rPr lang="en-US" altLang="en-US"/>
              <a:t>and a sequence of such instructions </a:t>
            </a:r>
            <a:r>
              <a:rPr lang="en-US" altLang="en-US" i="1"/>
              <a:t>machine code</a:t>
            </a:r>
            <a:r>
              <a:rPr lang="en-US" altLang="en-US"/>
              <a:t>. </a:t>
            </a:r>
          </a:p>
          <a:p>
            <a:endParaRPr lang="en-US" altLang="en-US"/>
          </a:p>
          <a:p>
            <a:endParaRPr lang="en-US" altLang="en-US"/>
          </a:p>
          <a:p>
            <a:endParaRPr lang="en-US" altLang="en-US"/>
          </a:p>
          <a:p>
            <a:endParaRPr lang="en-US" altLang="en-US"/>
          </a:p>
          <a:p>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A19EC8F-B6C8-B448-9FDA-A7355F9632DF}"/>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7346" name="Rectangle 3">
            <a:extLst>
              <a:ext uri="{FF2B5EF4-FFF2-40B4-BE49-F238E27FC236}">
                <a16:creationId xmlns:a16="http://schemas.microsoft.com/office/drawing/2014/main" id="{1D7F4CFC-6C98-2F43-994F-074A6EACF371}"/>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4341B0F-3CEE-C14C-8F48-3FEA0B13510A}"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57347" name="Rectangle 6">
            <a:extLst>
              <a:ext uri="{FF2B5EF4-FFF2-40B4-BE49-F238E27FC236}">
                <a16:creationId xmlns:a16="http://schemas.microsoft.com/office/drawing/2014/main" id="{EFA1B2EF-6C39-9A49-BAD1-1C127BCBB68E}"/>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7348" name="Rectangle 7">
            <a:extLst>
              <a:ext uri="{FF2B5EF4-FFF2-40B4-BE49-F238E27FC236}">
                <a16:creationId xmlns:a16="http://schemas.microsoft.com/office/drawing/2014/main" id="{A720F888-1DBE-314C-A8C0-2811EE62E5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2ED9B6F-18ED-594F-BB38-E00CEDA5AC3C}"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57349" name="Rectangle 2">
            <a:extLst>
              <a:ext uri="{FF2B5EF4-FFF2-40B4-BE49-F238E27FC236}">
                <a16:creationId xmlns:a16="http://schemas.microsoft.com/office/drawing/2014/main" id="{BD6D6A58-B9BB-DD41-85FF-C854D385A037}"/>
              </a:ext>
            </a:extLst>
          </p:cNvPr>
          <p:cNvSpPr>
            <a:spLocks noGrp="1" noRot="1" noChangeAspect="1" noChangeArrowheads="1" noTextEdit="1"/>
          </p:cNvSpPr>
          <p:nvPr>
            <p:ph type="sldImg"/>
          </p:nvPr>
        </p:nvSpPr>
        <p:spPr>
          <a:ln/>
        </p:spPr>
      </p:sp>
      <p:sp>
        <p:nvSpPr>
          <p:cNvPr id="57350" name="Rectangle 3">
            <a:extLst>
              <a:ext uri="{FF2B5EF4-FFF2-40B4-BE49-F238E27FC236}">
                <a16:creationId xmlns:a16="http://schemas.microsoft.com/office/drawing/2014/main" id="{2BD2142F-8689-0B4B-9DFB-B128623758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It would appear that you would now be reading and writing long, tedious strings of binary numbers. We avoid that tedium by using a higher base than binary that converts easily into binary. Since almost all computer data sizes are multiples of 4, </a:t>
            </a:r>
            <a:r>
              <a:rPr lang="en-US" altLang="en-US" b="1"/>
              <a:t>hexadecimal </a:t>
            </a:r>
            <a:r>
              <a:rPr lang="en-US" altLang="en-US"/>
              <a:t>(base 16) numbers are popular. Since base 16 is a power of 2, we can trivially convert by replacing each group of four binary digits by a single hexadecimal digit, and vice versa. </a:t>
            </a:r>
          </a:p>
          <a:p>
            <a:endParaRPr lang="en-US" altLang="en-US"/>
          </a:p>
          <a:p>
            <a:r>
              <a:rPr lang="en-US" altLang="en-US"/>
              <a:t>the table converts between hexadecimal and binary. </a:t>
            </a:r>
          </a:p>
          <a:p>
            <a:endParaRPr lang="en-US" altLang="en-US"/>
          </a:p>
          <a:p>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72D8C996-2504-BF46-9985-29D63D6AA3EF}"/>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9394" name="Rectangle 3">
            <a:extLst>
              <a:ext uri="{FF2B5EF4-FFF2-40B4-BE49-F238E27FC236}">
                <a16:creationId xmlns:a16="http://schemas.microsoft.com/office/drawing/2014/main" id="{88CAFDF9-DBBD-7D43-B5C1-6A3BCC75D62A}"/>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E137A91-AB19-C74D-A1E9-DE6033977D76}"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59395" name="Rectangle 6">
            <a:extLst>
              <a:ext uri="{FF2B5EF4-FFF2-40B4-BE49-F238E27FC236}">
                <a16:creationId xmlns:a16="http://schemas.microsoft.com/office/drawing/2014/main" id="{12E1C27D-616C-DD43-8FB4-20CCE0EB29C0}"/>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9396" name="Rectangle 7">
            <a:extLst>
              <a:ext uri="{FF2B5EF4-FFF2-40B4-BE49-F238E27FC236}">
                <a16:creationId xmlns:a16="http://schemas.microsoft.com/office/drawing/2014/main" id="{705FE155-1D00-FA4F-B43D-5E47DCDEA92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2B97532-E773-B140-BD40-28877B52586B}"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59397" name="Rectangle 2">
            <a:extLst>
              <a:ext uri="{FF2B5EF4-FFF2-40B4-BE49-F238E27FC236}">
                <a16:creationId xmlns:a16="http://schemas.microsoft.com/office/drawing/2014/main" id="{4E05E37C-18FA-2F4D-AE46-F7D1E2E290C2}"/>
              </a:ext>
            </a:extLst>
          </p:cNvPr>
          <p:cNvSpPr>
            <a:spLocks noGrp="1" noRot="1" noChangeAspect="1" noChangeArrowheads="1" noTextEdit="1"/>
          </p:cNvSpPr>
          <p:nvPr>
            <p:ph type="sldImg"/>
          </p:nvPr>
        </p:nvSpPr>
        <p:spPr>
          <a:ln/>
        </p:spPr>
      </p:sp>
      <p:sp>
        <p:nvSpPr>
          <p:cNvPr id="59398" name="Rectangle 3">
            <a:extLst>
              <a:ext uri="{FF2B5EF4-FFF2-40B4-BE49-F238E27FC236}">
                <a16:creationId xmlns:a16="http://schemas.microsoft.com/office/drawing/2014/main" id="{B2F4E6EE-9DF5-E745-A484-B9B120B03E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The compromise chosen by the MIPS designers is to keep all instructions the same length, thereby requiring different kinds of instruction formats for different kinds of instructions. For example, the format we looked at so far is called </a:t>
            </a:r>
            <a:r>
              <a:rPr lang="en-US" altLang="en-US" i="1"/>
              <a:t>R-type </a:t>
            </a:r>
            <a:r>
              <a:rPr lang="en-US" altLang="en-US"/>
              <a:t>(for register) or </a:t>
            </a:r>
            <a:r>
              <a:rPr lang="en-US" altLang="en-US" i="1"/>
              <a:t>R-format</a:t>
            </a:r>
            <a:r>
              <a:rPr lang="en-US" altLang="en-US"/>
              <a:t>. </a:t>
            </a:r>
          </a:p>
          <a:p>
            <a:endParaRPr lang="en-US" altLang="en-US"/>
          </a:p>
          <a:p>
            <a:r>
              <a:rPr lang="en-US" altLang="en-US"/>
              <a:t>A second type of instruction format shown here is called </a:t>
            </a:r>
            <a:r>
              <a:rPr lang="en-US" altLang="en-US" i="1"/>
              <a:t>I-type </a:t>
            </a:r>
            <a:r>
              <a:rPr lang="en-US" altLang="en-US"/>
              <a:t>(for immediate) or </a:t>
            </a:r>
            <a:r>
              <a:rPr lang="en-US" altLang="en-US" i="1"/>
              <a:t>I-format </a:t>
            </a:r>
            <a:r>
              <a:rPr lang="en-US" altLang="en-US"/>
              <a:t>and is used by the immediate and data transfer instructions. The fields of I-format are op (6bits), rs (5bits), rt(5bits), constant or address (16bits)</a:t>
            </a:r>
          </a:p>
          <a:p>
            <a:endParaRPr lang="en-US" altLang="en-US"/>
          </a:p>
          <a:p>
            <a:r>
              <a:rPr lang="en-US" altLang="en-US"/>
              <a:t>g = h + A[8]; </a:t>
            </a:r>
            <a:r>
              <a:rPr lang="en-US" altLang="en-US">
                <a:sym typeface="Wingdings" pitchFamily="2" charset="2"/>
              </a:rPr>
              <a:t>. </a:t>
            </a:r>
            <a:r>
              <a:rPr lang="en-US" altLang="en-US"/>
              <a:t>lw $t0,32($s3)   # Temporary reg $t0 gets A[8] </a:t>
            </a:r>
          </a:p>
          <a:p>
            <a:endParaRPr lang="en-US" altLang="en-US"/>
          </a:p>
          <a:p>
            <a:r>
              <a:rPr lang="en-US" altLang="en-US"/>
              <a:t>The 16-bit address means a load word instruction can load any word within a region of + or – 2^15 or 32,768 bytes (+or- 2^13 or 8192 words) of the address in the base register rs </a:t>
            </a:r>
          </a:p>
          <a:p>
            <a:endParaRPr lang="en-US" altLang="en-US"/>
          </a:p>
          <a:p>
            <a:r>
              <a:rPr lang="en-US" altLang="en-US"/>
              <a:t>Here, 19 (for $s3) is placed in the rs field, 8 (for $t0) is placed in the rt field, and 32 is placed in the address field. Note that the meaning of the rt field has changed for this instruction: in a load word instruction, the rt field specifies the </a:t>
            </a:r>
            <a:r>
              <a:rPr lang="en-US" altLang="en-US" i="1"/>
              <a:t>destination </a:t>
            </a:r>
            <a:r>
              <a:rPr lang="en-US" altLang="en-US"/>
              <a:t>register, which receives the result of the load. </a:t>
            </a:r>
          </a:p>
          <a:p>
            <a:endParaRPr lang="en-US" altLang="en-US"/>
          </a:p>
          <a:p>
            <a:r>
              <a:rPr lang="en-US" altLang="en-US"/>
              <a:t>Although multiple formats complicate the hardware, we can reduce the complexity by keeping the formats similar. For example, the first three fields of the R-type and I-type formats are the same size and have the same names; the length of the fourth field in I-type is equal to the sum of the lengths of the last three fields of R-type. </a:t>
            </a:r>
          </a:p>
          <a:p>
            <a:endParaRPr lang="en-US" altLang="en-US"/>
          </a:p>
          <a:p>
            <a:endParaRPr lang="en-US" altLang="en-US"/>
          </a:p>
          <a:p>
            <a:endParaRPr lang="en-AU"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a:extLst>
              <a:ext uri="{FF2B5EF4-FFF2-40B4-BE49-F238E27FC236}">
                <a16:creationId xmlns:a16="http://schemas.microsoft.com/office/drawing/2014/main" id="{BA67A459-FF8B-0440-BFB9-42E765EC6735}"/>
              </a:ext>
            </a:extLst>
          </p:cNvPr>
          <p:cNvSpPr>
            <a:spLocks noGrp="1" noRot="1" noChangeAspect="1" noChangeArrowheads="1" noTextEdit="1"/>
          </p:cNvSpPr>
          <p:nvPr>
            <p:ph type="sldImg"/>
          </p:nvPr>
        </p:nvSpPr>
        <p:spPr>
          <a:ln/>
        </p:spPr>
      </p:sp>
      <p:sp>
        <p:nvSpPr>
          <p:cNvPr id="205826" name="Notes Placeholder 2">
            <a:extLst>
              <a:ext uri="{FF2B5EF4-FFF2-40B4-BE49-F238E27FC236}">
                <a16:creationId xmlns:a16="http://schemas.microsoft.com/office/drawing/2014/main" id="{EDCAF573-D105-CD4C-8BC5-66786B97A3D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the table above, “reg” means a register number between 0 and 31, “address” means a 16-bit address, and “n.a.” (not applicable) means this field does not appear in this format. Note that add and sub instructions have the same value in the op field; the hardware uses the funct field to decide the variant of the operation: add (32) or subtract (34). </a:t>
            </a:r>
          </a:p>
          <a:p>
            <a:endParaRPr lang="en-US" altLang="en-US"/>
          </a:p>
          <a:p>
            <a:r>
              <a:rPr lang="en-US" altLang="en-US"/>
              <a:t>The desire to keep all instructions the same size is in conflict with the desire to have as many registers as possible. Any increase in the number of registers uses up at least one more bit in every register field of the instruction format. Given these constraints and the design princple that smaller is faster, most instruction sets today have 16 or 32 general purpose registers. </a:t>
            </a:r>
          </a:p>
          <a:p>
            <a:endParaRPr lang="en-US" altLang="en-US"/>
          </a:p>
          <a:p>
            <a:endParaRPr lang="en-US" altLang="en-US"/>
          </a:p>
        </p:txBody>
      </p:sp>
      <p:sp>
        <p:nvSpPr>
          <p:cNvPr id="205827" name="Header Placeholder 3">
            <a:extLst>
              <a:ext uri="{FF2B5EF4-FFF2-40B4-BE49-F238E27FC236}">
                <a16:creationId xmlns:a16="http://schemas.microsoft.com/office/drawing/2014/main" id="{4B76CC8E-CA61-2E4F-901D-7AD5565FE244}"/>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05828" name="Date Placeholder 4">
            <a:extLst>
              <a:ext uri="{FF2B5EF4-FFF2-40B4-BE49-F238E27FC236}">
                <a16:creationId xmlns:a16="http://schemas.microsoft.com/office/drawing/2014/main" id="{8647B544-18D3-4546-802B-7EEEAB656037}"/>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18AB808-9113-694A-9E06-F4CD6FD38FD4}"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205829" name="Footer Placeholder 5">
            <a:extLst>
              <a:ext uri="{FF2B5EF4-FFF2-40B4-BE49-F238E27FC236}">
                <a16:creationId xmlns:a16="http://schemas.microsoft.com/office/drawing/2014/main" id="{B1895D6B-C395-3941-8486-071A6077517E}"/>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05830" name="Slide Number Placeholder 6">
            <a:extLst>
              <a:ext uri="{FF2B5EF4-FFF2-40B4-BE49-F238E27FC236}">
                <a16:creationId xmlns:a16="http://schemas.microsoft.com/office/drawing/2014/main" id="{449D9507-4834-AF4C-A730-2878848725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F542529-E002-7E4A-9B54-B54F6A7FEC37}"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Slide Image Placeholder 1">
            <a:extLst>
              <a:ext uri="{FF2B5EF4-FFF2-40B4-BE49-F238E27FC236}">
                <a16:creationId xmlns:a16="http://schemas.microsoft.com/office/drawing/2014/main" id="{799AFA5C-FF93-E14F-B847-5688565FBA06}"/>
              </a:ext>
            </a:extLst>
          </p:cNvPr>
          <p:cNvSpPr>
            <a:spLocks noGrp="1" noRot="1" noChangeAspect="1" noChangeArrowheads="1" noTextEdit="1"/>
          </p:cNvSpPr>
          <p:nvPr>
            <p:ph type="sldImg"/>
          </p:nvPr>
        </p:nvSpPr>
        <p:spPr>
          <a:ln/>
        </p:spPr>
      </p:sp>
      <p:sp>
        <p:nvSpPr>
          <p:cNvPr id="207874" name="Notes Placeholder 2">
            <a:extLst>
              <a:ext uri="{FF2B5EF4-FFF2-40B4-BE49-F238E27FC236}">
                <a16:creationId xmlns:a16="http://schemas.microsoft.com/office/drawing/2014/main" id="{3971566A-89C0-4E43-B853-F7954EA599B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r>
              <a:rPr lang="en-US" altLang="en-US"/>
              <a:t>The two MIPS instruction formats so far are R and I. The first 16 bits are the same: both contain an </a:t>
            </a:r>
            <a:r>
              <a:rPr lang="en-US" altLang="en-US" i="1"/>
              <a:t>op </a:t>
            </a:r>
            <a:r>
              <a:rPr lang="en-US" altLang="en-US"/>
              <a:t>field, giving the base operation; an </a:t>
            </a:r>
            <a:r>
              <a:rPr lang="en-US" altLang="en-US" i="1"/>
              <a:t>rs </a:t>
            </a:r>
            <a:r>
              <a:rPr lang="en-US" altLang="en-US"/>
              <a:t>field, giving one of the sources; and the </a:t>
            </a:r>
            <a:r>
              <a:rPr lang="en-US" altLang="en-US" i="1"/>
              <a:t>rt </a:t>
            </a:r>
            <a:r>
              <a:rPr lang="en-US" altLang="en-US"/>
              <a:t>field, which specifies the other source operand, except for load word, where it specifies the destination register. R-format divides the last 16 bits into an </a:t>
            </a:r>
            <a:r>
              <a:rPr lang="en-US" altLang="en-US" i="1"/>
              <a:t>rd </a:t>
            </a:r>
            <a:r>
              <a:rPr lang="en-US" altLang="en-US"/>
              <a:t>field, specifying the destination register; the </a:t>
            </a:r>
            <a:r>
              <a:rPr lang="en-US" altLang="en-US" i="1"/>
              <a:t>shamt </a:t>
            </a:r>
            <a:r>
              <a:rPr lang="en-US" altLang="en-US"/>
              <a:t>field, which we explain it later; and the </a:t>
            </a:r>
            <a:r>
              <a:rPr lang="en-US" altLang="en-US" i="1"/>
              <a:t>funct </a:t>
            </a:r>
            <a:r>
              <a:rPr lang="en-US" altLang="en-US"/>
              <a:t>field, which specifies the specific operation of R-format instructions. I-format combines the last 16 bits into a single </a:t>
            </a:r>
            <a:r>
              <a:rPr lang="en-US" altLang="en-US" i="1"/>
              <a:t>address </a:t>
            </a:r>
            <a:r>
              <a:rPr lang="en-US" altLang="en-US"/>
              <a:t>field. </a:t>
            </a:r>
          </a:p>
          <a:p>
            <a:endParaRPr lang="en-US" altLang="en-US"/>
          </a:p>
          <a:p>
            <a:r>
              <a:rPr lang="en-US" altLang="en-US"/>
              <a:t>Today’s computers are built on two key principles: </a:t>
            </a:r>
          </a:p>
          <a:p>
            <a:r>
              <a:rPr lang="en-US" altLang="en-US"/>
              <a:t>Instructions are represented as numbers. </a:t>
            </a:r>
          </a:p>
          <a:p>
            <a:r>
              <a:rPr lang="en-US" altLang="en-US"/>
              <a:t>Programs are stored in memory to be read or written, just like data. </a:t>
            </a:r>
          </a:p>
          <a:p>
            <a:endParaRPr lang="en-US" altLang="en-US"/>
          </a:p>
          <a:p>
            <a:endParaRPr lang="en-US" altLang="en-US"/>
          </a:p>
        </p:txBody>
      </p:sp>
      <p:sp>
        <p:nvSpPr>
          <p:cNvPr id="207875" name="Header Placeholder 3">
            <a:extLst>
              <a:ext uri="{FF2B5EF4-FFF2-40B4-BE49-F238E27FC236}">
                <a16:creationId xmlns:a16="http://schemas.microsoft.com/office/drawing/2014/main" id="{18CC1ED9-5991-4748-90DA-6776D0174A42}"/>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07876" name="Date Placeholder 4">
            <a:extLst>
              <a:ext uri="{FF2B5EF4-FFF2-40B4-BE49-F238E27FC236}">
                <a16:creationId xmlns:a16="http://schemas.microsoft.com/office/drawing/2014/main" id="{6C0D5B82-8E15-C34A-BB8E-FCE73CEA34C4}"/>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9F6DFCC-9F6E-6046-B539-30C77B9F0C1C}"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207877" name="Footer Placeholder 5">
            <a:extLst>
              <a:ext uri="{FF2B5EF4-FFF2-40B4-BE49-F238E27FC236}">
                <a16:creationId xmlns:a16="http://schemas.microsoft.com/office/drawing/2014/main" id="{00E2B3D6-E3A7-3842-96EA-BFE04A215478}"/>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07878" name="Slide Number Placeholder 6">
            <a:extLst>
              <a:ext uri="{FF2B5EF4-FFF2-40B4-BE49-F238E27FC236}">
                <a16:creationId xmlns:a16="http://schemas.microsoft.com/office/drawing/2014/main" id="{AF76FEBC-6DAB-884F-8B39-CA817771C5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55EF84B-0F03-694E-812B-E517C1D38D7A}"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22744E-B43F-7148-8580-8AF4B1D2EC2E}"/>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1442" name="Rectangle 3">
            <a:extLst>
              <a:ext uri="{FF2B5EF4-FFF2-40B4-BE49-F238E27FC236}">
                <a16:creationId xmlns:a16="http://schemas.microsoft.com/office/drawing/2014/main" id="{EAC28F7A-7E97-F940-9277-7E392A1E9436}"/>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1595F5F-3131-F94A-9301-4A5A9361A989}"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61443" name="Rectangle 6">
            <a:extLst>
              <a:ext uri="{FF2B5EF4-FFF2-40B4-BE49-F238E27FC236}">
                <a16:creationId xmlns:a16="http://schemas.microsoft.com/office/drawing/2014/main" id="{36878FF1-EFAC-2B4E-8115-BE62B5D4C97D}"/>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1444" name="Rectangle 7">
            <a:extLst>
              <a:ext uri="{FF2B5EF4-FFF2-40B4-BE49-F238E27FC236}">
                <a16:creationId xmlns:a16="http://schemas.microsoft.com/office/drawing/2014/main" id="{F8B79CD6-E870-5C46-BB86-D7FF85E3E63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2ABE787-9ED8-A74B-B79C-3D17C565D81F}"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61445" name="Rectangle 2">
            <a:extLst>
              <a:ext uri="{FF2B5EF4-FFF2-40B4-BE49-F238E27FC236}">
                <a16:creationId xmlns:a16="http://schemas.microsoft.com/office/drawing/2014/main" id="{DBED98F0-E828-3C4E-96CA-A1813B400350}"/>
              </a:ext>
            </a:extLst>
          </p:cNvPr>
          <p:cNvSpPr>
            <a:spLocks noGrp="1" noRot="1" noChangeAspect="1" noChangeArrowheads="1" noTextEdit="1"/>
          </p:cNvSpPr>
          <p:nvPr>
            <p:ph type="sldImg"/>
          </p:nvPr>
        </p:nvSpPr>
        <p:spPr>
          <a:ln/>
        </p:spPr>
      </p:sp>
      <p:sp>
        <p:nvSpPr>
          <p:cNvPr id="61446" name="Rectangle 3">
            <a:extLst>
              <a:ext uri="{FF2B5EF4-FFF2-40B4-BE49-F238E27FC236}">
                <a16:creationId xmlns:a16="http://schemas.microsoft.com/office/drawing/2014/main" id="{EB6BCFA4-6B81-E24F-AA6F-A453ADF80F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The stored-program concept. Stored programs allow a computer that performs accounting to become, in the blink of an eye, a computer that helps an author write a book. The switch happens simply by loading memory with programs and data and then telling the computer to begin executing at a given location in memory. Treating instructions in the same way as data greatly simplifies both the memory hardware and the software of computer systems. Specifically, the memory technology needed for data can also be used for programs, and programs like compilers, for instance, can translate code written in a notation far more convenient for humans into code that the computer can understand.</a:t>
            </a:r>
          </a:p>
          <a:p>
            <a:endParaRPr lang="en-US" altLang="en-US"/>
          </a:p>
          <a:p>
            <a:endParaRPr lang="en-US" altLang="en-US"/>
          </a:p>
          <a:p>
            <a:r>
              <a:rPr lang="en-US" altLang="en-US"/>
              <a:t>shows the power of the concept; Imagine you are writing a ‘c’ program using an editor (gedit, vim). Here memory can contain the source code for an editor program, the corresponding compiled machine code of editor program, the text that the compiled program is using, and even the compiler that generated the machine code from ‘C’ program. </a:t>
            </a:r>
          </a:p>
          <a:p>
            <a:endParaRPr lang="en-US" altLang="en-US"/>
          </a:p>
          <a:p>
            <a:r>
              <a:rPr lang="en-US" altLang="en-US"/>
              <a:t>One consequence of instructions as numbers is that programs are often shipped as files of binary numbers. The commercial implication is that computers can inherit ready-made software provided they are compatible with an existing instruction set. Such “binary compatibility” often leads industry to align around a small number of instruction set architectures. </a:t>
            </a:r>
          </a:p>
          <a:p>
            <a:r>
              <a:rPr lang="en-US" altLang="en-US"/>
              <a:t> </a:t>
            </a:r>
          </a:p>
          <a:p>
            <a:endParaRPr lang="en-AU"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F94A8373-BAED-FC47-8814-B902CF006C16}"/>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3490" name="Rectangle 3">
            <a:extLst>
              <a:ext uri="{FF2B5EF4-FFF2-40B4-BE49-F238E27FC236}">
                <a16:creationId xmlns:a16="http://schemas.microsoft.com/office/drawing/2014/main" id="{9E99EADC-8883-6B44-8151-1FFBD7F837BB}"/>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D894869-E1CC-144E-BB06-B2E2386B2DE1}"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63491" name="Rectangle 6">
            <a:extLst>
              <a:ext uri="{FF2B5EF4-FFF2-40B4-BE49-F238E27FC236}">
                <a16:creationId xmlns:a16="http://schemas.microsoft.com/office/drawing/2014/main" id="{B5F8134F-0509-7C42-92D2-440B27457522}"/>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3492" name="Rectangle 7">
            <a:extLst>
              <a:ext uri="{FF2B5EF4-FFF2-40B4-BE49-F238E27FC236}">
                <a16:creationId xmlns:a16="http://schemas.microsoft.com/office/drawing/2014/main" id="{D16DCA5B-1E5C-304C-B12F-4FA342C5190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2FB902A-8D45-3D45-9B22-13AF3DEA610C}"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63493" name="Rectangle 2">
            <a:extLst>
              <a:ext uri="{FF2B5EF4-FFF2-40B4-BE49-F238E27FC236}">
                <a16:creationId xmlns:a16="http://schemas.microsoft.com/office/drawing/2014/main" id="{53297644-8D80-A94D-9E65-49FA3F1C492A}"/>
              </a:ext>
            </a:extLst>
          </p:cNvPr>
          <p:cNvSpPr>
            <a:spLocks noGrp="1" noRot="1" noChangeAspect="1" noChangeArrowheads="1" noTextEdit="1"/>
          </p:cNvSpPr>
          <p:nvPr>
            <p:ph type="sldImg"/>
          </p:nvPr>
        </p:nvSpPr>
        <p:spPr>
          <a:ln/>
        </p:spPr>
      </p:sp>
      <p:sp>
        <p:nvSpPr>
          <p:cNvPr id="63494" name="Rectangle 3">
            <a:extLst>
              <a:ext uri="{FF2B5EF4-FFF2-40B4-BE49-F238E27FC236}">
                <a16:creationId xmlns:a16="http://schemas.microsoft.com/office/drawing/2014/main" id="{8290BA66-CEB3-0C45-BF92-16A65BF9EBB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70F11622-1BD2-3A43-8E9D-B82F1F30B0EC}"/>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5538" name="Rectangle 3">
            <a:extLst>
              <a:ext uri="{FF2B5EF4-FFF2-40B4-BE49-F238E27FC236}">
                <a16:creationId xmlns:a16="http://schemas.microsoft.com/office/drawing/2014/main" id="{782AA7EF-AD8E-4F44-8460-CF43F6654C2E}"/>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0B3C31B-10C4-1846-B9F6-73818642EC92}"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65539" name="Rectangle 6">
            <a:extLst>
              <a:ext uri="{FF2B5EF4-FFF2-40B4-BE49-F238E27FC236}">
                <a16:creationId xmlns:a16="http://schemas.microsoft.com/office/drawing/2014/main" id="{39FA3996-9CAF-8744-B213-0B15FF635117}"/>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5540" name="Rectangle 7">
            <a:extLst>
              <a:ext uri="{FF2B5EF4-FFF2-40B4-BE49-F238E27FC236}">
                <a16:creationId xmlns:a16="http://schemas.microsoft.com/office/drawing/2014/main" id="{72C3846F-4578-5646-BACE-BA0F2877998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30309B2-DFB4-2845-8BE8-5A88520CD515}"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65541" name="Rectangle 2">
            <a:extLst>
              <a:ext uri="{FF2B5EF4-FFF2-40B4-BE49-F238E27FC236}">
                <a16:creationId xmlns:a16="http://schemas.microsoft.com/office/drawing/2014/main" id="{24AAC50F-CD3E-8B42-B4D6-5DB9CFEED86D}"/>
              </a:ext>
            </a:extLst>
          </p:cNvPr>
          <p:cNvSpPr>
            <a:spLocks noGrp="1" noRot="1" noChangeAspect="1" noChangeArrowheads="1" noTextEdit="1"/>
          </p:cNvSpPr>
          <p:nvPr>
            <p:ph type="sldImg"/>
          </p:nvPr>
        </p:nvSpPr>
        <p:spPr>
          <a:ln/>
        </p:spPr>
      </p:sp>
      <p:sp>
        <p:nvSpPr>
          <p:cNvPr id="65542" name="Rectangle 3">
            <a:extLst>
              <a:ext uri="{FF2B5EF4-FFF2-40B4-BE49-F238E27FC236}">
                <a16:creationId xmlns:a16="http://schemas.microsoft.com/office/drawing/2014/main" id="{0ECBA6E9-9410-C042-9005-E3AC5451458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FE377F02-2723-DF48-861E-544257DFB7F1}"/>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7586" name="Rectangle 3">
            <a:extLst>
              <a:ext uri="{FF2B5EF4-FFF2-40B4-BE49-F238E27FC236}">
                <a16:creationId xmlns:a16="http://schemas.microsoft.com/office/drawing/2014/main" id="{6B52F748-A2B2-DD4B-9036-7588D9E1A12C}"/>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778692E-625C-1A41-8263-2FB1C1D137DD}"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67587" name="Rectangle 6">
            <a:extLst>
              <a:ext uri="{FF2B5EF4-FFF2-40B4-BE49-F238E27FC236}">
                <a16:creationId xmlns:a16="http://schemas.microsoft.com/office/drawing/2014/main" id="{EF43AF4A-8619-6D4B-A447-0E021B814FD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7588" name="Rectangle 7">
            <a:extLst>
              <a:ext uri="{FF2B5EF4-FFF2-40B4-BE49-F238E27FC236}">
                <a16:creationId xmlns:a16="http://schemas.microsoft.com/office/drawing/2014/main" id="{84610A32-0BD7-CC40-A9F8-908030A39C5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F6920C7-2331-814A-9FA4-62B3EE17942B}"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67589" name="Rectangle 2">
            <a:extLst>
              <a:ext uri="{FF2B5EF4-FFF2-40B4-BE49-F238E27FC236}">
                <a16:creationId xmlns:a16="http://schemas.microsoft.com/office/drawing/2014/main" id="{F2DAFD53-C427-F04A-BCD8-5DDFC5F18304}"/>
              </a:ext>
            </a:extLst>
          </p:cNvPr>
          <p:cNvSpPr>
            <a:spLocks noGrp="1" noRot="1" noChangeAspect="1" noChangeArrowheads="1" noTextEdit="1"/>
          </p:cNvSpPr>
          <p:nvPr>
            <p:ph type="sldImg"/>
          </p:nvPr>
        </p:nvSpPr>
        <p:spPr>
          <a:ln/>
        </p:spPr>
      </p:sp>
      <p:sp>
        <p:nvSpPr>
          <p:cNvPr id="67590" name="Rectangle 3">
            <a:extLst>
              <a:ext uri="{FF2B5EF4-FFF2-40B4-BE49-F238E27FC236}">
                <a16:creationId xmlns:a16="http://schemas.microsoft.com/office/drawing/2014/main" id="{08E164C5-5313-5E4D-8414-9CF23819C50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E3730355-CBBA-5840-9515-BEB26F44B8EC}"/>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9634" name="Rectangle 3">
            <a:extLst>
              <a:ext uri="{FF2B5EF4-FFF2-40B4-BE49-F238E27FC236}">
                <a16:creationId xmlns:a16="http://schemas.microsoft.com/office/drawing/2014/main" id="{E534502E-02BB-0045-9C71-6235815577FC}"/>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5BCC3D7-B9E6-C045-AFDC-A462EB73CFD8}"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69635" name="Rectangle 6">
            <a:extLst>
              <a:ext uri="{FF2B5EF4-FFF2-40B4-BE49-F238E27FC236}">
                <a16:creationId xmlns:a16="http://schemas.microsoft.com/office/drawing/2014/main" id="{02178E49-B3E6-E842-A3E1-B1B33F4D64C0}"/>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9636" name="Rectangle 7">
            <a:extLst>
              <a:ext uri="{FF2B5EF4-FFF2-40B4-BE49-F238E27FC236}">
                <a16:creationId xmlns:a16="http://schemas.microsoft.com/office/drawing/2014/main" id="{38593030-F38C-214C-B0FA-0B6537723F6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AC8DB8D-D140-054D-9AF3-68EE1C59DC72}"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69637" name="Rectangle 2">
            <a:extLst>
              <a:ext uri="{FF2B5EF4-FFF2-40B4-BE49-F238E27FC236}">
                <a16:creationId xmlns:a16="http://schemas.microsoft.com/office/drawing/2014/main" id="{000BAAB1-0CC1-0743-90B9-27591D1C0A06}"/>
              </a:ext>
            </a:extLst>
          </p:cNvPr>
          <p:cNvSpPr>
            <a:spLocks noGrp="1" noRot="1" noChangeAspect="1" noChangeArrowheads="1" noTextEdit="1"/>
          </p:cNvSpPr>
          <p:nvPr>
            <p:ph type="sldImg"/>
          </p:nvPr>
        </p:nvSpPr>
        <p:spPr>
          <a:ln/>
        </p:spPr>
      </p:sp>
      <p:sp>
        <p:nvSpPr>
          <p:cNvPr id="69638" name="Rectangle 3">
            <a:extLst>
              <a:ext uri="{FF2B5EF4-FFF2-40B4-BE49-F238E27FC236}">
                <a16:creationId xmlns:a16="http://schemas.microsoft.com/office/drawing/2014/main" id="{69D6485F-D2DD-F24A-897D-605CFE288B9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F445D6FD-615D-4F4F-94DA-E61676AC2FCE}"/>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0482" name="Rectangle 3">
            <a:extLst>
              <a:ext uri="{FF2B5EF4-FFF2-40B4-BE49-F238E27FC236}">
                <a16:creationId xmlns:a16="http://schemas.microsoft.com/office/drawing/2014/main" id="{15DFF4B1-B233-1B48-AABD-20E5E7A52790}"/>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47217C4-52B3-AB43-9FFD-50920C9068E7}"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20483" name="Rectangle 6">
            <a:extLst>
              <a:ext uri="{FF2B5EF4-FFF2-40B4-BE49-F238E27FC236}">
                <a16:creationId xmlns:a16="http://schemas.microsoft.com/office/drawing/2014/main" id="{5B608EAD-D53A-9F40-9F46-2B1B644959EE}"/>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0484" name="Rectangle 7">
            <a:extLst>
              <a:ext uri="{FF2B5EF4-FFF2-40B4-BE49-F238E27FC236}">
                <a16:creationId xmlns:a16="http://schemas.microsoft.com/office/drawing/2014/main" id="{03FF7465-6CFA-454C-ACE6-CE449C93D13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E4399F8-C4B3-A84D-A6E3-C8387431206D}"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20485" name="Rectangle 2">
            <a:extLst>
              <a:ext uri="{FF2B5EF4-FFF2-40B4-BE49-F238E27FC236}">
                <a16:creationId xmlns:a16="http://schemas.microsoft.com/office/drawing/2014/main" id="{9236E5D7-A3E0-6E45-A507-9725E2E94517}"/>
              </a:ext>
            </a:extLst>
          </p:cNvPr>
          <p:cNvSpPr>
            <a:spLocks noGrp="1" noRot="1" noChangeAspect="1" noChangeArrowheads="1" noTextEdit="1"/>
          </p:cNvSpPr>
          <p:nvPr>
            <p:ph type="sldImg"/>
          </p:nvPr>
        </p:nvSpPr>
        <p:spPr>
          <a:ln/>
        </p:spPr>
      </p:sp>
      <p:sp>
        <p:nvSpPr>
          <p:cNvPr id="20486" name="Rectangle 3">
            <a:extLst>
              <a:ext uri="{FF2B5EF4-FFF2-40B4-BE49-F238E27FC236}">
                <a16:creationId xmlns:a16="http://schemas.microsoft.com/office/drawing/2014/main" id="{E613798B-912E-4E48-A10C-755303D7E22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three other popular instruction sets. </a:t>
            </a:r>
          </a:p>
          <a:p>
            <a:r>
              <a:rPr lang="en-US" altLang="en-US"/>
              <a:t>- ARMv7 is similar to MIPS. More than 9 billion chips with ARM processors were manufactured in 2011, making it the most popular instruction set in the world. </a:t>
            </a:r>
          </a:p>
          <a:p>
            <a:r>
              <a:rPr lang="en-US" altLang="en-US"/>
              <a:t>- The second example is the Intel x86, which powers both the PC and the cloud of the PostPC Era. </a:t>
            </a:r>
          </a:p>
          <a:p>
            <a:r>
              <a:rPr lang="en-US" altLang="en-US"/>
              <a:t>- The third example is ARMv8, which extends the address size of the ARMv7 from 32 bits to 64 bits. Ironically, as we shall see, this 2013 instruction set is closer to MIPS than it is to ARMv7. </a:t>
            </a:r>
          </a:p>
          <a:p>
            <a:endParaRPr lang="en-AU"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15487E6A-52D4-6E46-B30B-73472C9A6CB3}"/>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1682" name="Rectangle 3">
            <a:extLst>
              <a:ext uri="{FF2B5EF4-FFF2-40B4-BE49-F238E27FC236}">
                <a16:creationId xmlns:a16="http://schemas.microsoft.com/office/drawing/2014/main" id="{C3F67751-7024-4F4E-8C41-0A5A480B45B7}"/>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40F2929-0137-4D42-9CE9-15721528BF55}"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71683" name="Rectangle 6">
            <a:extLst>
              <a:ext uri="{FF2B5EF4-FFF2-40B4-BE49-F238E27FC236}">
                <a16:creationId xmlns:a16="http://schemas.microsoft.com/office/drawing/2014/main" id="{71ABB161-FD1D-BE49-943E-327F4B6FD669}"/>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1684" name="Rectangle 7">
            <a:extLst>
              <a:ext uri="{FF2B5EF4-FFF2-40B4-BE49-F238E27FC236}">
                <a16:creationId xmlns:a16="http://schemas.microsoft.com/office/drawing/2014/main" id="{A79B8132-1719-4A4C-97EA-5BA9A71BE0D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F6D9F23-0CC3-A74E-8FE8-999E514A9869}"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71685" name="Rectangle 2">
            <a:extLst>
              <a:ext uri="{FF2B5EF4-FFF2-40B4-BE49-F238E27FC236}">
                <a16:creationId xmlns:a16="http://schemas.microsoft.com/office/drawing/2014/main" id="{AA2C891E-9268-A344-A28A-CF55E41F0231}"/>
              </a:ext>
            </a:extLst>
          </p:cNvPr>
          <p:cNvSpPr>
            <a:spLocks noGrp="1" noRot="1" noChangeAspect="1" noChangeArrowheads="1" noTextEdit="1"/>
          </p:cNvSpPr>
          <p:nvPr>
            <p:ph type="sldImg"/>
          </p:nvPr>
        </p:nvSpPr>
        <p:spPr>
          <a:ln/>
        </p:spPr>
      </p:sp>
      <p:sp>
        <p:nvSpPr>
          <p:cNvPr id="71686" name="Rectangle 3">
            <a:extLst>
              <a:ext uri="{FF2B5EF4-FFF2-40B4-BE49-F238E27FC236}">
                <a16:creationId xmlns:a16="http://schemas.microsoft.com/office/drawing/2014/main" id="{2B7ABDAA-2421-5847-83F1-2EA1BF5DE9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19943746-3EE5-7D44-B814-53C9BE5A16A5}"/>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3730" name="Rectangle 3">
            <a:extLst>
              <a:ext uri="{FF2B5EF4-FFF2-40B4-BE49-F238E27FC236}">
                <a16:creationId xmlns:a16="http://schemas.microsoft.com/office/drawing/2014/main" id="{AB01A2F5-0D52-5C42-A753-DD9852DE926D}"/>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821F9EE-A400-ED4F-8D8A-2A2F002DC2C2}"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73731" name="Rectangle 6">
            <a:extLst>
              <a:ext uri="{FF2B5EF4-FFF2-40B4-BE49-F238E27FC236}">
                <a16:creationId xmlns:a16="http://schemas.microsoft.com/office/drawing/2014/main" id="{2799FC50-C1DC-E84B-8A63-0058BEA0FDF7}"/>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3732" name="Rectangle 7">
            <a:extLst>
              <a:ext uri="{FF2B5EF4-FFF2-40B4-BE49-F238E27FC236}">
                <a16:creationId xmlns:a16="http://schemas.microsoft.com/office/drawing/2014/main" id="{039C06A7-CF1B-5E4C-8E61-CC6E1BA408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F0495E2-0E28-B048-B746-B5196E3A6B04}"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73733" name="Rectangle 2">
            <a:extLst>
              <a:ext uri="{FF2B5EF4-FFF2-40B4-BE49-F238E27FC236}">
                <a16:creationId xmlns:a16="http://schemas.microsoft.com/office/drawing/2014/main" id="{9E018E04-DBC2-5741-A190-4EC23812A095}"/>
              </a:ext>
            </a:extLst>
          </p:cNvPr>
          <p:cNvSpPr>
            <a:spLocks noGrp="1" noRot="1" noChangeAspect="1" noChangeArrowheads="1" noTextEdit="1"/>
          </p:cNvSpPr>
          <p:nvPr>
            <p:ph type="sldImg"/>
          </p:nvPr>
        </p:nvSpPr>
        <p:spPr>
          <a:ln/>
        </p:spPr>
      </p:sp>
      <p:sp>
        <p:nvSpPr>
          <p:cNvPr id="73734" name="Rectangle 3">
            <a:extLst>
              <a:ext uri="{FF2B5EF4-FFF2-40B4-BE49-F238E27FC236}">
                <a16:creationId xmlns:a16="http://schemas.microsoft.com/office/drawing/2014/main" id="{21B395F7-4EE0-8548-A224-20408CE0D75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244CE4EB-608A-E84B-9E36-0329102151AB}"/>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5778" name="Rectangle 3">
            <a:extLst>
              <a:ext uri="{FF2B5EF4-FFF2-40B4-BE49-F238E27FC236}">
                <a16:creationId xmlns:a16="http://schemas.microsoft.com/office/drawing/2014/main" id="{5C7BF724-AD89-D440-89CA-CCC1033CD0CD}"/>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B353E6D-6E3F-F744-8E4C-2EBA028330DB}"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75779" name="Rectangle 6">
            <a:extLst>
              <a:ext uri="{FF2B5EF4-FFF2-40B4-BE49-F238E27FC236}">
                <a16:creationId xmlns:a16="http://schemas.microsoft.com/office/drawing/2014/main" id="{0BEC259C-DE90-CD43-9545-17909B358F89}"/>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5780" name="Rectangle 7">
            <a:extLst>
              <a:ext uri="{FF2B5EF4-FFF2-40B4-BE49-F238E27FC236}">
                <a16:creationId xmlns:a16="http://schemas.microsoft.com/office/drawing/2014/main" id="{02942ABF-14BC-B04C-B7C0-35CE664F5B7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4A91AF9-37C8-B44A-A64C-873F7A539646}"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75781" name="Rectangle 2">
            <a:extLst>
              <a:ext uri="{FF2B5EF4-FFF2-40B4-BE49-F238E27FC236}">
                <a16:creationId xmlns:a16="http://schemas.microsoft.com/office/drawing/2014/main" id="{B70EF416-B222-4B40-B02C-D752F3F6257C}"/>
              </a:ext>
            </a:extLst>
          </p:cNvPr>
          <p:cNvSpPr>
            <a:spLocks noGrp="1" noRot="1" noChangeAspect="1" noChangeArrowheads="1" noTextEdit="1"/>
          </p:cNvSpPr>
          <p:nvPr>
            <p:ph type="sldImg"/>
          </p:nvPr>
        </p:nvSpPr>
        <p:spPr>
          <a:ln/>
        </p:spPr>
      </p:sp>
      <p:sp>
        <p:nvSpPr>
          <p:cNvPr id="75782" name="Rectangle 3">
            <a:extLst>
              <a:ext uri="{FF2B5EF4-FFF2-40B4-BE49-F238E27FC236}">
                <a16:creationId xmlns:a16="http://schemas.microsoft.com/office/drawing/2014/main" id="{B1998E19-BC36-8644-BE9F-DDD8CA8AC3E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3E1DC606-0A12-F54A-8B85-C740C6B5FAE4}"/>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7826" name="Rectangle 3">
            <a:extLst>
              <a:ext uri="{FF2B5EF4-FFF2-40B4-BE49-F238E27FC236}">
                <a16:creationId xmlns:a16="http://schemas.microsoft.com/office/drawing/2014/main" id="{3746611C-C8E5-2D4D-BCEC-E99F91EFC17F}"/>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B81A196-D390-D541-BE71-594A2C44E2B7}"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77827" name="Rectangle 6">
            <a:extLst>
              <a:ext uri="{FF2B5EF4-FFF2-40B4-BE49-F238E27FC236}">
                <a16:creationId xmlns:a16="http://schemas.microsoft.com/office/drawing/2014/main" id="{92D04692-E1CA-844A-A281-7EBB7DC6AF8D}"/>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7828" name="Rectangle 7">
            <a:extLst>
              <a:ext uri="{FF2B5EF4-FFF2-40B4-BE49-F238E27FC236}">
                <a16:creationId xmlns:a16="http://schemas.microsoft.com/office/drawing/2014/main" id="{06378FB3-4FFB-8C4F-870B-E2BE2373B0D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2F3326F-4460-6C45-B64D-8FA28D7CEAEA}"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77829" name="Rectangle 2">
            <a:extLst>
              <a:ext uri="{FF2B5EF4-FFF2-40B4-BE49-F238E27FC236}">
                <a16:creationId xmlns:a16="http://schemas.microsoft.com/office/drawing/2014/main" id="{D361B91E-6BF1-C743-A749-DD4BA0D8C690}"/>
              </a:ext>
            </a:extLst>
          </p:cNvPr>
          <p:cNvSpPr>
            <a:spLocks noGrp="1" noRot="1" noChangeAspect="1" noChangeArrowheads="1" noTextEdit="1"/>
          </p:cNvSpPr>
          <p:nvPr>
            <p:ph type="sldImg"/>
          </p:nvPr>
        </p:nvSpPr>
        <p:spPr>
          <a:ln/>
        </p:spPr>
      </p:sp>
      <p:sp>
        <p:nvSpPr>
          <p:cNvPr id="77830" name="Rectangle 3">
            <a:extLst>
              <a:ext uri="{FF2B5EF4-FFF2-40B4-BE49-F238E27FC236}">
                <a16:creationId xmlns:a16="http://schemas.microsoft.com/office/drawing/2014/main" id="{3309CFFB-0D5C-9645-806C-CE821AB509F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D703AAD-3133-1B4E-8BE3-3611B4B4F5C4}"/>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9874" name="Rectangle 3">
            <a:extLst>
              <a:ext uri="{FF2B5EF4-FFF2-40B4-BE49-F238E27FC236}">
                <a16:creationId xmlns:a16="http://schemas.microsoft.com/office/drawing/2014/main" id="{826B5CD9-2581-5F49-96CF-78E9D1D2DBB2}"/>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28E6016-36B3-A14D-93D5-63941A3E000B}"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79875" name="Rectangle 6">
            <a:extLst>
              <a:ext uri="{FF2B5EF4-FFF2-40B4-BE49-F238E27FC236}">
                <a16:creationId xmlns:a16="http://schemas.microsoft.com/office/drawing/2014/main" id="{AB7DBB92-6E47-9141-A063-76150C84CE11}"/>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9876" name="Rectangle 7">
            <a:extLst>
              <a:ext uri="{FF2B5EF4-FFF2-40B4-BE49-F238E27FC236}">
                <a16:creationId xmlns:a16="http://schemas.microsoft.com/office/drawing/2014/main" id="{BC38806F-E069-9749-B273-E1A7A33F7A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14D7BBF-AD48-EC4C-9643-E787F6935F94}"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79877" name="Rectangle 2">
            <a:extLst>
              <a:ext uri="{FF2B5EF4-FFF2-40B4-BE49-F238E27FC236}">
                <a16:creationId xmlns:a16="http://schemas.microsoft.com/office/drawing/2014/main" id="{14D0F3D9-12F1-1447-8CEC-7970C1E75EE2}"/>
              </a:ext>
            </a:extLst>
          </p:cNvPr>
          <p:cNvSpPr>
            <a:spLocks noGrp="1" noRot="1" noChangeAspect="1" noChangeArrowheads="1" noTextEdit="1"/>
          </p:cNvSpPr>
          <p:nvPr>
            <p:ph type="sldImg"/>
          </p:nvPr>
        </p:nvSpPr>
        <p:spPr>
          <a:ln/>
        </p:spPr>
      </p:sp>
      <p:sp>
        <p:nvSpPr>
          <p:cNvPr id="79878" name="Rectangle 3">
            <a:extLst>
              <a:ext uri="{FF2B5EF4-FFF2-40B4-BE49-F238E27FC236}">
                <a16:creationId xmlns:a16="http://schemas.microsoft.com/office/drawing/2014/main" id="{AE68ABAC-5D3B-9C4F-8E99-87EA2A6EEDA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4B4AF007-B0C3-0848-A0EE-AC379B6E1BC2}"/>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1922" name="Rectangle 3">
            <a:extLst>
              <a:ext uri="{FF2B5EF4-FFF2-40B4-BE49-F238E27FC236}">
                <a16:creationId xmlns:a16="http://schemas.microsoft.com/office/drawing/2014/main" id="{FCC772DC-0CBE-EB4D-A6D6-12D5AB42B9B9}"/>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0AE8E11-393D-2D4F-809D-E890840F1DDE}"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81923" name="Rectangle 6">
            <a:extLst>
              <a:ext uri="{FF2B5EF4-FFF2-40B4-BE49-F238E27FC236}">
                <a16:creationId xmlns:a16="http://schemas.microsoft.com/office/drawing/2014/main" id="{430DEDAD-24C3-1E40-BA7E-20220451AAD6}"/>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1924" name="Rectangle 7">
            <a:extLst>
              <a:ext uri="{FF2B5EF4-FFF2-40B4-BE49-F238E27FC236}">
                <a16:creationId xmlns:a16="http://schemas.microsoft.com/office/drawing/2014/main" id="{B6A25ADC-7F92-0D41-882E-31279C3EB9C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247E9F7-03FD-2D4B-811C-0E1ECD5E733E}"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81925" name="Rectangle 2">
            <a:extLst>
              <a:ext uri="{FF2B5EF4-FFF2-40B4-BE49-F238E27FC236}">
                <a16:creationId xmlns:a16="http://schemas.microsoft.com/office/drawing/2014/main" id="{D10E624D-2B31-0E48-B6C8-21E990453920}"/>
              </a:ext>
            </a:extLst>
          </p:cNvPr>
          <p:cNvSpPr>
            <a:spLocks noGrp="1" noRot="1" noChangeAspect="1" noChangeArrowheads="1" noTextEdit="1"/>
          </p:cNvSpPr>
          <p:nvPr>
            <p:ph type="sldImg"/>
          </p:nvPr>
        </p:nvSpPr>
        <p:spPr>
          <a:ln/>
        </p:spPr>
      </p:sp>
      <p:sp>
        <p:nvSpPr>
          <p:cNvPr id="81926" name="Rectangle 3">
            <a:extLst>
              <a:ext uri="{FF2B5EF4-FFF2-40B4-BE49-F238E27FC236}">
                <a16:creationId xmlns:a16="http://schemas.microsoft.com/office/drawing/2014/main" id="{A82DF7FC-F947-FC42-A15F-6FC02936A0A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C46C25ED-03F9-934E-8CB5-894CD2430E97}"/>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3970" name="Rectangle 3">
            <a:extLst>
              <a:ext uri="{FF2B5EF4-FFF2-40B4-BE49-F238E27FC236}">
                <a16:creationId xmlns:a16="http://schemas.microsoft.com/office/drawing/2014/main" id="{48EBBB9E-D4A7-7244-8B36-BF857D12348D}"/>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287E042-7199-FA48-9439-AE314B51024A}"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83971" name="Rectangle 6">
            <a:extLst>
              <a:ext uri="{FF2B5EF4-FFF2-40B4-BE49-F238E27FC236}">
                <a16:creationId xmlns:a16="http://schemas.microsoft.com/office/drawing/2014/main" id="{42AEB1C3-0AA3-7F46-9214-811374E61457}"/>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3972" name="Rectangle 7">
            <a:extLst>
              <a:ext uri="{FF2B5EF4-FFF2-40B4-BE49-F238E27FC236}">
                <a16:creationId xmlns:a16="http://schemas.microsoft.com/office/drawing/2014/main" id="{9E79ACD0-520B-134E-9019-B13AC53787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E2CAE89-9C08-AF4D-8E70-B8396D112135}"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83973" name="Rectangle 2">
            <a:extLst>
              <a:ext uri="{FF2B5EF4-FFF2-40B4-BE49-F238E27FC236}">
                <a16:creationId xmlns:a16="http://schemas.microsoft.com/office/drawing/2014/main" id="{AFEBA12E-C56D-834C-9740-4599BE226A85}"/>
              </a:ext>
            </a:extLst>
          </p:cNvPr>
          <p:cNvSpPr>
            <a:spLocks noGrp="1" noRot="1" noChangeAspect="1" noChangeArrowheads="1" noTextEdit="1"/>
          </p:cNvSpPr>
          <p:nvPr>
            <p:ph type="sldImg"/>
          </p:nvPr>
        </p:nvSpPr>
        <p:spPr>
          <a:ln/>
        </p:spPr>
      </p:sp>
      <p:sp>
        <p:nvSpPr>
          <p:cNvPr id="83974" name="Rectangle 3">
            <a:extLst>
              <a:ext uri="{FF2B5EF4-FFF2-40B4-BE49-F238E27FC236}">
                <a16:creationId xmlns:a16="http://schemas.microsoft.com/office/drawing/2014/main" id="{D510F771-AE1F-6F4E-8302-FAA73218066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1673FBD0-479E-D64B-B1C7-16134CB11752}"/>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6018" name="Rectangle 3">
            <a:extLst>
              <a:ext uri="{FF2B5EF4-FFF2-40B4-BE49-F238E27FC236}">
                <a16:creationId xmlns:a16="http://schemas.microsoft.com/office/drawing/2014/main" id="{231B908A-B9E0-3549-835E-CADEBC5B83FB}"/>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0EEF3DF-FC44-A24B-A4DB-EBA58800127C}"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86019" name="Rectangle 6">
            <a:extLst>
              <a:ext uri="{FF2B5EF4-FFF2-40B4-BE49-F238E27FC236}">
                <a16:creationId xmlns:a16="http://schemas.microsoft.com/office/drawing/2014/main" id="{FB1BEC7E-08FB-F94E-978D-10CF8055707D}"/>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6020" name="Rectangle 7">
            <a:extLst>
              <a:ext uri="{FF2B5EF4-FFF2-40B4-BE49-F238E27FC236}">
                <a16:creationId xmlns:a16="http://schemas.microsoft.com/office/drawing/2014/main" id="{7FF9067D-E378-1A4D-825B-89C4DACF4FA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5CCCE26-2DD0-164A-B062-4AEF23786B9A}"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6021" name="Rectangle 2">
            <a:extLst>
              <a:ext uri="{FF2B5EF4-FFF2-40B4-BE49-F238E27FC236}">
                <a16:creationId xmlns:a16="http://schemas.microsoft.com/office/drawing/2014/main" id="{A8A73674-826E-3149-9635-A3AA3E41DD36}"/>
              </a:ext>
            </a:extLst>
          </p:cNvPr>
          <p:cNvSpPr>
            <a:spLocks noGrp="1" noRot="1" noChangeAspect="1" noChangeArrowheads="1" noTextEdit="1"/>
          </p:cNvSpPr>
          <p:nvPr>
            <p:ph type="sldImg"/>
          </p:nvPr>
        </p:nvSpPr>
        <p:spPr>
          <a:ln/>
        </p:spPr>
      </p:sp>
      <p:sp>
        <p:nvSpPr>
          <p:cNvPr id="86022" name="Rectangle 3">
            <a:extLst>
              <a:ext uri="{FF2B5EF4-FFF2-40B4-BE49-F238E27FC236}">
                <a16:creationId xmlns:a16="http://schemas.microsoft.com/office/drawing/2014/main" id="{37D60A81-9531-6A41-A54F-1C647FB3522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CA0EE0C3-6657-7B4B-A591-E1DD328246C8}"/>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8066" name="Rectangle 3">
            <a:extLst>
              <a:ext uri="{FF2B5EF4-FFF2-40B4-BE49-F238E27FC236}">
                <a16:creationId xmlns:a16="http://schemas.microsoft.com/office/drawing/2014/main" id="{E73F3139-5BE2-7E42-80D5-0BA5F1D04C94}"/>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5A5F185-78C9-8048-B22F-E2938EE453C7}"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88067" name="Rectangle 6">
            <a:extLst>
              <a:ext uri="{FF2B5EF4-FFF2-40B4-BE49-F238E27FC236}">
                <a16:creationId xmlns:a16="http://schemas.microsoft.com/office/drawing/2014/main" id="{D70F478F-33F5-5D45-89F6-863CD251E956}"/>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8068" name="Rectangle 7">
            <a:extLst>
              <a:ext uri="{FF2B5EF4-FFF2-40B4-BE49-F238E27FC236}">
                <a16:creationId xmlns:a16="http://schemas.microsoft.com/office/drawing/2014/main" id="{FE3E6485-5103-D049-B709-0B96BD50C63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9A53AFF-345C-AD4B-B117-95176DB20708}"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88069" name="Rectangle 2">
            <a:extLst>
              <a:ext uri="{FF2B5EF4-FFF2-40B4-BE49-F238E27FC236}">
                <a16:creationId xmlns:a16="http://schemas.microsoft.com/office/drawing/2014/main" id="{F9A534DE-E091-2B4F-96DD-9EEFF4FB74EB}"/>
              </a:ext>
            </a:extLst>
          </p:cNvPr>
          <p:cNvSpPr>
            <a:spLocks noGrp="1" noRot="1" noChangeAspect="1" noChangeArrowheads="1" noTextEdit="1"/>
          </p:cNvSpPr>
          <p:nvPr>
            <p:ph type="sldImg"/>
          </p:nvPr>
        </p:nvSpPr>
        <p:spPr>
          <a:ln/>
        </p:spPr>
      </p:sp>
      <p:sp>
        <p:nvSpPr>
          <p:cNvPr id="88070" name="Rectangle 3">
            <a:extLst>
              <a:ext uri="{FF2B5EF4-FFF2-40B4-BE49-F238E27FC236}">
                <a16:creationId xmlns:a16="http://schemas.microsoft.com/office/drawing/2014/main" id="{5CFC4A21-252B-4B41-B611-16E2BCE52D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A </a:t>
            </a:r>
            <a:r>
              <a:rPr lang="en-US" sz="1200" b="1" kern="1200">
                <a:solidFill>
                  <a:schemeClr val="tx1"/>
                </a:solidFill>
                <a:effectLst/>
                <a:latin typeface="Times New Roman" panose="02020603050405020304" pitchFamily="18" charset="0"/>
                <a:ea typeface="+mn-ea"/>
                <a:cs typeface="+mn-cs"/>
              </a:rPr>
              <a:t>procedure </a:t>
            </a:r>
            <a:r>
              <a:rPr lang="en-US" sz="1200" kern="1200">
                <a:solidFill>
                  <a:schemeClr val="tx1"/>
                </a:solidFill>
                <a:effectLst/>
                <a:latin typeface="Times New Roman" panose="02020603050405020304" pitchFamily="18" charset="0"/>
                <a:ea typeface="+mn-ea"/>
                <a:cs typeface="+mn-cs"/>
              </a:rPr>
              <a:t>or function is one tool programmers use to structure programs, both to make them easier to understand and to allow code to be reused. Procedures allow the programmer to concentrate on just one portion of the task at a time; parameters act as an interface between the procedure and the rest of the program and data, since they can pass values and return results.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a:solidFill>
                <a:schemeClr val="tx1"/>
              </a:solidFill>
              <a:effectLst/>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You can think of a procedure like a spy who leaves with a secret plan, acquires resources, performs the task, covers his or her tracks, and then returns to the point of origin with the desired result.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a:solidFill>
                <a:schemeClr val="tx1"/>
              </a:solidFill>
              <a:effectLst/>
              <a:latin typeface="Times New Roman" panose="02020603050405020304" pitchFamily="18" charset="0"/>
              <a:ea typeface="+mn-ea"/>
              <a:cs typeface="+mn-cs"/>
            </a:endParaRPr>
          </a:p>
          <a:p>
            <a:r>
              <a:rPr lang="en-US" sz="1200" kern="1200">
                <a:solidFill>
                  <a:schemeClr val="tx1"/>
                </a:solidFill>
                <a:effectLst/>
                <a:latin typeface="Times New Roman" panose="02020603050405020304" pitchFamily="18" charset="0"/>
                <a:ea typeface="+mn-ea"/>
                <a:cs typeface="+mn-cs"/>
              </a:rPr>
              <a:t>Similarly, in the execution of a procedure, the program must follow these six steps: </a:t>
            </a:r>
            <a:endParaRPr lang="en-US"/>
          </a:p>
          <a:p>
            <a:r>
              <a:rPr lang="en-US" sz="1200" kern="1200">
                <a:solidFill>
                  <a:schemeClr val="tx1"/>
                </a:solidFill>
                <a:effectLst/>
                <a:latin typeface="Times New Roman" panose="02020603050405020304" pitchFamily="18" charset="0"/>
                <a:ea typeface="+mn-ea"/>
                <a:cs typeface="+mn-cs"/>
              </a:rPr>
              <a:t>1. Put parameters in a place where the procedure can access them. </a:t>
            </a:r>
          </a:p>
          <a:p>
            <a:r>
              <a:rPr lang="en-US" sz="1200" kern="1200">
                <a:solidFill>
                  <a:schemeClr val="tx1"/>
                </a:solidFill>
                <a:effectLst/>
                <a:latin typeface="Times New Roman" panose="02020603050405020304" pitchFamily="18" charset="0"/>
                <a:ea typeface="+mn-ea"/>
                <a:cs typeface="+mn-cs"/>
              </a:rPr>
              <a:t>2. Transfer control to the procedure. </a:t>
            </a:r>
          </a:p>
          <a:p>
            <a:r>
              <a:rPr lang="en-US" sz="1200" kern="1200">
                <a:solidFill>
                  <a:schemeClr val="tx1"/>
                </a:solidFill>
                <a:effectLst/>
                <a:latin typeface="Times New Roman" panose="02020603050405020304" pitchFamily="18" charset="0"/>
                <a:ea typeface="+mn-ea"/>
                <a:cs typeface="+mn-cs"/>
              </a:rPr>
              <a:t>3. Acquire the storage resources needed for the procedure. </a:t>
            </a:r>
          </a:p>
          <a:p>
            <a:r>
              <a:rPr lang="en-US" sz="1200" kern="1200">
                <a:solidFill>
                  <a:schemeClr val="tx1"/>
                </a:solidFill>
                <a:effectLst/>
                <a:latin typeface="Times New Roman" panose="02020603050405020304" pitchFamily="18" charset="0"/>
                <a:ea typeface="+mn-ea"/>
                <a:cs typeface="+mn-cs"/>
              </a:rPr>
              <a:t>4. Perform the desired task. </a:t>
            </a:r>
          </a:p>
          <a:p>
            <a:r>
              <a:rPr lang="en-US" sz="1200" kern="1200">
                <a:solidFill>
                  <a:schemeClr val="tx1"/>
                </a:solidFill>
                <a:effectLst/>
                <a:latin typeface="Times New Roman" panose="02020603050405020304" pitchFamily="18" charset="0"/>
                <a:ea typeface="+mn-ea"/>
                <a:cs typeface="+mn-cs"/>
              </a:rPr>
              <a:t>5. Put the result value in a place where the calling program can access it. </a:t>
            </a:r>
          </a:p>
          <a:p>
            <a:r>
              <a:rPr lang="en-US" sz="1200" kern="1200">
                <a:solidFill>
                  <a:schemeClr val="tx1"/>
                </a:solidFill>
                <a:effectLst/>
                <a:latin typeface="Times New Roman" panose="02020603050405020304" pitchFamily="18" charset="0"/>
                <a:ea typeface="+mn-ea"/>
                <a:cs typeface="+mn-cs"/>
              </a:rPr>
              <a:t>6. Return control to the point of origin, since a procedure can be called from several points in a program.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endParaRPr lang="en-AU"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745273DA-0D8B-BF47-BFF1-BAF948D13A5C}"/>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90114" name="Rectangle 3">
            <a:extLst>
              <a:ext uri="{FF2B5EF4-FFF2-40B4-BE49-F238E27FC236}">
                <a16:creationId xmlns:a16="http://schemas.microsoft.com/office/drawing/2014/main" id="{6A1CD521-C71A-8041-853B-30B29E9A738B}"/>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EF81C50-C8C8-C14B-A884-19A98715D926}"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90115" name="Rectangle 6">
            <a:extLst>
              <a:ext uri="{FF2B5EF4-FFF2-40B4-BE49-F238E27FC236}">
                <a16:creationId xmlns:a16="http://schemas.microsoft.com/office/drawing/2014/main" id="{77513206-E50A-1B4F-925D-348EB175B374}"/>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0116" name="Rectangle 7">
            <a:extLst>
              <a:ext uri="{FF2B5EF4-FFF2-40B4-BE49-F238E27FC236}">
                <a16:creationId xmlns:a16="http://schemas.microsoft.com/office/drawing/2014/main" id="{5DE20915-BDF4-564C-8A4F-BF348AAA5B6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12B7C9A-4BD2-0344-BFF5-8B70544D2DCC}"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90117" name="Rectangle 2">
            <a:extLst>
              <a:ext uri="{FF2B5EF4-FFF2-40B4-BE49-F238E27FC236}">
                <a16:creationId xmlns:a16="http://schemas.microsoft.com/office/drawing/2014/main" id="{D04F4353-CE98-5848-9EEA-FC2DE5D2BA7B}"/>
              </a:ext>
            </a:extLst>
          </p:cNvPr>
          <p:cNvSpPr>
            <a:spLocks noGrp="1" noRot="1" noChangeAspect="1" noChangeArrowheads="1" noTextEdit="1"/>
          </p:cNvSpPr>
          <p:nvPr>
            <p:ph type="sldImg"/>
          </p:nvPr>
        </p:nvSpPr>
        <p:spPr>
          <a:ln/>
        </p:spPr>
      </p:sp>
      <p:sp>
        <p:nvSpPr>
          <p:cNvPr id="90118" name="Rectangle 3">
            <a:extLst>
              <a:ext uri="{FF2B5EF4-FFF2-40B4-BE49-F238E27FC236}">
                <a16:creationId xmlns:a16="http://schemas.microsoft.com/office/drawing/2014/main" id="{92467500-73A5-B448-8569-BA7481650A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200" kern="1200">
                <a:solidFill>
                  <a:schemeClr val="tx1"/>
                </a:solidFill>
                <a:effectLst/>
                <a:latin typeface="Times New Roman" panose="02020603050405020304" pitchFamily="18" charset="0"/>
                <a:ea typeface="+mn-ea"/>
                <a:cs typeface="+mn-cs"/>
              </a:rPr>
              <a:t>MIPS software follows the following convention for procedure calling in allocating its 32 registers: </a:t>
            </a:r>
            <a:endParaRPr lang="en-US"/>
          </a:p>
          <a:p>
            <a:r>
              <a:rPr lang="en-US" sz="1200" kern="1200">
                <a:solidFill>
                  <a:schemeClr val="tx1"/>
                </a:solidFill>
                <a:effectLst/>
                <a:latin typeface="Times New Roman" panose="02020603050405020304" pitchFamily="18" charset="0"/>
                <a:ea typeface="+mn-ea"/>
                <a:cs typeface="+mn-cs"/>
              </a:rPr>
              <a:t>■ $a0–$a3: four argument registers in which to pass parameters </a:t>
            </a:r>
          </a:p>
          <a:p>
            <a:r>
              <a:rPr lang="en-US" sz="1200" kern="1200">
                <a:solidFill>
                  <a:schemeClr val="tx1"/>
                </a:solidFill>
                <a:effectLst/>
                <a:latin typeface="Times New Roman" panose="02020603050405020304" pitchFamily="18" charset="0"/>
                <a:ea typeface="+mn-ea"/>
                <a:cs typeface="+mn-cs"/>
              </a:rPr>
              <a:t>■ $v0–$v1: two value registers in which to return values</a:t>
            </a:r>
            <a:br>
              <a:rPr lang="en-US" sz="1200" kern="1200">
                <a:solidFill>
                  <a:schemeClr val="tx1"/>
                </a:solidFill>
                <a:effectLst/>
                <a:latin typeface="Times New Roman" panose="02020603050405020304" pitchFamily="18" charset="0"/>
                <a:ea typeface="+mn-ea"/>
                <a:cs typeface="+mn-cs"/>
              </a:rPr>
            </a:br>
            <a:r>
              <a:rPr lang="en-US" sz="1200" kern="1200">
                <a:solidFill>
                  <a:schemeClr val="tx1"/>
                </a:solidFill>
                <a:effectLst/>
                <a:latin typeface="Times New Roman" panose="02020603050405020304" pitchFamily="18" charset="0"/>
                <a:ea typeface="+mn-ea"/>
                <a:cs typeface="+mn-cs"/>
              </a:rPr>
              <a:t>■ $ra: one return address register to return to the point of origin </a:t>
            </a:r>
            <a:endParaRPr lang="en-US"/>
          </a:p>
          <a:p>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012BEF80-41B5-A94E-AE33-AE319F1642B9}"/>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2530" name="Rectangle 3">
            <a:extLst>
              <a:ext uri="{FF2B5EF4-FFF2-40B4-BE49-F238E27FC236}">
                <a16:creationId xmlns:a16="http://schemas.microsoft.com/office/drawing/2014/main" id="{2A5E3CFC-1C8C-9342-9107-A81ACEE1BF1E}"/>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802A836-9568-3D46-800D-29B20FF5FC30}"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22531" name="Rectangle 6">
            <a:extLst>
              <a:ext uri="{FF2B5EF4-FFF2-40B4-BE49-F238E27FC236}">
                <a16:creationId xmlns:a16="http://schemas.microsoft.com/office/drawing/2014/main" id="{18599813-DF0F-6040-97C2-3BC29B80E4D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2532" name="Rectangle 7">
            <a:extLst>
              <a:ext uri="{FF2B5EF4-FFF2-40B4-BE49-F238E27FC236}">
                <a16:creationId xmlns:a16="http://schemas.microsoft.com/office/drawing/2014/main" id="{D1ABF0BC-CC47-4E48-856F-6B5204C0774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2FC7DEE-84F2-B244-AE62-96F7AE0F12F2}"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22533" name="Rectangle 2">
            <a:extLst>
              <a:ext uri="{FF2B5EF4-FFF2-40B4-BE49-F238E27FC236}">
                <a16:creationId xmlns:a16="http://schemas.microsoft.com/office/drawing/2014/main" id="{6B8C2C7D-ECBD-3B48-A881-483CC0A24A30}"/>
              </a:ext>
            </a:extLst>
          </p:cNvPr>
          <p:cNvSpPr>
            <a:spLocks noGrp="1" noRot="1" noChangeAspect="1" noChangeArrowheads="1" noTextEdit="1"/>
          </p:cNvSpPr>
          <p:nvPr>
            <p:ph type="sldImg"/>
          </p:nvPr>
        </p:nvSpPr>
        <p:spPr>
          <a:ln/>
        </p:spPr>
      </p:sp>
      <p:sp>
        <p:nvSpPr>
          <p:cNvPr id="22534" name="Rectangle 3">
            <a:extLst>
              <a:ext uri="{FF2B5EF4-FFF2-40B4-BE49-F238E27FC236}">
                <a16:creationId xmlns:a16="http://schemas.microsoft.com/office/drawing/2014/main" id="{D524F10B-D801-7C45-A29C-49F068E5F38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a:buFontTx/>
              <a:buChar char="-"/>
            </a:pPr>
            <a:r>
              <a:rPr lang="en-AU" altLang="en-US"/>
              <a:t>MIPS rule: All arthematic operations (add, subtract) have three operands – no more or no less</a:t>
            </a:r>
          </a:p>
          <a:p>
            <a:pPr marL="171450" indent="-171450">
              <a:buFontTx/>
              <a:buChar char="-"/>
            </a:pPr>
            <a:r>
              <a:rPr lang="en-AU" altLang="en-US"/>
              <a:t>In the addition example, three operands are a (source 1), b (source 2), and c (dest), sum of b &amp; c is stored in ‘a’ </a:t>
            </a:r>
          </a:p>
          <a:p>
            <a:pPr marL="171450" indent="-171450">
              <a:buFontTx/>
              <a:buChar char="-"/>
            </a:pPr>
            <a:endParaRPr lang="en-AU" altLang="en-US"/>
          </a:p>
          <a:p>
            <a:pPr marL="171450" indent="-171450">
              <a:buFontTx/>
              <a:buChar char="-"/>
            </a:pPr>
            <a:r>
              <a:rPr lang="en-AU" altLang="en-US"/>
              <a:t>Why not use variable number of operands? </a:t>
            </a:r>
          </a:p>
          <a:p>
            <a:pPr marL="628650" lvl="1" indent="-171450">
              <a:buFontTx/>
              <a:buChar char="-"/>
            </a:pPr>
            <a:r>
              <a:rPr lang="en-AU" altLang="en-US"/>
              <a:t>Design principle: Simplicity favors regularity</a:t>
            </a:r>
          </a:p>
          <a:p>
            <a:pPr marL="628650" lvl="1" indent="-171450">
              <a:buFontTx/>
              <a:buChar char="-"/>
            </a:pPr>
            <a:r>
              <a:rPr lang="en-AU" altLang="en-US"/>
              <a:t>Reason: </a:t>
            </a:r>
            <a:r>
              <a:rPr lang="en-US" altLang="en-US"/>
              <a:t>conforms to the philosophy of keeping the hardware simple, hardware for a variable number of operands is more complicated than hardware for a fixed number. </a:t>
            </a:r>
            <a:endParaRPr lang="en-AU" altLang="en-US"/>
          </a:p>
          <a:p>
            <a:pPr marL="628650" lvl="1" indent="-171450">
              <a:buFontTx/>
              <a:buChar char="-"/>
            </a:pPr>
            <a:endParaRPr lang="en-AU" altLang="en-US"/>
          </a:p>
          <a:p>
            <a:pPr marL="171450" indent="-171450">
              <a:buFontTx/>
              <a:buChar char="-"/>
            </a:pPr>
            <a:endParaRPr lang="en-AU" altLang="en-US"/>
          </a:p>
          <a:p>
            <a:pPr marL="171450" indent="-171450">
              <a:buFontTx/>
              <a:buChar char="-"/>
            </a:pPr>
            <a:endParaRPr lang="en-AU"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7117C6C6-B500-3747-8951-F61C39877615}"/>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92162" name="Rectangle 3">
            <a:extLst>
              <a:ext uri="{FF2B5EF4-FFF2-40B4-BE49-F238E27FC236}">
                <a16:creationId xmlns:a16="http://schemas.microsoft.com/office/drawing/2014/main" id="{28E4F547-CD22-5D42-BEC7-580952BE4A8D}"/>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1E855ED-E75B-7B40-BBB0-778F23C90827}"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92163" name="Rectangle 6">
            <a:extLst>
              <a:ext uri="{FF2B5EF4-FFF2-40B4-BE49-F238E27FC236}">
                <a16:creationId xmlns:a16="http://schemas.microsoft.com/office/drawing/2014/main" id="{484D7808-EC2A-3D42-8581-7C98514AC04D}"/>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2164" name="Rectangle 7">
            <a:extLst>
              <a:ext uri="{FF2B5EF4-FFF2-40B4-BE49-F238E27FC236}">
                <a16:creationId xmlns:a16="http://schemas.microsoft.com/office/drawing/2014/main" id="{8313A7AC-F94F-7C47-BFD6-F3B54D9C009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AEDED9A-3B26-DF42-99D1-4ADC2FB22323}"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92165" name="Rectangle 2">
            <a:extLst>
              <a:ext uri="{FF2B5EF4-FFF2-40B4-BE49-F238E27FC236}">
                <a16:creationId xmlns:a16="http://schemas.microsoft.com/office/drawing/2014/main" id="{6D05710D-61B4-8C49-9CC4-A018F395B553}"/>
              </a:ext>
            </a:extLst>
          </p:cNvPr>
          <p:cNvSpPr>
            <a:spLocks noGrp="1" noRot="1" noChangeAspect="1" noChangeArrowheads="1" noTextEdit="1"/>
          </p:cNvSpPr>
          <p:nvPr>
            <p:ph type="sldImg"/>
          </p:nvPr>
        </p:nvSpPr>
        <p:spPr>
          <a:ln/>
        </p:spPr>
      </p:sp>
      <p:sp>
        <p:nvSpPr>
          <p:cNvPr id="92166" name="Rectangle 3">
            <a:extLst>
              <a:ext uri="{FF2B5EF4-FFF2-40B4-BE49-F238E27FC236}">
                <a16:creationId xmlns:a16="http://schemas.microsoft.com/office/drawing/2014/main" id="{BA81E3C0-4468-8746-9132-AF32B75602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a:p>
            <a:r>
              <a:rPr lang="en-AU" altLang="en-US"/>
              <a:t>Imaging a ‘C’ code</a:t>
            </a:r>
          </a:p>
          <a:p>
            <a:r>
              <a:rPr lang="en-AU" altLang="en-US"/>
              <a:t>f()</a:t>
            </a:r>
          </a:p>
          <a:p>
            <a:r>
              <a:rPr lang="en-AU" altLang="en-US"/>
              <a:t>{</a:t>
            </a:r>
          </a:p>
          <a:p>
            <a:r>
              <a:rPr lang="en-AU" altLang="en-US"/>
              <a:t>   statement A</a:t>
            </a:r>
          </a:p>
          <a:p>
            <a:r>
              <a:rPr lang="en-AU" altLang="en-US"/>
              <a:t>   statement B</a:t>
            </a:r>
          </a:p>
          <a:p>
            <a:r>
              <a:rPr lang="en-AU" altLang="en-US"/>
              <a:t>   return</a:t>
            </a:r>
          </a:p>
          <a:p>
            <a:r>
              <a:rPr lang="en-AU" altLang="en-US"/>
              <a:t>}</a:t>
            </a:r>
          </a:p>
          <a:p>
            <a:r>
              <a:rPr lang="en-AU" altLang="en-US"/>
              <a:t>main()</a:t>
            </a:r>
          </a:p>
          <a:p>
            <a:r>
              <a:rPr lang="en-AU" altLang="en-US"/>
              <a:t>{</a:t>
            </a:r>
          </a:p>
          <a:p>
            <a:r>
              <a:rPr lang="en-AU" altLang="en-US"/>
              <a:t>   statement w</a:t>
            </a:r>
          </a:p>
          <a:p>
            <a:r>
              <a:rPr lang="en-AU" altLang="en-US"/>
              <a:t>   statement x</a:t>
            </a:r>
          </a:p>
          <a:p>
            <a:r>
              <a:rPr lang="en-AU" altLang="en-US"/>
              <a:t>   f()</a:t>
            </a:r>
          </a:p>
          <a:p>
            <a:r>
              <a:rPr lang="en-AU" altLang="en-US"/>
              <a:t>   statement y</a:t>
            </a:r>
          </a:p>
          <a:p>
            <a:r>
              <a:rPr lang="en-AU" altLang="en-US"/>
              <a:t>   statement z</a:t>
            </a:r>
          </a:p>
          <a:p>
            <a:r>
              <a:rPr lang="en-AU" altLang="en-US"/>
              <a:t>   ….</a:t>
            </a:r>
          </a:p>
          <a:p>
            <a:r>
              <a:rPr lang="en-AU" altLang="en-US"/>
              <a:t>}</a:t>
            </a:r>
          </a:p>
          <a:p>
            <a:endParaRPr lang="en-AU" altLang="en-US"/>
          </a:p>
          <a:p>
            <a:r>
              <a:rPr lang="en-AU" altLang="en-US"/>
              <a:t>Imagine the following instructions in a main function:</a:t>
            </a:r>
          </a:p>
          <a:p>
            <a:r>
              <a:rPr lang="en-AU" altLang="en-US" err="1"/>
              <a:t>inst</a:t>
            </a:r>
            <a:r>
              <a:rPr lang="en-AU" altLang="en-US"/>
              <a:t> w</a:t>
            </a:r>
          </a:p>
          <a:p>
            <a:r>
              <a:rPr lang="en-AU" altLang="en-US" err="1"/>
              <a:t>inst</a:t>
            </a:r>
            <a:r>
              <a:rPr lang="en-AU" altLang="en-US"/>
              <a:t> x</a:t>
            </a:r>
          </a:p>
          <a:p>
            <a:r>
              <a:rPr lang="en-AU" altLang="en-US"/>
              <a:t>jump </a:t>
            </a:r>
            <a:r>
              <a:rPr lang="en-AU" altLang="en-US" err="1"/>
              <a:t>procedurelabel</a:t>
            </a:r>
            <a:endParaRPr lang="en-AU" altLang="en-US"/>
          </a:p>
          <a:p>
            <a:r>
              <a:rPr lang="en-AU" altLang="en-US" err="1"/>
              <a:t>inst</a:t>
            </a:r>
            <a:r>
              <a:rPr lang="en-AU" altLang="en-US"/>
              <a:t> y</a:t>
            </a:r>
          </a:p>
          <a:p>
            <a:r>
              <a:rPr lang="en-AU" altLang="en-US" err="1"/>
              <a:t>inst</a:t>
            </a:r>
            <a:r>
              <a:rPr lang="en-AU" altLang="en-US"/>
              <a:t> z</a:t>
            </a:r>
          </a:p>
          <a:p>
            <a:r>
              <a:rPr lang="en-AU" altLang="en-US"/>
              <a:t>..</a:t>
            </a:r>
          </a:p>
          <a:p>
            <a:r>
              <a:rPr lang="en-AU" altLang="en-US"/>
              <a:t>..</a:t>
            </a:r>
          </a:p>
          <a:p>
            <a:r>
              <a:rPr lang="en-AU" altLang="en-US" err="1"/>
              <a:t>procedurelabel</a:t>
            </a:r>
            <a:r>
              <a:rPr lang="en-AU" altLang="en-US"/>
              <a:t>: </a:t>
            </a:r>
            <a:r>
              <a:rPr lang="en-AU" altLang="en-US" err="1"/>
              <a:t>inst</a:t>
            </a:r>
            <a:r>
              <a:rPr lang="en-AU" altLang="en-US"/>
              <a:t> A</a:t>
            </a:r>
          </a:p>
          <a:p>
            <a:r>
              <a:rPr lang="en-AU" altLang="en-US" err="1"/>
              <a:t>inst</a:t>
            </a:r>
            <a:r>
              <a:rPr lang="en-AU" altLang="en-US"/>
              <a:t> B</a:t>
            </a:r>
          </a:p>
          <a:p>
            <a:r>
              <a:rPr lang="en-AU" altLang="en-US"/>
              <a:t>..</a:t>
            </a:r>
          </a:p>
          <a:p>
            <a:r>
              <a:rPr lang="en-AU" altLang="en-US"/>
              <a:t>..</a:t>
            </a:r>
          </a:p>
          <a:p>
            <a:r>
              <a:rPr lang="en-AU" altLang="en-US"/>
              <a:t>..</a:t>
            </a:r>
          </a:p>
          <a:p>
            <a:r>
              <a:rPr lang="en-AU" altLang="en-US"/>
              <a:t>go back to </a:t>
            </a:r>
            <a:r>
              <a:rPr lang="en-AU" altLang="en-US" err="1"/>
              <a:t>inst</a:t>
            </a:r>
            <a:r>
              <a:rPr lang="en-AU" altLang="en-US"/>
              <a:t> z </a:t>
            </a:r>
          </a:p>
          <a:p>
            <a:endParaRPr lang="en-AU" altLang="en-US"/>
          </a:p>
          <a:p>
            <a:r>
              <a:rPr lang="en-AU" altLang="en-US"/>
              <a:t>How to go back to main and execute remaining instructions in main() function, that is from statement z to the end.</a:t>
            </a:r>
          </a:p>
          <a:p>
            <a:endParaRPr lang="en-AU" alt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AU" altLang="en-US"/>
              <a:t>answer is </a:t>
            </a:r>
            <a:r>
              <a:rPr lang="en-AU" altLang="en-US" b="1" err="1"/>
              <a:t>jal</a:t>
            </a:r>
            <a:r>
              <a:rPr lang="en-AU" altLang="en-US" b="1"/>
              <a:t> </a:t>
            </a:r>
            <a:r>
              <a:rPr lang="en-AU" altLang="en-US" b="1" err="1"/>
              <a:t>ProcedureAddress</a:t>
            </a:r>
            <a:r>
              <a:rPr lang="en-AU" altLang="en-US" b="1"/>
              <a:t> </a:t>
            </a:r>
            <a:r>
              <a:rPr lang="en-AU" altLang="en-US">
                <a:sym typeface="Wingdings" pitchFamily="2" charset="2"/>
              </a:rPr>
              <a:t> </a:t>
            </a:r>
            <a:r>
              <a:rPr lang="en-AU" altLang="en-US"/>
              <a:t> </a:t>
            </a:r>
            <a:r>
              <a:rPr lang="en-US" sz="1200" kern="1200">
                <a:solidFill>
                  <a:schemeClr val="tx1"/>
                </a:solidFill>
                <a:effectLst/>
                <a:latin typeface="Times New Roman" panose="02020603050405020304" pitchFamily="18" charset="0"/>
                <a:ea typeface="+mn-ea"/>
                <a:cs typeface="+mn-cs"/>
              </a:rPr>
              <a:t>MIPS assembly language includes </a:t>
            </a:r>
            <a:r>
              <a:rPr lang="en-US" sz="1200" b="1" kern="1200" err="1">
                <a:solidFill>
                  <a:schemeClr val="tx1"/>
                </a:solidFill>
                <a:effectLst/>
                <a:latin typeface="Times New Roman" panose="02020603050405020304" pitchFamily="18" charset="0"/>
                <a:ea typeface="+mn-ea"/>
                <a:cs typeface="+mn-cs"/>
              </a:rPr>
              <a:t>jal</a:t>
            </a:r>
            <a:r>
              <a:rPr lang="en-US" sz="1200" kern="1200">
                <a:solidFill>
                  <a:schemeClr val="tx1"/>
                </a:solidFill>
                <a:effectLst/>
                <a:latin typeface="Times New Roman" panose="02020603050405020304" pitchFamily="18" charset="0"/>
                <a:ea typeface="+mn-ea"/>
                <a:cs typeface="+mn-cs"/>
              </a:rPr>
              <a:t> instruction just for the procedures: </a:t>
            </a:r>
            <a:r>
              <a:rPr lang="en-US" sz="1200" b="1" kern="1200" err="1">
                <a:solidFill>
                  <a:schemeClr val="tx1"/>
                </a:solidFill>
                <a:effectLst/>
                <a:latin typeface="Times New Roman" panose="02020603050405020304" pitchFamily="18" charset="0"/>
                <a:ea typeface="+mn-ea"/>
                <a:cs typeface="+mn-cs"/>
              </a:rPr>
              <a:t>jal</a:t>
            </a:r>
            <a:r>
              <a:rPr lang="en-US" sz="1200" kern="1200">
                <a:solidFill>
                  <a:schemeClr val="tx1"/>
                </a:solidFill>
                <a:effectLst/>
                <a:latin typeface="Times New Roman" panose="02020603050405020304" pitchFamily="18" charset="0"/>
                <a:ea typeface="+mn-ea"/>
                <a:cs typeface="+mn-cs"/>
              </a:rPr>
              <a:t> jumps to an address and simultaneously saves the address of the following instruction in register $ra.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Here the following instruction has </a:t>
            </a:r>
            <a:r>
              <a:rPr lang="en-US" sz="1200" kern="1200" err="1">
                <a:solidFill>
                  <a:schemeClr val="tx1"/>
                </a:solidFill>
                <a:effectLst/>
                <a:latin typeface="Times New Roman" panose="02020603050405020304" pitchFamily="18" charset="0"/>
                <a:ea typeface="+mn-ea"/>
                <a:cs typeface="+mn-cs"/>
              </a:rPr>
              <a:t>inst</a:t>
            </a:r>
            <a:r>
              <a:rPr lang="en-US" sz="1200" kern="1200">
                <a:solidFill>
                  <a:schemeClr val="tx1"/>
                </a:solidFill>
                <a:effectLst/>
                <a:latin typeface="Times New Roman" panose="02020603050405020304" pitchFamily="18" charset="0"/>
                <a:ea typeface="+mn-ea"/>
                <a:cs typeface="+mn-cs"/>
              </a:rPr>
              <a:t> y. So $ra is loaded with the address of </a:t>
            </a:r>
            <a:r>
              <a:rPr lang="en-US" sz="1200" kern="1200" err="1">
                <a:solidFill>
                  <a:schemeClr val="tx1"/>
                </a:solidFill>
                <a:effectLst/>
                <a:latin typeface="Times New Roman" panose="02020603050405020304" pitchFamily="18" charset="0"/>
                <a:ea typeface="+mn-ea"/>
                <a:cs typeface="+mn-cs"/>
              </a:rPr>
              <a:t>inst</a:t>
            </a:r>
            <a:r>
              <a:rPr lang="en-US" sz="1200" kern="1200">
                <a:solidFill>
                  <a:schemeClr val="tx1"/>
                </a:solidFill>
                <a:effectLst/>
                <a:latin typeface="Times New Roman" panose="02020603050405020304" pitchFamily="18" charset="0"/>
                <a:ea typeface="+mn-ea"/>
                <a:cs typeface="+mn-cs"/>
              </a:rPr>
              <a:t> 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a:solidFill>
                <a:schemeClr val="tx1"/>
              </a:solidFill>
              <a:effectLst/>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Now, before exit the procedure call unconditional jump to location in $ra using </a:t>
            </a:r>
            <a:r>
              <a:rPr lang="en-US" sz="1200" b="1" kern="1200" err="1">
                <a:solidFill>
                  <a:schemeClr val="tx1"/>
                </a:solidFill>
                <a:effectLst/>
                <a:latin typeface="Times New Roman" panose="02020603050405020304" pitchFamily="18" charset="0"/>
                <a:ea typeface="+mn-ea"/>
                <a:cs typeface="+mn-cs"/>
              </a:rPr>
              <a:t>jr</a:t>
            </a:r>
            <a:r>
              <a:rPr lang="en-US" sz="1200" b="1" kern="1200">
                <a:solidFill>
                  <a:schemeClr val="tx1"/>
                </a:solidFill>
                <a:effectLst/>
                <a:latin typeface="Times New Roman" panose="02020603050405020304" pitchFamily="18" charset="0"/>
                <a:ea typeface="+mn-ea"/>
                <a:cs typeface="+mn-cs"/>
              </a:rPr>
              <a:t> $ra </a:t>
            </a:r>
            <a:r>
              <a:rPr lang="en-US" sz="1200" kern="1200">
                <a:solidFill>
                  <a:schemeClr val="tx1"/>
                </a:solidFill>
                <a:effectLst/>
                <a:latin typeface="Times New Roman" panose="02020603050405020304" pitchFamily="18" charset="0"/>
                <a:ea typeface="+mn-ea"/>
                <a:cs typeface="+mn-cs"/>
              </a:rPr>
              <a:t>instruction.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a:solidFill>
                <a:schemeClr val="tx1"/>
              </a:solidFill>
              <a:effectLst/>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Note, processor has a special register called </a:t>
            </a:r>
            <a:r>
              <a:rPr lang="en-US" sz="1200" kern="1200" err="1">
                <a:solidFill>
                  <a:schemeClr val="tx1"/>
                </a:solidFill>
                <a:effectLst/>
                <a:latin typeface="Times New Roman" panose="02020603050405020304" pitchFamily="18" charset="0"/>
                <a:ea typeface="+mn-ea"/>
                <a:cs typeface="+mn-cs"/>
              </a:rPr>
              <a:t>programcounter</a:t>
            </a:r>
            <a:r>
              <a:rPr lang="en-US" sz="1200" kern="1200">
                <a:solidFill>
                  <a:schemeClr val="tx1"/>
                </a:solidFill>
                <a:effectLst/>
                <a:latin typeface="Times New Roman" panose="02020603050405020304" pitchFamily="18" charset="0"/>
                <a:ea typeface="+mn-ea"/>
                <a:cs typeface="+mn-cs"/>
              </a:rPr>
              <a:t> (PC), which has address to the instruction that should be executed.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The </a:t>
            </a:r>
            <a:r>
              <a:rPr lang="en-US" sz="1200" b="1" kern="1200" err="1">
                <a:solidFill>
                  <a:schemeClr val="tx1"/>
                </a:solidFill>
                <a:effectLst/>
                <a:latin typeface="Times New Roman" panose="02020603050405020304" pitchFamily="18" charset="0"/>
                <a:ea typeface="+mn-ea"/>
                <a:cs typeface="+mn-cs"/>
              </a:rPr>
              <a:t>jal</a:t>
            </a:r>
            <a:r>
              <a:rPr lang="en-US" sz="1200" kern="1200">
                <a:solidFill>
                  <a:schemeClr val="tx1"/>
                </a:solidFill>
                <a:effectLst/>
                <a:latin typeface="Times New Roman" panose="02020603050405020304" pitchFamily="18" charset="0"/>
                <a:ea typeface="+mn-ea"/>
                <a:cs typeface="+mn-cs"/>
              </a:rPr>
              <a:t> instruction actually saves PC+4 in register $ra to link to the following instruction to set up the procedure return. </a:t>
            </a: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a:solidFill>
                <a:schemeClr val="tx1"/>
              </a:solidFill>
              <a:effectLst/>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So </a:t>
            </a:r>
            <a:r>
              <a:rPr lang="en-US" sz="1200" b="1" kern="1200" err="1">
                <a:solidFill>
                  <a:schemeClr val="tx1"/>
                </a:solidFill>
                <a:effectLst/>
                <a:latin typeface="Times New Roman" panose="02020603050405020304" pitchFamily="18" charset="0"/>
                <a:ea typeface="+mn-ea"/>
                <a:cs typeface="+mn-cs"/>
              </a:rPr>
              <a:t>jr</a:t>
            </a:r>
            <a:r>
              <a:rPr lang="en-US" sz="1200" b="1" kern="1200">
                <a:solidFill>
                  <a:schemeClr val="tx1"/>
                </a:solidFill>
                <a:effectLst/>
                <a:latin typeface="Times New Roman" panose="02020603050405020304" pitchFamily="18" charset="0"/>
                <a:ea typeface="+mn-ea"/>
                <a:cs typeface="+mn-cs"/>
              </a:rPr>
              <a:t> $ra </a:t>
            </a:r>
            <a:r>
              <a:rPr lang="en-US" sz="1200" kern="1200">
                <a:solidFill>
                  <a:schemeClr val="tx1"/>
                </a:solidFill>
                <a:effectLst/>
                <a:latin typeface="Times New Roman" panose="02020603050405020304" pitchFamily="18" charset="0"/>
                <a:ea typeface="+mn-ea"/>
                <a:cs typeface="+mn-cs"/>
              </a:rPr>
              <a:t>copies address of </a:t>
            </a:r>
            <a:r>
              <a:rPr lang="en-US" sz="1200" kern="1200" err="1">
                <a:solidFill>
                  <a:schemeClr val="tx1"/>
                </a:solidFill>
                <a:effectLst/>
                <a:latin typeface="Times New Roman" panose="02020603050405020304" pitchFamily="18" charset="0"/>
                <a:ea typeface="+mn-ea"/>
                <a:cs typeface="+mn-cs"/>
              </a:rPr>
              <a:t>inst</a:t>
            </a:r>
            <a:r>
              <a:rPr lang="en-US" sz="1200" kern="1200">
                <a:solidFill>
                  <a:schemeClr val="tx1"/>
                </a:solidFill>
                <a:effectLst/>
                <a:latin typeface="Times New Roman" panose="02020603050405020304" pitchFamily="18" charset="0"/>
                <a:ea typeface="+mn-ea"/>
                <a:cs typeface="+mn-cs"/>
              </a:rPr>
              <a:t> y to PC.</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endParaRPr lang="en-AU" altLang="en-US"/>
          </a:p>
          <a:p>
            <a:endParaRPr lang="en-AU"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9EB27646-40BC-524F-A1B1-7A89B093F156}"/>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94210" name="Rectangle 3">
            <a:extLst>
              <a:ext uri="{FF2B5EF4-FFF2-40B4-BE49-F238E27FC236}">
                <a16:creationId xmlns:a16="http://schemas.microsoft.com/office/drawing/2014/main" id="{045EF889-63CD-B343-BEF3-C014443AA851}"/>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B7589E5-A0CF-5B4E-B1CE-D93BDD27005E}"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94211" name="Rectangle 6">
            <a:extLst>
              <a:ext uri="{FF2B5EF4-FFF2-40B4-BE49-F238E27FC236}">
                <a16:creationId xmlns:a16="http://schemas.microsoft.com/office/drawing/2014/main" id="{123FBB24-4A24-2340-915B-87D6D3F63C67}"/>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4212" name="Rectangle 7">
            <a:extLst>
              <a:ext uri="{FF2B5EF4-FFF2-40B4-BE49-F238E27FC236}">
                <a16:creationId xmlns:a16="http://schemas.microsoft.com/office/drawing/2014/main" id="{521CACB5-85C0-CE4F-926A-6687CD9848B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E785E8B-BB27-E74E-B064-7B11C8118987}"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94213" name="Rectangle 2">
            <a:extLst>
              <a:ext uri="{FF2B5EF4-FFF2-40B4-BE49-F238E27FC236}">
                <a16:creationId xmlns:a16="http://schemas.microsoft.com/office/drawing/2014/main" id="{20E74534-F31B-4749-9C1D-8AC3A0FCAE43}"/>
              </a:ext>
            </a:extLst>
          </p:cNvPr>
          <p:cNvSpPr>
            <a:spLocks noGrp="1" noRot="1" noChangeAspect="1" noChangeArrowheads="1" noTextEdit="1"/>
          </p:cNvSpPr>
          <p:nvPr>
            <p:ph type="sldImg"/>
          </p:nvPr>
        </p:nvSpPr>
        <p:spPr>
          <a:ln/>
        </p:spPr>
      </p:sp>
      <p:sp>
        <p:nvSpPr>
          <p:cNvPr id="94214" name="Rectangle 3">
            <a:extLst>
              <a:ext uri="{FF2B5EF4-FFF2-40B4-BE49-F238E27FC236}">
                <a16:creationId xmlns:a16="http://schemas.microsoft.com/office/drawing/2014/main" id="{88C6CFC9-B572-C14F-8300-27C5828D390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Suppose a compiler needs more registers for a procedure than the four argument and two return value registers. Since we must cover our tracks after our mission is complete, any registers needed by the caller must be restored to the values that they contained </a:t>
            </a:r>
            <a:r>
              <a:rPr lang="en-US" sz="1200" i="1" kern="1200">
                <a:solidFill>
                  <a:schemeClr val="tx1"/>
                </a:solidFill>
                <a:effectLst/>
                <a:latin typeface="Times New Roman" panose="02020603050405020304" pitchFamily="18" charset="0"/>
                <a:ea typeface="+mn-ea"/>
                <a:cs typeface="+mn-cs"/>
              </a:rPr>
              <a:t>before </a:t>
            </a:r>
            <a:r>
              <a:rPr lang="en-US" sz="1200" kern="1200">
                <a:solidFill>
                  <a:schemeClr val="tx1"/>
                </a:solidFill>
                <a:effectLst/>
                <a:latin typeface="Times New Roman" panose="02020603050405020304" pitchFamily="18" charset="0"/>
                <a:ea typeface="+mn-ea"/>
                <a:cs typeface="+mn-cs"/>
              </a:rPr>
              <a:t>the procedure was invoked. This situation is an example in which we need to spill registers to memory.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a:solidFill>
                <a:schemeClr val="tx1"/>
              </a:solidFill>
              <a:effectLst/>
              <a:latin typeface="Times New Roman" panose="02020603050405020304" pitchFamily="18" charset="0"/>
              <a:ea typeface="+mn-ea"/>
              <a:cs typeface="+mn-cs"/>
            </a:endParaRPr>
          </a:p>
          <a:p>
            <a:r>
              <a:rPr lang="en-US" sz="1200" kern="1200">
                <a:solidFill>
                  <a:schemeClr val="tx1"/>
                </a:solidFill>
                <a:effectLst/>
                <a:latin typeface="Times New Roman" panose="02020603050405020304" pitchFamily="18" charset="0"/>
                <a:ea typeface="+mn-ea"/>
                <a:cs typeface="+mn-cs"/>
              </a:rPr>
              <a:t>The ideal data structure for spilling registers is a </a:t>
            </a:r>
            <a:r>
              <a:rPr lang="en-US" sz="1200" b="1" kern="1200">
                <a:solidFill>
                  <a:schemeClr val="tx1"/>
                </a:solidFill>
                <a:effectLst/>
                <a:latin typeface="Times New Roman" panose="02020603050405020304" pitchFamily="18" charset="0"/>
                <a:ea typeface="+mn-ea"/>
                <a:cs typeface="+mn-cs"/>
              </a:rPr>
              <a:t>stack</a:t>
            </a:r>
            <a:r>
              <a:rPr lang="en-US" sz="1200" kern="1200">
                <a:solidFill>
                  <a:schemeClr val="tx1"/>
                </a:solidFill>
                <a:effectLst/>
                <a:latin typeface="Times New Roman" panose="02020603050405020304" pitchFamily="18" charset="0"/>
                <a:ea typeface="+mn-ea"/>
                <a:cs typeface="+mn-cs"/>
              </a:rPr>
              <a:t>—a last-in-first-out queue. A stack needs a pointer to the most recently allocated address in the stack to show where the next procedure should place the registers to be spilled or where old register values are found. The </a:t>
            </a:r>
            <a:r>
              <a:rPr lang="en-US" sz="1200" b="1" kern="1200">
                <a:solidFill>
                  <a:schemeClr val="tx1"/>
                </a:solidFill>
                <a:effectLst/>
                <a:latin typeface="Times New Roman" panose="02020603050405020304" pitchFamily="18" charset="0"/>
                <a:ea typeface="+mn-ea"/>
                <a:cs typeface="+mn-cs"/>
              </a:rPr>
              <a:t>stack pointer </a:t>
            </a:r>
            <a:r>
              <a:rPr lang="en-US" sz="1200" kern="1200">
                <a:solidFill>
                  <a:schemeClr val="tx1"/>
                </a:solidFill>
                <a:effectLst/>
                <a:latin typeface="Times New Roman" panose="02020603050405020304" pitchFamily="18" charset="0"/>
                <a:ea typeface="+mn-ea"/>
                <a:cs typeface="+mn-cs"/>
              </a:rPr>
              <a:t>is adjusted by one word for each register that is saved or restored. MIPS software reserves register 29 for the stack pointer, giving it the obvious name $sp. Stacks are so popular that they have their own buzzwords for transferring data to and from the stack: placing data onto the stack is called a </a:t>
            </a:r>
            <a:r>
              <a:rPr lang="en-US" sz="1200" b="1" kern="1200">
                <a:solidFill>
                  <a:schemeClr val="tx1"/>
                </a:solidFill>
                <a:effectLst/>
                <a:latin typeface="Times New Roman" panose="02020603050405020304" pitchFamily="18" charset="0"/>
                <a:ea typeface="+mn-ea"/>
                <a:cs typeface="+mn-cs"/>
              </a:rPr>
              <a:t>push</a:t>
            </a:r>
            <a:r>
              <a:rPr lang="en-US" sz="1200" kern="1200">
                <a:solidFill>
                  <a:schemeClr val="tx1"/>
                </a:solidFill>
                <a:effectLst/>
                <a:latin typeface="Times New Roman" panose="02020603050405020304" pitchFamily="18" charset="0"/>
                <a:ea typeface="+mn-ea"/>
                <a:cs typeface="+mn-cs"/>
              </a:rPr>
              <a:t>, and removing data from the stack is called a </a:t>
            </a:r>
            <a:r>
              <a:rPr lang="en-US" sz="1200" b="1" kern="1200">
                <a:solidFill>
                  <a:schemeClr val="tx1"/>
                </a:solidFill>
                <a:effectLst/>
                <a:latin typeface="Times New Roman" panose="02020603050405020304" pitchFamily="18" charset="0"/>
                <a:ea typeface="+mn-ea"/>
                <a:cs typeface="+mn-cs"/>
              </a:rPr>
              <a:t>pop</a:t>
            </a:r>
            <a:r>
              <a:rPr lang="en-US" sz="1200" kern="1200">
                <a:solidFill>
                  <a:schemeClr val="tx1"/>
                </a:solidFill>
                <a:effectLst/>
                <a:latin typeface="Times New Roman" panose="02020603050405020304" pitchFamily="18" charset="0"/>
                <a:ea typeface="+mn-ea"/>
                <a:cs typeface="+mn-cs"/>
              </a:rPr>
              <a:t>. </a:t>
            </a:r>
            <a:endParaRPr lang="en-US"/>
          </a:p>
          <a:p>
            <a:r>
              <a:rPr lang="en-US" sz="1200" kern="1200">
                <a:solidFill>
                  <a:schemeClr val="tx1"/>
                </a:solidFill>
                <a:effectLst/>
                <a:latin typeface="Times New Roman" panose="02020603050405020304" pitchFamily="18" charset="0"/>
                <a:ea typeface="+mn-ea"/>
                <a:cs typeface="+mn-cs"/>
              </a:rPr>
              <a:t>By historical precedent, stacks “grow” from higher addresses to lower addresses. This convention means that you push values onto the stack by subtracting from the stack pointer. Adding to the stack pointer shrinks the stack, thereby popping values off the stack. </a:t>
            </a:r>
            <a:endParaRPr lang="en-US"/>
          </a:p>
          <a:p>
            <a:endParaRPr lang="en-AU" altLang="en-US"/>
          </a:p>
          <a:p>
            <a:endParaRPr lang="en-AU" alt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The parameter variables g, h, </a:t>
            </a:r>
            <a:r>
              <a:rPr lang="en-US" sz="1200" kern="1200" err="1">
                <a:solidFill>
                  <a:schemeClr val="tx1"/>
                </a:solidFill>
                <a:effectLst/>
                <a:latin typeface="Times New Roman" panose="02020603050405020304" pitchFamily="18" charset="0"/>
                <a:ea typeface="+mn-ea"/>
                <a:cs typeface="+mn-cs"/>
              </a:rPr>
              <a:t>i</a:t>
            </a:r>
            <a:r>
              <a:rPr lang="en-US" sz="1200" kern="1200">
                <a:solidFill>
                  <a:schemeClr val="tx1"/>
                </a:solidFill>
                <a:effectLst/>
                <a:latin typeface="Times New Roman" panose="02020603050405020304" pitchFamily="18" charset="0"/>
                <a:ea typeface="+mn-ea"/>
                <a:cs typeface="+mn-cs"/>
              </a:rPr>
              <a:t>, and j correspond to the argument registers $a0, $a1, $a2, and $a3, and f corresponds to $s0, result of </a:t>
            </a:r>
            <a:r>
              <a:rPr lang="en-US" sz="1200" kern="1200" err="1">
                <a:solidFill>
                  <a:schemeClr val="tx1"/>
                </a:solidFill>
                <a:effectLst/>
                <a:latin typeface="Times New Roman" panose="02020603050405020304" pitchFamily="18" charset="0"/>
                <a:ea typeface="+mn-ea"/>
                <a:cs typeface="+mn-cs"/>
              </a:rPr>
              <a:t>leaf_example</a:t>
            </a:r>
            <a:r>
              <a:rPr lang="en-US" sz="1200" kern="1200">
                <a:solidFill>
                  <a:schemeClr val="tx1"/>
                </a:solidFill>
                <a:effectLst/>
                <a:latin typeface="Times New Roman" panose="02020603050405020304" pitchFamily="18" charset="0"/>
                <a:ea typeface="+mn-ea"/>
                <a:cs typeface="+mn-cs"/>
              </a:rPr>
              <a:t> in $v0</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endParaRPr lang="en-AU"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1D9900D2-6047-DA4A-A3F1-1FB9E65B9141}"/>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96258" name="Rectangle 3">
            <a:extLst>
              <a:ext uri="{FF2B5EF4-FFF2-40B4-BE49-F238E27FC236}">
                <a16:creationId xmlns:a16="http://schemas.microsoft.com/office/drawing/2014/main" id="{17F5ED2A-C5E0-7148-BC5A-4ADC658008A9}"/>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84F1C21-1164-F542-95A2-4218C87B58FA}"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96259" name="Rectangle 6">
            <a:extLst>
              <a:ext uri="{FF2B5EF4-FFF2-40B4-BE49-F238E27FC236}">
                <a16:creationId xmlns:a16="http://schemas.microsoft.com/office/drawing/2014/main" id="{D0D190D5-3806-A849-8FDD-ADF05B1317AC}"/>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6260" name="Rectangle 7">
            <a:extLst>
              <a:ext uri="{FF2B5EF4-FFF2-40B4-BE49-F238E27FC236}">
                <a16:creationId xmlns:a16="http://schemas.microsoft.com/office/drawing/2014/main" id="{0B25CC9D-117D-164F-8C4E-5C250C0711D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98DFC74-E932-914D-967F-D021BCE5C8BA}"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96261" name="Rectangle 2">
            <a:extLst>
              <a:ext uri="{FF2B5EF4-FFF2-40B4-BE49-F238E27FC236}">
                <a16:creationId xmlns:a16="http://schemas.microsoft.com/office/drawing/2014/main" id="{4D824C79-1278-D440-9A68-007D67A3E38A}"/>
              </a:ext>
            </a:extLst>
          </p:cNvPr>
          <p:cNvSpPr>
            <a:spLocks noGrp="1" noRot="1" noChangeAspect="1" noChangeArrowheads="1" noTextEdit="1"/>
          </p:cNvSpPr>
          <p:nvPr>
            <p:ph type="sldImg"/>
          </p:nvPr>
        </p:nvSpPr>
        <p:spPr>
          <a:ln/>
        </p:spPr>
      </p:sp>
      <p:sp>
        <p:nvSpPr>
          <p:cNvPr id="96262" name="Rectangle 3">
            <a:extLst>
              <a:ext uri="{FF2B5EF4-FFF2-40B4-BE49-F238E27FC236}">
                <a16:creationId xmlns:a16="http://schemas.microsoft.com/office/drawing/2014/main" id="{3413470A-BD4C-EF46-9EFF-1808E84E2E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endParaRPr lang="en-AU" alt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err="1">
                <a:solidFill>
                  <a:schemeClr val="tx1"/>
                </a:solidFill>
                <a:effectLst/>
                <a:latin typeface="Times New Roman" panose="02020603050405020304" pitchFamily="18" charset="0"/>
                <a:ea typeface="+mn-ea"/>
                <a:cs typeface="+mn-cs"/>
              </a:rPr>
              <a:t>leaf_example</a:t>
            </a:r>
            <a:r>
              <a:rPr lang="en-US" sz="1200" kern="1200">
                <a:solidFill>
                  <a:schemeClr val="tx1"/>
                </a:solidFill>
                <a:effectLst/>
                <a:latin typeface="Times New Roman" panose="02020603050405020304" pitchFamily="18" charset="0"/>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1. The next step is to save the registers used by the procedure. We save $s0 value onto  the stack by creating space for a word (4 bytes) on the stack and then store them.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2. The next three statements correspond to the body of the procedure </a:t>
            </a: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3. To return the value of f (s0) we copy it into a return value register $v0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4. Before returning, we restore the old value of s0 register we saved by “popping” it from the stack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5. The procedure ends with a jump register using the return address: </a:t>
            </a: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err="1">
                <a:solidFill>
                  <a:schemeClr val="tx1"/>
                </a:solidFill>
                <a:effectLst/>
                <a:latin typeface="Times New Roman" panose="02020603050405020304" pitchFamily="18" charset="0"/>
                <a:ea typeface="+mn-ea"/>
                <a:cs typeface="+mn-cs"/>
              </a:rPr>
              <a:t>Stackpointer</a:t>
            </a:r>
            <a:r>
              <a:rPr lang="en-US" sz="1200" kern="1200">
                <a:solidFill>
                  <a:schemeClr val="tx1"/>
                </a:solidFill>
                <a:effectLst/>
                <a:latin typeface="Times New Roman" panose="02020603050405020304" pitchFamily="18" charset="0"/>
                <a:ea typeface="+mn-ea"/>
                <a:cs typeface="+mn-cs"/>
              </a:rPr>
              <a:t> (</a:t>
            </a:r>
            <a:r>
              <a:rPr lang="en-US" sz="1200" kern="1200" err="1">
                <a:solidFill>
                  <a:schemeClr val="tx1"/>
                </a:solidFill>
                <a:effectLst/>
                <a:latin typeface="Times New Roman" panose="02020603050405020304" pitchFamily="18" charset="0"/>
                <a:ea typeface="+mn-ea"/>
                <a:cs typeface="+mn-cs"/>
              </a:rPr>
              <a:t>sp</a:t>
            </a:r>
            <a:r>
              <a:rPr lang="en-US" sz="1200" kern="1200">
                <a:solidFill>
                  <a:schemeClr val="tx1"/>
                </a:solidFill>
                <a:effectLst/>
                <a:latin typeface="Times New Roman" panose="02020603050405020304" pitchFamily="18" charset="0"/>
                <a:ea typeface="+mn-ea"/>
                <a:cs typeface="+mn-cs"/>
              </a:rPr>
              <a:t>) itself preserved by the callee adding exactly the same amount (+4) that was subtracted from it (-4); and the other registers (</a:t>
            </a:r>
            <a:r>
              <a:rPr lang="en-US" sz="1200" kern="1200" err="1">
                <a:solidFill>
                  <a:schemeClr val="tx1"/>
                </a:solidFill>
                <a:effectLst/>
                <a:latin typeface="Times New Roman" panose="02020603050405020304" pitchFamily="18" charset="0"/>
                <a:ea typeface="+mn-ea"/>
                <a:cs typeface="+mn-cs"/>
              </a:rPr>
              <a:t>sw</a:t>
            </a:r>
            <a:r>
              <a:rPr lang="en-US" sz="1200" kern="1200">
                <a:solidFill>
                  <a:schemeClr val="tx1"/>
                </a:solidFill>
                <a:effectLst/>
                <a:latin typeface="Times New Roman" panose="02020603050405020304" pitchFamily="18" charset="0"/>
                <a:ea typeface="+mn-ea"/>
                <a:cs typeface="+mn-cs"/>
              </a:rPr>
              <a:t> s0) are preserved by saving them on the stack (if they are used) and restoring them from there (</a:t>
            </a:r>
            <a:r>
              <a:rPr lang="en-US" sz="1200" kern="1200" err="1">
                <a:solidFill>
                  <a:schemeClr val="tx1"/>
                </a:solidFill>
                <a:effectLst/>
                <a:latin typeface="Times New Roman" panose="02020603050405020304" pitchFamily="18" charset="0"/>
                <a:ea typeface="+mn-ea"/>
                <a:cs typeface="+mn-cs"/>
              </a:rPr>
              <a:t>lw</a:t>
            </a:r>
            <a:r>
              <a:rPr lang="en-US" sz="1200" kern="1200">
                <a:solidFill>
                  <a:schemeClr val="tx1"/>
                </a:solidFill>
                <a:effectLst/>
                <a:latin typeface="Times New Roman" panose="02020603050405020304" pitchFamily="18" charset="0"/>
                <a:ea typeface="+mn-ea"/>
                <a:cs typeface="+mn-cs"/>
              </a:rPr>
              <a:t> s0). </a:t>
            </a: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a:solidFill>
                <a:schemeClr val="tx1"/>
              </a:solidFill>
              <a:effectLst/>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endParaRPr lang="en-AU"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3601D5E0-DE8F-4F44-8555-8D0504F03DE7}"/>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98306" name="Rectangle 3">
            <a:extLst>
              <a:ext uri="{FF2B5EF4-FFF2-40B4-BE49-F238E27FC236}">
                <a16:creationId xmlns:a16="http://schemas.microsoft.com/office/drawing/2014/main" id="{76D990B1-2A96-834C-A221-657026EB9050}"/>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62D535D-C8A0-FB40-B6A3-F07D8A2BA89E}"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98307" name="Rectangle 6">
            <a:extLst>
              <a:ext uri="{FF2B5EF4-FFF2-40B4-BE49-F238E27FC236}">
                <a16:creationId xmlns:a16="http://schemas.microsoft.com/office/drawing/2014/main" id="{88EB1461-6D13-0847-8F68-4843EB78C5E2}"/>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8308" name="Rectangle 7">
            <a:extLst>
              <a:ext uri="{FF2B5EF4-FFF2-40B4-BE49-F238E27FC236}">
                <a16:creationId xmlns:a16="http://schemas.microsoft.com/office/drawing/2014/main" id="{6BB40361-9756-8545-9D20-60E980B0866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9FC9BD4-781E-254B-BDE4-A2E719CE7E39}"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98309" name="Rectangle 2">
            <a:extLst>
              <a:ext uri="{FF2B5EF4-FFF2-40B4-BE49-F238E27FC236}">
                <a16:creationId xmlns:a16="http://schemas.microsoft.com/office/drawing/2014/main" id="{9712A362-90DA-CE4B-98D8-AE6BECB3BE35}"/>
              </a:ext>
            </a:extLst>
          </p:cNvPr>
          <p:cNvSpPr>
            <a:spLocks noGrp="1" noRot="1" noChangeAspect="1" noChangeArrowheads="1" noTextEdit="1"/>
          </p:cNvSpPr>
          <p:nvPr>
            <p:ph type="sldImg"/>
          </p:nvPr>
        </p:nvSpPr>
        <p:spPr>
          <a:ln/>
        </p:spPr>
      </p:sp>
      <p:sp>
        <p:nvSpPr>
          <p:cNvPr id="98310" name="Rectangle 3">
            <a:extLst>
              <a:ext uri="{FF2B5EF4-FFF2-40B4-BE49-F238E27FC236}">
                <a16:creationId xmlns:a16="http://schemas.microsoft.com/office/drawing/2014/main" id="{624864BA-51DA-0D49-BA18-6F78CDF6DA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Procedures that do not call others are called </a:t>
            </a:r>
            <a:r>
              <a:rPr lang="en-US" sz="1200" i="1" kern="1200">
                <a:solidFill>
                  <a:schemeClr val="tx1"/>
                </a:solidFill>
                <a:effectLst/>
                <a:latin typeface="Times New Roman" panose="02020603050405020304" pitchFamily="18" charset="0"/>
                <a:ea typeface="+mn-ea"/>
                <a:cs typeface="+mn-cs"/>
              </a:rPr>
              <a:t>leaf </a:t>
            </a:r>
            <a:r>
              <a:rPr lang="en-US" sz="1200" kern="1200">
                <a:solidFill>
                  <a:schemeClr val="tx1"/>
                </a:solidFill>
                <a:effectLst/>
                <a:latin typeface="Times New Roman" panose="02020603050405020304" pitchFamily="18" charset="0"/>
                <a:ea typeface="+mn-ea"/>
                <a:cs typeface="+mn-cs"/>
              </a:rPr>
              <a:t>procedures. Life would be simple if all procedures were leaf procedures, but they aren’t. Just as a spy might employ other spies as part of a mission, who in turn might use even more spies, so do procedures invoke other procedures. Moreover, recursive procedures even invoke “clones” of themselves. Just as we need to be careful when using registers in procedures, more care must also be taken when invoking </a:t>
            </a:r>
            <a:r>
              <a:rPr lang="en-US" sz="1200" kern="1200" err="1">
                <a:solidFill>
                  <a:schemeClr val="tx1"/>
                </a:solidFill>
                <a:effectLst/>
                <a:latin typeface="Times New Roman" panose="02020603050405020304" pitchFamily="18" charset="0"/>
                <a:ea typeface="+mn-ea"/>
                <a:cs typeface="+mn-cs"/>
              </a:rPr>
              <a:t>nonleaf</a:t>
            </a:r>
            <a:r>
              <a:rPr lang="en-US" sz="1200" kern="1200">
                <a:solidFill>
                  <a:schemeClr val="tx1"/>
                </a:solidFill>
                <a:effectLst/>
                <a:latin typeface="Times New Roman" panose="02020603050405020304" pitchFamily="18" charset="0"/>
                <a:ea typeface="+mn-ea"/>
                <a:cs typeface="+mn-cs"/>
              </a:rPr>
              <a:t> procedures. </a:t>
            </a:r>
            <a:endParaRPr lang="en-US"/>
          </a:p>
          <a:p>
            <a:endParaRPr lang="en-AU" altLang="en-US"/>
          </a:p>
          <a:p>
            <a:endParaRPr lang="en-AU" alt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For example, suppose that the main program calls procedure A with an argument of 3, by placing the value 3 into register $a0 and then using </a:t>
            </a:r>
            <a:r>
              <a:rPr lang="en-US" sz="1200" kern="1200" err="1">
                <a:solidFill>
                  <a:schemeClr val="tx1"/>
                </a:solidFill>
                <a:effectLst/>
                <a:latin typeface="Times New Roman" panose="02020603050405020304" pitchFamily="18" charset="0"/>
                <a:ea typeface="+mn-ea"/>
                <a:cs typeface="+mn-cs"/>
              </a:rPr>
              <a:t>jal</a:t>
            </a:r>
            <a:r>
              <a:rPr lang="en-US" sz="1200" kern="1200">
                <a:solidFill>
                  <a:schemeClr val="tx1"/>
                </a:solidFill>
                <a:effectLst/>
                <a:latin typeface="Times New Roman" panose="02020603050405020304" pitchFamily="18" charset="0"/>
                <a:ea typeface="+mn-ea"/>
                <a:cs typeface="+mn-cs"/>
              </a:rPr>
              <a:t> A. Then suppose that procedure A calls procedure B via </a:t>
            </a:r>
            <a:r>
              <a:rPr lang="en-US" sz="1200" kern="1200" err="1">
                <a:solidFill>
                  <a:schemeClr val="tx1"/>
                </a:solidFill>
                <a:effectLst/>
                <a:latin typeface="Times New Roman" panose="02020603050405020304" pitchFamily="18" charset="0"/>
                <a:ea typeface="+mn-ea"/>
                <a:cs typeface="+mn-cs"/>
              </a:rPr>
              <a:t>jal</a:t>
            </a:r>
            <a:r>
              <a:rPr lang="en-US" sz="1200" kern="1200">
                <a:solidFill>
                  <a:schemeClr val="tx1"/>
                </a:solidFill>
                <a:effectLst/>
                <a:latin typeface="Times New Roman" panose="02020603050405020304" pitchFamily="18" charset="0"/>
                <a:ea typeface="+mn-ea"/>
                <a:cs typeface="+mn-cs"/>
              </a:rPr>
              <a:t> B with an argument of 7, also placed in $a0. Since A hasn’t finished its task yet, there is a conflict over the use of register $a0. Similarly, there is a conflict over the return address in register $ra, since it now has the return address for B. Unless we take steps to prevent the problem, this conflict will eliminate procedure A’s ability to return to its caller. </a:t>
            </a:r>
            <a:endParaRPr lang="en-US"/>
          </a:p>
          <a:p>
            <a:endParaRPr lang="en-US" alt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One solution is to push all the other registers that must be preserved onto the stack, just as we did with the saved registers (s0). </a:t>
            </a:r>
            <a:endParaRPr lang="en-US"/>
          </a:p>
          <a:p>
            <a:endParaRPr lang="en-AU"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a:extLst>
              <a:ext uri="{FF2B5EF4-FFF2-40B4-BE49-F238E27FC236}">
                <a16:creationId xmlns:a16="http://schemas.microsoft.com/office/drawing/2014/main" id="{31633D46-F79D-B64F-8DAA-A6A68BE7D31F}"/>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0354" name="Rectangle 3">
            <a:extLst>
              <a:ext uri="{FF2B5EF4-FFF2-40B4-BE49-F238E27FC236}">
                <a16:creationId xmlns:a16="http://schemas.microsoft.com/office/drawing/2014/main" id="{68C69DB7-8B4A-B844-8BA9-79043BA42042}"/>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1060603-2135-C343-9131-A992944CD638}"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100355" name="Rectangle 6">
            <a:extLst>
              <a:ext uri="{FF2B5EF4-FFF2-40B4-BE49-F238E27FC236}">
                <a16:creationId xmlns:a16="http://schemas.microsoft.com/office/drawing/2014/main" id="{391B9247-1411-4944-A83E-137C036736E0}"/>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0356" name="Rectangle 7">
            <a:extLst>
              <a:ext uri="{FF2B5EF4-FFF2-40B4-BE49-F238E27FC236}">
                <a16:creationId xmlns:a16="http://schemas.microsoft.com/office/drawing/2014/main" id="{D512B0F0-F16A-7743-8A75-949028AAC09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F7DAD59-2610-9F41-A5B3-6DFEF6C593C7}"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100357" name="Rectangle 2">
            <a:extLst>
              <a:ext uri="{FF2B5EF4-FFF2-40B4-BE49-F238E27FC236}">
                <a16:creationId xmlns:a16="http://schemas.microsoft.com/office/drawing/2014/main" id="{0DA1B118-2427-7E44-AEC1-C8C7F39011FA}"/>
              </a:ext>
            </a:extLst>
          </p:cNvPr>
          <p:cNvSpPr>
            <a:spLocks noGrp="1" noRot="1" noChangeAspect="1" noChangeArrowheads="1" noTextEdit="1"/>
          </p:cNvSpPr>
          <p:nvPr>
            <p:ph type="sldImg"/>
          </p:nvPr>
        </p:nvSpPr>
        <p:spPr>
          <a:ln/>
        </p:spPr>
      </p:sp>
      <p:sp>
        <p:nvSpPr>
          <p:cNvPr id="100358" name="Rectangle 3">
            <a:extLst>
              <a:ext uri="{FF2B5EF4-FFF2-40B4-BE49-F238E27FC236}">
                <a16:creationId xmlns:a16="http://schemas.microsoft.com/office/drawing/2014/main" id="{AE3CA669-0908-E74C-9822-455BAFC909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Let’s tackle a recursive procedure that calculates factorial: </a:t>
            </a:r>
            <a:endParaRPr lang="en-US"/>
          </a:p>
          <a:p>
            <a:endParaRPr lang="en-AU" alt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What is the MIPS assembly code? </a:t>
            </a:r>
            <a:endParaRPr lang="en-US"/>
          </a:p>
          <a:p>
            <a:endParaRPr lang="en-AU"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a:extLst>
              <a:ext uri="{FF2B5EF4-FFF2-40B4-BE49-F238E27FC236}">
                <a16:creationId xmlns:a16="http://schemas.microsoft.com/office/drawing/2014/main" id="{A0074AC1-52A0-6D49-8338-B40D4FD460FF}"/>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2402" name="Rectangle 3">
            <a:extLst>
              <a:ext uri="{FF2B5EF4-FFF2-40B4-BE49-F238E27FC236}">
                <a16:creationId xmlns:a16="http://schemas.microsoft.com/office/drawing/2014/main" id="{9053F8BD-F204-DA47-9241-FA8F06A15664}"/>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0AA45DA-397A-9E4E-9F32-313A7D00697D}"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102403" name="Rectangle 6">
            <a:extLst>
              <a:ext uri="{FF2B5EF4-FFF2-40B4-BE49-F238E27FC236}">
                <a16:creationId xmlns:a16="http://schemas.microsoft.com/office/drawing/2014/main" id="{C7FD0620-8873-B441-8D5A-09F98B00B21E}"/>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2404" name="Rectangle 7">
            <a:extLst>
              <a:ext uri="{FF2B5EF4-FFF2-40B4-BE49-F238E27FC236}">
                <a16:creationId xmlns:a16="http://schemas.microsoft.com/office/drawing/2014/main" id="{551FA7A5-7285-394E-AAE0-FCAA5E018BD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48D23FA-AB7B-594D-BCCF-7869265F62D2}"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102405" name="Rectangle 2">
            <a:extLst>
              <a:ext uri="{FF2B5EF4-FFF2-40B4-BE49-F238E27FC236}">
                <a16:creationId xmlns:a16="http://schemas.microsoft.com/office/drawing/2014/main" id="{F131BFB5-1BA1-744A-931D-43D234C20778}"/>
              </a:ext>
            </a:extLst>
          </p:cNvPr>
          <p:cNvSpPr>
            <a:spLocks noGrp="1" noRot="1" noChangeAspect="1" noChangeArrowheads="1" noTextEdit="1"/>
          </p:cNvSpPr>
          <p:nvPr>
            <p:ph type="sldImg"/>
          </p:nvPr>
        </p:nvSpPr>
        <p:spPr>
          <a:ln/>
        </p:spPr>
      </p:sp>
      <p:sp>
        <p:nvSpPr>
          <p:cNvPr id="102406" name="Rectangle 3">
            <a:extLst>
              <a:ext uri="{FF2B5EF4-FFF2-40B4-BE49-F238E27FC236}">
                <a16:creationId xmlns:a16="http://schemas.microsoft.com/office/drawing/2014/main" id="{3C32783B-33AF-334F-B804-1CD7C0472C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altLang="en-US"/>
              <a:t>1. </a:t>
            </a:r>
            <a:r>
              <a:rPr lang="en-US" sz="1200" kern="1200">
                <a:solidFill>
                  <a:schemeClr val="tx1"/>
                </a:solidFill>
                <a:effectLst/>
                <a:latin typeface="Times New Roman" panose="02020603050405020304" pitchFamily="18" charset="0"/>
                <a:ea typeface="+mn-ea"/>
                <a:cs typeface="+mn-cs"/>
              </a:rPr>
              <a:t>The parameter variable n corresponds to the argument register $a0. The compiled program starts with the label of the procedure and then saves two registers on the stack, the return address and $a0</a:t>
            </a: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AU" altLang="en-US"/>
              <a:t>2. </a:t>
            </a:r>
            <a:r>
              <a:rPr lang="en-US" sz="1200" kern="1200">
                <a:solidFill>
                  <a:schemeClr val="tx1"/>
                </a:solidFill>
                <a:effectLst/>
                <a:latin typeface="Times New Roman" panose="02020603050405020304" pitchFamily="18" charset="0"/>
                <a:ea typeface="+mn-ea"/>
                <a:cs typeface="+mn-cs"/>
              </a:rPr>
              <a:t>The first time fact is called, </a:t>
            </a:r>
            <a:r>
              <a:rPr lang="en-US" sz="1200" kern="1200" err="1">
                <a:solidFill>
                  <a:schemeClr val="tx1"/>
                </a:solidFill>
                <a:effectLst/>
                <a:latin typeface="Times New Roman" panose="02020603050405020304" pitchFamily="18" charset="0"/>
                <a:ea typeface="+mn-ea"/>
                <a:cs typeface="+mn-cs"/>
              </a:rPr>
              <a:t>sw</a:t>
            </a:r>
            <a:r>
              <a:rPr lang="en-US" sz="1200" kern="1200">
                <a:solidFill>
                  <a:schemeClr val="tx1"/>
                </a:solidFill>
                <a:effectLst/>
                <a:latin typeface="Times New Roman" panose="02020603050405020304" pitchFamily="18" charset="0"/>
                <a:ea typeface="+mn-ea"/>
                <a:cs typeface="+mn-cs"/>
              </a:rPr>
              <a:t> saves an address in the program that called fact. The next two instructions test whether n is less than 1, going to L1 if n ≥ 1. </a:t>
            </a: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AU" altLang="en-US"/>
              <a:t>3. </a:t>
            </a:r>
            <a:r>
              <a:rPr lang="en-US" sz="1200" kern="1200">
                <a:solidFill>
                  <a:schemeClr val="tx1"/>
                </a:solidFill>
                <a:effectLst/>
                <a:latin typeface="Times New Roman" panose="02020603050405020304" pitchFamily="18" charset="0"/>
                <a:ea typeface="+mn-ea"/>
                <a:cs typeface="+mn-cs"/>
              </a:rPr>
              <a:t>If n is less than 1, fact returns 1 by putting 1 into a value register: it adds 1 to 0 and places that sum in $v0. It then pops the two saved values off the stack and jumps to the return address</a:t>
            </a: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AU" altLang="en-US"/>
              <a:t>4. </a:t>
            </a:r>
            <a:r>
              <a:rPr lang="en-US" sz="1200" kern="1200">
                <a:solidFill>
                  <a:schemeClr val="tx1"/>
                </a:solidFill>
                <a:effectLst/>
                <a:latin typeface="Times New Roman" panose="02020603050405020304" pitchFamily="18" charset="0"/>
                <a:ea typeface="+mn-ea"/>
                <a:cs typeface="+mn-cs"/>
              </a:rPr>
              <a:t>Before popping two items off the stack, we could have loaded $a0 and $ra. Since $a0 and $ra don’t change when n is less than 1, we skip those instructions. If n is not less than 1, the argument n is decremented and then fact is called again with the decremented value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5. The next instruction is where fact returns. Now the old return address and old argument are restored, along with the stack pointer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6. Next, the value register $v0 gets the product of old argument $a0 and the current value of the value register. We assume a multiply instruction is available, even though it is not covered until Chapter 3</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7. Finally, fact jumps again to the return address</a:t>
            </a: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endParaRPr lang="en-AU"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F30E1BC8-1AEB-B64C-B5A3-7F1E1968DA50}"/>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4450" name="Rectangle 3">
            <a:extLst>
              <a:ext uri="{FF2B5EF4-FFF2-40B4-BE49-F238E27FC236}">
                <a16:creationId xmlns:a16="http://schemas.microsoft.com/office/drawing/2014/main" id="{793C5FB6-3F32-054B-B51F-EA400ACC2647}"/>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56FDEA8-A9F5-924C-BFC1-275385E3B198}"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104451" name="Rectangle 6">
            <a:extLst>
              <a:ext uri="{FF2B5EF4-FFF2-40B4-BE49-F238E27FC236}">
                <a16:creationId xmlns:a16="http://schemas.microsoft.com/office/drawing/2014/main" id="{F63F6F34-66DB-3742-BFFA-BF9A6305C420}"/>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4452" name="Rectangle 7">
            <a:extLst>
              <a:ext uri="{FF2B5EF4-FFF2-40B4-BE49-F238E27FC236}">
                <a16:creationId xmlns:a16="http://schemas.microsoft.com/office/drawing/2014/main" id="{C056B4B7-B58B-EB47-8AF7-3EEC166B4BE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C971EAA-3290-1C4B-B14E-57396F661C81}"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104453" name="Rectangle 2">
            <a:extLst>
              <a:ext uri="{FF2B5EF4-FFF2-40B4-BE49-F238E27FC236}">
                <a16:creationId xmlns:a16="http://schemas.microsoft.com/office/drawing/2014/main" id="{1F58CD4B-CF73-874A-83F6-167A127C7BBA}"/>
              </a:ext>
            </a:extLst>
          </p:cNvPr>
          <p:cNvSpPr>
            <a:spLocks noGrp="1" noRot="1" noChangeAspect="1" noChangeArrowheads="1" noTextEdit="1"/>
          </p:cNvSpPr>
          <p:nvPr>
            <p:ph type="sldImg"/>
          </p:nvPr>
        </p:nvSpPr>
        <p:spPr>
          <a:ln/>
        </p:spPr>
      </p:sp>
      <p:sp>
        <p:nvSpPr>
          <p:cNvPr id="104454" name="Rectangle 3">
            <a:extLst>
              <a:ext uri="{FF2B5EF4-FFF2-40B4-BE49-F238E27FC236}">
                <a16:creationId xmlns:a16="http://schemas.microsoft.com/office/drawing/2014/main" id="{686D149F-5240-A741-8075-0405182FD4A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Local/automatic variables - Automatic variables are local to a procedure and are discarded when the procedure exits.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Static variables - C variables declared outside all procedures are considered static. Static variables exist across exits from and entries to procedures.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a:solidFill>
                <a:schemeClr val="tx1"/>
              </a:solidFill>
              <a:effectLst/>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The segment of the stack containing a procedure’s saved registers and local variables is called a </a:t>
            </a:r>
            <a:r>
              <a:rPr lang="en-US" sz="1200" b="1" kern="1200">
                <a:solidFill>
                  <a:schemeClr val="tx1"/>
                </a:solidFill>
                <a:effectLst/>
                <a:latin typeface="Times New Roman" panose="02020603050405020304" pitchFamily="18" charset="0"/>
                <a:ea typeface="+mn-ea"/>
                <a:cs typeface="+mn-cs"/>
              </a:rPr>
              <a:t>procedure frame </a:t>
            </a:r>
            <a:r>
              <a:rPr lang="en-US" sz="1200" kern="1200">
                <a:solidFill>
                  <a:schemeClr val="tx1"/>
                </a:solidFill>
                <a:effectLst/>
                <a:latin typeface="Times New Roman" panose="02020603050405020304" pitchFamily="18" charset="0"/>
                <a:ea typeface="+mn-ea"/>
                <a:cs typeface="+mn-cs"/>
              </a:rPr>
              <a:t>or </a:t>
            </a:r>
            <a:r>
              <a:rPr lang="en-US" sz="1200" b="1" kern="1200">
                <a:solidFill>
                  <a:schemeClr val="tx1"/>
                </a:solidFill>
                <a:effectLst/>
                <a:latin typeface="Times New Roman" panose="02020603050405020304" pitchFamily="18" charset="0"/>
                <a:ea typeface="+mn-ea"/>
                <a:cs typeface="+mn-cs"/>
              </a:rPr>
              <a:t>activation record</a:t>
            </a:r>
            <a:r>
              <a:rPr lang="en-US" sz="1200" kern="1200">
                <a:solidFill>
                  <a:schemeClr val="tx1"/>
                </a:solidFill>
                <a:effectLst/>
                <a:latin typeface="Times New Roman" panose="02020603050405020304" pitchFamily="18" charset="0"/>
                <a:ea typeface="+mn-ea"/>
                <a:cs typeface="+mn-cs"/>
              </a:rPr>
              <a:t>. </a:t>
            </a: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Times New Roman" panose="02020603050405020304" pitchFamily="18" charset="0"/>
                <a:ea typeface="+mn-ea"/>
                <a:cs typeface="+mn-cs"/>
              </a:rPr>
              <a:t>Some MIPS software uses a </a:t>
            </a:r>
            <a:r>
              <a:rPr lang="en-US" sz="1200" b="1" kern="1200">
                <a:solidFill>
                  <a:schemeClr val="tx1"/>
                </a:solidFill>
                <a:effectLst/>
                <a:latin typeface="Times New Roman" panose="02020603050405020304" pitchFamily="18" charset="0"/>
                <a:ea typeface="+mn-ea"/>
                <a:cs typeface="+mn-cs"/>
              </a:rPr>
              <a:t>frame pointer </a:t>
            </a:r>
            <a:r>
              <a:rPr lang="en-US" sz="1200" kern="1200">
                <a:solidFill>
                  <a:schemeClr val="tx1"/>
                </a:solidFill>
                <a:effectLst/>
                <a:latin typeface="Times New Roman" panose="02020603050405020304" pitchFamily="18" charset="0"/>
                <a:ea typeface="+mn-ea"/>
                <a:cs typeface="+mn-cs"/>
              </a:rPr>
              <a:t>($</a:t>
            </a:r>
            <a:r>
              <a:rPr lang="en-US" sz="1200" kern="1200" err="1">
                <a:solidFill>
                  <a:schemeClr val="tx1"/>
                </a:solidFill>
                <a:effectLst/>
                <a:latin typeface="Times New Roman" panose="02020603050405020304" pitchFamily="18" charset="0"/>
                <a:ea typeface="+mn-ea"/>
                <a:cs typeface="+mn-cs"/>
              </a:rPr>
              <a:t>fp</a:t>
            </a:r>
            <a:r>
              <a:rPr lang="en-US" sz="1200" kern="1200">
                <a:solidFill>
                  <a:schemeClr val="tx1"/>
                </a:solidFill>
                <a:effectLst/>
                <a:latin typeface="Times New Roman" panose="02020603050405020304" pitchFamily="18" charset="0"/>
                <a:ea typeface="+mn-ea"/>
                <a:cs typeface="+mn-cs"/>
              </a:rPr>
              <a:t>) to point to the first word of the frame of a procedure. A stack pointer might change during the procedure, and so references to a local variable in memory might have different offsets depending on where they are in the procedure, making the procedure harder to understand. Alternatively, a frame pointer offers a stable base register within a procedure for local memory-references. </a:t>
            </a:r>
            <a:endParaRPr lang="en-US"/>
          </a:p>
          <a:p>
            <a:endParaRPr lang="en-AU"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B47F9FCA-2DA5-7846-BF22-740621562A0E}"/>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6498" name="Rectangle 3">
            <a:extLst>
              <a:ext uri="{FF2B5EF4-FFF2-40B4-BE49-F238E27FC236}">
                <a16:creationId xmlns:a16="http://schemas.microsoft.com/office/drawing/2014/main" id="{A791D3DE-9897-2A4B-BF14-B09AEECB1632}"/>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1CD51B4-C7EE-2645-B03C-916DA179AE74}"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106499" name="Rectangle 6">
            <a:extLst>
              <a:ext uri="{FF2B5EF4-FFF2-40B4-BE49-F238E27FC236}">
                <a16:creationId xmlns:a16="http://schemas.microsoft.com/office/drawing/2014/main" id="{456E2999-21D0-0848-8823-6E387419E156}"/>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6500" name="Rectangle 7">
            <a:extLst>
              <a:ext uri="{FF2B5EF4-FFF2-40B4-BE49-F238E27FC236}">
                <a16:creationId xmlns:a16="http://schemas.microsoft.com/office/drawing/2014/main" id="{E96AC913-66B1-4940-B784-6C750C58F8C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793E014-FBB1-CF4F-AD8B-4A15D85E2F22}"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106501" name="Rectangle 2">
            <a:extLst>
              <a:ext uri="{FF2B5EF4-FFF2-40B4-BE49-F238E27FC236}">
                <a16:creationId xmlns:a16="http://schemas.microsoft.com/office/drawing/2014/main" id="{174203C9-DB3B-8A44-B5A6-466ABC3369C2}"/>
              </a:ext>
            </a:extLst>
          </p:cNvPr>
          <p:cNvSpPr>
            <a:spLocks noGrp="1" noRot="1" noChangeAspect="1" noChangeArrowheads="1" noTextEdit="1"/>
          </p:cNvSpPr>
          <p:nvPr>
            <p:ph type="sldImg"/>
          </p:nvPr>
        </p:nvSpPr>
        <p:spPr>
          <a:ln/>
        </p:spPr>
      </p:sp>
      <p:sp>
        <p:nvSpPr>
          <p:cNvPr id="106502" name="Rectangle 3">
            <a:extLst>
              <a:ext uri="{FF2B5EF4-FFF2-40B4-BE49-F238E27FC236}">
                <a16:creationId xmlns:a16="http://schemas.microsoft.com/office/drawing/2014/main" id="{E2CB5E9B-F300-634F-B0BA-918024815F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a:solidFill>
                  <a:schemeClr val="tx1"/>
                </a:solidFill>
                <a:effectLst/>
                <a:latin typeface="Times New Roman" panose="02020603050405020304" pitchFamily="18" charset="0"/>
                <a:ea typeface="+mn-ea"/>
                <a:cs typeface="+mn-cs"/>
              </a:rPr>
              <a:t>The figure shows the MIPS convention for allocation of memory.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a:solidFill>
                  <a:schemeClr val="tx1"/>
                </a:solidFill>
                <a:effectLst/>
                <a:latin typeface="Times New Roman" panose="02020603050405020304" pitchFamily="18" charset="0"/>
                <a:ea typeface="+mn-ea"/>
                <a:cs typeface="+mn-cs"/>
              </a:rPr>
              <a:t>The first part of the low end of memory is reserved, followed by the home of the MIPS machine code, traditionally called the </a:t>
            </a:r>
            <a:r>
              <a:rPr lang="en-US" sz="1200" b="1" kern="1200">
                <a:solidFill>
                  <a:schemeClr val="tx1"/>
                </a:solidFill>
                <a:effectLst/>
                <a:latin typeface="Times New Roman" panose="02020603050405020304" pitchFamily="18" charset="0"/>
                <a:ea typeface="+mn-ea"/>
                <a:cs typeface="+mn-cs"/>
              </a:rPr>
              <a:t>text segment</a:t>
            </a:r>
            <a:r>
              <a:rPr lang="en-US" sz="1200" kern="1200">
                <a:solidFill>
                  <a:schemeClr val="tx1"/>
                </a:solidFill>
                <a:effectLst/>
                <a:latin typeface="Times New Roman" panose="02020603050405020304" pitchFamily="18" charset="0"/>
                <a:ea typeface="+mn-ea"/>
                <a:cs typeface="+mn-cs"/>
              </a:rPr>
              <a:t>. the program code (“text”) starts at 0040 0000_hex.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a:solidFill>
                  <a:schemeClr val="tx1"/>
                </a:solidFill>
                <a:effectLst/>
                <a:latin typeface="Times New Roman" panose="02020603050405020304" pitchFamily="18" charset="0"/>
                <a:ea typeface="+mn-ea"/>
                <a:cs typeface="+mn-cs"/>
              </a:rPr>
              <a:t>Above the code is the </a:t>
            </a:r>
            <a:r>
              <a:rPr lang="en-US" sz="1200" i="1" kern="1200">
                <a:solidFill>
                  <a:schemeClr val="tx1"/>
                </a:solidFill>
                <a:effectLst/>
                <a:latin typeface="Times New Roman" panose="02020603050405020304" pitchFamily="18" charset="0"/>
                <a:ea typeface="+mn-ea"/>
                <a:cs typeface="+mn-cs"/>
              </a:rPr>
              <a:t>static data segment</a:t>
            </a:r>
            <a:r>
              <a:rPr lang="en-US" sz="1200" kern="1200">
                <a:solidFill>
                  <a:schemeClr val="tx1"/>
                </a:solidFill>
                <a:effectLst/>
                <a:latin typeface="Times New Roman" panose="02020603050405020304" pitchFamily="18" charset="0"/>
                <a:ea typeface="+mn-ea"/>
                <a:cs typeface="+mn-cs"/>
              </a:rPr>
              <a:t>, which is the place for </a:t>
            </a:r>
            <a:r>
              <a:rPr lang="en-US" sz="1200" b="1" kern="1200">
                <a:solidFill>
                  <a:schemeClr val="tx1"/>
                </a:solidFill>
                <a:effectLst/>
                <a:latin typeface="Times New Roman" panose="02020603050405020304" pitchFamily="18" charset="0"/>
                <a:ea typeface="+mn-ea"/>
                <a:cs typeface="+mn-cs"/>
              </a:rPr>
              <a:t>constants, constant arrays, strings, and other static variables</a:t>
            </a:r>
            <a:r>
              <a:rPr lang="en-US" sz="1200" kern="1200">
                <a:solidFill>
                  <a:schemeClr val="tx1"/>
                </a:solidFill>
                <a:effectLst/>
                <a:latin typeface="Times New Roman" panose="02020603050405020304" pitchFamily="18" charset="0"/>
                <a:ea typeface="+mn-ea"/>
                <a:cs typeface="+mn-cs"/>
              </a:rPr>
              <a:t>. arrays tend to be a fixed length and thus are a good match to the static data segment. The static data starts at 1000 0000_hex. The global pointer, $</a:t>
            </a:r>
            <a:r>
              <a:rPr lang="en-US" sz="1200" kern="1200" err="1">
                <a:solidFill>
                  <a:schemeClr val="tx1"/>
                </a:solidFill>
                <a:effectLst/>
                <a:latin typeface="Times New Roman" panose="02020603050405020304" pitchFamily="18" charset="0"/>
                <a:ea typeface="+mn-ea"/>
                <a:cs typeface="+mn-cs"/>
              </a:rPr>
              <a:t>gp</a:t>
            </a:r>
            <a:r>
              <a:rPr lang="en-US" sz="1200" kern="1200">
                <a:solidFill>
                  <a:schemeClr val="tx1"/>
                </a:solidFill>
                <a:effectLst/>
                <a:latin typeface="Times New Roman" panose="02020603050405020304" pitchFamily="18" charset="0"/>
                <a:ea typeface="+mn-ea"/>
                <a:cs typeface="+mn-cs"/>
              </a:rPr>
              <a:t>, is set to an address to make it easy to access data. It is initialized to 1000 8000_hex so that it can access from 1000 0000_hex to 1000 </a:t>
            </a:r>
            <a:r>
              <a:rPr lang="en-US" sz="1200" kern="1200" err="1">
                <a:solidFill>
                  <a:schemeClr val="tx1"/>
                </a:solidFill>
                <a:effectLst/>
                <a:latin typeface="Times New Roman" panose="02020603050405020304" pitchFamily="18" charset="0"/>
                <a:ea typeface="+mn-ea"/>
                <a:cs typeface="+mn-cs"/>
              </a:rPr>
              <a:t>ffff_hex</a:t>
            </a:r>
            <a:r>
              <a:rPr lang="en-US" sz="1200" kern="1200">
                <a:solidFill>
                  <a:schemeClr val="tx1"/>
                </a:solidFill>
                <a:effectLst/>
                <a:latin typeface="Times New Roman" panose="02020603050405020304" pitchFamily="18" charset="0"/>
                <a:ea typeface="+mn-ea"/>
                <a:cs typeface="+mn-cs"/>
              </a:rPr>
              <a:t> using the positive and negative 16-bit offsets from $</a:t>
            </a:r>
            <a:r>
              <a:rPr lang="en-US" sz="1200" kern="1200" err="1">
                <a:solidFill>
                  <a:schemeClr val="tx1"/>
                </a:solidFill>
                <a:effectLst/>
                <a:latin typeface="Times New Roman" panose="02020603050405020304" pitchFamily="18" charset="0"/>
                <a:ea typeface="+mn-ea"/>
                <a:cs typeface="+mn-cs"/>
              </a:rPr>
              <a:t>gp</a:t>
            </a:r>
            <a:r>
              <a:rPr lang="en-US" sz="1200" kern="1200">
                <a:solidFill>
                  <a:schemeClr val="tx1"/>
                </a:solidFill>
                <a:effectLst/>
                <a:latin typeface="Times New Roman" panose="02020603050405020304" pitchFamily="18" charset="0"/>
                <a:ea typeface="+mn-ea"/>
                <a:cs typeface="+mn-cs"/>
              </a:rPr>
              <a:t>.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a:solidFill>
                  <a:schemeClr val="tx1"/>
                </a:solidFill>
                <a:effectLst/>
                <a:latin typeface="Times New Roman" panose="02020603050405020304" pitchFamily="18" charset="0"/>
                <a:ea typeface="+mn-ea"/>
                <a:cs typeface="+mn-cs"/>
              </a:rPr>
              <a:t>However, data structures like linked lists tend to grow and shrink during their lifetimes. The segment for such data structures is traditionally called the </a:t>
            </a:r>
            <a:r>
              <a:rPr lang="en-US" sz="1200" i="1" kern="1200">
                <a:solidFill>
                  <a:schemeClr val="tx1"/>
                </a:solidFill>
                <a:effectLst/>
                <a:latin typeface="Times New Roman" panose="02020603050405020304" pitchFamily="18" charset="0"/>
                <a:ea typeface="+mn-ea"/>
                <a:cs typeface="+mn-cs"/>
              </a:rPr>
              <a:t>heap, </a:t>
            </a:r>
            <a:r>
              <a:rPr lang="en-US" sz="1200" kern="1200">
                <a:solidFill>
                  <a:schemeClr val="tx1"/>
                </a:solidFill>
                <a:effectLst/>
                <a:latin typeface="Times New Roman" panose="02020603050405020304" pitchFamily="18" charset="0"/>
                <a:ea typeface="+mn-ea"/>
                <a:cs typeface="+mn-cs"/>
              </a:rPr>
              <a:t>and it is placed next in memory. Dynamic data, allocated by malloc in C and by new in Java,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a:solidFill>
                  <a:schemeClr val="tx1"/>
                </a:solidFill>
                <a:effectLst/>
                <a:latin typeface="Times New Roman" panose="02020603050405020304" pitchFamily="18" charset="0"/>
                <a:ea typeface="+mn-ea"/>
                <a:cs typeface="+mn-cs"/>
              </a:rPr>
              <a:t>C allocates and frees space on the heap with explicit functions. malloc() allocates space on the heap and returns a pointer to it, and free() releases space on the heap to which the pointer points.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a:solidFill>
                  <a:schemeClr val="tx1"/>
                </a:solidFill>
                <a:effectLst/>
                <a:latin typeface="Times New Roman" panose="02020603050405020304" pitchFamily="18" charset="0"/>
                <a:ea typeface="+mn-ea"/>
                <a:cs typeface="+mn-cs"/>
              </a:rPr>
              <a:t>The stack starts in the high end of memory and grows down. The stack pointer is initialized to 7fff </a:t>
            </a:r>
            <a:r>
              <a:rPr lang="en-US" sz="1200" kern="1200" err="1">
                <a:solidFill>
                  <a:schemeClr val="tx1"/>
                </a:solidFill>
                <a:effectLst/>
                <a:latin typeface="Times New Roman" panose="02020603050405020304" pitchFamily="18" charset="0"/>
                <a:ea typeface="+mn-ea"/>
                <a:cs typeface="+mn-cs"/>
              </a:rPr>
              <a:t>fffc_hex</a:t>
            </a:r>
            <a:r>
              <a:rPr lang="en-US" sz="1200" kern="1200">
                <a:solidFill>
                  <a:schemeClr val="tx1"/>
                </a:solidFill>
                <a:effectLst/>
                <a:latin typeface="Times New Roman" panose="02020603050405020304" pitchFamily="18" charset="0"/>
                <a:ea typeface="+mn-ea"/>
                <a:cs typeface="+mn-cs"/>
              </a:rPr>
              <a:t> and grows down toward the data segment.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a:solidFill>
                  <a:schemeClr val="tx1"/>
                </a:solidFill>
                <a:effectLst/>
                <a:latin typeface="Times New Roman" panose="02020603050405020304" pitchFamily="18" charset="0"/>
                <a:ea typeface="+mn-ea"/>
                <a:cs typeface="+mn-cs"/>
              </a:rPr>
              <a:t>Note that this allocation allows the stack and heap to grow toward each other, thereby allowing the efficient use of memory as the two segments wax and wane.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sz="1200" kern="1200">
              <a:solidFill>
                <a:schemeClr val="tx1"/>
              </a:solidFill>
              <a:effectLst/>
              <a:latin typeface="Times New Roman" panose="02020603050405020304" pitchFamily="18"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sz="1200" kern="1200">
              <a:solidFill>
                <a:schemeClr val="tx1"/>
              </a:solidFill>
              <a:effectLst/>
              <a:latin typeface="Times New Roman" panose="02020603050405020304" pitchFamily="18"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sz="1200" kern="1200">
              <a:solidFill>
                <a:schemeClr val="tx1"/>
              </a:solidFill>
              <a:effectLst/>
              <a:latin typeface="Times New Roman" panose="02020603050405020304" pitchFamily="18"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id="{4CB0CFEE-3680-C841-9039-A73BFC1D3743}"/>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10594" name="Rectangle 3">
            <a:extLst>
              <a:ext uri="{FF2B5EF4-FFF2-40B4-BE49-F238E27FC236}">
                <a16:creationId xmlns:a16="http://schemas.microsoft.com/office/drawing/2014/main" id="{7B836B10-9E61-F545-BF48-50087F6AB7DE}"/>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55FA051-1FEA-9247-9C49-88C333D6D4FF}"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110595" name="Rectangle 6">
            <a:extLst>
              <a:ext uri="{FF2B5EF4-FFF2-40B4-BE49-F238E27FC236}">
                <a16:creationId xmlns:a16="http://schemas.microsoft.com/office/drawing/2014/main" id="{3835D3B6-2E3D-BA41-8B7C-0BC3380161A4}"/>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10596" name="Rectangle 7">
            <a:extLst>
              <a:ext uri="{FF2B5EF4-FFF2-40B4-BE49-F238E27FC236}">
                <a16:creationId xmlns:a16="http://schemas.microsoft.com/office/drawing/2014/main" id="{55E4F010-96C8-FA4C-A8CE-32A06D6D79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0125051-0C50-7948-B121-93CE69CA90E7}"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110597" name="Rectangle 2">
            <a:extLst>
              <a:ext uri="{FF2B5EF4-FFF2-40B4-BE49-F238E27FC236}">
                <a16:creationId xmlns:a16="http://schemas.microsoft.com/office/drawing/2014/main" id="{1EB2A6B7-DB22-DD40-BD3F-C23F71A268FA}"/>
              </a:ext>
            </a:extLst>
          </p:cNvPr>
          <p:cNvSpPr>
            <a:spLocks noGrp="1" noRot="1" noChangeAspect="1" noChangeArrowheads="1" noTextEdit="1"/>
          </p:cNvSpPr>
          <p:nvPr>
            <p:ph type="sldImg"/>
          </p:nvPr>
        </p:nvSpPr>
        <p:spPr>
          <a:ln/>
        </p:spPr>
      </p:sp>
      <p:sp>
        <p:nvSpPr>
          <p:cNvPr id="110598" name="Rectangle 3">
            <a:extLst>
              <a:ext uri="{FF2B5EF4-FFF2-40B4-BE49-F238E27FC236}">
                <a16:creationId xmlns:a16="http://schemas.microsoft.com/office/drawing/2014/main" id="{0B68EBB6-60A2-0444-9F47-D1A31DB4F89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a:solidFill>
                  <a:schemeClr val="tx1"/>
                </a:solidFill>
                <a:effectLst/>
                <a:latin typeface="Times New Roman" panose="02020603050405020304" pitchFamily="18" charset="0"/>
                <a:ea typeface="+mn-ea"/>
                <a:cs typeface="+mn-cs"/>
              </a:rPr>
              <a:t>Computers were invented to crunch numbers, but as soon as they became commercially viable they were used to process text. Most computers today offer 8-bit bytes to represent characters, with the </a:t>
            </a:r>
            <a:r>
              <a:rPr lang="en-US" sz="1200" i="1" kern="1200">
                <a:solidFill>
                  <a:schemeClr val="tx1"/>
                </a:solidFill>
                <a:effectLst/>
                <a:latin typeface="Times New Roman" panose="02020603050405020304" pitchFamily="18" charset="0"/>
                <a:ea typeface="+mn-ea"/>
                <a:cs typeface="+mn-cs"/>
              </a:rPr>
              <a:t>American Standard Code for Information Interchange </a:t>
            </a:r>
            <a:r>
              <a:rPr lang="en-US" sz="1200" kern="1200">
                <a:solidFill>
                  <a:schemeClr val="tx1"/>
                </a:solidFill>
                <a:effectLst/>
                <a:latin typeface="Times New Roman" panose="02020603050405020304" pitchFamily="18" charset="0"/>
                <a:ea typeface="+mn-ea"/>
                <a:cs typeface="+mn-cs"/>
              </a:rPr>
              <a:t>(ASCII) being the representation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a:solidFill>
                  <a:schemeClr val="tx1"/>
                </a:solidFill>
                <a:effectLst/>
                <a:latin typeface="Times New Roman" panose="02020603050405020304" pitchFamily="18" charset="0"/>
                <a:ea typeface="+mn-ea"/>
                <a:cs typeface="+mn-cs"/>
              </a:rPr>
              <a:t>A series of bitwise instructions can extract a byte from a word, so load word and store word are sufficient for transferring bytes as well as words.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a:solidFill>
                  <a:schemeClr val="tx1"/>
                </a:solidFill>
                <a:effectLst/>
                <a:latin typeface="Times New Roman" panose="02020603050405020304" pitchFamily="18" charset="0"/>
                <a:ea typeface="+mn-ea"/>
                <a:cs typeface="+mn-cs"/>
              </a:rPr>
              <a:t>Because of the popularity of text in some programs, however, MIPS provides instructions to move bytes. </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US" sz="1200" i="1" kern="1200">
                <a:solidFill>
                  <a:schemeClr val="tx1"/>
                </a:solidFill>
                <a:effectLst/>
                <a:latin typeface="Times New Roman" panose="02020603050405020304" pitchFamily="18" charset="0"/>
                <a:ea typeface="+mn-ea"/>
                <a:cs typeface="+mn-cs"/>
              </a:rPr>
              <a:t>Load byte </a:t>
            </a:r>
            <a:r>
              <a:rPr lang="en-US" sz="1200" kern="1200">
                <a:solidFill>
                  <a:schemeClr val="tx1"/>
                </a:solidFill>
                <a:effectLst/>
                <a:latin typeface="Times New Roman" panose="02020603050405020304" pitchFamily="18" charset="0"/>
                <a:ea typeface="+mn-ea"/>
                <a:cs typeface="+mn-cs"/>
              </a:rPr>
              <a:t>(</a:t>
            </a:r>
            <a:r>
              <a:rPr lang="en-US" sz="1200" kern="1200" err="1">
                <a:solidFill>
                  <a:schemeClr val="tx1"/>
                </a:solidFill>
                <a:effectLst/>
                <a:latin typeface="Times New Roman" panose="02020603050405020304" pitchFamily="18" charset="0"/>
                <a:ea typeface="+mn-ea"/>
                <a:cs typeface="+mn-cs"/>
              </a:rPr>
              <a:t>lb</a:t>
            </a:r>
            <a:r>
              <a:rPr lang="en-US" sz="1200" kern="1200">
                <a:solidFill>
                  <a:schemeClr val="tx1"/>
                </a:solidFill>
                <a:effectLst/>
                <a:latin typeface="Times New Roman" panose="02020603050405020304" pitchFamily="18" charset="0"/>
                <a:ea typeface="+mn-ea"/>
                <a:cs typeface="+mn-cs"/>
              </a:rPr>
              <a:t>) loads a byte from memory, placing it in the rightmost 8 bits of a register. </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US" sz="1200" i="1" kern="1200">
                <a:solidFill>
                  <a:schemeClr val="tx1"/>
                </a:solidFill>
                <a:effectLst/>
                <a:latin typeface="Times New Roman" panose="02020603050405020304" pitchFamily="18" charset="0"/>
                <a:ea typeface="+mn-ea"/>
                <a:cs typeface="+mn-cs"/>
              </a:rPr>
              <a:t>Store byte </a:t>
            </a:r>
            <a:r>
              <a:rPr lang="en-US" sz="1200" kern="1200">
                <a:solidFill>
                  <a:schemeClr val="tx1"/>
                </a:solidFill>
                <a:effectLst/>
                <a:latin typeface="Times New Roman" panose="02020603050405020304" pitchFamily="18" charset="0"/>
                <a:ea typeface="+mn-ea"/>
                <a:cs typeface="+mn-cs"/>
              </a:rPr>
              <a:t>(sb) takes a byte from the rightmost 8 bits of a register and writes it to memory.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kern="1200" err="1">
                <a:solidFill>
                  <a:schemeClr val="tx1"/>
                </a:solidFill>
                <a:effectLst/>
                <a:latin typeface="Times New Roman" panose="02020603050405020304" pitchFamily="18" charset="0"/>
                <a:ea typeface="+mn-ea"/>
                <a:cs typeface="+mn-cs"/>
              </a:rPr>
              <a:t>lb</a:t>
            </a:r>
            <a:r>
              <a:rPr lang="en-US" kern="1200">
                <a:solidFill>
                  <a:schemeClr val="tx1"/>
                </a:solidFill>
                <a:effectLst/>
                <a:latin typeface="Times New Roman" panose="02020603050405020304" pitchFamily="18" charset="0"/>
                <a:ea typeface="+mn-ea"/>
                <a:cs typeface="+mn-cs"/>
              </a:rPr>
              <a:t> – copies sign bit (0/1) in the most significant bit, make 24 copies, and place the sign (0/1) in the left-hand (24 bits) of the word (rt)</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kern="1200" err="1">
                <a:solidFill>
                  <a:schemeClr val="tx1"/>
                </a:solidFill>
                <a:effectLst/>
                <a:latin typeface="Times New Roman" panose="02020603050405020304" pitchFamily="18" charset="0"/>
                <a:ea typeface="+mn-ea"/>
                <a:cs typeface="+mn-cs"/>
              </a:rPr>
              <a:t>lbu</a:t>
            </a:r>
            <a:r>
              <a:rPr lang="en-US" kern="1200">
                <a:solidFill>
                  <a:schemeClr val="tx1"/>
                </a:solidFill>
                <a:effectLst/>
                <a:latin typeface="Times New Roman" panose="02020603050405020304" pitchFamily="18" charset="0"/>
                <a:ea typeface="+mn-ea"/>
                <a:cs typeface="+mn-cs"/>
              </a:rPr>
              <a:t> - makes 24 copies of 0, and place 0 in the left-hand (24 bits) of the word (rt)</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a:p>
          <a:p>
            <a:endParaRPr lang="en-AU"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AC8E86C9-5722-0C47-98CF-234260327D52}"/>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12642" name="Rectangle 3">
            <a:extLst>
              <a:ext uri="{FF2B5EF4-FFF2-40B4-BE49-F238E27FC236}">
                <a16:creationId xmlns:a16="http://schemas.microsoft.com/office/drawing/2014/main" id="{A8F58BE0-3724-EC40-A854-E944B423FB66}"/>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4336C64-6B5C-2143-9B88-4DEA8D22F121}"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112643" name="Rectangle 6">
            <a:extLst>
              <a:ext uri="{FF2B5EF4-FFF2-40B4-BE49-F238E27FC236}">
                <a16:creationId xmlns:a16="http://schemas.microsoft.com/office/drawing/2014/main" id="{DA7953C3-E9E2-AA4A-BD96-2FB6C7F6EC13}"/>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12644" name="Rectangle 7">
            <a:extLst>
              <a:ext uri="{FF2B5EF4-FFF2-40B4-BE49-F238E27FC236}">
                <a16:creationId xmlns:a16="http://schemas.microsoft.com/office/drawing/2014/main" id="{FE8E81EA-8816-8145-A9AC-8E2F9BAA5F1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B9F506C-6838-3D4B-ADC5-30AB4B42ED7C}"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112645" name="Rectangle 2">
            <a:extLst>
              <a:ext uri="{FF2B5EF4-FFF2-40B4-BE49-F238E27FC236}">
                <a16:creationId xmlns:a16="http://schemas.microsoft.com/office/drawing/2014/main" id="{4D2E137F-0FFF-3F45-9926-442A76BA9A60}"/>
              </a:ext>
            </a:extLst>
          </p:cNvPr>
          <p:cNvSpPr>
            <a:spLocks noGrp="1" noRot="1" noChangeAspect="1" noChangeArrowheads="1" noTextEdit="1"/>
          </p:cNvSpPr>
          <p:nvPr>
            <p:ph type="sldImg"/>
          </p:nvPr>
        </p:nvSpPr>
        <p:spPr>
          <a:ln/>
        </p:spPr>
      </p:sp>
      <p:sp>
        <p:nvSpPr>
          <p:cNvPr id="112646" name="Rectangle 3">
            <a:extLst>
              <a:ext uri="{FF2B5EF4-FFF2-40B4-BE49-F238E27FC236}">
                <a16:creationId xmlns:a16="http://schemas.microsoft.com/office/drawing/2014/main" id="{4817B97F-998E-ED40-9FA1-5FF777D37BC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altLang="en-US"/>
              <a:t>- </a:t>
            </a:r>
            <a:r>
              <a:rPr lang="en-US" sz="1200" kern="1200">
                <a:solidFill>
                  <a:schemeClr val="tx1"/>
                </a:solidFill>
                <a:effectLst/>
                <a:latin typeface="Times New Roman" panose="02020603050405020304" pitchFamily="18" charset="0"/>
                <a:ea typeface="+mn-ea"/>
                <a:cs typeface="+mn-cs"/>
              </a:rPr>
              <a:t>Characters are normally combined into strings, which have a variable number of characters. </a:t>
            </a:r>
            <a:endParaRPr lang="en-US"/>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a:solidFill>
                  <a:schemeClr val="tx1"/>
                </a:solidFill>
                <a:effectLst/>
                <a:latin typeface="Times New Roman" panose="02020603050405020304" pitchFamily="18" charset="0"/>
                <a:ea typeface="+mn-ea"/>
                <a:cs typeface="+mn-cs"/>
              </a:rPr>
              <a:t>There are three choices for representing a string: (1) the first position of the string is reserved to give the length of a string, (2) an accompanying variable has the length of the string (as in a structure), or (3) the last position of a string is indicated by a character used to mark the end of a string.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a:solidFill>
                  <a:schemeClr val="tx1"/>
                </a:solidFill>
                <a:effectLst/>
                <a:latin typeface="Times New Roman" panose="02020603050405020304" pitchFamily="18" charset="0"/>
                <a:ea typeface="+mn-ea"/>
                <a:cs typeface="+mn-cs"/>
              </a:rPr>
              <a:t>C uses the third choice, terminating a string with a byte whose value is 0 (named null in ASCII). Thus, the string “Cal” is represented in C by the following 4 bytes, shown as decimal numbers: 67, 97, 108, 0. (As we shall see, Java uses the first option.)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a:p>
          <a:p>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B1991EE7-2300-5E4C-920F-23E81DF8E262}"/>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4578" name="Rectangle 3">
            <a:extLst>
              <a:ext uri="{FF2B5EF4-FFF2-40B4-BE49-F238E27FC236}">
                <a16:creationId xmlns:a16="http://schemas.microsoft.com/office/drawing/2014/main" id="{09D5804F-AB75-3B43-8D7A-7588454525B9}"/>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7AD5160-4E93-2646-A286-368F8871A18A}"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24579" name="Rectangle 6">
            <a:extLst>
              <a:ext uri="{FF2B5EF4-FFF2-40B4-BE49-F238E27FC236}">
                <a16:creationId xmlns:a16="http://schemas.microsoft.com/office/drawing/2014/main" id="{D458982F-65B4-CB49-8FCB-5F7CE68DAC8A}"/>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4580" name="Rectangle 7">
            <a:extLst>
              <a:ext uri="{FF2B5EF4-FFF2-40B4-BE49-F238E27FC236}">
                <a16:creationId xmlns:a16="http://schemas.microsoft.com/office/drawing/2014/main" id="{13F93138-2CF6-2347-AFCB-988CC040966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6E45A39-AA02-A742-8C0D-AD7685F00368}"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24581" name="Rectangle 2">
            <a:extLst>
              <a:ext uri="{FF2B5EF4-FFF2-40B4-BE49-F238E27FC236}">
                <a16:creationId xmlns:a16="http://schemas.microsoft.com/office/drawing/2014/main" id="{3FB158B2-1B1C-5341-B46F-6BAEDD1182A9}"/>
              </a:ext>
            </a:extLst>
          </p:cNvPr>
          <p:cNvSpPr>
            <a:spLocks noGrp="1" noRot="1" noChangeAspect="1" noChangeArrowheads="1" noTextEdit="1"/>
          </p:cNvSpPr>
          <p:nvPr>
            <p:ph type="sldImg"/>
          </p:nvPr>
        </p:nvSpPr>
        <p:spPr>
          <a:ln/>
        </p:spPr>
      </p:sp>
      <p:sp>
        <p:nvSpPr>
          <p:cNvPr id="14343" name="Rectangle 3">
            <a:extLst>
              <a:ext uri="{FF2B5EF4-FFF2-40B4-BE49-F238E27FC236}">
                <a16:creationId xmlns:a16="http://schemas.microsoft.com/office/drawing/2014/main" id="{A6AAD223-D0B0-BD48-B6ED-A690BAE49FC5}"/>
              </a:ext>
            </a:extLst>
          </p:cNvPr>
          <p:cNvSpPr>
            <a:spLocks noGrp="1" noChangeArrowheads="1"/>
          </p:cNvSpPr>
          <p:nvPr>
            <p:ph type="body" idx="1"/>
          </p:nvPr>
        </p:nvSpPr>
        <p:spPr/>
        <p:txBody>
          <a:bodyPr/>
          <a:lstStyle/>
          <a:p>
            <a:pPr>
              <a:defRPr/>
            </a:pPr>
            <a:r>
              <a:rPr lang="en-AU" altLang="en-US"/>
              <a:t>- </a:t>
            </a:r>
            <a:r>
              <a:rPr lang="en-US"/>
              <a:t>The translation from C to MIPS assembly language instructions is performed by the </a:t>
            </a:r>
            <a:r>
              <a:rPr lang="en-US" i="1"/>
              <a:t>compiler</a:t>
            </a:r>
            <a:r>
              <a:rPr lang="en-US"/>
              <a:t>. </a:t>
            </a:r>
          </a:p>
          <a:p>
            <a:pPr marL="171450" indent="-171450">
              <a:buFontTx/>
              <a:buChar char="-"/>
              <a:defRPr/>
            </a:pPr>
            <a:r>
              <a:rPr lang="en-US"/>
              <a:t>The compiler must break this statement into several assembly instructions, since only one operation is performed per MIPS instruction. </a:t>
            </a:r>
          </a:p>
          <a:p>
            <a:pPr marL="171450" indent="-171450">
              <a:buFontTx/>
              <a:buChar char="-"/>
              <a:defRPr/>
            </a:pPr>
            <a:r>
              <a:rPr lang="en-US"/>
              <a:t>The first MIPS instruction calculates the sum of g and h. We must place the result somewhere, so the compiler creates a temporary variable, called t0: </a:t>
            </a:r>
          </a:p>
          <a:p>
            <a:pPr>
              <a:defRPr/>
            </a:pPr>
            <a:r>
              <a:rPr lang="en-US"/>
              <a:t>	add t0,g,h # temporary variable t0 contains g + h </a:t>
            </a:r>
          </a:p>
          <a:p>
            <a:pPr marL="171450" indent="-171450">
              <a:buFontTx/>
              <a:buChar char="-"/>
              <a:defRPr/>
            </a:pPr>
            <a:r>
              <a:rPr lang="en-US"/>
              <a:t>Although the next operation is subtract, we need to calculate the sum of </a:t>
            </a:r>
            <a:r>
              <a:rPr lang="en-US" err="1"/>
              <a:t>i</a:t>
            </a:r>
            <a:r>
              <a:rPr lang="en-US"/>
              <a:t> and j before we can subtract. </a:t>
            </a:r>
          </a:p>
          <a:p>
            <a:pPr marL="628650" lvl="1" indent="-171450">
              <a:buFontTx/>
              <a:buChar char="-"/>
              <a:defRPr/>
            </a:pPr>
            <a:r>
              <a:rPr lang="en-US"/>
              <a:t>Thus, the second instruction places the sum of </a:t>
            </a:r>
            <a:r>
              <a:rPr lang="en-US" err="1"/>
              <a:t>i</a:t>
            </a:r>
            <a:r>
              <a:rPr lang="en-US"/>
              <a:t> and j in another temporary variable created by the compiler, called t1: </a:t>
            </a:r>
          </a:p>
          <a:p>
            <a:pPr>
              <a:defRPr/>
            </a:pPr>
            <a:r>
              <a:rPr lang="en-US"/>
              <a:t>	add t1,i,j # temporary variable t1 contains </a:t>
            </a:r>
            <a:r>
              <a:rPr lang="en-US" err="1"/>
              <a:t>i</a:t>
            </a:r>
            <a:r>
              <a:rPr lang="en-US"/>
              <a:t> + j </a:t>
            </a:r>
          </a:p>
          <a:p>
            <a:pPr>
              <a:defRPr/>
            </a:pPr>
            <a:r>
              <a:rPr lang="en-US"/>
              <a:t>- Finally, the subtract instruction subtracts the second sum from the first and places the difference in the variable f, completing the compiled code: </a:t>
            </a:r>
          </a:p>
          <a:p>
            <a:pPr>
              <a:defRPr/>
            </a:pPr>
            <a:r>
              <a:rPr lang="en-US"/>
              <a:t>	sub f,t0,t1 # f gets t0 – t1, which is (g + h) – (</a:t>
            </a:r>
            <a:r>
              <a:rPr lang="en-US" err="1"/>
              <a:t>i</a:t>
            </a:r>
            <a:r>
              <a:rPr lang="en-US"/>
              <a:t> + j) </a:t>
            </a:r>
          </a:p>
          <a:p>
            <a:pPr>
              <a:defRPr/>
            </a:pPr>
            <a:endParaRPr lang="en-AU"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id="{6637BC1B-D728-9142-837B-BBB7A4BC49B2}"/>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14690" name="Rectangle 3">
            <a:extLst>
              <a:ext uri="{FF2B5EF4-FFF2-40B4-BE49-F238E27FC236}">
                <a16:creationId xmlns:a16="http://schemas.microsoft.com/office/drawing/2014/main" id="{70D24CC3-6AC0-9749-81D6-2C5B7226E4FD}"/>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9D90D24-F40B-A748-8982-63386EEFA9B0}"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114691" name="Rectangle 6">
            <a:extLst>
              <a:ext uri="{FF2B5EF4-FFF2-40B4-BE49-F238E27FC236}">
                <a16:creationId xmlns:a16="http://schemas.microsoft.com/office/drawing/2014/main" id="{D853D15A-3B9C-3F48-9569-A4086B88042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14692" name="Rectangle 7">
            <a:extLst>
              <a:ext uri="{FF2B5EF4-FFF2-40B4-BE49-F238E27FC236}">
                <a16:creationId xmlns:a16="http://schemas.microsoft.com/office/drawing/2014/main" id="{F4FB864B-D415-7348-92D6-1E5D943ECE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E8F50F4-E725-3747-9A35-D91F11501F16}"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114693" name="Rectangle 2">
            <a:extLst>
              <a:ext uri="{FF2B5EF4-FFF2-40B4-BE49-F238E27FC236}">
                <a16:creationId xmlns:a16="http://schemas.microsoft.com/office/drawing/2014/main" id="{B30BA8C3-FE74-4C40-952E-488E04BE918B}"/>
              </a:ext>
            </a:extLst>
          </p:cNvPr>
          <p:cNvSpPr>
            <a:spLocks noGrp="1" noRot="1" noChangeAspect="1" noChangeArrowheads="1" noTextEdit="1"/>
          </p:cNvSpPr>
          <p:nvPr>
            <p:ph type="sldImg"/>
          </p:nvPr>
        </p:nvSpPr>
        <p:spPr>
          <a:ln/>
        </p:spPr>
      </p:sp>
      <p:sp>
        <p:nvSpPr>
          <p:cNvPr id="114694" name="Rectangle 3">
            <a:extLst>
              <a:ext uri="{FF2B5EF4-FFF2-40B4-BE49-F238E27FC236}">
                <a16:creationId xmlns:a16="http://schemas.microsoft.com/office/drawing/2014/main" id="{99E3B17C-2F64-F04D-AE10-C591A2842AD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altLang="en-US"/>
              <a:t>- </a:t>
            </a:r>
            <a:r>
              <a:rPr lang="en-US" sz="1200" kern="1200">
                <a:solidFill>
                  <a:schemeClr val="tx1"/>
                </a:solidFill>
                <a:effectLst/>
                <a:latin typeface="Times New Roman" panose="02020603050405020304" pitchFamily="18" charset="0"/>
                <a:ea typeface="+mn-ea"/>
                <a:cs typeface="+mn-cs"/>
              </a:rPr>
              <a:t>Note that we don’t have to multiply </a:t>
            </a:r>
            <a:r>
              <a:rPr lang="en-US" sz="1200" kern="1200" err="1">
                <a:solidFill>
                  <a:schemeClr val="tx1"/>
                </a:solidFill>
                <a:effectLst/>
                <a:latin typeface="Times New Roman" panose="02020603050405020304" pitchFamily="18" charset="0"/>
                <a:ea typeface="+mn-ea"/>
                <a:cs typeface="+mn-cs"/>
              </a:rPr>
              <a:t>i</a:t>
            </a:r>
            <a:r>
              <a:rPr lang="en-US" sz="1200" kern="1200">
                <a:solidFill>
                  <a:schemeClr val="tx1"/>
                </a:solidFill>
                <a:effectLst/>
                <a:latin typeface="Times New Roman" panose="02020603050405020304" pitchFamily="18" charset="0"/>
                <a:ea typeface="+mn-ea"/>
                <a:cs typeface="+mn-cs"/>
              </a:rPr>
              <a:t> by 4 since y is an array of </a:t>
            </a:r>
            <a:r>
              <a:rPr lang="en-US" sz="1200" i="1" kern="1200">
                <a:solidFill>
                  <a:schemeClr val="tx1"/>
                </a:solidFill>
                <a:effectLst/>
                <a:latin typeface="Times New Roman" panose="02020603050405020304" pitchFamily="18" charset="0"/>
                <a:ea typeface="+mn-ea"/>
                <a:cs typeface="+mn-cs"/>
              </a:rPr>
              <a:t>bytes </a:t>
            </a:r>
            <a:r>
              <a:rPr lang="en-US" sz="1200" kern="1200">
                <a:solidFill>
                  <a:schemeClr val="tx1"/>
                </a:solidFill>
                <a:effectLst/>
                <a:latin typeface="Times New Roman" panose="02020603050405020304" pitchFamily="18" charset="0"/>
                <a:ea typeface="+mn-ea"/>
                <a:cs typeface="+mn-cs"/>
              </a:rPr>
              <a:t>and not of words, as in prior examples. </a:t>
            </a:r>
            <a:endParaRPr lang="en-US"/>
          </a:p>
          <a:p>
            <a:r>
              <a:rPr lang="en-AU"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48C57CE1-4666-B047-A380-7457FCA0CA08}"/>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6626" name="Rectangle 3">
            <a:extLst>
              <a:ext uri="{FF2B5EF4-FFF2-40B4-BE49-F238E27FC236}">
                <a16:creationId xmlns:a16="http://schemas.microsoft.com/office/drawing/2014/main" id="{048CC957-379D-2340-A051-2E9CC1D25538}"/>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6A4CC4C-A62D-044E-BB9F-E93999977842}"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26627" name="Rectangle 6">
            <a:extLst>
              <a:ext uri="{FF2B5EF4-FFF2-40B4-BE49-F238E27FC236}">
                <a16:creationId xmlns:a16="http://schemas.microsoft.com/office/drawing/2014/main" id="{BF8DEB04-64DE-F24F-A341-8A8FB93696F9}"/>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6628" name="Rectangle 7">
            <a:extLst>
              <a:ext uri="{FF2B5EF4-FFF2-40B4-BE49-F238E27FC236}">
                <a16:creationId xmlns:a16="http://schemas.microsoft.com/office/drawing/2014/main" id="{048E1402-CC56-094F-9A89-421207D031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38821D9-08E8-5244-8BA9-2F4E064B3B54}"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26629" name="Rectangle 2">
            <a:extLst>
              <a:ext uri="{FF2B5EF4-FFF2-40B4-BE49-F238E27FC236}">
                <a16:creationId xmlns:a16="http://schemas.microsoft.com/office/drawing/2014/main" id="{BAD6BBF1-CB66-744C-91B8-0F212C7C6CC9}"/>
              </a:ext>
            </a:extLst>
          </p:cNvPr>
          <p:cNvSpPr>
            <a:spLocks noGrp="1" noRot="1" noChangeAspect="1" noChangeArrowheads="1" noTextEdit="1"/>
          </p:cNvSpPr>
          <p:nvPr>
            <p:ph type="sldImg"/>
          </p:nvPr>
        </p:nvSpPr>
        <p:spPr>
          <a:ln/>
        </p:spPr>
      </p:sp>
      <p:sp>
        <p:nvSpPr>
          <p:cNvPr id="16391" name="Rectangle 3">
            <a:extLst>
              <a:ext uri="{FF2B5EF4-FFF2-40B4-BE49-F238E27FC236}">
                <a16:creationId xmlns:a16="http://schemas.microsoft.com/office/drawing/2014/main" id="{35EF162C-6DB3-A346-AD86-A443F5AE431A}"/>
              </a:ext>
            </a:extLst>
          </p:cNvPr>
          <p:cNvSpPr>
            <a:spLocks noGrp="1" noChangeArrowheads="1"/>
          </p:cNvSpPr>
          <p:nvPr>
            <p:ph type="body" idx="1"/>
          </p:nvPr>
        </p:nvSpPr>
        <p:spPr/>
        <p:txBody>
          <a:bodyPr/>
          <a:lstStyle/>
          <a:p>
            <a:pPr>
              <a:defRPr/>
            </a:pPr>
            <a:r>
              <a:rPr lang="en-AU" altLang="en-US"/>
              <a:t>- Operands of </a:t>
            </a:r>
            <a:r>
              <a:rPr lang="en-AU" altLang="en-US" err="1"/>
              <a:t>arth</a:t>
            </a:r>
            <a:r>
              <a:rPr lang="en-AU" altLang="en-US"/>
              <a:t> instruction are restricted; they must be in from a limited number of locations in hardware called registers</a:t>
            </a:r>
          </a:p>
          <a:p>
            <a:pPr marL="171450" indent="-171450">
              <a:buFontTx/>
              <a:buChar char="-"/>
              <a:defRPr/>
            </a:pPr>
            <a:r>
              <a:rPr lang="en-AU" altLang="en-US"/>
              <a:t>Registers are primitives used in hardware design, also visible to programmer when the computer is completed</a:t>
            </a:r>
          </a:p>
          <a:p>
            <a:pPr marL="171450" indent="-171450">
              <a:buFontTx/>
              <a:buChar char="-"/>
              <a:defRPr/>
            </a:pPr>
            <a:r>
              <a:rPr lang="en-AU" altLang="en-US"/>
              <a:t>MIPS-32 architecture has 32 registers each of size 32-bit</a:t>
            </a:r>
          </a:p>
          <a:p>
            <a:pPr marL="628650" lvl="1" indent="-171450">
              <a:buFontTx/>
              <a:buChar char="-"/>
              <a:defRPr/>
            </a:pPr>
            <a:r>
              <a:rPr lang="en-AU" altLang="en-US"/>
              <a:t>t0 – t9, s0 – s7 are registers</a:t>
            </a:r>
          </a:p>
          <a:p>
            <a:pPr marL="628650" lvl="1" indent="-171450">
              <a:buFontTx/>
              <a:buChar char="-"/>
              <a:defRPr/>
            </a:pPr>
            <a:r>
              <a:rPr lang="en-AU" altLang="en-US"/>
              <a:t>t0 – t9 registers used to store temporary values</a:t>
            </a:r>
          </a:p>
          <a:p>
            <a:pPr marL="628650" lvl="1" indent="-171450">
              <a:buFontTx/>
              <a:buChar char="-"/>
              <a:defRPr/>
            </a:pPr>
            <a:r>
              <a:rPr lang="en-AU" altLang="en-US"/>
              <a:t>s0-s7 registers are for saving variables</a:t>
            </a:r>
          </a:p>
          <a:p>
            <a:pPr marL="171450" indent="-171450">
              <a:buFontTx/>
              <a:buChar char="-"/>
              <a:defRPr/>
            </a:pPr>
            <a:r>
              <a:rPr lang="en-AU" altLang="en-US"/>
              <a:t>Design principle: smaller is faster – MIPS architecture has only 32 registers</a:t>
            </a:r>
          </a:p>
          <a:p>
            <a:pPr marL="628650" lvl="1" indent="-171450">
              <a:buFontTx/>
              <a:buChar char="-"/>
              <a:defRPr/>
            </a:pPr>
            <a:r>
              <a:rPr lang="en-US"/>
              <a:t>A very large number of registers may increase the clock cycle time simply because it takes electronic signals longer when they must travel farther. </a:t>
            </a:r>
          </a:p>
          <a:p>
            <a:pPr marL="628650" lvl="1" indent="-171450">
              <a:buFontTx/>
              <a:buChar char="-"/>
              <a:defRPr/>
            </a:pPr>
            <a:r>
              <a:rPr lang="en-AU" altLang="en-US"/>
              <a:t>But main memory has millions of locations</a:t>
            </a:r>
          </a:p>
          <a:p>
            <a:pPr marL="171450" indent="-171450">
              <a:buFontTx/>
              <a:buChar char="-"/>
              <a:defRPr/>
            </a:pPr>
            <a:r>
              <a:rPr lang="en-AU" altLang="en-US" err="1"/>
              <a:t>Tradeoff</a:t>
            </a:r>
            <a:r>
              <a:rPr lang="en-AU" altLang="en-US"/>
              <a:t> #registers vs clock cycle time</a:t>
            </a:r>
          </a:p>
          <a:p>
            <a:pPr marL="171450" indent="-171450">
              <a:buFontTx/>
              <a:buChar char="-"/>
              <a:defRPr/>
            </a:pPr>
            <a:endParaRPr lang="en-AU" altLang="en-US"/>
          </a:p>
          <a:p>
            <a:pPr marL="171450" indent="-171450">
              <a:buFontTx/>
              <a:buChar char="-"/>
              <a:defRPr/>
            </a:pPr>
            <a:endParaRPr lang="en-AU" altLang="en-US"/>
          </a:p>
          <a:p>
            <a:pPr marL="171450" indent="-171450">
              <a:buFontTx/>
              <a:buChar char="-"/>
              <a:defRPr/>
            </a:pPr>
            <a:endParaRPr lang="en-AU" altLang="en-US"/>
          </a:p>
          <a:p>
            <a:pPr marL="171450" indent="-171450">
              <a:buFontTx/>
              <a:buChar char="-"/>
              <a:defRPr/>
            </a:pPr>
            <a:endParaRPr lang="en-AU" altLang="en-US"/>
          </a:p>
          <a:p>
            <a:pPr>
              <a:defRPr/>
            </a:pPr>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8C33D9FA-DD65-A449-BD6D-B1C02F7404B5}"/>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8674" name="Rectangle 3">
            <a:extLst>
              <a:ext uri="{FF2B5EF4-FFF2-40B4-BE49-F238E27FC236}">
                <a16:creationId xmlns:a16="http://schemas.microsoft.com/office/drawing/2014/main" id="{F5AB1902-748D-D545-84C3-A62C37AA0967}"/>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40E6E1F-CBDE-8043-910E-3B8DBA52E22D}"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28675" name="Rectangle 6">
            <a:extLst>
              <a:ext uri="{FF2B5EF4-FFF2-40B4-BE49-F238E27FC236}">
                <a16:creationId xmlns:a16="http://schemas.microsoft.com/office/drawing/2014/main" id="{B363F625-E030-074A-9836-F474952BBB59}"/>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8676" name="Rectangle 7">
            <a:extLst>
              <a:ext uri="{FF2B5EF4-FFF2-40B4-BE49-F238E27FC236}">
                <a16:creationId xmlns:a16="http://schemas.microsoft.com/office/drawing/2014/main" id="{FBEDD709-121F-044E-9269-22C7AD1BE3F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8B9EFFF-D426-544C-B17D-3AA420ED3472}"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28677" name="Rectangle 2">
            <a:extLst>
              <a:ext uri="{FF2B5EF4-FFF2-40B4-BE49-F238E27FC236}">
                <a16:creationId xmlns:a16="http://schemas.microsoft.com/office/drawing/2014/main" id="{B031D135-D3EB-0746-A1E2-D203C8F9D691}"/>
              </a:ext>
            </a:extLst>
          </p:cNvPr>
          <p:cNvSpPr>
            <a:spLocks noGrp="1" noRot="1" noChangeAspect="1" noChangeArrowheads="1" noTextEdit="1"/>
          </p:cNvSpPr>
          <p:nvPr>
            <p:ph type="sldImg"/>
          </p:nvPr>
        </p:nvSpPr>
        <p:spPr>
          <a:ln/>
        </p:spPr>
      </p:sp>
      <p:sp>
        <p:nvSpPr>
          <p:cNvPr id="28678" name="Rectangle 3">
            <a:extLst>
              <a:ext uri="{FF2B5EF4-FFF2-40B4-BE49-F238E27FC236}">
                <a16:creationId xmlns:a16="http://schemas.microsoft.com/office/drawing/2014/main" id="{5C76E390-75DD-3045-9A38-BF04988951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ltLang="en-US"/>
              <a:t>- </a:t>
            </a:r>
            <a:r>
              <a:rPr lang="en-US" altLang="en-US"/>
              <a:t>It is the compiler’s job to associate program variables with registers. </a:t>
            </a:r>
          </a:p>
          <a:p>
            <a:r>
              <a:rPr lang="en-AU" altLang="en-US"/>
              <a:t>- </a:t>
            </a:r>
            <a:r>
              <a:rPr lang="en-US" altLang="en-US"/>
              <a:t>The variables f, g, h, i, and j are assigned to the registers $s0, $s1, $s2, $s3, and $s4, respectively. </a:t>
            </a:r>
          </a:p>
          <a:p>
            <a:r>
              <a:rPr lang="en-AU" altLang="en-US"/>
              <a:t>- </a:t>
            </a:r>
            <a:r>
              <a:rPr lang="en-US" altLang="en-US"/>
              <a:t>What is the compiled MIPS code? </a:t>
            </a:r>
          </a:p>
          <a:p>
            <a:r>
              <a:rPr lang="en-US" altLang="en-US"/>
              <a:t>   - Same as previous, replace the variables with the register names mentioned above plus two temporary registers, $t0 and $t1</a:t>
            </a:r>
          </a:p>
          <a:p>
            <a:r>
              <a:rPr lang="en-US" altLang="en-US"/>
              <a:t> </a:t>
            </a:r>
          </a:p>
          <a:p>
            <a:r>
              <a:rPr lang="en-US" altLang="en-US"/>
              <a:t> </a:t>
            </a:r>
          </a:p>
          <a:p>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B6346623-BFD1-9547-8D29-102E8245D14F}"/>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30722" name="Rectangle 3">
            <a:extLst>
              <a:ext uri="{FF2B5EF4-FFF2-40B4-BE49-F238E27FC236}">
                <a16:creationId xmlns:a16="http://schemas.microsoft.com/office/drawing/2014/main" id="{2D347B35-4EFB-634F-ADC7-E539C374E0DD}"/>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E393A81-7F14-2B4B-91D6-34B42D9F9771}"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30723" name="Rectangle 6">
            <a:extLst>
              <a:ext uri="{FF2B5EF4-FFF2-40B4-BE49-F238E27FC236}">
                <a16:creationId xmlns:a16="http://schemas.microsoft.com/office/drawing/2014/main" id="{A5E36BE8-31F9-1E4B-9DC7-343448D31FE4}"/>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30724" name="Rectangle 7">
            <a:extLst>
              <a:ext uri="{FF2B5EF4-FFF2-40B4-BE49-F238E27FC236}">
                <a16:creationId xmlns:a16="http://schemas.microsoft.com/office/drawing/2014/main" id="{794E9342-51F0-9B4E-A545-638BBDCC624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85C6BCE-806B-554D-8A82-8B621E33F51E}"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30725" name="Rectangle 2">
            <a:extLst>
              <a:ext uri="{FF2B5EF4-FFF2-40B4-BE49-F238E27FC236}">
                <a16:creationId xmlns:a16="http://schemas.microsoft.com/office/drawing/2014/main" id="{DAE7983F-D8AC-DC45-99FE-B783D29E7568}"/>
              </a:ext>
            </a:extLst>
          </p:cNvPr>
          <p:cNvSpPr>
            <a:spLocks noGrp="1" noRot="1" noChangeAspect="1" noChangeArrowheads="1" noTextEdit="1"/>
          </p:cNvSpPr>
          <p:nvPr>
            <p:ph type="sldImg"/>
          </p:nvPr>
        </p:nvSpPr>
        <p:spPr>
          <a:ln/>
        </p:spPr>
      </p:sp>
      <p:sp>
        <p:nvSpPr>
          <p:cNvPr id="30726" name="Rectangle 3">
            <a:extLst>
              <a:ext uri="{FF2B5EF4-FFF2-40B4-BE49-F238E27FC236}">
                <a16:creationId xmlns:a16="http://schemas.microsoft.com/office/drawing/2014/main" id="{9266D135-484A-6441-876B-C417B5BE0FC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ltLang="en-US"/>
              <a:t>- - </a:t>
            </a:r>
            <a:r>
              <a:rPr lang="en-US" altLang="en-US"/>
              <a:t>It is the compiler’s job to allocate data structures to locations in memory. </a:t>
            </a:r>
          </a:p>
          <a:p>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F88C14FA-8982-724E-9BAB-538488F50C74}"/>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32770" name="Rectangle 3">
            <a:extLst>
              <a:ext uri="{FF2B5EF4-FFF2-40B4-BE49-F238E27FC236}">
                <a16:creationId xmlns:a16="http://schemas.microsoft.com/office/drawing/2014/main" id="{5597450E-0F45-BC4E-B2CE-F0E06392C66C}"/>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4F87E98-E0EC-924E-B2E9-EF9F7F16ACFF}" type="datetime3">
              <a:rPr lang="en-US" altLang="en-US" smtClean="0">
                <a:latin typeface="Times New Roman" panose="02020603050405020304" pitchFamily="18" charset="0"/>
              </a:rPr>
              <a:pPr/>
              <a:t>24 October 2020</a:t>
            </a:fld>
            <a:endParaRPr lang="en-US" altLang="en-US">
              <a:latin typeface="Times New Roman" panose="02020603050405020304" pitchFamily="18" charset="0"/>
            </a:endParaRPr>
          </a:p>
        </p:txBody>
      </p:sp>
      <p:sp>
        <p:nvSpPr>
          <p:cNvPr id="32771" name="Rectangle 6">
            <a:extLst>
              <a:ext uri="{FF2B5EF4-FFF2-40B4-BE49-F238E27FC236}">
                <a16:creationId xmlns:a16="http://schemas.microsoft.com/office/drawing/2014/main" id="{5A39BA9E-684D-234F-814F-33E29CC9A110}"/>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32772" name="Rectangle 7">
            <a:extLst>
              <a:ext uri="{FF2B5EF4-FFF2-40B4-BE49-F238E27FC236}">
                <a16:creationId xmlns:a16="http://schemas.microsoft.com/office/drawing/2014/main" id="{2D99F6B8-E84A-AE4F-AB07-C25690B3542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FE70FA0-FAB4-624E-ADAE-47A01F562213}"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32773" name="Rectangle 2">
            <a:extLst>
              <a:ext uri="{FF2B5EF4-FFF2-40B4-BE49-F238E27FC236}">
                <a16:creationId xmlns:a16="http://schemas.microsoft.com/office/drawing/2014/main" id="{91B393B1-D6C1-774E-A39E-0C87D898C5DA}"/>
              </a:ext>
            </a:extLst>
          </p:cNvPr>
          <p:cNvSpPr>
            <a:spLocks noGrp="1" noRot="1" noChangeAspect="1" noChangeArrowheads="1" noTextEdit="1"/>
          </p:cNvSpPr>
          <p:nvPr>
            <p:ph type="sldImg"/>
          </p:nvPr>
        </p:nvSpPr>
        <p:spPr>
          <a:ln/>
        </p:spPr>
      </p:sp>
      <p:sp>
        <p:nvSpPr>
          <p:cNvPr id="32774" name="Rectangle 3">
            <a:extLst>
              <a:ext uri="{FF2B5EF4-FFF2-40B4-BE49-F238E27FC236}">
                <a16:creationId xmlns:a16="http://schemas.microsoft.com/office/drawing/2014/main" id="{9E5D3316-D374-C44D-B2F2-D00375678AE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8E9CCB5-CA49-0B44-834D-CAAE1155E763}"/>
              </a:ext>
            </a:extLst>
          </p:cNvPr>
          <p:cNvSpPr>
            <a:spLocks noChangeArrowheads="1"/>
          </p:cNvSpPr>
          <p:nvPr/>
        </p:nvSpPr>
        <p:spPr bwMode="auto">
          <a:xfrm>
            <a:off x="1619250" y="1125538"/>
            <a:ext cx="28575" cy="5732462"/>
          </a:xfrm>
          <a:prstGeom prst="rect">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5" name="Rectangle 5">
            <a:extLst>
              <a:ext uri="{FF2B5EF4-FFF2-40B4-BE49-F238E27FC236}">
                <a16:creationId xmlns:a16="http://schemas.microsoft.com/office/drawing/2014/main" id="{AEC65B84-F91E-1F49-A54F-C5D66A477C53}"/>
              </a:ext>
            </a:extLst>
          </p:cNvPr>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6" name="Rectangle 6">
            <a:extLst>
              <a:ext uri="{FF2B5EF4-FFF2-40B4-BE49-F238E27FC236}">
                <a16:creationId xmlns:a16="http://schemas.microsoft.com/office/drawing/2014/main" id="{37E0FE37-DF11-1F44-85A6-0840962DE3F1}"/>
              </a:ext>
            </a:extLst>
          </p:cNvPr>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7" name="Rectangle 7">
            <a:extLst>
              <a:ext uri="{FF2B5EF4-FFF2-40B4-BE49-F238E27FC236}">
                <a16:creationId xmlns:a16="http://schemas.microsoft.com/office/drawing/2014/main" id="{85794756-C87D-7841-AC22-4C86FDDED8FB}"/>
              </a:ext>
            </a:extLst>
          </p:cNvPr>
          <p:cNvSpPr>
            <a:spLocks noChangeArrowheads="1"/>
          </p:cNvSpPr>
          <p:nvPr/>
        </p:nvSpPr>
        <p:spPr bwMode="auto">
          <a:xfrm>
            <a:off x="0" y="0"/>
            <a:ext cx="9144000" cy="1125538"/>
          </a:xfrm>
          <a:prstGeom prst="rect">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pic>
        <p:nvPicPr>
          <p:cNvPr id="8" name="Picture 8" descr="MKP-logo-white-transparent">
            <a:extLst>
              <a:ext uri="{FF2B5EF4-FFF2-40B4-BE49-F238E27FC236}">
                <a16:creationId xmlns:a16="http://schemas.microsoft.com/office/drawing/2014/main" id="{67A5146C-C365-E044-BFA8-348110C75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39725"/>
            <a:ext cx="13604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0DF9C569-6747-964B-A896-7FDAA4526402}"/>
              </a:ext>
            </a:extLst>
          </p:cNvPr>
          <p:cNvSpPr>
            <a:spLocks noChangeArrowheads="1"/>
          </p:cNvSpPr>
          <p:nvPr/>
        </p:nvSpPr>
        <p:spPr bwMode="auto">
          <a:xfrm>
            <a:off x="0" y="1125538"/>
            <a:ext cx="9144000" cy="17462"/>
          </a:xfrm>
          <a:prstGeom prst="rect">
            <a:avLst/>
          </a:prstGeom>
          <a:solidFill>
            <a:srgbClr val="FF0000"/>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 name="Rectangle 10">
            <a:extLst>
              <a:ext uri="{FF2B5EF4-FFF2-40B4-BE49-F238E27FC236}">
                <a16:creationId xmlns:a16="http://schemas.microsoft.com/office/drawing/2014/main" id="{13AD7339-94FF-E042-B578-6F1F2B0F0DAF}"/>
              </a:ext>
            </a:extLst>
          </p:cNvPr>
          <p:cNvSpPr>
            <a:spLocks noChangeArrowheads="1"/>
          </p:cNvSpPr>
          <p:nvPr/>
        </p:nvSpPr>
        <p:spPr bwMode="auto">
          <a:xfrm>
            <a:off x="1619250" y="549275"/>
            <a:ext cx="28575" cy="576263"/>
          </a:xfrm>
          <a:prstGeom prst="rect">
            <a:avLst/>
          </a:prstGeom>
          <a:solidFill>
            <a:schemeClr val="bg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pic>
        <p:nvPicPr>
          <p:cNvPr id="11" name="Picture 11" descr="Title">
            <a:extLst>
              <a:ext uri="{FF2B5EF4-FFF2-40B4-BE49-F238E27FC236}">
                <a16:creationId xmlns:a16="http://schemas.microsoft.com/office/drawing/2014/main" id="{9ACCB96F-3562-CD4E-AFA3-8CB179D52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15888"/>
            <a:ext cx="642461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4th-edition">
            <a:extLst>
              <a:ext uri="{FF2B5EF4-FFF2-40B4-BE49-F238E27FC236}">
                <a16:creationId xmlns:a16="http://schemas.microsoft.com/office/drawing/2014/main" id="{EFEE0255-A4D2-0C4A-9565-C1ABE81BD9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8813" y="188913"/>
            <a:ext cx="7302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3" name="Rectangle 3"/>
          <p:cNvSpPr>
            <a:spLocks noGrp="1" noChangeArrowheads="1"/>
          </p:cNvSpPr>
          <p:nvPr>
            <p:ph type="ctrTitle"/>
          </p:nvPr>
        </p:nvSpPr>
        <p:spPr>
          <a:xfrm>
            <a:off x="2409825" y="1844675"/>
            <a:ext cx="5832475" cy="762000"/>
          </a:xfrm>
        </p:spPr>
        <p:txBody>
          <a:bodyPr anchor="t"/>
          <a:lstStyle>
            <a:lvl1pPr>
              <a:defRPr>
                <a:latin typeface="Arial Black" panose="020B0A04020102020204" pitchFamily="34" charset="0"/>
              </a:defRPr>
            </a:lvl1pPr>
          </a:lstStyle>
          <a:p>
            <a:pPr lvl="0"/>
            <a:r>
              <a:rPr lang="en-AU" altLang="en-US" noProof="0"/>
              <a:t>Chapter …</a:t>
            </a:r>
          </a:p>
        </p:txBody>
      </p:sp>
      <p:sp>
        <p:nvSpPr>
          <p:cNvPr id="240644" name="Rectangle 4"/>
          <p:cNvSpPr>
            <a:spLocks noGrp="1" noChangeArrowheads="1"/>
          </p:cNvSpPr>
          <p:nvPr>
            <p:ph type="subTitle" idx="1"/>
          </p:nvPr>
        </p:nvSpPr>
        <p:spPr>
          <a:xfrm>
            <a:off x="2409825" y="2924175"/>
            <a:ext cx="5832475" cy="579438"/>
          </a:xfrm>
        </p:spPr>
        <p:txBody>
          <a:bodyPr>
            <a:spAutoFit/>
          </a:bodyPr>
          <a:lstStyle>
            <a:lvl1pPr marL="0" indent="0">
              <a:buFont typeface="Wingdings" panose="05000000000000000000" pitchFamily="2" charset="2"/>
              <a:buNone/>
              <a:defRPr>
                <a:latin typeface="Arial Black" panose="020B0A04020102020204" pitchFamily="34" charset="0"/>
              </a:defRPr>
            </a:lvl1pPr>
          </a:lstStyle>
          <a:p>
            <a:pPr lvl="0"/>
            <a:r>
              <a:rPr lang="en-AU" altLang="en-US" noProof="0"/>
              <a:t>Subtitle</a:t>
            </a:r>
          </a:p>
        </p:txBody>
      </p:sp>
    </p:spTree>
    <p:extLst>
      <p:ext uri="{BB962C8B-B14F-4D97-AF65-F5344CB8AC3E}">
        <p14:creationId xmlns:p14="http://schemas.microsoft.com/office/powerpoint/2010/main" val="24816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C7DB347-C81C-064D-A2FE-8356AC6E5317}"/>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643A6FFD-08AB-2F4D-A0C7-76A386916DD3}" type="slidenum">
              <a:rPr lang="en-AU" altLang="en-US" smtClean="0"/>
              <a:pPr>
                <a:defRPr/>
              </a:pPr>
              <a:t>‹#›</a:t>
            </a:fld>
            <a:endParaRPr lang="en-AU" altLang="en-US"/>
          </a:p>
        </p:txBody>
      </p:sp>
    </p:spTree>
    <p:extLst>
      <p:ext uri="{BB962C8B-B14F-4D97-AF65-F5344CB8AC3E}">
        <p14:creationId xmlns:p14="http://schemas.microsoft.com/office/powerpoint/2010/main" val="43225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EBDFE56-4985-DA44-94CF-A2E5593B0ADE}"/>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6B4CD855-677D-4746-BAC7-336C35D3E8A3}" type="slidenum">
              <a:rPr lang="en-AU" altLang="en-US" smtClean="0"/>
              <a:pPr>
                <a:defRPr/>
              </a:pPr>
              <a:t>‹#›</a:t>
            </a:fld>
            <a:endParaRPr lang="en-AU" altLang="en-US"/>
          </a:p>
        </p:txBody>
      </p:sp>
    </p:spTree>
    <p:extLst>
      <p:ext uri="{BB962C8B-B14F-4D97-AF65-F5344CB8AC3E}">
        <p14:creationId xmlns:p14="http://schemas.microsoft.com/office/powerpoint/2010/main" val="161099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D94A8D99-0083-0542-9B50-E75CA63CB631}"/>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4F01B730-DACF-7D4D-9239-9B2AA0F00330}" type="slidenum">
              <a:rPr lang="en-AU" altLang="en-US" smtClean="0"/>
              <a:pPr>
                <a:defRPr/>
              </a:pPr>
              <a:t>‹#›</a:t>
            </a:fld>
            <a:endParaRPr lang="en-AU" altLang="en-US"/>
          </a:p>
        </p:txBody>
      </p:sp>
    </p:spTree>
    <p:extLst>
      <p:ext uri="{BB962C8B-B14F-4D97-AF65-F5344CB8AC3E}">
        <p14:creationId xmlns:p14="http://schemas.microsoft.com/office/powerpoint/2010/main" val="243682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EB825E0B-789E-C54C-8D20-01AB945AFC31}"/>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BFC7EC3E-58A3-244A-8E51-67A45D4E5190}" type="slidenum">
              <a:rPr lang="en-AU" altLang="en-US" smtClean="0"/>
              <a:pPr>
                <a:defRPr/>
              </a:pPr>
              <a:t>‹#›</a:t>
            </a:fld>
            <a:endParaRPr lang="en-AU" altLang="en-US"/>
          </a:p>
        </p:txBody>
      </p:sp>
    </p:spTree>
    <p:extLst>
      <p:ext uri="{BB962C8B-B14F-4D97-AF65-F5344CB8AC3E}">
        <p14:creationId xmlns:p14="http://schemas.microsoft.com/office/powerpoint/2010/main" val="36112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7549A4E4-042A-C843-AE04-A97667B684E8}"/>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842FB0F2-BE40-9C41-AEBC-E16C021215AC}" type="slidenum">
              <a:rPr lang="en-AU" altLang="en-US" smtClean="0"/>
              <a:pPr>
                <a:defRPr/>
              </a:pPr>
              <a:t>‹#›</a:t>
            </a:fld>
            <a:endParaRPr lang="en-AU" altLang="en-US"/>
          </a:p>
        </p:txBody>
      </p:sp>
    </p:spTree>
    <p:extLst>
      <p:ext uri="{BB962C8B-B14F-4D97-AF65-F5344CB8AC3E}">
        <p14:creationId xmlns:p14="http://schemas.microsoft.com/office/powerpoint/2010/main" val="54989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3EE772DA-CC00-C044-9806-2C270010D93C}"/>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1BD5CC45-669C-EB4F-A2FA-D0D587A19373}" type="slidenum">
              <a:rPr lang="en-AU" altLang="en-US" smtClean="0"/>
              <a:pPr>
                <a:defRPr/>
              </a:pPr>
              <a:t>‹#›</a:t>
            </a:fld>
            <a:endParaRPr lang="en-AU" altLang="en-US"/>
          </a:p>
        </p:txBody>
      </p:sp>
    </p:spTree>
    <p:extLst>
      <p:ext uri="{BB962C8B-B14F-4D97-AF65-F5344CB8AC3E}">
        <p14:creationId xmlns:p14="http://schemas.microsoft.com/office/powerpoint/2010/main" val="281455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C89E2EDF-A199-D749-A965-7E5BE4D27EEF}"/>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B2113C2B-3761-7B4B-B6CE-87C03B053509}" type="slidenum">
              <a:rPr lang="en-AU" altLang="en-US" smtClean="0"/>
              <a:pPr>
                <a:defRPr/>
              </a:pPr>
              <a:t>‹#›</a:t>
            </a:fld>
            <a:endParaRPr lang="en-AU" altLang="en-US"/>
          </a:p>
        </p:txBody>
      </p:sp>
    </p:spTree>
    <p:extLst>
      <p:ext uri="{BB962C8B-B14F-4D97-AF65-F5344CB8AC3E}">
        <p14:creationId xmlns:p14="http://schemas.microsoft.com/office/powerpoint/2010/main" val="132308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C7545E7-275C-CE4E-A008-1CB4D327AE65}"/>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4EC14663-07C3-3A4B-85EA-2CA5A4BFCCBD}" type="slidenum">
              <a:rPr lang="en-AU" altLang="en-US" smtClean="0"/>
              <a:pPr>
                <a:defRPr/>
              </a:pPr>
              <a:t>‹#›</a:t>
            </a:fld>
            <a:endParaRPr lang="en-AU" altLang="en-US"/>
          </a:p>
        </p:txBody>
      </p:sp>
    </p:spTree>
    <p:extLst>
      <p:ext uri="{BB962C8B-B14F-4D97-AF65-F5344CB8AC3E}">
        <p14:creationId xmlns:p14="http://schemas.microsoft.com/office/powerpoint/2010/main" val="327213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DE4AE97C-C6DE-1E4E-846B-5C8AF8B63967}"/>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7F2F71BF-2CE7-3343-9D3D-FBF86DAC4ED3}" type="slidenum">
              <a:rPr lang="en-AU" altLang="en-US" smtClean="0"/>
              <a:pPr>
                <a:defRPr/>
              </a:pPr>
              <a:t>‹#›</a:t>
            </a:fld>
            <a:endParaRPr lang="en-AU" altLang="en-US"/>
          </a:p>
        </p:txBody>
      </p:sp>
    </p:spTree>
    <p:extLst>
      <p:ext uri="{BB962C8B-B14F-4D97-AF65-F5344CB8AC3E}">
        <p14:creationId xmlns:p14="http://schemas.microsoft.com/office/powerpoint/2010/main" val="148326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91D894CC-891A-0E48-828E-759CFABFFDD7}"/>
              </a:ext>
            </a:extLst>
          </p:cNvPr>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91D35C50-2712-1B4C-820E-0E5014A28997}" type="slidenum">
              <a:rPr lang="en-AU" altLang="en-US" smtClean="0"/>
              <a:pPr>
                <a:defRPr/>
              </a:pPr>
              <a:t>‹#›</a:t>
            </a:fld>
            <a:endParaRPr lang="en-AU" altLang="en-US"/>
          </a:p>
        </p:txBody>
      </p:sp>
    </p:spTree>
    <p:extLst>
      <p:ext uri="{BB962C8B-B14F-4D97-AF65-F5344CB8AC3E}">
        <p14:creationId xmlns:p14="http://schemas.microsoft.com/office/powerpoint/2010/main" val="142664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DC3D73A-7A76-D147-A250-58325220FEE6}"/>
              </a:ext>
            </a:extLst>
          </p:cNvPr>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27" name="Rectangle 3">
            <a:extLst>
              <a:ext uri="{FF2B5EF4-FFF2-40B4-BE49-F238E27FC236}">
                <a16:creationId xmlns:a16="http://schemas.microsoft.com/office/drawing/2014/main" id="{69C429DD-8F67-7640-8310-BB37CE9C62C7}"/>
              </a:ext>
            </a:extLst>
          </p:cNvPr>
          <p:cNvSpPr>
            <a:spLocks noGrp="1" noChangeArrowheads="1"/>
          </p:cNvSpPr>
          <p:nvPr>
            <p:ph type="title"/>
          </p:nvPr>
        </p:nvSpPr>
        <p:spPr bwMode="auto">
          <a:xfrm>
            <a:off x="684213" y="146050"/>
            <a:ext cx="82597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a:extLst>
              <a:ext uri="{FF2B5EF4-FFF2-40B4-BE49-F238E27FC236}">
                <a16:creationId xmlns:a16="http://schemas.microsoft.com/office/drawing/2014/main" id="{A85876C4-83B4-BA4A-9597-D9E5BB7858F5}"/>
              </a:ext>
            </a:extLst>
          </p:cNvPr>
          <p:cNvSpPr>
            <a:spLocks noGrp="1" noChangeArrowheads="1"/>
          </p:cNvSpPr>
          <p:nvPr>
            <p:ph type="body" idx="1"/>
          </p:nvPr>
        </p:nvSpPr>
        <p:spPr bwMode="auto">
          <a:xfrm>
            <a:off x="684213" y="1125538"/>
            <a:ext cx="8270875"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39621" name="Rectangle 5">
            <a:extLst>
              <a:ext uri="{FF2B5EF4-FFF2-40B4-BE49-F238E27FC236}">
                <a16:creationId xmlns:a16="http://schemas.microsoft.com/office/drawing/2014/main" id="{BADE822F-DCEC-B24C-B460-CA8E725F9657}"/>
              </a:ext>
            </a:extLst>
          </p:cNvPr>
          <p:cNvSpPr>
            <a:spLocks noGrp="1" noChangeArrowheads="1"/>
          </p:cNvSpPr>
          <p:nvPr>
            <p:ph type="ftr" sz="quarter" idx="3"/>
          </p:nvPr>
        </p:nvSpPr>
        <p:spPr bwMode="auto">
          <a:xfrm>
            <a:off x="1692275" y="6381750"/>
            <a:ext cx="7272338" cy="358775"/>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b="1"/>
            </a:lvl1pPr>
          </a:lstStyle>
          <a:p>
            <a:pPr>
              <a:defRPr/>
            </a:pPr>
            <a:r>
              <a:rPr lang="en-AU" altLang="en-US"/>
              <a:t>Chapter 2 — Instructions: Language of the Computer — </a:t>
            </a:r>
            <a:fld id="{E63F57C6-B85F-FC4E-8BE6-8240C4B46F3C}" type="slidenum">
              <a:rPr lang="en-AU" altLang="en-US" smtClean="0"/>
              <a:pPr>
                <a:defRPr/>
              </a:pPr>
              <a:t>‹#›</a:t>
            </a:fld>
            <a:endParaRPr lang="en-AU" altLang="en-US"/>
          </a:p>
        </p:txBody>
      </p:sp>
      <p:pic>
        <p:nvPicPr>
          <p:cNvPr id="1030" name="Picture 6" descr="MKP-logo">
            <a:extLst>
              <a:ext uri="{FF2B5EF4-FFF2-40B4-BE49-F238E27FC236}">
                <a16:creationId xmlns:a16="http://schemas.microsoft.com/office/drawing/2014/main" id="{06E1B204-78F5-5B4C-B48A-9E8D0A1CA5D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388" y="6308725"/>
            <a:ext cx="1371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
            <a:extLst>
              <a:ext uri="{FF2B5EF4-FFF2-40B4-BE49-F238E27FC236}">
                <a16:creationId xmlns:a16="http://schemas.microsoft.com/office/drawing/2014/main" id="{708E30A2-C8E7-1449-B34B-880E02A8F7F7}"/>
              </a:ext>
            </a:extLst>
          </p:cNvPr>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dt="0"/>
  <p:txStyles>
    <p:titleStyle>
      <a:lvl1pPr algn="l" rtl="0" eaLnBrk="0" fontAlgn="base" hangingPunct="0">
        <a:spcBef>
          <a:spcPct val="0"/>
        </a:spcBef>
        <a:spcAft>
          <a:spcPct val="0"/>
        </a:spcAft>
        <a:defRPr sz="4400" b="1" kern="1200">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defRPr>
      </a:lvl2pPr>
      <a:lvl3pPr algn="l" rtl="0" eaLnBrk="0" fontAlgn="base" hangingPunct="0">
        <a:spcBef>
          <a:spcPct val="0"/>
        </a:spcBef>
        <a:spcAft>
          <a:spcPct val="0"/>
        </a:spcAft>
        <a:defRPr sz="4400" b="1">
          <a:solidFill>
            <a:schemeClr val="tx2"/>
          </a:solidFill>
          <a:latin typeface="Arial" panose="020B0604020202020204" pitchFamily="34" charset="0"/>
        </a:defRPr>
      </a:lvl3pPr>
      <a:lvl4pPr algn="l" rtl="0" eaLnBrk="0" fontAlgn="base" hangingPunct="0">
        <a:spcBef>
          <a:spcPct val="0"/>
        </a:spcBef>
        <a:spcAft>
          <a:spcPct val="0"/>
        </a:spcAft>
        <a:defRPr sz="4400" b="1">
          <a:solidFill>
            <a:schemeClr val="tx2"/>
          </a:solidFill>
          <a:latin typeface="Arial" panose="020B0604020202020204" pitchFamily="34" charset="0"/>
        </a:defRPr>
      </a:lvl4pPr>
      <a:lvl5pPr algn="l" rtl="0" eaLnBrk="0" fontAlgn="base" hangingPunct="0">
        <a:spcBef>
          <a:spcPct val="0"/>
        </a:spcBef>
        <a:spcAft>
          <a:spcPct val="0"/>
        </a:spcAft>
        <a:defRPr sz="4400" b="1">
          <a:solidFill>
            <a:schemeClr val="tx2"/>
          </a:solidFill>
          <a:latin typeface="Arial" panose="020B0604020202020204" pitchFamily="34" charset="0"/>
        </a:defRPr>
      </a:lvl5pPr>
      <a:lvl6pPr marL="457200" algn="l" rtl="0" fontAlgn="base">
        <a:spcBef>
          <a:spcPct val="0"/>
        </a:spcBef>
        <a:spcAft>
          <a:spcPct val="0"/>
        </a:spcAft>
        <a:defRPr sz="4400" b="1">
          <a:solidFill>
            <a:schemeClr val="tx2"/>
          </a:solidFill>
          <a:latin typeface="Arial" panose="020B0604020202020204" pitchFamily="34" charset="0"/>
        </a:defRPr>
      </a:lvl6pPr>
      <a:lvl7pPr marL="914400" algn="l" rtl="0" fontAlgn="base">
        <a:spcBef>
          <a:spcPct val="0"/>
        </a:spcBef>
        <a:spcAft>
          <a:spcPct val="0"/>
        </a:spcAft>
        <a:defRPr sz="4400" b="1">
          <a:solidFill>
            <a:schemeClr val="tx2"/>
          </a:solidFill>
          <a:latin typeface="Arial" panose="020B0604020202020204" pitchFamily="34" charset="0"/>
        </a:defRPr>
      </a:lvl7pPr>
      <a:lvl8pPr marL="1371600" algn="l" rtl="0" fontAlgn="base">
        <a:spcBef>
          <a:spcPct val="0"/>
        </a:spcBef>
        <a:spcAft>
          <a:spcPct val="0"/>
        </a:spcAft>
        <a:defRPr sz="4400" b="1">
          <a:solidFill>
            <a:schemeClr val="tx2"/>
          </a:solidFill>
          <a:latin typeface="Arial" panose="020B0604020202020204" pitchFamily="34" charset="0"/>
        </a:defRPr>
      </a:lvl8pPr>
      <a:lvl9pPr marL="1828800" algn="l" rtl="0" fontAlgn="base">
        <a:spcBef>
          <a:spcPct val="0"/>
        </a:spcBef>
        <a:spcAft>
          <a:spcPct val="0"/>
        </a:spcAft>
        <a:defRPr sz="44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mip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a:extLst>
              <a:ext uri="{FF2B5EF4-FFF2-40B4-BE49-F238E27FC236}">
                <a16:creationId xmlns:a16="http://schemas.microsoft.com/office/drawing/2014/main" id="{43CC97F2-0C48-9245-B130-06A68C775F83}"/>
              </a:ext>
            </a:extLst>
          </p:cNvPr>
          <p:cNvSpPr>
            <a:spLocks noGrp="1" noChangeArrowheads="1"/>
          </p:cNvSpPr>
          <p:nvPr>
            <p:ph type="ctrTitle"/>
          </p:nvPr>
        </p:nvSpPr>
        <p:spPr/>
        <p:txBody>
          <a:bodyPr/>
          <a:lstStyle/>
          <a:p>
            <a:pPr eaLnBrk="1" hangingPunct="1"/>
            <a:r>
              <a:rPr lang="en-AU" altLang="en-US">
                <a:latin typeface="Arial Black" panose="020B0604020202020204" pitchFamily="34" charset="0"/>
              </a:rPr>
              <a:t>Chapter 2</a:t>
            </a:r>
          </a:p>
        </p:txBody>
      </p:sp>
      <p:sp>
        <p:nvSpPr>
          <p:cNvPr id="15362" name="Rectangle 5">
            <a:extLst>
              <a:ext uri="{FF2B5EF4-FFF2-40B4-BE49-F238E27FC236}">
                <a16:creationId xmlns:a16="http://schemas.microsoft.com/office/drawing/2014/main" id="{B8063F10-3FF4-204B-8BDF-96B0EB3E75C1}"/>
              </a:ext>
            </a:extLst>
          </p:cNvPr>
          <p:cNvSpPr>
            <a:spLocks noGrp="1" noChangeArrowheads="1"/>
          </p:cNvSpPr>
          <p:nvPr>
            <p:ph type="subTitle" idx="1"/>
          </p:nvPr>
        </p:nvSpPr>
        <p:spPr>
          <a:xfrm>
            <a:off x="2409825" y="2924175"/>
            <a:ext cx="5832475" cy="1066800"/>
          </a:xfrm>
        </p:spPr>
        <p:txBody>
          <a:bodyPr/>
          <a:lstStyle/>
          <a:p>
            <a:pPr eaLnBrk="1" hangingPunct="1"/>
            <a:r>
              <a:rPr lang="en-AU" altLang="en-US">
                <a:latin typeface="Arial Black" panose="020B0604020202020204" pitchFamily="34" charset="0"/>
              </a:rPr>
              <a:t>Instructions: Language of the Computer</a:t>
            </a:r>
          </a:p>
        </p:txBody>
      </p:sp>
      <p:pic>
        <p:nvPicPr>
          <p:cNvPr id="15363" name="Picture 1">
            <a:extLst>
              <a:ext uri="{FF2B5EF4-FFF2-40B4-BE49-F238E27FC236}">
                <a16:creationId xmlns:a16="http://schemas.microsoft.com/office/drawing/2014/main" id="{277D1939-666C-284B-8E2E-CFC615C0D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 y="1140072"/>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BBF309C-BF5F-41AE-BBC4-0076FA23D5BF}"/>
              </a:ext>
            </a:extLst>
          </p:cNvPr>
          <p:cNvSpPr txBox="1"/>
          <p:nvPr/>
        </p:nvSpPr>
        <p:spPr>
          <a:xfrm>
            <a:off x="4405745" y="37545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a:extLst>
              <a:ext uri="{FF2B5EF4-FFF2-40B4-BE49-F238E27FC236}">
                <a16:creationId xmlns:a16="http://schemas.microsoft.com/office/drawing/2014/main" id="{2C0D2ECE-058A-9842-AEEC-59873647A5B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770413F-1D2A-E94B-B71C-C374D95AA16F}" type="slidenum">
              <a:rPr lang="en-AU" altLang="en-US" sz="1400" smtClean="0"/>
              <a:pPr>
                <a:spcBef>
                  <a:spcPct val="0"/>
                </a:spcBef>
                <a:buClrTx/>
                <a:buSzTx/>
                <a:buFontTx/>
                <a:buNone/>
              </a:pPr>
              <a:t>10</a:t>
            </a:fld>
            <a:endParaRPr lang="en-AU" altLang="en-US" sz="1400"/>
          </a:p>
        </p:txBody>
      </p:sp>
      <p:sp>
        <p:nvSpPr>
          <p:cNvPr id="33794" name="Rectangle 4">
            <a:extLst>
              <a:ext uri="{FF2B5EF4-FFF2-40B4-BE49-F238E27FC236}">
                <a16:creationId xmlns:a16="http://schemas.microsoft.com/office/drawing/2014/main" id="{E98165B1-B72B-B145-8871-6C6EB9F8EAAF}"/>
              </a:ext>
            </a:extLst>
          </p:cNvPr>
          <p:cNvSpPr>
            <a:spLocks noGrp="1" noChangeArrowheads="1"/>
          </p:cNvSpPr>
          <p:nvPr>
            <p:ph type="title"/>
          </p:nvPr>
        </p:nvSpPr>
        <p:spPr/>
        <p:txBody>
          <a:bodyPr/>
          <a:lstStyle/>
          <a:p>
            <a:pPr eaLnBrk="1" hangingPunct="1"/>
            <a:r>
              <a:rPr lang="en-US" altLang="en-US"/>
              <a:t>Memory Operand Example 2</a:t>
            </a:r>
            <a:endParaRPr lang="en-AU" altLang="en-US"/>
          </a:p>
        </p:txBody>
      </p:sp>
      <p:sp>
        <p:nvSpPr>
          <p:cNvPr id="33795" name="Rectangle 5">
            <a:extLst>
              <a:ext uri="{FF2B5EF4-FFF2-40B4-BE49-F238E27FC236}">
                <a16:creationId xmlns:a16="http://schemas.microsoft.com/office/drawing/2014/main" id="{55AE9A1A-93B3-A54F-9E5F-01AFC12A5AE7}"/>
              </a:ext>
            </a:extLst>
          </p:cNvPr>
          <p:cNvSpPr>
            <a:spLocks noGrp="1" noChangeArrowheads="1"/>
          </p:cNvSpPr>
          <p:nvPr>
            <p:ph type="body" idx="1"/>
          </p:nvPr>
        </p:nvSpPr>
        <p:spPr>
          <a:xfrm>
            <a:off x="611345" y="1086299"/>
            <a:ext cx="8270875" cy="5111750"/>
          </a:xfrm>
        </p:spPr>
        <p:txBody>
          <a:bodyPr/>
          <a:lstStyle/>
          <a:p>
            <a:pPr eaLnBrk="1" hangingPunct="1"/>
            <a:r>
              <a:rPr lang="en-US" altLang="en-US"/>
              <a:t>C code:</a:t>
            </a:r>
          </a:p>
          <a:p>
            <a:pPr eaLnBrk="1" hangingPunct="1">
              <a:buFont typeface="Wingdings" pitchFamily="2" charset="2"/>
              <a:buNone/>
            </a:pPr>
            <a:r>
              <a:rPr lang="en-US" altLang="en-US" sz="2800">
                <a:latin typeface="Lucida Console" panose="020B0609040504020204" pitchFamily="49" charset="0"/>
              </a:rPr>
              <a:t>	A[12] = h + A[8];</a:t>
            </a:r>
          </a:p>
          <a:p>
            <a:pPr lvl="1" eaLnBrk="1" hangingPunct="1"/>
            <a:r>
              <a:rPr lang="en-US" altLang="en-US"/>
              <a:t>h in $s2, base address of A in $s3</a:t>
            </a:r>
          </a:p>
          <a:p>
            <a:pPr eaLnBrk="1" hangingPunct="1"/>
            <a:r>
              <a:rPr lang="en-US" altLang="en-US"/>
              <a:t>Compiled MIPS code:</a:t>
            </a:r>
          </a:p>
          <a:p>
            <a:pPr lvl="1" eaLnBrk="1" hangingPunct="1"/>
            <a:r>
              <a:rPr lang="en-US" altLang="en-US"/>
              <a:t>Index 8 requires offset of 32</a:t>
            </a:r>
          </a:p>
          <a:p>
            <a:pPr eaLnBrk="1" hangingPunct="1">
              <a:buFont typeface="Wingdings" pitchFamily="2" charset="2"/>
              <a:buNone/>
            </a:pPr>
            <a:r>
              <a:rPr lang="en-US" altLang="en-US" sz="2800">
                <a:latin typeface="Lucida Console" panose="020B0609040504020204" pitchFamily="49" charset="0"/>
              </a:rPr>
              <a:t>	lw  $t0, 32($s3)    # load word</a:t>
            </a:r>
            <a:br>
              <a:rPr lang="en-US" altLang="en-US" sz="2800">
                <a:latin typeface="Lucida Console" panose="020B0609040504020204" pitchFamily="49" charset="0"/>
              </a:rPr>
            </a:br>
            <a:r>
              <a:rPr lang="en-US" altLang="en-US" sz="2800">
                <a:latin typeface="Lucida Console" panose="020B0609040504020204" pitchFamily="49" charset="0"/>
              </a:rPr>
              <a:t>add $t0, $s2, $t0</a:t>
            </a:r>
            <a:br>
              <a:rPr lang="en-US" altLang="en-US" sz="2800">
                <a:latin typeface="Lucida Console" panose="020B0609040504020204" pitchFamily="49" charset="0"/>
              </a:rPr>
            </a:br>
            <a:r>
              <a:rPr lang="en-US" altLang="en-US" sz="2800">
                <a:latin typeface="Lucida Console" panose="020B0609040504020204" pitchFamily="49" charset="0"/>
              </a:rPr>
              <a:t>sw  $t0, 48($s3)    # store word</a:t>
            </a:r>
            <a:endParaRPr lang="en-AU" altLang="en-US" sz="2800">
              <a:latin typeface="Lucida Console" panose="020B060904050402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a:extLst>
              <a:ext uri="{FF2B5EF4-FFF2-40B4-BE49-F238E27FC236}">
                <a16:creationId xmlns:a16="http://schemas.microsoft.com/office/drawing/2014/main" id="{4F0802C3-BB08-2340-9D82-CF590AFB73D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64BFA94-2E2A-2C4A-A0C4-3D6AE069C9DF}" type="slidenum">
              <a:rPr lang="en-AU" altLang="en-US" sz="1400" smtClean="0"/>
              <a:pPr>
                <a:spcBef>
                  <a:spcPct val="0"/>
                </a:spcBef>
                <a:buClrTx/>
                <a:buSzTx/>
                <a:buFontTx/>
                <a:buNone/>
              </a:pPr>
              <a:t>11</a:t>
            </a:fld>
            <a:endParaRPr lang="en-AU" altLang="en-US" sz="1400"/>
          </a:p>
        </p:txBody>
      </p:sp>
      <p:sp>
        <p:nvSpPr>
          <p:cNvPr id="35842" name="Rectangle 4">
            <a:extLst>
              <a:ext uri="{FF2B5EF4-FFF2-40B4-BE49-F238E27FC236}">
                <a16:creationId xmlns:a16="http://schemas.microsoft.com/office/drawing/2014/main" id="{B44A313F-2AE5-5B40-A7EF-44C1D57A68AA}"/>
              </a:ext>
            </a:extLst>
          </p:cNvPr>
          <p:cNvSpPr>
            <a:spLocks noGrp="1" noChangeArrowheads="1"/>
          </p:cNvSpPr>
          <p:nvPr>
            <p:ph type="title"/>
          </p:nvPr>
        </p:nvSpPr>
        <p:spPr/>
        <p:txBody>
          <a:bodyPr/>
          <a:lstStyle/>
          <a:p>
            <a:pPr eaLnBrk="1" hangingPunct="1"/>
            <a:r>
              <a:rPr lang="en-US" altLang="en-US"/>
              <a:t>Registers vs. Memory</a:t>
            </a:r>
            <a:endParaRPr lang="en-AU" altLang="en-US"/>
          </a:p>
        </p:txBody>
      </p:sp>
      <p:sp>
        <p:nvSpPr>
          <p:cNvPr id="35843" name="Rectangle 5">
            <a:extLst>
              <a:ext uri="{FF2B5EF4-FFF2-40B4-BE49-F238E27FC236}">
                <a16:creationId xmlns:a16="http://schemas.microsoft.com/office/drawing/2014/main" id="{BEB397C5-13C7-564D-8348-71C2C4262EE3}"/>
              </a:ext>
            </a:extLst>
          </p:cNvPr>
          <p:cNvSpPr>
            <a:spLocks noGrp="1" noChangeArrowheads="1"/>
          </p:cNvSpPr>
          <p:nvPr>
            <p:ph type="body" idx="1"/>
          </p:nvPr>
        </p:nvSpPr>
        <p:spPr/>
        <p:txBody>
          <a:bodyPr/>
          <a:lstStyle/>
          <a:p>
            <a:pPr eaLnBrk="1" hangingPunct="1">
              <a:lnSpc>
                <a:spcPct val="90000"/>
              </a:lnSpc>
            </a:pPr>
            <a:r>
              <a:rPr lang="en-US" altLang="en-US"/>
              <a:t>Registers are faster to access than memory</a:t>
            </a:r>
          </a:p>
          <a:p>
            <a:pPr eaLnBrk="1" hangingPunct="1">
              <a:lnSpc>
                <a:spcPct val="90000"/>
              </a:lnSpc>
            </a:pPr>
            <a:r>
              <a:rPr lang="en-US" altLang="en-US"/>
              <a:t>Operating on memory data requires loads and stores</a:t>
            </a:r>
          </a:p>
          <a:p>
            <a:pPr lvl="1" eaLnBrk="1" hangingPunct="1">
              <a:lnSpc>
                <a:spcPct val="90000"/>
              </a:lnSpc>
            </a:pPr>
            <a:r>
              <a:rPr lang="en-US" altLang="en-US"/>
              <a:t>More instructions to be executed</a:t>
            </a:r>
          </a:p>
          <a:p>
            <a:pPr eaLnBrk="1" hangingPunct="1">
              <a:lnSpc>
                <a:spcPct val="90000"/>
              </a:lnSpc>
            </a:pPr>
            <a:r>
              <a:rPr lang="en-US" altLang="en-US"/>
              <a:t>Compiler must use registers for variables as much as possible</a:t>
            </a:r>
          </a:p>
          <a:p>
            <a:pPr lvl="1" eaLnBrk="1" hangingPunct="1">
              <a:lnSpc>
                <a:spcPct val="90000"/>
              </a:lnSpc>
            </a:pPr>
            <a:r>
              <a:rPr lang="en-US" altLang="en-US"/>
              <a:t>Only spill to memory for less frequently used variables</a:t>
            </a:r>
          </a:p>
          <a:p>
            <a:pPr lvl="1" eaLnBrk="1" hangingPunct="1">
              <a:lnSpc>
                <a:spcPct val="90000"/>
              </a:lnSpc>
            </a:pPr>
            <a:r>
              <a:rPr lang="en-US" altLang="en-US"/>
              <a:t>Register optimization is important!</a:t>
            </a:r>
            <a:endParaRPr lang="en-AU"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a:extLst>
              <a:ext uri="{FF2B5EF4-FFF2-40B4-BE49-F238E27FC236}">
                <a16:creationId xmlns:a16="http://schemas.microsoft.com/office/drawing/2014/main" id="{ABD0C89F-C358-954C-9FC9-D2904EAD32D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4CB99FE-4E77-1949-A497-1EBCA4D3E84F}" type="slidenum">
              <a:rPr lang="en-AU" altLang="en-US" sz="1400" smtClean="0"/>
              <a:pPr>
                <a:spcBef>
                  <a:spcPct val="0"/>
                </a:spcBef>
                <a:buClrTx/>
                <a:buSzTx/>
                <a:buFontTx/>
                <a:buNone/>
              </a:pPr>
              <a:t>12</a:t>
            </a:fld>
            <a:endParaRPr lang="en-AU" altLang="en-US" sz="1400"/>
          </a:p>
        </p:txBody>
      </p:sp>
      <p:sp>
        <p:nvSpPr>
          <p:cNvPr id="37890" name="Rectangle 4">
            <a:extLst>
              <a:ext uri="{FF2B5EF4-FFF2-40B4-BE49-F238E27FC236}">
                <a16:creationId xmlns:a16="http://schemas.microsoft.com/office/drawing/2014/main" id="{021160F8-9AF4-184E-9896-B37A1816AF30}"/>
              </a:ext>
            </a:extLst>
          </p:cNvPr>
          <p:cNvSpPr>
            <a:spLocks noGrp="1" noChangeArrowheads="1"/>
          </p:cNvSpPr>
          <p:nvPr>
            <p:ph type="title"/>
          </p:nvPr>
        </p:nvSpPr>
        <p:spPr/>
        <p:txBody>
          <a:bodyPr/>
          <a:lstStyle/>
          <a:p>
            <a:pPr eaLnBrk="1" hangingPunct="1"/>
            <a:r>
              <a:rPr lang="en-US" altLang="en-US"/>
              <a:t>Immediate Operands</a:t>
            </a:r>
            <a:endParaRPr lang="en-AU" altLang="en-US"/>
          </a:p>
        </p:txBody>
      </p:sp>
      <p:sp>
        <p:nvSpPr>
          <p:cNvPr id="263173" name="Rectangle 5">
            <a:extLst>
              <a:ext uri="{FF2B5EF4-FFF2-40B4-BE49-F238E27FC236}">
                <a16:creationId xmlns:a16="http://schemas.microsoft.com/office/drawing/2014/main" id="{E5D6888E-E9FB-A645-ABA5-1E348C3675D5}"/>
              </a:ext>
            </a:extLst>
          </p:cNvPr>
          <p:cNvSpPr>
            <a:spLocks noGrp="1" noChangeArrowheads="1"/>
          </p:cNvSpPr>
          <p:nvPr>
            <p:ph type="body" idx="1"/>
          </p:nvPr>
        </p:nvSpPr>
        <p:spPr/>
        <p:txBody>
          <a:bodyPr/>
          <a:lstStyle/>
          <a:p>
            <a:pPr eaLnBrk="1" hangingPunct="1"/>
            <a:r>
              <a:rPr lang="en-US" altLang="en-US"/>
              <a:t>Constant data specified in an instruction</a:t>
            </a:r>
          </a:p>
          <a:p>
            <a:pPr eaLnBrk="1" hangingPunct="1">
              <a:buFont typeface="Wingdings" pitchFamily="2" charset="2"/>
              <a:buNone/>
            </a:pPr>
            <a:r>
              <a:rPr lang="en-US" altLang="en-US" sz="2800">
                <a:latin typeface="Lucida Console" panose="020B0609040504020204" pitchFamily="49" charset="0"/>
              </a:rPr>
              <a:t>	addi $s3, $s3, 4</a:t>
            </a:r>
          </a:p>
          <a:p>
            <a:pPr eaLnBrk="1" hangingPunct="1"/>
            <a:r>
              <a:rPr lang="en-US" altLang="en-US"/>
              <a:t>No subtract immediate instruction</a:t>
            </a:r>
          </a:p>
          <a:p>
            <a:pPr lvl="1" eaLnBrk="1" hangingPunct="1"/>
            <a:r>
              <a:rPr lang="en-US" altLang="en-US"/>
              <a:t>Just use a negative constant</a:t>
            </a:r>
          </a:p>
          <a:p>
            <a:pPr lvl="1" eaLnBrk="1" hangingPunct="1">
              <a:buFont typeface="Wingdings" pitchFamily="2" charset="2"/>
              <a:buNone/>
            </a:pPr>
            <a:r>
              <a:rPr lang="en-US" altLang="en-US" sz="2400">
                <a:latin typeface="Lucida Console" panose="020B0609040504020204" pitchFamily="49" charset="0"/>
              </a:rPr>
              <a:t>	addi $s2, $s1, -1</a:t>
            </a:r>
          </a:p>
          <a:p>
            <a:pPr eaLnBrk="1" hangingPunct="1"/>
            <a:r>
              <a:rPr lang="en-US" altLang="en-US" i="1"/>
              <a:t>Design Principle 3:</a:t>
            </a:r>
            <a:r>
              <a:rPr lang="en-US" altLang="en-US"/>
              <a:t> Make the common case fast</a:t>
            </a:r>
          </a:p>
          <a:p>
            <a:pPr lvl="1" eaLnBrk="1" hangingPunct="1"/>
            <a:r>
              <a:rPr lang="en-US" altLang="en-US"/>
              <a:t>Small constants are common</a:t>
            </a:r>
          </a:p>
          <a:p>
            <a:pPr lvl="1" eaLnBrk="1" hangingPunct="1"/>
            <a:r>
              <a:rPr lang="en-US" altLang="en-US"/>
              <a:t>Immediate operand avoids a load instruction</a:t>
            </a:r>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317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317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317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a:extLst>
              <a:ext uri="{FF2B5EF4-FFF2-40B4-BE49-F238E27FC236}">
                <a16:creationId xmlns:a16="http://schemas.microsoft.com/office/drawing/2014/main" id="{D3AA1BF4-F96D-3C4E-A098-A2BF514072A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C6DD633-916F-A540-8ED1-CC9CEAD464B1}" type="slidenum">
              <a:rPr lang="en-AU" altLang="en-US" sz="1400" smtClean="0"/>
              <a:pPr>
                <a:spcBef>
                  <a:spcPct val="0"/>
                </a:spcBef>
                <a:buClrTx/>
                <a:buSzTx/>
                <a:buFontTx/>
                <a:buNone/>
              </a:pPr>
              <a:t>13</a:t>
            </a:fld>
            <a:endParaRPr lang="en-AU" altLang="en-US" sz="1400"/>
          </a:p>
        </p:txBody>
      </p:sp>
      <p:sp>
        <p:nvSpPr>
          <p:cNvPr id="39938" name="Rectangle 2">
            <a:extLst>
              <a:ext uri="{FF2B5EF4-FFF2-40B4-BE49-F238E27FC236}">
                <a16:creationId xmlns:a16="http://schemas.microsoft.com/office/drawing/2014/main" id="{382A7932-15B4-AA4B-BF13-5D3508901D81}"/>
              </a:ext>
            </a:extLst>
          </p:cNvPr>
          <p:cNvSpPr>
            <a:spLocks noGrp="1" noChangeArrowheads="1"/>
          </p:cNvSpPr>
          <p:nvPr>
            <p:ph type="title"/>
          </p:nvPr>
        </p:nvSpPr>
        <p:spPr/>
        <p:txBody>
          <a:bodyPr/>
          <a:lstStyle/>
          <a:p>
            <a:pPr eaLnBrk="1" hangingPunct="1"/>
            <a:r>
              <a:rPr lang="en-AU" altLang="en-US"/>
              <a:t>The Constant Zero</a:t>
            </a:r>
          </a:p>
        </p:txBody>
      </p:sp>
      <p:sp>
        <p:nvSpPr>
          <p:cNvPr id="39939" name="Rectangle 3">
            <a:extLst>
              <a:ext uri="{FF2B5EF4-FFF2-40B4-BE49-F238E27FC236}">
                <a16:creationId xmlns:a16="http://schemas.microsoft.com/office/drawing/2014/main" id="{630680AE-2C36-AE43-9059-31811C9D3A1B}"/>
              </a:ext>
            </a:extLst>
          </p:cNvPr>
          <p:cNvSpPr>
            <a:spLocks noGrp="1" noChangeArrowheads="1"/>
          </p:cNvSpPr>
          <p:nvPr>
            <p:ph type="body" idx="1"/>
          </p:nvPr>
        </p:nvSpPr>
        <p:spPr/>
        <p:txBody>
          <a:bodyPr/>
          <a:lstStyle/>
          <a:p>
            <a:pPr eaLnBrk="1" hangingPunct="1"/>
            <a:r>
              <a:rPr lang="en-AU" altLang="en-US"/>
              <a:t>MIPS register 0 ($zero) is the constant 0</a:t>
            </a:r>
          </a:p>
          <a:p>
            <a:pPr lvl="1" eaLnBrk="1" hangingPunct="1"/>
            <a:r>
              <a:rPr lang="en-AU" altLang="en-US"/>
              <a:t>Cannot be overwritten</a:t>
            </a:r>
          </a:p>
          <a:p>
            <a:pPr eaLnBrk="1" hangingPunct="1"/>
            <a:r>
              <a:rPr lang="en-AU" altLang="en-US"/>
              <a:t>Useful for common operations</a:t>
            </a:r>
          </a:p>
          <a:p>
            <a:pPr lvl="1" eaLnBrk="1" hangingPunct="1"/>
            <a:r>
              <a:rPr lang="en-AU" altLang="en-US"/>
              <a:t>E.g., move between registers</a:t>
            </a:r>
          </a:p>
          <a:p>
            <a:pPr lvl="1" eaLnBrk="1" hangingPunct="1">
              <a:buFont typeface="Wingdings" pitchFamily="2" charset="2"/>
              <a:buNone/>
            </a:pPr>
            <a:r>
              <a:rPr lang="en-AU" altLang="en-US">
                <a:latin typeface="Lucida Console" panose="020B0609040504020204" pitchFamily="49" charset="0"/>
              </a:rPr>
              <a:t>	add $t2, $s1, $zero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3">
            <a:extLst>
              <a:ext uri="{FF2B5EF4-FFF2-40B4-BE49-F238E27FC236}">
                <a16:creationId xmlns:a16="http://schemas.microsoft.com/office/drawing/2014/main" id="{BDAF42BB-23DE-1749-89F0-1637375DA16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B32B4E8E-27BF-204B-B5B7-F7D086FC9EAE}" type="slidenum">
              <a:rPr lang="en-AU" altLang="en-US" sz="1400" smtClean="0"/>
              <a:pPr>
                <a:spcBef>
                  <a:spcPct val="0"/>
                </a:spcBef>
                <a:buClrTx/>
                <a:buSzTx/>
                <a:buFontTx/>
                <a:buNone/>
              </a:pPr>
              <a:t>14</a:t>
            </a:fld>
            <a:endParaRPr lang="en-AU" altLang="en-US" sz="1400"/>
          </a:p>
        </p:txBody>
      </p:sp>
      <p:sp>
        <p:nvSpPr>
          <p:cNvPr id="41986" name="Rectangle 8">
            <a:extLst>
              <a:ext uri="{FF2B5EF4-FFF2-40B4-BE49-F238E27FC236}">
                <a16:creationId xmlns:a16="http://schemas.microsoft.com/office/drawing/2014/main" id="{B644D524-3CF9-4447-BF3D-7B53D230A919}"/>
              </a:ext>
            </a:extLst>
          </p:cNvPr>
          <p:cNvSpPr>
            <a:spLocks noGrp="1" noChangeArrowheads="1"/>
          </p:cNvSpPr>
          <p:nvPr>
            <p:ph type="title"/>
          </p:nvPr>
        </p:nvSpPr>
        <p:spPr/>
        <p:txBody>
          <a:bodyPr/>
          <a:lstStyle/>
          <a:p>
            <a:pPr eaLnBrk="1" hangingPunct="1"/>
            <a:r>
              <a:rPr lang="en-US" altLang="en-US"/>
              <a:t>Unsigned Binary Integers</a:t>
            </a:r>
            <a:endParaRPr lang="en-AU" altLang="en-US"/>
          </a:p>
        </p:txBody>
      </p:sp>
      <p:sp>
        <p:nvSpPr>
          <p:cNvPr id="41987" name="Rectangle 9">
            <a:extLst>
              <a:ext uri="{FF2B5EF4-FFF2-40B4-BE49-F238E27FC236}">
                <a16:creationId xmlns:a16="http://schemas.microsoft.com/office/drawing/2014/main" id="{C5BB0A05-D4D3-0745-9A61-100ADC94F627}"/>
              </a:ext>
            </a:extLst>
          </p:cNvPr>
          <p:cNvSpPr>
            <a:spLocks noGrp="1" noChangeArrowheads="1"/>
          </p:cNvSpPr>
          <p:nvPr>
            <p:ph type="body" idx="1"/>
          </p:nvPr>
        </p:nvSpPr>
        <p:spPr>
          <a:xfrm>
            <a:off x="684213" y="1125538"/>
            <a:ext cx="8270875" cy="647700"/>
          </a:xfrm>
        </p:spPr>
        <p:txBody>
          <a:bodyPr/>
          <a:lstStyle/>
          <a:p>
            <a:pPr eaLnBrk="1" hangingPunct="1"/>
            <a:r>
              <a:rPr lang="en-US" altLang="en-US"/>
              <a:t>Given an n-bit number</a:t>
            </a:r>
            <a:endParaRPr lang="en-AU" altLang="en-US"/>
          </a:p>
        </p:txBody>
      </p:sp>
      <p:graphicFrame>
        <p:nvGraphicFramePr>
          <p:cNvPr id="41988" name="Object 4">
            <a:extLst>
              <a:ext uri="{FF2B5EF4-FFF2-40B4-BE49-F238E27FC236}">
                <a16:creationId xmlns:a16="http://schemas.microsoft.com/office/drawing/2014/main" id="{BFB9DC92-6681-D045-96D0-336A1031F48C}"/>
              </a:ext>
            </a:extLst>
          </p:cNvPr>
          <p:cNvGraphicFramePr>
            <a:graphicFrameLocks noChangeAspect="1"/>
          </p:cNvGraphicFramePr>
          <p:nvPr/>
        </p:nvGraphicFramePr>
        <p:xfrm>
          <a:off x="1447800" y="1844675"/>
          <a:ext cx="6010275" cy="579438"/>
        </p:xfrm>
        <a:graphic>
          <a:graphicData uri="http://schemas.openxmlformats.org/presentationml/2006/ole">
            <mc:AlternateContent xmlns:mc="http://schemas.openxmlformats.org/markup-compatibility/2006">
              <mc:Choice xmlns:v="urn:schemas-microsoft-com:vml" Requires="v">
                <p:oleObj spid="_x0000_s41987" name="Equation" r:id="rId4" imgW="57632600" imgH="5562600" progId="Equation.3">
                  <p:embed/>
                </p:oleObj>
              </mc:Choice>
              <mc:Fallback>
                <p:oleObj name="Equation" r:id="rId4" imgW="57632600" imgH="5562600" progId="Equation.3">
                  <p:embed/>
                  <p:pic>
                    <p:nvPicPr>
                      <p:cNvPr id="41988" name="Object 4">
                        <a:extLst>
                          <a:ext uri="{FF2B5EF4-FFF2-40B4-BE49-F238E27FC236}">
                            <a16:creationId xmlns:a16="http://schemas.microsoft.com/office/drawing/2014/main" id="{BFB9DC92-6681-D045-96D0-336A1031F4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844675"/>
                        <a:ext cx="6010275" cy="57943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9" name="Rectangle 5">
            <a:extLst>
              <a:ext uri="{FF2B5EF4-FFF2-40B4-BE49-F238E27FC236}">
                <a16:creationId xmlns:a16="http://schemas.microsoft.com/office/drawing/2014/main" id="{2EEF3C46-193E-F641-A8BD-100C127169C7}"/>
              </a:ext>
            </a:extLst>
          </p:cNvPr>
          <p:cNvSpPr>
            <a:spLocks noChangeArrowheads="1"/>
          </p:cNvSpPr>
          <p:nvPr/>
        </p:nvSpPr>
        <p:spPr bwMode="auto">
          <a:xfrm>
            <a:off x="684213" y="2565400"/>
            <a:ext cx="8270875"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eaLnBrk="1" hangingPunct="1"/>
            <a:r>
              <a:rPr lang="en-US" altLang="en-US"/>
              <a:t>Range: 0 to +2</a:t>
            </a:r>
            <a:r>
              <a:rPr lang="en-US" altLang="en-US" baseline="30000"/>
              <a:t>n</a:t>
            </a:r>
            <a:r>
              <a:rPr lang="en-US" altLang="en-US"/>
              <a:t> – 1</a:t>
            </a:r>
          </a:p>
          <a:p>
            <a:pPr eaLnBrk="1" hangingPunct="1"/>
            <a:r>
              <a:rPr lang="en-US" altLang="en-US"/>
              <a:t>Example</a:t>
            </a:r>
          </a:p>
          <a:p>
            <a:pPr lvl="1" eaLnBrk="1" hangingPunct="1"/>
            <a:r>
              <a:rPr lang="en-US" altLang="en-US" sz="2400"/>
              <a:t>0000 0000 0000 0000 0000 0000 0000 1011</a:t>
            </a:r>
            <a:r>
              <a:rPr lang="en-US" altLang="en-US" sz="2400" baseline="-25000"/>
              <a:t>2</a:t>
            </a:r>
            <a:br>
              <a:rPr lang="en-US" altLang="en-US" sz="2400"/>
            </a:br>
            <a:r>
              <a:rPr lang="en-US" altLang="en-US" sz="2400"/>
              <a:t>= 0 + … + 1×2</a:t>
            </a:r>
            <a:r>
              <a:rPr lang="en-US" altLang="en-US" sz="2400" baseline="30000"/>
              <a:t>3</a:t>
            </a:r>
            <a:r>
              <a:rPr lang="en-US" altLang="en-US" sz="2400"/>
              <a:t> + 0×2</a:t>
            </a:r>
            <a:r>
              <a:rPr lang="en-US" altLang="en-US" sz="2400" baseline="30000"/>
              <a:t>2</a:t>
            </a:r>
            <a:r>
              <a:rPr lang="en-US" altLang="en-US" sz="2400"/>
              <a:t> +1×2</a:t>
            </a:r>
            <a:r>
              <a:rPr lang="en-US" altLang="en-US" sz="2400" baseline="30000"/>
              <a:t>1</a:t>
            </a:r>
            <a:r>
              <a:rPr lang="en-US" altLang="en-US" sz="2400"/>
              <a:t> +1×2</a:t>
            </a:r>
            <a:r>
              <a:rPr lang="en-US" altLang="en-US" sz="2400" baseline="30000"/>
              <a:t>0</a:t>
            </a:r>
            <a:br>
              <a:rPr lang="en-US" altLang="en-US" sz="2400"/>
            </a:br>
            <a:r>
              <a:rPr lang="en-US" altLang="en-US" sz="2400"/>
              <a:t>= 0 + … + 8 + 0 + 2 + 1 = 11</a:t>
            </a:r>
            <a:r>
              <a:rPr lang="en-US" altLang="en-US" sz="2400" baseline="-25000"/>
              <a:t>10</a:t>
            </a:r>
            <a:endParaRPr lang="en-US" altLang="en-US" sz="2400"/>
          </a:p>
          <a:p>
            <a:pPr eaLnBrk="1" hangingPunct="1"/>
            <a:r>
              <a:rPr lang="en-US" altLang="en-US"/>
              <a:t>Using 32 bits</a:t>
            </a:r>
          </a:p>
          <a:p>
            <a:pPr lvl="1" eaLnBrk="1" hangingPunct="1"/>
            <a:r>
              <a:rPr lang="en-US" altLang="en-US"/>
              <a:t>0 to +4,294,967,295</a:t>
            </a:r>
          </a:p>
        </p:txBody>
      </p:sp>
      <p:sp>
        <p:nvSpPr>
          <p:cNvPr id="41990" name="Text Box 7">
            <a:extLst>
              <a:ext uri="{FF2B5EF4-FFF2-40B4-BE49-F238E27FC236}">
                <a16:creationId xmlns:a16="http://schemas.microsoft.com/office/drawing/2014/main" id="{6DD5FB97-3754-E147-B927-06EBFE6019C2}"/>
              </a:ext>
            </a:extLst>
          </p:cNvPr>
          <p:cNvSpPr txBox="1">
            <a:spLocks noChangeArrowheads="1"/>
          </p:cNvSpPr>
          <p:nvPr/>
        </p:nvSpPr>
        <p:spPr bwMode="auto">
          <a:xfrm rot="5400000">
            <a:off x="7027069" y="1750219"/>
            <a:ext cx="38671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§2.4 Signed and Unsigned Numbers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a:extLst>
              <a:ext uri="{FF2B5EF4-FFF2-40B4-BE49-F238E27FC236}">
                <a16:creationId xmlns:a16="http://schemas.microsoft.com/office/drawing/2014/main" id="{FF09EF83-7253-A94B-8DE8-FA2FF13A2F1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0884FFE-2BE3-1349-8BCC-EFF905119CD4}" type="slidenum">
              <a:rPr lang="en-AU" altLang="en-US" sz="1400" smtClean="0"/>
              <a:pPr>
                <a:spcBef>
                  <a:spcPct val="0"/>
                </a:spcBef>
                <a:buClrTx/>
                <a:buSzTx/>
                <a:buFontTx/>
                <a:buNone/>
              </a:pPr>
              <a:t>15</a:t>
            </a:fld>
            <a:endParaRPr lang="en-AU" altLang="en-US" sz="1400"/>
          </a:p>
        </p:txBody>
      </p:sp>
      <p:sp>
        <p:nvSpPr>
          <p:cNvPr id="44034" name="Rectangle 6">
            <a:extLst>
              <a:ext uri="{FF2B5EF4-FFF2-40B4-BE49-F238E27FC236}">
                <a16:creationId xmlns:a16="http://schemas.microsoft.com/office/drawing/2014/main" id="{26CA677B-0FB5-D143-909E-4FF6953C14F1}"/>
              </a:ext>
            </a:extLst>
          </p:cNvPr>
          <p:cNvSpPr>
            <a:spLocks noGrp="1" noChangeArrowheads="1"/>
          </p:cNvSpPr>
          <p:nvPr>
            <p:ph type="title"/>
          </p:nvPr>
        </p:nvSpPr>
        <p:spPr>
          <a:xfrm>
            <a:off x="684213" y="206375"/>
            <a:ext cx="8259762" cy="701675"/>
          </a:xfrm>
        </p:spPr>
        <p:txBody>
          <a:bodyPr/>
          <a:lstStyle/>
          <a:p>
            <a:pPr eaLnBrk="1" hangingPunct="1"/>
            <a:r>
              <a:rPr lang="en-US" altLang="en-US" sz="4000"/>
              <a:t>2s-Complement Signed Integers</a:t>
            </a:r>
            <a:endParaRPr lang="en-AU" altLang="en-US" sz="4000"/>
          </a:p>
        </p:txBody>
      </p:sp>
      <p:sp>
        <p:nvSpPr>
          <p:cNvPr id="44035" name="Rectangle 7">
            <a:extLst>
              <a:ext uri="{FF2B5EF4-FFF2-40B4-BE49-F238E27FC236}">
                <a16:creationId xmlns:a16="http://schemas.microsoft.com/office/drawing/2014/main" id="{CB98024A-BF45-5541-8047-EF6F4F497153}"/>
              </a:ext>
            </a:extLst>
          </p:cNvPr>
          <p:cNvSpPr>
            <a:spLocks noGrp="1" noChangeArrowheads="1"/>
          </p:cNvSpPr>
          <p:nvPr>
            <p:ph type="body" idx="1"/>
          </p:nvPr>
        </p:nvSpPr>
        <p:spPr>
          <a:xfrm>
            <a:off x="684213" y="1125538"/>
            <a:ext cx="8270875" cy="647700"/>
          </a:xfrm>
        </p:spPr>
        <p:txBody>
          <a:bodyPr/>
          <a:lstStyle/>
          <a:p>
            <a:pPr eaLnBrk="1" hangingPunct="1"/>
            <a:r>
              <a:rPr lang="en-US" altLang="en-US"/>
              <a:t>Given an n-bit number</a:t>
            </a:r>
            <a:endParaRPr lang="en-AU" altLang="en-US"/>
          </a:p>
        </p:txBody>
      </p:sp>
      <p:graphicFrame>
        <p:nvGraphicFramePr>
          <p:cNvPr id="44036" name="Object 4">
            <a:extLst>
              <a:ext uri="{FF2B5EF4-FFF2-40B4-BE49-F238E27FC236}">
                <a16:creationId xmlns:a16="http://schemas.microsoft.com/office/drawing/2014/main" id="{1F93F279-BC0C-6046-9FE6-787F2970C548}"/>
              </a:ext>
            </a:extLst>
          </p:cNvPr>
          <p:cNvGraphicFramePr>
            <a:graphicFrameLocks noChangeAspect="1"/>
          </p:cNvGraphicFramePr>
          <p:nvPr/>
        </p:nvGraphicFramePr>
        <p:xfrm>
          <a:off x="1433513" y="1844675"/>
          <a:ext cx="6223000" cy="579438"/>
        </p:xfrm>
        <a:graphic>
          <a:graphicData uri="http://schemas.openxmlformats.org/presentationml/2006/ole">
            <mc:AlternateContent xmlns:mc="http://schemas.openxmlformats.org/markup-compatibility/2006">
              <mc:Choice xmlns:v="urn:schemas-microsoft-com:vml" Requires="v">
                <p:oleObj spid="_x0000_s44035" name="Equation" r:id="rId4" imgW="59690000" imgH="5562600" progId="Equation.3">
                  <p:embed/>
                </p:oleObj>
              </mc:Choice>
              <mc:Fallback>
                <p:oleObj name="Equation" r:id="rId4" imgW="59690000" imgH="5562600" progId="Equation.3">
                  <p:embed/>
                  <p:pic>
                    <p:nvPicPr>
                      <p:cNvPr id="44036" name="Object 4">
                        <a:extLst>
                          <a:ext uri="{FF2B5EF4-FFF2-40B4-BE49-F238E27FC236}">
                            <a16:creationId xmlns:a16="http://schemas.microsoft.com/office/drawing/2014/main" id="{1F93F279-BC0C-6046-9FE6-787F2970C5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13" y="1844675"/>
                        <a:ext cx="6223000" cy="57943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7" name="Rectangle 5">
            <a:extLst>
              <a:ext uri="{FF2B5EF4-FFF2-40B4-BE49-F238E27FC236}">
                <a16:creationId xmlns:a16="http://schemas.microsoft.com/office/drawing/2014/main" id="{E1107CA0-2EB3-F64C-BC05-AB3F1B4304F1}"/>
              </a:ext>
            </a:extLst>
          </p:cNvPr>
          <p:cNvSpPr>
            <a:spLocks noChangeArrowheads="1"/>
          </p:cNvSpPr>
          <p:nvPr/>
        </p:nvSpPr>
        <p:spPr bwMode="auto">
          <a:xfrm>
            <a:off x="684213" y="2565400"/>
            <a:ext cx="827087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eaLnBrk="1" hangingPunct="1"/>
            <a:r>
              <a:rPr lang="en-US" altLang="en-US"/>
              <a:t>Range: –2</a:t>
            </a:r>
            <a:r>
              <a:rPr lang="en-US" altLang="en-US" baseline="30000"/>
              <a:t>n – 1</a:t>
            </a:r>
            <a:r>
              <a:rPr lang="en-US" altLang="en-US"/>
              <a:t> to +2</a:t>
            </a:r>
            <a:r>
              <a:rPr lang="en-US" altLang="en-US" baseline="30000"/>
              <a:t>n – 1</a:t>
            </a:r>
            <a:r>
              <a:rPr lang="en-US" altLang="en-US"/>
              <a:t> – 1</a:t>
            </a:r>
          </a:p>
          <a:p>
            <a:pPr eaLnBrk="1" hangingPunct="1"/>
            <a:r>
              <a:rPr lang="en-US" altLang="en-US"/>
              <a:t>Example</a:t>
            </a:r>
          </a:p>
          <a:p>
            <a:pPr lvl="1" eaLnBrk="1" hangingPunct="1"/>
            <a:r>
              <a:rPr lang="en-US" altLang="en-US" sz="2400"/>
              <a:t>1111 1111 1111 1111 1111 1111 1111 1100</a:t>
            </a:r>
            <a:r>
              <a:rPr lang="en-US" altLang="en-US" sz="2400" baseline="-25000"/>
              <a:t>2</a:t>
            </a:r>
            <a:br>
              <a:rPr lang="en-US" altLang="en-US" sz="2400"/>
            </a:br>
            <a:r>
              <a:rPr lang="en-US" altLang="en-US" sz="2400"/>
              <a:t>= –1×2</a:t>
            </a:r>
            <a:r>
              <a:rPr lang="en-US" altLang="en-US" sz="2400" baseline="30000"/>
              <a:t>31</a:t>
            </a:r>
            <a:r>
              <a:rPr lang="en-US" altLang="en-US" sz="2400"/>
              <a:t> + 1×2</a:t>
            </a:r>
            <a:r>
              <a:rPr lang="en-US" altLang="en-US" sz="2400" baseline="30000"/>
              <a:t>30</a:t>
            </a:r>
            <a:r>
              <a:rPr lang="en-US" altLang="en-US" sz="2400"/>
              <a:t> + … + 1×2</a:t>
            </a:r>
            <a:r>
              <a:rPr lang="en-US" altLang="en-US" sz="2400" baseline="30000"/>
              <a:t>2</a:t>
            </a:r>
            <a:r>
              <a:rPr lang="en-US" altLang="en-US" sz="2400"/>
              <a:t> +0×2</a:t>
            </a:r>
            <a:r>
              <a:rPr lang="en-US" altLang="en-US" sz="2400" baseline="30000"/>
              <a:t>1</a:t>
            </a:r>
            <a:r>
              <a:rPr lang="en-US" altLang="en-US" sz="2400"/>
              <a:t> +0×2</a:t>
            </a:r>
            <a:r>
              <a:rPr lang="en-US" altLang="en-US" sz="2400" baseline="30000"/>
              <a:t>0</a:t>
            </a:r>
            <a:br>
              <a:rPr lang="en-US" altLang="en-US" sz="2400"/>
            </a:br>
            <a:r>
              <a:rPr lang="en-US" altLang="en-US" sz="2400"/>
              <a:t>= –2,147,483,648 + 2,147,483,644 = –4</a:t>
            </a:r>
            <a:r>
              <a:rPr lang="en-US" altLang="en-US" sz="2400" baseline="-25000"/>
              <a:t>10</a:t>
            </a:r>
            <a:endParaRPr lang="en-US" altLang="en-US" sz="2400"/>
          </a:p>
          <a:p>
            <a:pPr eaLnBrk="1" hangingPunct="1"/>
            <a:r>
              <a:rPr lang="en-US" altLang="en-US"/>
              <a:t>Using 32 bits</a:t>
            </a:r>
          </a:p>
          <a:p>
            <a:pPr lvl="1" eaLnBrk="1" hangingPunct="1"/>
            <a:r>
              <a:rPr lang="en-US" altLang="en-US"/>
              <a:t>–2,147,483,648 to +2,147,483,647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a:extLst>
              <a:ext uri="{FF2B5EF4-FFF2-40B4-BE49-F238E27FC236}">
                <a16:creationId xmlns:a16="http://schemas.microsoft.com/office/drawing/2014/main" id="{4E883E2C-FBE5-4F42-AABF-52E96B1BBD5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B29CCFA-8F96-DF4B-961D-917E28592869}" type="slidenum">
              <a:rPr lang="en-AU" altLang="en-US" sz="1400" smtClean="0"/>
              <a:pPr>
                <a:spcBef>
                  <a:spcPct val="0"/>
                </a:spcBef>
                <a:buClrTx/>
                <a:buSzTx/>
                <a:buFontTx/>
                <a:buNone/>
              </a:pPr>
              <a:t>16</a:t>
            </a:fld>
            <a:endParaRPr lang="en-AU" altLang="en-US" sz="1400"/>
          </a:p>
        </p:txBody>
      </p:sp>
      <p:sp>
        <p:nvSpPr>
          <p:cNvPr id="46082" name="Rectangle 4">
            <a:extLst>
              <a:ext uri="{FF2B5EF4-FFF2-40B4-BE49-F238E27FC236}">
                <a16:creationId xmlns:a16="http://schemas.microsoft.com/office/drawing/2014/main" id="{E78FE20B-91D6-E94C-8D90-8B8AFA1354AC}"/>
              </a:ext>
            </a:extLst>
          </p:cNvPr>
          <p:cNvSpPr>
            <a:spLocks noGrp="1" noChangeArrowheads="1"/>
          </p:cNvSpPr>
          <p:nvPr>
            <p:ph type="title"/>
          </p:nvPr>
        </p:nvSpPr>
        <p:spPr>
          <a:xfrm>
            <a:off x="684213" y="206375"/>
            <a:ext cx="8259762" cy="701675"/>
          </a:xfrm>
        </p:spPr>
        <p:txBody>
          <a:bodyPr/>
          <a:lstStyle/>
          <a:p>
            <a:pPr eaLnBrk="1" hangingPunct="1"/>
            <a:r>
              <a:rPr lang="en-US" altLang="en-US" sz="4000"/>
              <a:t>2s-Complement Signed Integers</a:t>
            </a:r>
            <a:endParaRPr lang="en-AU" altLang="en-US" sz="4000"/>
          </a:p>
        </p:txBody>
      </p:sp>
      <p:sp>
        <p:nvSpPr>
          <p:cNvPr id="46083" name="Rectangle 5">
            <a:extLst>
              <a:ext uri="{FF2B5EF4-FFF2-40B4-BE49-F238E27FC236}">
                <a16:creationId xmlns:a16="http://schemas.microsoft.com/office/drawing/2014/main" id="{90F1361D-63BA-8E49-9B34-80F52298DFF5}"/>
              </a:ext>
            </a:extLst>
          </p:cNvPr>
          <p:cNvSpPr>
            <a:spLocks noGrp="1" noChangeArrowheads="1"/>
          </p:cNvSpPr>
          <p:nvPr>
            <p:ph type="body" idx="1"/>
          </p:nvPr>
        </p:nvSpPr>
        <p:spPr/>
        <p:txBody>
          <a:bodyPr/>
          <a:lstStyle/>
          <a:p>
            <a:pPr eaLnBrk="1" hangingPunct="1">
              <a:lnSpc>
                <a:spcPct val="90000"/>
              </a:lnSpc>
              <a:tabLst>
                <a:tab pos="1341438" algn="l"/>
                <a:tab pos="2874963" algn="l"/>
              </a:tabLst>
            </a:pPr>
            <a:r>
              <a:rPr lang="en-US" altLang="en-US" sz="2800"/>
              <a:t>Bit 31 is sign bit</a:t>
            </a:r>
          </a:p>
          <a:p>
            <a:pPr lvl="1" eaLnBrk="1" hangingPunct="1">
              <a:lnSpc>
                <a:spcPct val="90000"/>
              </a:lnSpc>
              <a:tabLst>
                <a:tab pos="1341438" algn="l"/>
                <a:tab pos="2874963" algn="l"/>
              </a:tabLst>
            </a:pPr>
            <a:r>
              <a:rPr lang="en-US" altLang="en-US" sz="2400"/>
              <a:t>1 for negative numbers</a:t>
            </a:r>
          </a:p>
          <a:p>
            <a:pPr lvl="1" eaLnBrk="1" hangingPunct="1">
              <a:lnSpc>
                <a:spcPct val="90000"/>
              </a:lnSpc>
              <a:tabLst>
                <a:tab pos="1341438" algn="l"/>
                <a:tab pos="2874963" algn="l"/>
              </a:tabLst>
            </a:pPr>
            <a:r>
              <a:rPr lang="en-US" altLang="en-US" sz="2400"/>
              <a:t>0 for non-negative numbers</a:t>
            </a:r>
          </a:p>
          <a:p>
            <a:pPr eaLnBrk="1" hangingPunct="1">
              <a:lnSpc>
                <a:spcPct val="90000"/>
              </a:lnSpc>
              <a:tabLst>
                <a:tab pos="1341438" algn="l"/>
                <a:tab pos="2874963" algn="l"/>
              </a:tabLst>
            </a:pPr>
            <a:r>
              <a:rPr lang="en-AU" altLang="en-US" sz="2800"/>
              <a:t>–(–2</a:t>
            </a:r>
            <a:r>
              <a:rPr lang="en-AU" altLang="en-US" sz="2800" baseline="30000"/>
              <a:t>n – 1</a:t>
            </a:r>
            <a:r>
              <a:rPr lang="en-AU" altLang="en-US" sz="2800"/>
              <a:t>) can’t be represented</a:t>
            </a:r>
          </a:p>
          <a:p>
            <a:pPr eaLnBrk="1" hangingPunct="1">
              <a:lnSpc>
                <a:spcPct val="90000"/>
              </a:lnSpc>
              <a:tabLst>
                <a:tab pos="1341438" algn="l"/>
                <a:tab pos="2874963" algn="l"/>
              </a:tabLst>
            </a:pPr>
            <a:r>
              <a:rPr lang="en-US" altLang="en-US" sz="2800"/>
              <a:t>Non-negative numbers have the same unsigned and 2s-complement representation</a:t>
            </a:r>
            <a:endParaRPr lang="en-AU" altLang="en-US" sz="2800"/>
          </a:p>
          <a:p>
            <a:pPr eaLnBrk="1" hangingPunct="1">
              <a:lnSpc>
                <a:spcPct val="90000"/>
              </a:lnSpc>
              <a:tabLst>
                <a:tab pos="1341438" algn="l"/>
                <a:tab pos="2874963" algn="l"/>
              </a:tabLst>
            </a:pPr>
            <a:r>
              <a:rPr lang="en-US" altLang="en-US" sz="2800"/>
              <a:t>Some specific numbers</a:t>
            </a:r>
          </a:p>
          <a:p>
            <a:pPr lvl="1" eaLnBrk="1" hangingPunct="1">
              <a:lnSpc>
                <a:spcPct val="90000"/>
              </a:lnSpc>
              <a:tabLst>
                <a:tab pos="1341438" algn="l"/>
                <a:tab pos="2874963" algn="l"/>
              </a:tabLst>
            </a:pPr>
            <a:r>
              <a:rPr lang="en-US" altLang="en-US" sz="2400"/>
              <a:t>  0:	0000 0000 … 0000</a:t>
            </a:r>
          </a:p>
          <a:p>
            <a:pPr lvl="1" eaLnBrk="1" hangingPunct="1">
              <a:lnSpc>
                <a:spcPct val="90000"/>
              </a:lnSpc>
              <a:tabLst>
                <a:tab pos="1341438" algn="l"/>
                <a:tab pos="2874963" algn="l"/>
              </a:tabLst>
            </a:pPr>
            <a:r>
              <a:rPr lang="en-AU" altLang="en-US" sz="2400"/>
              <a:t>–1:	1111 1111 … 1111</a:t>
            </a:r>
          </a:p>
          <a:p>
            <a:pPr lvl="1" eaLnBrk="1" hangingPunct="1">
              <a:lnSpc>
                <a:spcPct val="90000"/>
              </a:lnSpc>
              <a:tabLst>
                <a:tab pos="1341438" algn="l"/>
                <a:tab pos="2874963" algn="l"/>
              </a:tabLst>
            </a:pPr>
            <a:r>
              <a:rPr lang="en-US" altLang="en-US" sz="2400"/>
              <a:t>Most-negative:	1000 0000 … 0000</a:t>
            </a:r>
          </a:p>
          <a:p>
            <a:pPr lvl="1" eaLnBrk="1" hangingPunct="1">
              <a:lnSpc>
                <a:spcPct val="90000"/>
              </a:lnSpc>
              <a:tabLst>
                <a:tab pos="1341438" algn="l"/>
                <a:tab pos="2874963" algn="l"/>
              </a:tabLst>
            </a:pPr>
            <a:r>
              <a:rPr lang="en-US" altLang="en-US" sz="2400"/>
              <a:t>Most-positive:	0111 1111 … 1111</a:t>
            </a:r>
            <a:endParaRPr lang="en-AU"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a:extLst>
              <a:ext uri="{FF2B5EF4-FFF2-40B4-BE49-F238E27FC236}">
                <a16:creationId xmlns:a16="http://schemas.microsoft.com/office/drawing/2014/main" id="{4163639F-40A0-A842-BC01-1A81BA5A420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94D6282-4BA1-2B40-8718-024312504CF1}" type="slidenum">
              <a:rPr lang="en-AU" altLang="en-US" sz="1400" smtClean="0"/>
              <a:pPr>
                <a:spcBef>
                  <a:spcPct val="0"/>
                </a:spcBef>
                <a:buClrTx/>
                <a:buSzTx/>
                <a:buFontTx/>
                <a:buNone/>
              </a:pPr>
              <a:t>17</a:t>
            </a:fld>
            <a:endParaRPr lang="en-AU" altLang="en-US" sz="1400"/>
          </a:p>
        </p:txBody>
      </p:sp>
      <p:sp>
        <p:nvSpPr>
          <p:cNvPr id="48130" name="Rectangle 6">
            <a:extLst>
              <a:ext uri="{FF2B5EF4-FFF2-40B4-BE49-F238E27FC236}">
                <a16:creationId xmlns:a16="http://schemas.microsoft.com/office/drawing/2014/main" id="{28A48971-ADD9-F940-AAA2-D035CB322EA2}"/>
              </a:ext>
            </a:extLst>
          </p:cNvPr>
          <p:cNvSpPr>
            <a:spLocks noGrp="1" noChangeArrowheads="1"/>
          </p:cNvSpPr>
          <p:nvPr>
            <p:ph type="title"/>
          </p:nvPr>
        </p:nvSpPr>
        <p:spPr/>
        <p:txBody>
          <a:bodyPr/>
          <a:lstStyle/>
          <a:p>
            <a:pPr eaLnBrk="1" hangingPunct="1"/>
            <a:r>
              <a:rPr lang="en-US" altLang="en-US"/>
              <a:t>Signed Negation</a:t>
            </a:r>
            <a:endParaRPr lang="en-AU" altLang="en-US"/>
          </a:p>
        </p:txBody>
      </p:sp>
      <p:sp>
        <p:nvSpPr>
          <p:cNvPr id="48131" name="Rectangle 7">
            <a:extLst>
              <a:ext uri="{FF2B5EF4-FFF2-40B4-BE49-F238E27FC236}">
                <a16:creationId xmlns:a16="http://schemas.microsoft.com/office/drawing/2014/main" id="{5E3FF5BA-F4DC-0348-9560-42C105D760C3}"/>
              </a:ext>
            </a:extLst>
          </p:cNvPr>
          <p:cNvSpPr>
            <a:spLocks noGrp="1" noChangeArrowheads="1"/>
          </p:cNvSpPr>
          <p:nvPr>
            <p:ph type="body" idx="1"/>
          </p:nvPr>
        </p:nvSpPr>
        <p:spPr>
          <a:xfrm>
            <a:off x="684213" y="1125538"/>
            <a:ext cx="8270875" cy="1295400"/>
          </a:xfrm>
        </p:spPr>
        <p:txBody>
          <a:bodyPr/>
          <a:lstStyle/>
          <a:p>
            <a:pPr eaLnBrk="1" hangingPunct="1"/>
            <a:r>
              <a:rPr lang="en-US" altLang="en-US"/>
              <a:t>Complement and add 1</a:t>
            </a:r>
          </a:p>
          <a:p>
            <a:pPr lvl="1" eaLnBrk="1" hangingPunct="1"/>
            <a:r>
              <a:rPr lang="en-US" altLang="en-US"/>
              <a:t>Complement means 1 </a:t>
            </a:r>
            <a:r>
              <a:rPr lang="en-US" altLang="en-US">
                <a:cs typeface="Arial" panose="020B0604020202020204" pitchFamily="34" charset="0"/>
              </a:rPr>
              <a:t>→ </a:t>
            </a:r>
            <a:r>
              <a:rPr lang="en-US" altLang="en-US"/>
              <a:t>0, 0 </a:t>
            </a:r>
            <a:r>
              <a:rPr lang="en-US" altLang="en-US">
                <a:cs typeface="Arial" panose="020B0604020202020204" pitchFamily="34" charset="0"/>
              </a:rPr>
              <a:t>→</a:t>
            </a:r>
            <a:r>
              <a:rPr lang="en-US" altLang="en-US"/>
              <a:t> 1</a:t>
            </a:r>
          </a:p>
        </p:txBody>
      </p:sp>
      <p:graphicFrame>
        <p:nvGraphicFramePr>
          <p:cNvPr id="48132" name="Object 4">
            <a:extLst>
              <a:ext uri="{FF2B5EF4-FFF2-40B4-BE49-F238E27FC236}">
                <a16:creationId xmlns:a16="http://schemas.microsoft.com/office/drawing/2014/main" id="{A64588B6-8717-A949-8F46-B102A4CB2322}"/>
              </a:ext>
            </a:extLst>
          </p:cNvPr>
          <p:cNvGraphicFramePr>
            <a:graphicFrameLocks noChangeAspect="1"/>
          </p:cNvGraphicFramePr>
          <p:nvPr/>
        </p:nvGraphicFramePr>
        <p:xfrm>
          <a:off x="1592263" y="2536825"/>
          <a:ext cx="3514725" cy="1143000"/>
        </p:xfrm>
        <a:graphic>
          <a:graphicData uri="http://schemas.openxmlformats.org/presentationml/2006/ole">
            <mc:AlternateContent xmlns:mc="http://schemas.openxmlformats.org/markup-compatibility/2006">
              <mc:Choice xmlns:v="urn:schemas-microsoft-com:vml" Requires="v">
                <p:oleObj spid="_x0000_s48131" name="Equation" r:id="rId4" imgW="35991800" imgH="11696700" progId="Equation.3">
                  <p:embed/>
                </p:oleObj>
              </mc:Choice>
              <mc:Fallback>
                <p:oleObj name="Equation" r:id="rId4" imgW="35991800" imgH="11696700" progId="Equation.3">
                  <p:embed/>
                  <p:pic>
                    <p:nvPicPr>
                      <p:cNvPr id="48132" name="Object 4">
                        <a:extLst>
                          <a:ext uri="{FF2B5EF4-FFF2-40B4-BE49-F238E27FC236}">
                            <a16:creationId xmlns:a16="http://schemas.microsoft.com/office/drawing/2014/main" id="{A64588B6-8717-A949-8F46-B102A4CB2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2263" y="2536825"/>
                        <a:ext cx="3514725" cy="11430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 name="Rectangle 5">
            <a:extLst>
              <a:ext uri="{FF2B5EF4-FFF2-40B4-BE49-F238E27FC236}">
                <a16:creationId xmlns:a16="http://schemas.microsoft.com/office/drawing/2014/main" id="{0ED48A89-BACA-9B40-9CFA-6CB3F0365684}"/>
              </a:ext>
            </a:extLst>
          </p:cNvPr>
          <p:cNvSpPr>
            <a:spLocks noChangeArrowheads="1"/>
          </p:cNvSpPr>
          <p:nvPr/>
        </p:nvSpPr>
        <p:spPr bwMode="auto">
          <a:xfrm>
            <a:off x="684213" y="3933825"/>
            <a:ext cx="8270875"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eaLnBrk="1" hangingPunct="1"/>
            <a:r>
              <a:rPr lang="en-US" altLang="en-US"/>
              <a:t>Example: negate +2</a:t>
            </a:r>
          </a:p>
          <a:p>
            <a:pPr lvl="1" eaLnBrk="1" hangingPunct="1"/>
            <a:r>
              <a:rPr lang="en-US" altLang="en-US"/>
              <a:t>+2 = 0000 0000 … 0010</a:t>
            </a:r>
            <a:r>
              <a:rPr lang="en-US" altLang="en-US" baseline="-25000"/>
              <a:t>2</a:t>
            </a:r>
            <a:endParaRPr lang="en-US" altLang="en-US"/>
          </a:p>
          <a:p>
            <a:pPr lvl="1" eaLnBrk="1" hangingPunct="1"/>
            <a:r>
              <a:rPr lang="en-US" altLang="en-US"/>
              <a:t>–2 = 1111 1111 … 1101</a:t>
            </a:r>
            <a:r>
              <a:rPr lang="en-US" altLang="en-US" baseline="-25000"/>
              <a:t>2</a:t>
            </a:r>
            <a:r>
              <a:rPr lang="en-US" altLang="en-US"/>
              <a:t> + 1</a:t>
            </a:r>
            <a:br>
              <a:rPr lang="en-US" altLang="en-US"/>
            </a:br>
            <a:r>
              <a:rPr lang="en-US" altLang="en-US"/>
              <a:t>     = 1111 1111 … 1110</a:t>
            </a:r>
            <a:r>
              <a:rPr lang="en-US" altLang="en-US" baseline="-25000"/>
              <a:t>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a:extLst>
              <a:ext uri="{FF2B5EF4-FFF2-40B4-BE49-F238E27FC236}">
                <a16:creationId xmlns:a16="http://schemas.microsoft.com/office/drawing/2014/main" id="{DBFF6D53-199B-6A42-9F39-978AA628FB6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5D5435C-A985-CA40-9136-61FF8C85C4DB}" type="slidenum">
              <a:rPr lang="en-AU" altLang="en-US" sz="1400" smtClean="0"/>
              <a:pPr>
                <a:spcBef>
                  <a:spcPct val="0"/>
                </a:spcBef>
                <a:buClrTx/>
                <a:buSzTx/>
                <a:buFontTx/>
                <a:buNone/>
              </a:pPr>
              <a:t>18</a:t>
            </a:fld>
            <a:endParaRPr lang="en-AU" altLang="en-US" sz="1400"/>
          </a:p>
        </p:txBody>
      </p:sp>
      <p:sp>
        <p:nvSpPr>
          <p:cNvPr id="50178" name="Rectangle 5">
            <a:extLst>
              <a:ext uri="{FF2B5EF4-FFF2-40B4-BE49-F238E27FC236}">
                <a16:creationId xmlns:a16="http://schemas.microsoft.com/office/drawing/2014/main" id="{4C4FC19F-0134-9049-A128-3E5457070AF2}"/>
              </a:ext>
            </a:extLst>
          </p:cNvPr>
          <p:cNvSpPr>
            <a:spLocks noGrp="1" noChangeArrowheads="1"/>
          </p:cNvSpPr>
          <p:nvPr>
            <p:ph type="title"/>
          </p:nvPr>
        </p:nvSpPr>
        <p:spPr/>
        <p:txBody>
          <a:bodyPr/>
          <a:lstStyle/>
          <a:p>
            <a:pPr eaLnBrk="1" hangingPunct="1"/>
            <a:r>
              <a:rPr lang="en-US" altLang="en-US"/>
              <a:t>Representing Instructions</a:t>
            </a:r>
            <a:endParaRPr lang="en-AU" altLang="en-US"/>
          </a:p>
        </p:txBody>
      </p:sp>
      <p:sp>
        <p:nvSpPr>
          <p:cNvPr id="50179" name="Rectangle 6">
            <a:extLst>
              <a:ext uri="{FF2B5EF4-FFF2-40B4-BE49-F238E27FC236}">
                <a16:creationId xmlns:a16="http://schemas.microsoft.com/office/drawing/2014/main" id="{10BF12CC-F222-094F-9203-286AE6A0BBDC}"/>
              </a:ext>
            </a:extLst>
          </p:cNvPr>
          <p:cNvSpPr>
            <a:spLocks noGrp="1" noChangeArrowheads="1"/>
          </p:cNvSpPr>
          <p:nvPr>
            <p:ph type="body" idx="1"/>
          </p:nvPr>
        </p:nvSpPr>
        <p:spPr/>
        <p:txBody>
          <a:bodyPr/>
          <a:lstStyle/>
          <a:p>
            <a:pPr eaLnBrk="1" hangingPunct="1"/>
            <a:r>
              <a:rPr lang="en-US" altLang="en-US" sz="2800"/>
              <a:t>Instructions are encoded in binary</a:t>
            </a:r>
          </a:p>
          <a:p>
            <a:pPr lvl="1" eaLnBrk="1" hangingPunct="1"/>
            <a:r>
              <a:rPr lang="en-US" altLang="en-US" sz="2400"/>
              <a:t>Called machine code</a:t>
            </a:r>
          </a:p>
          <a:p>
            <a:pPr eaLnBrk="1" hangingPunct="1"/>
            <a:r>
              <a:rPr lang="en-US" altLang="en-US" sz="2800"/>
              <a:t>MIPS instructions</a:t>
            </a:r>
          </a:p>
          <a:p>
            <a:pPr lvl="1" eaLnBrk="1" hangingPunct="1"/>
            <a:r>
              <a:rPr lang="en-US" altLang="en-US" sz="2400"/>
              <a:t>Encoded as 32-bit instruction words</a:t>
            </a:r>
          </a:p>
          <a:p>
            <a:pPr lvl="1" eaLnBrk="1" hangingPunct="1"/>
            <a:r>
              <a:rPr lang="en-US" altLang="en-US" sz="2400"/>
              <a:t>Small number of formats encoding operation code (opcode), register numbers, …</a:t>
            </a:r>
          </a:p>
          <a:p>
            <a:pPr lvl="1" eaLnBrk="1" hangingPunct="1"/>
            <a:r>
              <a:rPr lang="en-US" altLang="en-US" sz="2400"/>
              <a:t>Regularity!</a:t>
            </a:r>
          </a:p>
          <a:p>
            <a:pPr eaLnBrk="1" hangingPunct="1"/>
            <a:r>
              <a:rPr lang="en-US" altLang="en-US" sz="2800"/>
              <a:t>Register numbers</a:t>
            </a:r>
          </a:p>
          <a:p>
            <a:pPr lvl="1" eaLnBrk="1" hangingPunct="1"/>
            <a:r>
              <a:rPr lang="en-US" altLang="en-US" sz="2400"/>
              <a:t>$t0 – $t7 are reg’s 8 – 15</a:t>
            </a:r>
          </a:p>
          <a:p>
            <a:pPr lvl="1" eaLnBrk="1" hangingPunct="1"/>
            <a:r>
              <a:rPr lang="en-US" altLang="en-US" sz="2400"/>
              <a:t>$t8 – $t9 are reg’s 24 – 25</a:t>
            </a:r>
          </a:p>
          <a:p>
            <a:pPr lvl="1" eaLnBrk="1" hangingPunct="1"/>
            <a:r>
              <a:rPr lang="en-US" altLang="en-US" sz="2400"/>
              <a:t>$s0 – $s7 are reg’s 16 – 23</a:t>
            </a:r>
          </a:p>
        </p:txBody>
      </p:sp>
      <p:sp>
        <p:nvSpPr>
          <p:cNvPr id="50180" name="Text Box 4">
            <a:extLst>
              <a:ext uri="{FF2B5EF4-FFF2-40B4-BE49-F238E27FC236}">
                <a16:creationId xmlns:a16="http://schemas.microsoft.com/office/drawing/2014/main" id="{A503DD1A-1DF2-6543-A966-1BD1FFC6A1BC}"/>
              </a:ext>
            </a:extLst>
          </p:cNvPr>
          <p:cNvSpPr txBox="1">
            <a:spLocks noChangeArrowheads="1"/>
          </p:cNvSpPr>
          <p:nvPr/>
        </p:nvSpPr>
        <p:spPr bwMode="auto">
          <a:xfrm rot="5400000">
            <a:off x="6474619" y="2302669"/>
            <a:ext cx="49720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§2.5 Representing Instructions in the Computer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a:extLst>
              <a:ext uri="{FF2B5EF4-FFF2-40B4-BE49-F238E27FC236}">
                <a16:creationId xmlns:a16="http://schemas.microsoft.com/office/drawing/2014/main" id="{24D2F96B-0C78-844A-903F-795EB9971E1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E48C179-08E6-E442-B78A-13687EAF842A}" type="slidenum">
              <a:rPr lang="en-AU" altLang="en-US" sz="1400" smtClean="0"/>
              <a:pPr>
                <a:spcBef>
                  <a:spcPct val="0"/>
                </a:spcBef>
                <a:buClrTx/>
                <a:buSzTx/>
                <a:buFontTx/>
                <a:buNone/>
              </a:pPr>
              <a:t>19</a:t>
            </a:fld>
            <a:endParaRPr lang="en-AU" altLang="en-US" sz="1400"/>
          </a:p>
        </p:txBody>
      </p:sp>
      <p:sp>
        <p:nvSpPr>
          <p:cNvPr id="52226" name="Rectangle 17">
            <a:extLst>
              <a:ext uri="{FF2B5EF4-FFF2-40B4-BE49-F238E27FC236}">
                <a16:creationId xmlns:a16="http://schemas.microsoft.com/office/drawing/2014/main" id="{609206A0-3960-F141-9207-7C355D8A19ED}"/>
              </a:ext>
            </a:extLst>
          </p:cNvPr>
          <p:cNvSpPr>
            <a:spLocks noGrp="1" noChangeArrowheads="1"/>
          </p:cNvSpPr>
          <p:nvPr>
            <p:ph type="title"/>
          </p:nvPr>
        </p:nvSpPr>
        <p:spPr/>
        <p:txBody>
          <a:bodyPr/>
          <a:lstStyle/>
          <a:p>
            <a:pPr eaLnBrk="1" hangingPunct="1"/>
            <a:r>
              <a:rPr lang="en-US" altLang="en-US"/>
              <a:t>MIPS R-format Instructions</a:t>
            </a:r>
            <a:endParaRPr lang="en-AU" altLang="en-US"/>
          </a:p>
        </p:txBody>
      </p:sp>
      <p:sp>
        <p:nvSpPr>
          <p:cNvPr id="52227" name="Rectangle 18">
            <a:extLst>
              <a:ext uri="{FF2B5EF4-FFF2-40B4-BE49-F238E27FC236}">
                <a16:creationId xmlns:a16="http://schemas.microsoft.com/office/drawing/2014/main" id="{97AD8E86-BCE4-6F42-9DF7-DAD023E4A757}"/>
              </a:ext>
            </a:extLst>
          </p:cNvPr>
          <p:cNvSpPr>
            <a:spLocks noGrp="1" noChangeArrowheads="1"/>
          </p:cNvSpPr>
          <p:nvPr>
            <p:ph type="body" idx="1"/>
          </p:nvPr>
        </p:nvSpPr>
        <p:spPr>
          <a:xfrm>
            <a:off x="684213" y="2276475"/>
            <a:ext cx="8270875" cy="3960813"/>
          </a:xfrm>
        </p:spPr>
        <p:txBody>
          <a:bodyPr/>
          <a:lstStyle/>
          <a:p>
            <a:pPr eaLnBrk="1" hangingPunct="1"/>
            <a:r>
              <a:rPr lang="en-US" altLang="en-US"/>
              <a:t>Instruction fields</a:t>
            </a:r>
          </a:p>
          <a:p>
            <a:pPr lvl="1" eaLnBrk="1" hangingPunct="1"/>
            <a:r>
              <a:rPr lang="en-US" altLang="en-US"/>
              <a:t>op: operation code (opcode)</a:t>
            </a:r>
          </a:p>
          <a:p>
            <a:pPr lvl="1" eaLnBrk="1" hangingPunct="1"/>
            <a:r>
              <a:rPr lang="en-US" altLang="en-US"/>
              <a:t>rs: first source register number</a:t>
            </a:r>
          </a:p>
          <a:p>
            <a:pPr lvl="1" eaLnBrk="1" hangingPunct="1"/>
            <a:r>
              <a:rPr lang="en-US" altLang="en-US"/>
              <a:t>rt: second source register number</a:t>
            </a:r>
          </a:p>
          <a:p>
            <a:pPr lvl="1" eaLnBrk="1" hangingPunct="1"/>
            <a:r>
              <a:rPr lang="en-US" altLang="en-US"/>
              <a:t>rd: destination register number</a:t>
            </a:r>
          </a:p>
          <a:p>
            <a:pPr lvl="1" eaLnBrk="1" hangingPunct="1"/>
            <a:r>
              <a:rPr lang="en-US" altLang="en-US"/>
              <a:t>shamt: shift amount (00000 for now)</a:t>
            </a:r>
          </a:p>
          <a:p>
            <a:pPr lvl="1" eaLnBrk="1" hangingPunct="1"/>
            <a:r>
              <a:rPr lang="en-US" altLang="en-US"/>
              <a:t>funct: function code (extends opcode)</a:t>
            </a:r>
            <a:endParaRPr lang="en-AU" altLang="en-US"/>
          </a:p>
        </p:txBody>
      </p:sp>
      <p:grpSp>
        <p:nvGrpSpPr>
          <p:cNvPr id="52228" name="Group 4">
            <a:extLst>
              <a:ext uri="{FF2B5EF4-FFF2-40B4-BE49-F238E27FC236}">
                <a16:creationId xmlns:a16="http://schemas.microsoft.com/office/drawing/2014/main" id="{77254893-A41D-8546-83E6-6676F2149098}"/>
              </a:ext>
            </a:extLst>
          </p:cNvPr>
          <p:cNvGrpSpPr>
            <a:grpSpLocks/>
          </p:cNvGrpSpPr>
          <p:nvPr/>
        </p:nvGrpSpPr>
        <p:grpSpPr bwMode="auto">
          <a:xfrm>
            <a:off x="1331913" y="1412875"/>
            <a:ext cx="6913562" cy="773113"/>
            <a:chOff x="703" y="981"/>
            <a:chExt cx="4355" cy="487"/>
          </a:xfrm>
        </p:grpSpPr>
        <p:sp>
          <p:nvSpPr>
            <p:cNvPr id="52229" name="Text Box 5">
              <a:extLst>
                <a:ext uri="{FF2B5EF4-FFF2-40B4-BE49-F238E27FC236}">
                  <a16:creationId xmlns:a16="http://schemas.microsoft.com/office/drawing/2014/main" id="{E7469A92-283D-4648-958A-376166EABD2D}"/>
                </a:ext>
              </a:extLst>
            </p:cNvPr>
            <p:cNvSpPr txBox="1">
              <a:spLocks noChangeArrowheads="1"/>
            </p:cNvSpPr>
            <p:nvPr/>
          </p:nvSpPr>
          <p:spPr bwMode="auto">
            <a:xfrm>
              <a:off x="703"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52230" name="Text Box 6">
              <a:extLst>
                <a:ext uri="{FF2B5EF4-FFF2-40B4-BE49-F238E27FC236}">
                  <a16:creationId xmlns:a16="http://schemas.microsoft.com/office/drawing/2014/main" id="{EEC62935-5E25-D948-80FB-F671DA0ABB82}"/>
                </a:ext>
              </a:extLst>
            </p:cNvPr>
            <p:cNvSpPr txBox="1">
              <a:spLocks noChangeArrowheads="1"/>
            </p:cNvSpPr>
            <p:nvPr/>
          </p:nvSpPr>
          <p:spPr bwMode="auto">
            <a:xfrm>
              <a:off x="152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52231" name="Text Box 7">
              <a:extLst>
                <a:ext uri="{FF2B5EF4-FFF2-40B4-BE49-F238E27FC236}">
                  <a16:creationId xmlns:a16="http://schemas.microsoft.com/office/drawing/2014/main" id="{D05D1726-BF42-C746-BF53-CD101823DF57}"/>
                </a:ext>
              </a:extLst>
            </p:cNvPr>
            <p:cNvSpPr txBox="1">
              <a:spLocks noChangeArrowheads="1"/>
            </p:cNvSpPr>
            <p:nvPr/>
          </p:nvSpPr>
          <p:spPr bwMode="auto">
            <a:xfrm>
              <a:off x="220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52232" name="Text Box 8">
              <a:extLst>
                <a:ext uri="{FF2B5EF4-FFF2-40B4-BE49-F238E27FC236}">
                  <a16:creationId xmlns:a16="http://schemas.microsoft.com/office/drawing/2014/main" id="{F2FA0438-67D3-1546-BDE3-353683AF4AB5}"/>
                </a:ext>
              </a:extLst>
            </p:cNvPr>
            <p:cNvSpPr txBox="1">
              <a:spLocks noChangeArrowheads="1"/>
            </p:cNvSpPr>
            <p:nvPr/>
          </p:nvSpPr>
          <p:spPr bwMode="auto">
            <a:xfrm>
              <a:off x="288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52233" name="Text Box 9">
              <a:extLst>
                <a:ext uri="{FF2B5EF4-FFF2-40B4-BE49-F238E27FC236}">
                  <a16:creationId xmlns:a16="http://schemas.microsoft.com/office/drawing/2014/main" id="{A5AEA64B-9BEF-CF47-8F65-02F740FB5169}"/>
                </a:ext>
              </a:extLst>
            </p:cNvPr>
            <p:cNvSpPr txBox="1">
              <a:spLocks noChangeArrowheads="1"/>
            </p:cNvSpPr>
            <p:nvPr/>
          </p:nvSpPr>
          <p:spPr bwMode="auto">
            <a:xfrm>
              <a:off x="356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shamt</a:t>
              </a:r>
              <a:endParaRPr lang="en-AU" altLang="en-US" sz="2000"/>
            </a:p>
          </p:txBody>
        </p:sp>
        <p:sp>
          <p:nvSpPr>
            <p:cNvPr id="52234" name="Text Box 10">
              <a:extLst>
                <a:ext uri="{FF2B5EF4-FFF2-40B4-BE49-F238E27FC236}">
                  <a16:creationId xmlns:a16="http://schemas.microsoft.com/office/drawing/2014/main" id="{5CF37E14-8C82-0848-9B00-83B673F58BBA}"/>
                </a:ext>
              </a:extLst>
            </p:cNvPr>
            <p:cNvSpPr txBox="1">
              <a:spLocks noChangeArrowheads="1"/>
            </p:cNvSpPr>
            <p:nvPr/>
          </p:nvSpPr>
          <p:spPr bwMode="auto">
            <a:xfrm>
              <a:off x="4241"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52235" name="Text Box 11">
              <a:extLst>
                <a:ext uri="{FF2B5EF4-FFF2-40B4-BE49-F238E27FC236}">
                  <a16:creationId xmlns:a16="http://schemas.microsoft.com/office/drawing/2014/main" id="{23AB7FEF-11C7-6C40-B745-C97BD8BBC7F8}"/>
                </a:ext>
              </a:extLst>
            </p:cNvPr>
            <p:cNvSpPr txBox="1">
              <a:spLocks noChangeArrowheads="1"/>
            </p:cNvSpPr>
            <p:nvPr/>
          </p:nvSpPr>
          <p:spPr bwMode="auto">
            <a:xfrm>
              <a:off x="886"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2236" name="Text Box 12">
              <a:extLst>
                <a:ext uri="{FF2B5EF4-FFF2-40B4-BE49-F238E27FC236}">
                  <a16:creationId xmlns:a16="http://schemas.microsoft.com/office/drawing/2014/main" id="{37EE785B-62B0-B84B-8C74-4EC5B5494AB6}"/>
                </a:ext>
              </a:extLst>
            </p:cNvPr>
            <p:cNvSpPr txBox="1">
              <a:spLocks noChangeArrowheads="1"/>
            </p:cNvSpPr>
            <p:nvPr/>
          </p:nvSpPr>
          <p:spPr bwMode="auto">
            <a:xfrm>
              <a:off x="4424"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2237" name="Text Box 13">
              <a:extLst>
                <a:ext uri="{FF2B5EF4-FFF2-40B4-BE49-F238E27FC236}">
                  <a16:creationId xmlns:a16="http://schemas.microsoft.com/office/drawing/2014/main" id="{5DB463E6-E722-FD4D-A29E-A786E806483A}"/>
                </a:ext>
              </a:extLst>
            </p:cNvPr>
            <p:cNvSpPr txBox="1">
              <a:spLocks noChangeArrowheads="1"/>
            </p:cNvSpPr>
            <p:nvPr/>
          </p:nvSpPr>
          <p:spPr bwMode="auto">
            <a:xfrm>
              <a:off x="1657"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2238" name="Text Box 14">
              <a:extLst>
                <a:ext uri="{FF2B5EF4-FFF2-40B4-BE49-F238E27FC236}">
                  <a16:creationId xmlns:a16="http://schemas.microsoft.com/office/drawing/2014/main" id="{BC784C8A-CA04-CC4D-8936-212A1E82CA59}"/>
                </a:ext>
              </a:extLst>
            </p:cNvPr>
            <p:cNvSpPr txBox="1">
              <a:spLocks noChangeArrowheads="1"/>
            </p:cNvSpPr>
            <p:nvPr/>
          </p:nvSpPr>
          <p:spPr bwMode="auto">
            <a:xfrm>
              <a:off x="2338"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2239" name="Text Box 15">
              <a:extLst>
                <a:ext uri="{FF2B5EF4-FFF2-40B4-BE49-F238E27FC236}">
                  <a16:creationId xmlns:a16="http://schemas.microsoft.com/office/drawing/2014/main" id="{41BA3F6F-CC0D-5B4F-B704-5F9291162BAF}"/>
                </a:ext>
              </a:extLst>
            </p:cNvPr>
            <p:cNvSpPr txBox="1">
              <a:spLocks noChangeArrowheads="1"/>
            </p:cNvSpPr>
            <p:nvPr/>
          </p:nvSpPr>
          <p:spPr bwMode="auto">
            <a:xfrm>
              <a:off x="3018"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2240" name="Text Box 16">
              <a:extLst>
                <a:ext uri="{FF2B5EF4-FFF2-40B4-BE49-F238E27FC236}">
                  <a16:creationId xmlns:a16="http://schemas.microsoft.com/office/drawing/2014/main" id="{ED1C42F9-EF2B-6343-B846-2D30BBD9DCEB}"/>
                </a:ext>
              </a:extLst>
            </p:cNvPr>
            <p:cNvSpPr txBox="1">
              <a:spLocks noChangeArrowheads="1"/>
            </p:cNvSpPr>
            <p:nvPr/>
          </p:nvSpPr>
          <p:spPr bwMode="auto">
            <a:xfrm>
              <a:off x="3698"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3">
            <a:extLst>
              <a:ext uri="{FF2B5EF4-FFF2-40B4-BE49-F238E27FC236}">
                <a16:creationId xmlns:a16="http://schemas.microsoft.com/office/drawing/2014/main" id="{583C95C4-3DD2-4846-8E90-E5601316887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A5E275F-266B-BF42-BEA3-42EABAA78BCC}" type="slidenum">
              <a:rPr lang="en-AU" altLang="en-US" sz="1400" smtClean="0"/>
              <a:pPr>
                <a:spcBef>
                  <a:spcPct val="0"/>
                </a:spcBef>
                <a:buClrTx/>
                <a:buSzTx/>
                <a:buFontTx/>
                <a:buNone/>
              </a:pPr>
              <a:t>2</a:t>
            </a:fld>
            <a:endParaRPr lang="en-AU" altLang="en-US" sz="1400"/>
          </a:p>
        </p:txBody>
      </p:sp>
      <p:sp>
        <p:nvSpPr>
          <p:cNvPr id="17410" name="Rectangle 2">
            <a:extLst>
              <a:ext uri="{FF2B5EF4-FFF2-40B4-BE49-F238E27FC236}">
                <a16:creationId xmlns:a16="http://schemas.microsoft.com/office/drawing/2014/main" id="{193FFCA2-A9D8-F442-A93F-AE4E34300D88}"/>
              </a:ext>
            </a:extLst>
          </p:cNvPr>
          <p:cNvSpPr>
            <a:spLocks noGrp="1" noChangeArrowheads="1"/>
          </p:cNvSpPr>
          <p:nvPr>
            <p:ph type="title"/>
          </p:nvPr>
        </p:nvSpPr>
        <p:spPr/>
        <p:txBody>
          <a:bodyPr/>
          <a:lstStyle/>
          <a:p>
            <a:pPr eaLnBrk="1" hangingPunct="1"/>
            <a:r>
              <a:rPr lang="en-US" altLang="en-US"/>
              <a:t>Instruction Set</a:t>
            </a:r>
            <a:endParaRPr lang="en-AU" altLang="en-US"/>
          </a:p>
        </p:txBody>
      </p:sp>
      <p:sp>
        <p:nvSpPr>
          <p:cNvPr id="17411" name="Rectangle 3">
            <a:extLst>
              <a:ext uri="{FF2B5EF4-FFF2-40B4-BE49-F238E27FC236}">
                <a16:creationId xmlns:a16="http://schemas.microsoft.com/office/drawing/2014/main" id="{85E63ECC-9D97-E24B-B72A-D94EA2E2D45A}"/>
              </a:ext>
            </a:extLst>
          </p:cNvPr>
          <p:cNvSpPr>
            <a:spLocks noGrp="1" noChangeArrowheads="1"/>
          </p:cNvSpPr>
          <p:nvPr>
            <p:ph type="body" idx="1"/>
          </p:nvPr>
        </p:nvSpPr>
        <p:spPr/>
        <p:txBody>
          <a:bodyPr/>
          <a:lstStyle/>
          <a:p>
            <a:pPr eaLnBrk="1" hangingPunct="1">
              <a:lnSpc>
                <a:spcPct val="90000"/>
              </a:lnSpc>
            </a:pPr>
            <a:r>
              <a:rPr lang="en-US" altLang="en-US"/>
              <a:t>The repertoire of instructions of a computer</a:t>
            </a:r>
          </a:p>
          <a:p>
            <a:pPr eaLnBrk="1" hangingPunct="1">
              <a:lnSpc>
                <a:spcPct val="90000"/>
              </a:lnSpc>
            </a:pPr>
            <a:r>
              <a:rPr lang="en-US" altLang="en-US"/>
              <a:t>Different computers have different instruction sets</a:t>
            </a:r>
          </a:p>
          <a:p>
            <a:pPr lvl="1" eaLnBrk="1" hangingPunct="1">
              <a:lnSpc>
                <a:spcPct val="90000"/>
              </a:lnSpc>
            </a:pPr>
            <a:r>
              <a:rPr lang="en-US" altLang="en-US"/>
              <a:t>But with many aspects in common</a:t>
            </a:r>
          </a:p>
          <a:p>
            <a:pPr eaLnBrk="1" hangingPunct="1">
              <a:lnSpc>
                <a:spcPct val="90000"/>
              </a:lnSpc>
            </a:pPr>
            <a:r>
              <a:rPr lang="en-US" altLang="en-US"/>
              <a:t>Early computers had very simple instruction sets</a:t>
            </a:r>
          </a:p>
          <a:p>
            <a:pPr lvl="1" eaLnBrk="1" hangingPunct="1">
              <a:lnSpc>
                <a:spcPct val="90000"/>
              </a:lnSpc>
            </a:pPr>
            <a:r>
              <a:rPr lang="en-US" altLang="en-US"/>
              <a:t>Simplified implementation</a:t>
            </a:r>
          </a:p>
          <a:p>
            <a:pPr eaLnBrk="1" hangingPunct="1">
              <a:lnSpc>
                <a:spcPct val="90000"/>
              </a:lnSpc>
            </a:pPr>
            <a:r>
              <a:rPr lang="en-US" altLang="en-US"/>
              <a:t>Many modern computers also have simple instruction sets</a:t>
            </a:r>
          </a:p>
        </p:txBody>
      </p:sp>
      <p:sp>
        <p:nvSpPr>
          <p:cNvPr id="17412" name="Text Box 4">
            <a:extLst>
              <a:ext uri="{FF2B5EF4-FFF2-40B4-BE49-F238E27FC236}">
                <a16:creationId xmlns:a16="http://schemas.microsoft.com/office/drawing/2014/main" id="{9C51E820-8630-F841-AD3F-5DA157C7738C}"/>
              </a:ext>
            </a:extLst>
          </p:cNvPr>
          <p:cNvSpPr txBox="1">
            <a:spLocks noChangeArrowheads="1"/>
          </p:cNvSpPr>
          <p:nvPr/>
        </p:nvSpPr>
        <p:spPr bwMode="auto">
          <a:xfrm rot="5400000">
            <a:off x="8017669" y="759619"/>
            <a:ext cx="18859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3">
            <a:extLst>
              <a:ext uri="{FF2B5EF4-FFF2-40B4-BE49-F238E27FC236}">
                <a16:creationId xmlns:a16="http://schemas.microsoft.com/office/drawing/2014/main" id="{BFADCE39-2660-1D44-BB18-2BAA42E2EED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17C397B-5BB2-424D-834C-D15FC8D75604}" type="slidenum">
              <a:rPr lang="en-AU" altLang="en-US" sz="1400" smtClean="0"/>
              <a:pPr>
                <a:spcBef>
                  <a:spcPct val="0"/>
                </a:spcBef>
                <a:buClrTx/>
                <a:buSzTx/>
                <a:buFontTx/>
                <a:buNone/>
              </a:pPr>
              <a:t>20</a:t>
            </a:fld>
            <a:endParaRPr lang="en-AU" altLang="en-US" sz="1400"/>
          </a:p>
        </p:txBody>
      </p:sp>
      <p:sp>
        <p:nvSpPr>
          <p:cNvPr id="54274" name="Rectangle 36">
            <a:extLst>
              <a:ext uri="{FF2B5EF4-FFF2-40B4-BE49-F238E27FC236}">
                <a16:creationId xmlns:a16="http://schemas.microsoft.com/office/drawing/2014/main" id="{CB00FF28-0A65-F545-A2E1-40FD9567F8AC}"/>
              </a:ext>
            </a:extLst>
          </p:cNvPr>
          <p:cNvSpPr>
            <a:spLocks noGrp="1" noChangeArrowheads="1"/>
          </p:cNvSpPr>
          <p:nvPr>
            <p:ph type="title"/>
          </p:nvPr>
        </p:nvSpPr>
        <p:spPr/>
        <p:txBody>
          <a:bodyPr/>
          <a:lstStyle/>
          <a:p>
            <a:pPr eaLnBrk="1" hangingPunct="1"/>
            <a:r>
              <a:rPr lang="en-US" altLang="en-US"/>
              <a:t>R-format Example</a:t>
            </a:r>
            <a:endParaRPr lang="en-AU" altLang="en-US"/>
          </a:p>
        </p:txBody>
      </p:sp>
      <p:sp>
        <p:nvSpPr>
          <p:cNvPr id="54275" name="Rectangle 37">
            <a:extLst>
              <a:ext uri="{FF2B5EF4-FFF2-40B4-BE49-F238E27FC236}">
                <a16:creationId xmlns:a16="http://schemas.microsoft.com/office/drawing/2014/main" id="{0FC3234D-46B5-CB43-B44E-1AF31C33C9DC}"/>
              </a:ext>
            </a:extLst>
          </p:cNvPr>
          <p:cNvSpPr>
            <a:spLocks noGrp="1" noChangeArrowheads="1"/>
          </p:cNvSpPr>
          <p:nvPr>
            <p:ph type="body" idx="1"/>
          </p:nvPr>
        </p:nvSpPr>
        <p:spPr>
          <a:xfrm>
            <a:off x="684213" y="2492375"/>
            <a:ext cx="8270875" cy="649288"/>
          </a:xfrm>
        </p:spPr>
        <p:txBody>
          <a:bodyPr/>
          <a:lstStyle/>
          <a:p>
            <a:pPr eaLnBrk="1" hangingPunct="1">
              <a:buFont typeface="Wingdings" pitchFamily="2" charset="2"/>
              <a:buNone/>
            </a:pPr>
            <a:r>
              <a:rPr lang="en-US" altLang="en-US">
                <a:latin typeface="Lucida Console" panose="020B0609040504020204" pitchFamily="49" charset="0"/>
              </a:rPr>
              <a:t>	add $t0, $s1, $s2</a:t>
            </a:r>
          </a:p>
        </p:txBody>
      </p:sp>
      <p:sp>
        <p:nvSpPr>
          <p:cNvPr id="54276" name="Text Box 17">
            <a:extLst>
              <a:ext uri="{FF2B5EF4-FFF2-40B4-BE49-F238E27FC236}">
                <a16:creationId xmlns:a16="http://schemas.microsoft.com/office/drawing/2014/main" id="{0CA0AB2D-503F-8547-87EE-5AA80357C90A}"/>
              </a:ext>
            </a:extLst>
          </p:cNvPr>
          <p:cNvSpPr txBox="1">
            <a:spLocks noChangeArrowheads="1"/>
          </p:cNvSpPr>
          <p:nvPr/>
        </p:nvSpPr>
        <p:spPr bwMode="auto">
          <a:xfrm>
            <a:off x="1331913" y="3429000"/>
            <a:ext cx="1296987"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special</a:t>
            </a:r>
            <a:endParaRPr lang="en-AU" altLang="en-US" sz="2000"/>
          </a:p>
        </p:txBody>
      </p:sp>
      <p:sp>
        <p:nvSpPr>
          <p:cNvPr id="54277" name="Text Box 18">
            <a:extLst>
              <a:ext uri="{FF2B5EF4-FFF2-40B4-BE49-F238E27FC236}">
                <a16:creationId xmlns:a16="http://schemas.microsoft.com/office/drawing/2014/main" id="{ED09C135-B99B-3349-B6BA-7922AEF5D96D}"/>
              </a:ext>
            </a:extLst>
          </p:cNvPr>
          <p:cNvSpPr txBox="1">
            <a:spLocks noChangeArrowheads="1"/>
          </p:cNvSpPr>
          <p:nvPr/>
        </p:nvSpPr>
        <p:spPr bwMode="auto">
          <a:xfrm>
            <a:off x="2628900" y="3429000"/>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$s1</a:t>
            </a:r>
            <a:endParaRPr lang="en-AU" altLang="en-US" sz="2000"/>
          </a:p>
        </p:txBody>
      </p:sp>
      <p:sp>
        <p:nvSpPr>
          <p:cNvPr id="54278" name="Text Box 19">
            <a:extLst>
              <a:ext uri="{FF2B5EF4-FFF2-40B4-BE49-F238E27FC236}">
                <a16:creationId xmlns:a16="http://schemas.microsoft.com/office/drawing/2014/main" id="{67ACD148-8AB4-A647-A273-524E4DAD09C5}"/>
              </a:ext>
            </a:extLst>
          </p:cNvPr>
          <p:cNvSpPr txBox="1">
            <a:spLocks noChangeArrowheads="1"/>
          </p:cNvSpPr>
          <p:nvPr/>
        </p:nvSpPr>
        <p:spPr bwMode="auto">
          <a:xfrm>
            <a:off x="3708400" y="3429000"/>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$s2</a:t>
            </a:r>
            <a:endParaRPr lang="en-AU" altLang="en-US" sz="2000"/>
          </a:p>
        </p:txBody>
      </p:sp>
      <p:sp>
        <p:nvSpPr>
          <p:cNvPr id="54279" name="Text Box 20">
            <a:extLst>
              <a:ext uri="{FF2B5EF4-FFF2-40B4-BE49-F238E27FC236}">
                <a16:creationId xmlns:a16="http://schemas.microsoft.com/office/drawing/2014/main" id="{CB5A299A-D02E-D44F-9F89-7FC6908C6144}"/>
              </a:ext>
            </a:extLst>
          </p:cNvPr>
          <p:cNvSpPr txBox="1">
            <a:spLocks noChangeArrowheads="1"/>
          </p:cNvSpPr>
          <p:nvPr/>
        </p:nvSpPr>
        <p:spPr bwMode="auto">
          <a:xfrm>
            <a:off x="4787900" y="3429000"/>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$t0</a:t>
            </a:r>
            <a:endParaRPr lang="en-AU" altLang="en-US" sz="2000"/>
          </a:p>
        </p:txBody>
      </p:sp>
      <p:sp>
        <p:nvSpPr>
          <p:cNvPr id="54280" name="Text Box 21">
            <a:extLst>
              <a:ext uri="{FF2B5EF4-FFF2-40B4-BE49-F238E27FC236}">
                <a16:creationId xmlns:a16="http://schemas.microsoft.com/office/drawing/2014/main" id="{EBF19CE4-EED5-B14E-A7FA-15D8F29B4E17}"/>
              </a:ext>
            </a:extLst>
          </p:cNvPr>
          <p:cNvSpPr txBox="1">
            <a:spLocks noChangeArrowheads="1"/>
          </p:cNvSpPr>
          <p:nvPr/>
        </p:nvSpPr>
        <p:spPr bwMode="auto">
          <a:xfrm>
            <a:off x="5868988" y="3429000"/>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54281" name="Text Box 22">
            <a:extLst>
              <a:ext uri="{FF2B5EF4-FFF2-40B4-BE49-F238E27FC236}">
                <a16:creationId xmlns:a16="http://schemas.microsoft.com/office/drawing/2014/main" id="{2A63A649-90CB-2D42-9ABB-59DFB506A29B}"/>
              </a:ext>
            </a:extLst>
          </p:cNvPr>
          <p:cNvSpPr txBox="1">
            <a:spLocks noChangeArrowheads="1"/>
          </p:cNvSpPr>
          <p:nvPr/>
        </p:nvSpPr>
        <p:spPr bwMode="auto">
          <a:xfrm>
            <a:off x="6948488" y="3429000"/>
            <a:ext cx="1296987"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add</a:t>
            </a:r>
            <a:endParaRPr lang="en-AU" altLang="en-US" sz="2000"/>
          </a:p>
        </p:txBody>
      </p:sp>
      <p:sp>
        <p:nvSpPr>
          <p:cNvPr id="54282" name="Text Box 23">
            <a:extLst>
              <a:ext uri="{FF2B5EF4-FFF2-40B4-BE49-F238E27FC236}">
                <a16:creationId xmlns:a16="http://schemas.microsoft.com/office/drawing/2014/main" id="{D4882F34-C1A7-A646-B248-33E6642DA30F}"/>
              </a:ext>
            </a:extLst>
          </p:cNvPr>
          <p:cNvSpPr txBox="1">
            <a:spLocks noChangeArrowheads="1"/>
          </p:cNvSpPr>
          <p:nvPr/>
        </p:nvSpPr>
        <p:spPr bwMode="auto">
          <a:xfrm>
            <a:off x="1331913" y="4078288"/>
            <a:ext cx="1296987"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54283" name="Text Box 24">
            <a:extLst>
              <a:ext uri="{FF2B5EF4-FFF2-40B4-BE49-F238E27FC236}">
                <a16:creationId xmlns:a16="http://schemas.microsoft.com/office/drawing/2014/main" id="{B3B66218-E3F0-A544-A91E-594C8E750A22}"/>
              </a:ext>
            </a:extLst>
          </p:cNvPr>
          <p:cNvSpPr txBox="1">
            <a:spLocks noChangeArrowheads="1"/>
          </p:cNvSpPr>
          <p:nvPr/>
        </p:nvSpPr>
        <p:spPr bwMode="auto">
          <a:xfrm>
            <a:off x="2628900" y="4078288"/>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17</a:t>
            </a:r>
            <a:endParaRPr lang="en-AU" altLang="en-US" sz="2000"/>
          </a:p>
        </p:txBody>
      </p:sp>
      <p:sp>
        <p:nvSpPr>
          <p:cNvPr id="54284" name="Text Box 25">
            <a:extLst>
              <a:ext uri="{FF2B5EF4-FFF2-40B4-BE49-F238E27FC236}">
                <a16:creationId xmlns:a16="http://schemas.microsoft.com/office/drawing/2014/main" id="{5886672A-F56F-C841-AB44-3D8CBF9118F6}"/>
              </a:ext>
            </a:extLst>
          </p:cNvPr>
          <p:cNvSpPr txBox="1">
            <a:spLocks noChangeArrowheads="1"/>
          </p:cNvSpPr>
          <p:nvPr/>
        </p:nvSpPr>
        <p:spPr bwMode="auto">
          <a:xfrm>
            <a:off x="3708400" y="4078288"/>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18</a:t>
            </a:r>
            <a:endParaRPr lang="en-AU" altLang="en-US" sz="2000"/>
          </a:p>
        </p:txBody>
      </p:sp>
      <p:sp>
        <p:nvSpPr>
          <p:cNvPr id="54285" name="Text Box 26">
            <a:extLst>
              <a:ext uri="{FF2B5EF4-FFF2-40B4-BE49-F238E27FC236}">
                <a16:creationId xmlns:a16="http://schemas.microsoft.com/office/drawing/2014/main" id="{97E4C4D6-C77F-B040-B508-847175958AB1}"/>
              </a:ext>
            </a:extLst>
          </p:cNvPr>
          <p:cNvSpPr txBox="1">
            <a:spLocks noChangeArrowheads="1"/>
          </p:cNvSpPr>
          <p:nvPr/>
        </p:nvSpPr>
        <p:spPr bwMode="auto">
          <a:xfrm>
            <a:off x="4787900" y="4078288"/>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8</a:t>
            </a:r>
            <a:endParaRPr lang="en-AU" altLang="en-US" sz="2000"/>
          </a:p>
        </p:txBody>
      </p:sp>
      <p:sp>
        <p:nvSpPr>
          <p:cNvPr id="54286" name="Text Box 27">
            <a:extLst>
              <a:ext uri="{FF2B5EF4-FFF2-40B4-BE49-F238E27FC236}">
                <a16:creationId xmlns:a16="http://schemas.microsoft.com/office/drawing/2014/main" id="{04B061D8-4C91-A14B-B7F6-2295B7F56E68}"/>
              </a:ext>
            </a:extLst>
          </p:cNvPr>
          <p:cNvSpPr txBox="1">
            <a:spLocks noChangeArrowheads="1"/>
          </p:cNvSpPr>
          <p:nvPr/>
        </p:nvSpPr>
        <p:spPr bwMode="auto">
          <a:xfrm>
            <a:off x="5868988" y="4078288"/>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54287" name="Text Box 28">
            <a:extLst>
              <a:ext uri="{FF2B5EF4-FFF2-40B4-BE49-F238E27FC236}">
                <a16:creationId xmlns:a16="http://schemas.microsoft.com/office/drawing/2014/main" id="{F087EBF3-729F-F149-9AB9-205B93843CCE}"/>
              </a:ext>
            </a:extLst>
          </p:cNvPr>
          <p:cNvSpPr txBox="1">
            <a:spLocks noChangeArrowheads="1"/>
          </p:cNvSpPr>
          <p:nvPr/>
        </p:nvSpPr>
        <p:spPr bwMode="auto">
          <a:xfrm>
            <a:off x="6948488" y="4078288"/>
            <a:ext cx="1296987"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32</a:t>
            </a:r>
            <a:endParaRPr lang="en-AU" altLang="en-US" sz="2000"/>
          </a:p>
        </p:txBody>
      </p:sp>
      <p:sp>
        <p:nvSpPr>
          <p:cNvPr id="54288" name="Text Box 29">
            <a:extLst>
              <a:ext uri="{FF2B5EF4-FFF2-40B4-BE49-F238E27FC236}">
                <a16:creationId xmlns:a16="http://schemas.microsoft.com/office/drawing/2014/main" id="{A0937C75-C793-E844-9FB2-BAAE7985F099}"/>
              </a:ext>
            </a:extLst>
          </p:cNvPr>
          <p:cNvSpPr txBox="1">
            <a:spLocks noChangeArrowheads="1"/>
          </p:cNvSpPr>
          <p:nvPr/>
        </p:nvSpPr>
        <p:spPr bwMode="auto">
          <a:xfrm>
            <a:off x="1331913" y="4725988"/>
            <a:ext cx="1296987"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000000</a:t>
            </a:r>
            <a:endParaRPr lang="en-AU" altLang="en-US" sz="2000"/>
          </a:p>
        </p:txBody>
      </p:sp>
      <p:sp>
        <p:nvSpPr>
          <p:cNvPr id="54289" name="Text Box 30">
            <a:extLst>
              <a:ext uri="{FF2B5EF4-FFF2-40B4-BE49-F238E27FC236}">
                <a16:creationId xmlns:a16="http://schemas.microsoft.com/office/drawing/2014/main" id="{5227D769-BA42-4344-A3F5-B6698FA10216}"/>
              </a:ext>
            </a:extLst>
          </p:cNvPr>
          <p:cNvSpPr txBox="1">
            <a:spLocks noChangeArrowheads="1"/>
          </p:cNvSpPr>
          <p:nvPr/>
        </p:nvSpPr>
        <p:spPr bwMode="auto">
          <a:xfrm>
            <a:off x="2628900" y="4725988"/>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10001</a:t>
            </a:r>
            <a:endParaRPr lang="en-AU" altLang="en-US" sz="2000"/>
          </a:p>
        </p:txBody>
      </p:sp>
      <p:sp>
        <p:nvSpPr>
          <p:cNvPr id="54290" name="Text Box 31">
            <a:extLst>
              <a:ext uri="{FF2B5EF4-FFF2-40B4-BE49-F238E27FC236}">
                <a16:creationId xmlns:a16="http://schemas.microsoft.com/office/drawing/2014/main" id="{D642799A-3C5B-814B-BB13-F573632C1B83}"/>
              </a:ext>
            </a:extLst>
          </p:cNvPr>
          <p:cNvSpPr txBox="1">
            <a:spLocks noChangeArrowheads="1"/>
          </p:cNvSpPr>
          <p:nvPr/>
        </p:nvSpPr>
        <p:spPr bwMode="auto">
          <a:xfrm>
            <a:off x="3708400" y="4725988"/>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10010</a:t>
            </a:r>
            <a:endParaRPr lang="en-AU" altLang="en-US" sz="2000"/>
          </a:p>
        </p:txBody>
      </p:sp>
      <p:sp>
        <p:nvSpPr>
          <p:cNvPr id="54291" name="Text Box 32">
            <a:extLst>
              <a:ext uri="{FF2B5EF4-FFF2-40B4-BE49-F238E27FC236}">
                <a16:creationId xmlns:a16="http://schemas.microsoft.com/office/drawing/2014/main" id="{83752174-C374-2847-A6FE-481F5639098A}"/>
              </a:ext>
            </a:extLst>
          </p:cNvPr>
          <p:cNvSpPr txBox="1">
            <a:spLocks noChangeArrowheads="1"/>
          </p:cNvSpPr>
          <p:nvPr/>
        </p:nvSpPr>
        <p:spPr bwMode="auto">
          <a:xfrm>
            <a:off x="4787900" y="4725988"/>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01000</a:t>
            </a:r>
            <a:endParaRPr lang="en-AU" altLang="en-US" sz="2000"/>
          </a:p>
        </p:txBody>
      </p:sp>
      <p:sp>
        <p:nvSpPr>
          <p:cNvPr id="54292" name="Text Box 33">
            <a:extLst>
              <a:ext uri="{FF2B5EF4-FFF2-40B4-BE49-F238E27FC236}">
                <a16:creationId xmlns:a16="http://schemas.microsoft.com/office/drawing/2014/main" id="{600CD0A0-3F1B-8F41-A8B4-D5EBEE1BB0E1}"/>
              </a:ext>
            </a:extLst>
          </p:cNvPr>
          <p:cNvSpPr txBox="1">
            <a:spLocks noChangeArrowheads="1"/>
          </p:cNvSpPr>
          <p:nvPr/>
        </p:nvSpPr>
        <p:spPr bwMode="auto">
          <a:xfrm>
            <a:off x="5868988" y="4725988"/>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00000</a:t>
            </a:r>
            <a:endParaRPr lang="en-AU" altLang="en-US" sz="2000"/>
          </a:p>
        </p:txBody>
      </p:sp>
      <p:sp>
        <p:nvSpPr>
          <p:cNvPr id="54293" name="Text Box 34">
            <a:extLst>
              <a:ext uri="{FF2B5EF4-FFF2-40B4-BE49-F238E27FC236}">
                <a16:creationId xmlns:a16="http://schemas.microsoft.com/office/drawing/2014/main" id="{FC181BB5-81E5-8E4B-8D71-67C0051A7AD7}"/>
              </a:ext>
            </a:extLst>
          </p:cNvPr>
          <p:cNvSpPr txBox="1">
            <a:spLocks noChangeArrowheads="1"/>
          </p:cNvSpPr>
          <p:nvPr/>
        </p:nvSpPr>
        <p:spPr bwMode="auto">
          <a:xfrm>
            <a:off x="6948488" y="4725988"/>
            <a:ext cx="1296987"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100000</a:t>
            </a:r>
            <a:endParaRPr lang="en-AU" altLang="en-US" sz="2000"/>
          </a:p>
        </p:txBody>
      </p:sp>
      <p:sp>
        <p:nvSpPr>
          <p:cNvPr id="54294" name="Rectangle 35">
            <a:extLst>
              <a:ext uri="{FF2B5EF4-FFF2-40B4-BE49-F238E27FC236}">
                <a16:creationId xmlns:a16="http://schemas.microsoft.com/office/drawing/2014/main" id="{66241250-8AF0-2641-86D6-8ED2238F45E1}"/>
              </a:ext>
            </a:extLst>
          </p:cNvPr>
          <p:cNvSpPr>
            <a:spLocks noChangeArrowheads="1"/>
          </p:cNvSpPr>
          <p:nvPr/>
        </p:nvSpPr>
        <p:spPr bwMode="auto">
          <a:xfrm>
            <a:off x="684213" y="5516563"/>
            <a:ext cx="81407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eaLnBrk="1" hangingPunct="1">
              <a:buFont typeface="Wingdings" pitchFamily="2" charset="2"/>
              <a:buNone/>
            </a:pPr>
            <a:r>
              <a:rPr lang="en-US" altLang="en-US" sz="2400"/>
              <a:t>00000010001100100100000000100000</a:t>
            </a:r>
            <a:r>
              <a:rPr lang="en-US" altLang="en-US" sz="2400" baseline="-25000"/>
              <a:t>2</a:t>
            </a:r>
            <a:r>
              <a:rPr lang="en-US" altLang="en-US" sz="2400"/>
              <a:t> = 02324020</a:t>
            </a:r>
            <a:r>
              <a:rPr lang="en-US" altLang="en-US" sz="2400" baseline="-25000"/>
              <a:t>16</a:t>
            </a:r>
            <a:endParaRPr lang="en-AU" altLang="en-US" sz="2400"/>
          </a:p>
        </p:txBody>
      </p:sp>
      <p:grpSp>
        <p:nvGrpSpPr>
          <p:cNvPr id="54295" name="Group 38">
            <a:extLst>
              <a:ext uri="{FF2B5EF4-FFF2-40B4-BE49-F238E27FC236}">
                <a16:creationId xmlns:a16="http://schemas.microsoft.com/office/drawing/2014/main" id="{8CFCFF77-278D-2C43-ACDA-1027B19F5AD5}"/>
              </a:ext>
            </a:extLst>
          </p:cNvPr>
          <p:cNvGrpSpPr>
            <a:grpSpLocks/>
          </p:cNvGrpSpPr>
          <p:nvPr/>
        </p:nvGrpSpPr>
        <p:grpSpPr bwMode="auto">
          <a:xfrm>
            <a:off x="1331913" y="1412875"/>
            <a:ext cx="6913562" cy="773113"/>
            <a:chOff x="703" y="981"/>
            <a:chExt cx="4355" cy="487"/>
          </a:xfrm>
        </p:grpSpPr>
        <p:sp>
          <p:nvSpPr>
            <p:cNvPr id="54296" name="Text Box 39">
              <a:extLst>
                <a:ext uri="{FF2B5EF4-FFF2-40B4-BE49-F238E27FC236}">
                  <a16:creationId xmlns:a16="http://schemas.microsoft.com/office/drawing/2014/main" id="{5E106605-04E2-C94C-92C2-F8A7B5B9CEAB}"/>
                </a:ext>
              </a:extLst>
            </p:cNvPr>
            <p:cNvSpPr txBox="1">
              <a:spLocks noChangeArrowheads="1"/>
            </p:cNvSpPr>
            <p:nvPr/>
          </p:nvSpPr>
          <p:spPr bwMode="auto">
            <a:xfrm>
              <a:off x="703"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54297" name="Text Box 40">
              <a:extLst>
                <a:ext uri="{FF2B5EF4-FFF2-40B4-BE49-F238E27FC236}">
                  <a16:creationId xmlns:a16="http://schemas.microsoft.com/office/drawing/2014/main" id="{C971F2C9-5B58-AB42-8BEF-CB8217EC8538}"/>
                </a:ext>
              </a:extLst>
            </p:cNvPr>
            <p:cNvSpPr txBox="1">
              <a:spLocks noChangeArrowheads="1"/>
            </p:cNvSpPr>
            <p:nvPr/>
          </p:nvSpPr>
          <p:spPr bwMode="auto">
            <a:xfrm>
              <a:off x="152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54298" name="Text Box 41">
              <a:extLst>
                <a:ext uri="{FF2B5EF4-FFF2-40B4-BE49-F238E27FC236}">
                  <a16:creationId xmlns:a16="http://schemas.microsoft.com/office/drawing/2014/main" id="{79AD8277-7A81-514D-8E22-A929D15FFFB1}"/>
                </a:ext>
              </a:extLst>
            </p:cNvPr>
            <p:cNvSpPr txBox="1">
              <a:spLocks noChangeArrowheads="1"/>
            </p:cNvSpPr>
            <p:nvPr/>
          </p:nvSpPr>
          <p:spPr bwMode="auto">
            <a:xfrm>
              <a:off x="220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54299" name="Text Box 42">
              <a:extLst>
                <a:ext uri="{FF2B5EF4-FFF2-40B4-BE49-F238E27FC236}">
                  <a16:creationId xmlns:a16="http://schemas.microsoft.com/office/drawing/2014/main" id="{8F8C5D87-BF81-1F4F-B353-0D741B39572C}"/>
                </a:ext>
              </a:extLst>
            </p:cNvPr>
            <p:cNvSpPr txBox="1">
              <a:spLocks noChangeArrowheads="1"/>
            </p:cNvSpPr>
            <p:nvPr/>
          </p:nvSpPr>
          <p:spPr bwMode="auto">
            <a:xfrm>
              <a:off x="288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54300" name="Text Box 43">
              <a:extLst>
                <a:ext uri="{FF2B5EF4-FFF2-40B4-BE49-F238E27FC236}">
                  <a16:creationId xmlns:a16="http://schemas.microsoft.com/office/drawing/2014/main" id="{2A6E3929-5BAD-8A40-A749-9E417B005569}"/>
                </a:ext>
              </a:extLst>
            </p:cNvPr>
            <p:cNvSpPr txBox="1">
              <a:spLocks noChangeArrowheads="1"/>
            </p:cNvSpPr>
            <p:nvPr/>
          </p:nvSpPr>
          <p:spPr bwMode="auto">
            <a:xfrm>
              <a:off x="356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shamt</a:t>
              </a:r>
              <a:endParaRPr lang="en-AU" altLang="en-US" sz="2000"/>
            </a:p>
          </p:txBody>
        </p:sp>
        <p:sp>
          <p:nvSpPr>
            <p:cNvPr id="54301" name="Text Box 44">
              <a:extLst>
                <a:ext uri="{FF2B5EF4-FFF2-40B4-BE49-F238E27FC236}">
                  <a16:creationId xmlns:a16="http://schemas.microsoft.com/office/drawing/2014/main" id="{B0C16343-D586-A84D-A768-1A5224FC9586}"/>
                </a:ext>
              </a:extLst>
            </p:cNvPr>
            <p:cNvSpPr txBox="1">
              <a:spLocks noChangeArrowheads="1"/>
            </p:cNvSpPr>
            <p:nvPr/>
          </p:nvSpPr>
          <p:spPr bwMode="auto">
            <a:xfrm>
              <a:off x="4241"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54302" name="Text Box 45">
              <a:extLst>
                <a:ext uri="{FF2B5EF4-FFF2-40B4-BE49-F238E27FC236}">
                  <a16:creationId xmlns:a16="http://schemas.microsoft.com/office/drawing/2014/main" id="{7873AC7A-C510-9A43-957D-FA4464AF5947}"/>
                </a:ext>
              </a:extLst>
            </p:cNvPr>
            <p:cNvSpPr txBox="1">
              <a:spLocks noChangeArrowheads="1"/>
            </p:cNvSpPr>
            <p:nvPr/>
          </p:nvSpPr>
          <p:spPr bwMode="auto">
            <a:xfrm>
              <a:off x="886"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4303" name="Text Box 46">
              <a:extLst>
                <a:ext uri="{FF2B5EF4-FFF2-40B4-BE49-F238E27FC236}">
                  <a16:creationId xmlns:a16="http://schemas.microsoft.com/office/drawing/2014/main" id="{758A8EAB-D2D6-0543-8529-DE2C17B22A49}"/>
                </a:ext>
              </a:extLst>
            </p:cNvPr>
            <p:cNvSpPr txBox="1">
              <a:spLocks noChangeArrowheads="1"/>
            </p:cNvSpPr>
            <p:nvPr/>
          </p:nvSpPr>
          <p:spPr bwMode="auto">
            <a:xfrm>
              <a:off x="4424"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4304" name="Text Box 47">
              <a:extLst>
                <a:ext uri="{FF2B5EF4-FFF2-40B4-BE49-F238E27FC236}">
                  <a16:creationId xmlns:a16="http://schemas.microsoft.com/office/drawing/2014/main" id="{DA75726D-2FCA-DA4C-B4CD-FFFC3B35FF9F}"/>
                </a:ext>
              </a:extLst>
            </p:cNvPr>
            <p:cNvSpPr txBox="1">
              <a:spLocks noChangeArrowheads="1"/>
            </p:cNvSpPr>
            <p:nvPr/>
          </p:nvSpPr>
          <p:spPr bwMode="auto">
            <a:xfrm>
              <a:off x="1657"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4305" name="Text Box 48">
              <a:extLst>
                <a:ext uri="{FF2B5EF4-FFF2-40B4-BE49-F238E27FC236}">
                  <a16:creationId xmlns:a16="http://schemas.microsoft.com/office/drawing/2014/main" id="{51A0B2A9-16F8-F749-87EE-A4CA87E09BE3}"/>
                </a:ext>
              </a:extLst>
            </p:cNvPr>
            <p:cNvSpPr txBox="1">
              <a:spLocks noChangeArrowheads="1"/>
            </p:cNvSpPr>
            <p:nvPr/>
          </p:nvSpPr>
          <p:spPr bwMode="auto">
            <a:xfrm>
              <a:off x="2338"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4306" name="Text Box 49">
              <a:extLst>
                <a:ext uri="{FF2B5EF4-FFF2-40B4-BE49-F238E27FC236}">
                  <a16:creationId xmlns:a16="http://schemas.microsoft.com/office/drawing/2014/main" id="{4BAB0CD9-20BB-5847-B8C0-5778C6EE48C9}"/>
                </a:ext>
              </a:extLst>
            </p:cNvPr>
            <p:cNvSpPr txBox="1">
              <a:spLocks noChangeArrowheads="1"/>
            </p:cNvSpPr>
            <p:nvPr/>
          </p:nvSpPr>
          <p:spPr bwMode="auto">
            <a:xfrm>
              <a:off x="3018"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4307" name="Text Box 50">
              <a:extLst>
                <a:ext uri="{FF2B5EF4-FFF2-40B4-BE49-F238E27FC236}">
                  <a16:creationId xmlns:a16="http://schemas.microsoft.com/office/drawing/2014/main" id="{BB38982F-A324-C34B-8773-090BB7835C37}"/>
                </a:ext>
              </a:extLst>
            </p:cNvPr>
            <p:cNvSpPr txBox="1">
              <a:spLocks noChangeArrowheads="1"/>
            </p:cNvSpPr>
            <p:nvPr/>
          </p:nvSpPr>
          <p:spPr bwMode="auto">
            <a:xfrm>
              <a:off x="3698"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a:extLst>
              <a:ext uri="{FF2B5EF4-FFF2-40B4-BE49-F238E27FC236}">
                <a16:creationId xmlns:a16="http://schemas.microsoft.com/office/drawing/2014/main" id="{8A428605-204B-8041-BA53-48EA4DDACA4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3522305-06FA-364E-B655-2387C6A8D707}" type="slidenum">
              <a:rPr lang="en-AU" altLang="en-US" sz="1400" smtClean="0"/>
              <a:pPr>
                <a:spcBef>
                  <a:spcPct val="0"/>
                </a:spcBef>
                <a:buClrTx/>
                <a:buSzTx/>
                <a:buFontTx/>
                <a:buNone/>
              </a:pPr>
              <a:t>21</a:t>
            </a:fld>
            <a:endParaRPr lang="en-AU" altLang="en-US" sz="1400"/>
          </a:p>
        </p:txBody>
      </p:sp>
      <p:sp>
        <p:nvSpPr>
          <p:cNvPr id="56322" name="Rectangle 2">
            <a:extLst>
              <a:ext uri="{FF2B5EF4-FFF2-40B4-BE49-F238E27FC236}">
                <a16:creationId xmlns:a16="http://schemas.microsoft.com/office/drawing/2014/main" id="{F1111696-B549-4A47-B224-460F9BC4B8F4}"/>
              </a:ext>
            </a:extLst>
          </p:cNvPr>
          <p:cNvSpPr>
            <a:spLocks noGrp="1" noChangeArrowheads="1"/>
          </p:cNvSpPr>
          <p:nvPr>
            <p:ph type="title"/>
          </p:nvPr>
        </p:nvSpPr>
        <p:spPr/>
        <p:txBody>
          <a:bodyPr/>
          <a:lstStyle/>
          <a:p>
            <a:pPr eaLnBrk="1" hangingPunct="1"/>
            <a:r>
              <a:rPr lang="en-AU" altLang="en-US"/>
              <a:t>Hexadecimal</a:t>
            </a:r>
          </a:p>
        </p:txBody>
      </p:sp>
      <p:sp>
        <p:nvSpPr>
          <p:cNvPr id="56323" name="Rectangle 3">
            <a:extLst>
              <a:ext uri="{FF2B5EF4-FFF2-40B4-BE49-F238E27FC236}">
                <a16:creationId xmlns:a16="http://schemas.microsoft.com/office/drawing/2014/main" id="{310B307A-EECE-2540-A860-E29060676CAC}"/>
              </a:ext>
            </a:extLst>
          </p:cNvPr>
          <p:cNvSpPr>
            <a:spLocks noGrp="1" noChangeArrowheads="1"/>
          </p:cNvSpPr>
          <p:nvPr>
            <p:ph type="body" idx="1"/>
          </p:nvPr>
        </p:nvSpPr>
        <p:spPr>
          <a:xfrm>
            <a:off x="684213" y="1125538"/>
            <a:ext cx="8270875" cy="1582737"/>
          </a:xfrm>
        </p:spPr>
        <p:txBody>
          <a:bodyPr/>
          <a:lstStyle/>
          <a:p>
            <a:pPr eaLnBrk="1" hangingPunct="1">
              <a:lnSpc>
                <a:spcPct val="90000"/>
              </a:lnSpc>
            </a:pPr>
            <a:r>
              <a:rPr lang="en-AU" altLang="en-US"/>
              <a:t>Base 16</a:t>
            </a:r>
          </a:p>
          <a:p>
            <a:pPr lvl="1" eaLnBrk="1" hangingPunct="1">
              <a:lnSpc>
                <a:spcPct val="90000"/>
              </a:lnSpc>
            </a:pPr>
            <a:r>
              <a:rPr lang="en-AU" altLang="en-US"/>
              <a:t>Compact representation of bit strings</a:t>
            </a:r>
          </a:p>
          <a:p>
            <a:pPr lvl="1" eaLnBrk="1" hangingPunct="1">
              <a:lnSpc>
                <a:spcPct val="90000"/>
              </a:lnSpc>
            </a:pPr>
            <a:r>
              <a:rPr lang="en-AU" altLang="en-US"/>
              <a:t>4 bits per hex digit</a:t>
            </a:r>
          </a:p>
        </p:txBody>
      </p:sp>
      <p:graphicFrame>
        <p:nvGraphicFramePr>
          <p:cNvPr id="441420" name="Group 76">
            <a:extLst>
              <a:ext uri="{FF2B5EF4-FFF2-40B4-BE49-F238E27FC236}">
                <a16:creationId xmlns:a16="http://schemas.microsoft.com/office/drawing/2014/main" id="{30EFDEB4-B773-D546-92AC-C3FFA4308C48}"/>
              </a:ext>
            </a:extLst>
          </p:cNvPr>
          <p:cNvGraphicFramePr>
            <a:graphicFrameLocks noGrp="1"/>
          </p:cNvGraphicFramePr>
          <p:nvPr/>
        </p:nvGraphicFramePr>
        <p:xfrm>
          <a:off x="1116013" y="2852738"/>
          <a:ext cx="7127875" cy="1828800"/>
        </p:xfrm>
        <a:graphic>
          <a:graphicData uri="http://schemas.openxmlformats.org/drawingml/2006/table">
            <a:tbl>
              <a:tblPr/>
              <a:tblGrid>
                <a:gridCol w="647700">
                  <a:extLst>
                    <a:ext uri="{9D8B030D-6E8A-4147-A177-3AD203B41FA5}">
                      <a16:colId xmlns:a16="http://schemas.microsoft.com/office/drawing/2014/main" val="20000"/>
                    </a:ext>
                  </a:extLst>
                </a:gridCol>
                <a:gridCol w="1135062">
                  <a:extLst>
                    <a:ext uri="{9D8B030D-6E8A-4147-A177-3AD203B41FA5}">
                      <a16:colId xmlns:a16="http://schemas.microsoft.com/office/drawing/2014/main" val="20001"/>
                    </a:ext>
                  </a:extLst>
                </a:gridCol>
                <a:gridCol w="665163">
                  <a:extLst>
                    <a:ext uri="{9D8B030D-6E8A-4147-A177-3AD203B41FA5}">
                      <a16:colId xmlns:a16="http://schemas.microsoft.com/office/drawing/2014/main" val="20002"/>
                    </a:ext>
                  </a:extLst>
                </a:gridCol>
                <a:gridCol w="1116012">
                  <a:extLst>
                    <a:ext uri="{9D8B030D-6E8A-4147-A177-3AD203B41FA5}">
                      <a16:colId xmlns:a16="http://schemas.microsoft.com/office/drawing/2014/main" val="20003"/>
                    </a:ext>
                  </a:extLst>
                </a:gridCol>
                <a:gridCol w="684213">
                  <a:extLst>
                    <a:ext uri="{9D8B030D-6E8A-4147-A177-3AD203B41FA5}">
                      <a16:colId xmlns:a16="http://schemas.microsoft.com/office/drawing/2014/main" val="20004"/>
                    </a:ext>
                  </a:extLst>
                </a:gridCol>
                <a:gridCol w="1098550">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1150938">
                  <a:extLst>
                    <a:ext uri="{9D8B030D-6E8A-4147-A177-3AD203B41FA5}">
                      <a16:colId xmlns:a16="http://schemas.microsoft.com/office/drawing/2014/main" val="20007"/>
                    </a:ext>
                  </a:extLst>
                </a:gridCol>
              </a:tblGrid>
              <a:tr h="3778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0000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4</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0100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8</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c</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8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0001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5</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0101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9</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1001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d</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1101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8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0010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6</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0110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a</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1010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e</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0011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7</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0111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b</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1011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f</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2400" b="0" i="0" u="none" strike="noStrike" cap="none" normalizeH="0" baseline="0">
                          <a:ln>
                            <a:noFill/>
                          </a:ln>
                          <a:solidFill>
                            <a:schemeClr val="tx1"/>
                          </a:solidFill>
                          <a:effectLst/>
                          <a:latin typeface="Arial" panose="020B0604020202020204" pitchFamily="34" charset="0"/>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6371" name="Rectangle 77">
            <a:extLst>
              <a:ext uri="{FF2B5EF4-FFF2-40B4-BE49-F238E27FC236}">
                <a16:creationId xmlns:a16="http://schemas.microsoft.com/office/drawing/2014/main" id="{C1A7078A-E3BC-E947-8F91-A9ADCA7AFAB5}"/>
              </a:ext>
            </a:extLst>
          </p:cNvPr>
          <p:cNvSpPr>
            <a:spLocks noChangeArrowheads="1"/>
          </p:cNvSpPr>
          <p:nvPr/>
        </p:nvSpPr>
        <p:spPr bwMode="auto">
          <a:xfrm>
            <a:off x="611188" y="4940300"/>
            <a:ext cx="82708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eaLnBrk="1" hangingPunct="1">
              <a:lnSpc>
                <a:spcPct val="90000"/>
              </a:lnSpc>
            </a:pPr>
            <a:r>
              <a:rPr lang="en-AU" altLang="en-US"/>
              <a:t>Example: eca8 6420</a:t>
            </a:r>
          </a:p>
          <a:p>
            <a:pPr lvl="1" eaLnBrk="1" hangingPunct="1">
              <a:lnSpc>
                <a:spcPct val="90000"/>
              </a:lnSpc>
            </a:pPr>
            <a:r>
              <a:rPr lang="en-AU" altLang="en-US"/>
              <a:t>1110 1100 1010 1000 0110 0100 0010 0000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a:extLst>
              <a:ext uri="{FF2B5EF4-FFF2-40B4-BE49-F238E27FC236}">
                <a16:creationId xmlns:a16="http://schemas.microsoft.com/office/drawing/2014/main" id="{27D4F876-0461-AA49-9ADD-C15029DB28A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8F634B0-A23A-2E46-B00C-9C54CD57E3D3}" type="slidenum">
              <a:rPr lang="en-AU" altLang="en-US" sz="1400" smtClean="0"/>
              <a:pPr>
                <a:spcBef>
                  <a:spcPct val="0"/>
                </a:spcBef>
                <a:buClrTx/>
                <a:buSzTx/>
                <a:buFontTx/>
                <a:buNone/>
              </a:pPr>
              <a:t>22</a:t>
            </a:fld>
            <a:endParaRPr lang="en-AU" altLang="en-US" sz="1400"/>
          </a:p>
        </p:txBody>
      </p:sp>
      <p:sp>
        <p:nvSpPr>
          <p:cNvPr id="58370" name="Rectangle 26">
            <a:extLst>
              <a:ext uri="{FF2B5EF4-FFF2-40B4-BE49-F238E27FC236}">
                <a16:creationId xmlns:a16="http://schemas.microsoft.com/office/drawing/2014/main" id="{D07D9F91-15ED-AE46-8C44-8DE1915FE0C7}"/>
              </a:ext>
            </a:extLst>
          </p:cNvPr>
          <p:cNvSpPr>
            <a:spLocks noGrp="1" noChangeArrowheads="1"/>
          </p:cNvSpPr>
          <p:nvPr>
            <p:ph type="title"/>
          </p:nvPr>
        </p:nvSpPr>
        <p:spPr/>
        <p:txBody>
          <a:bodyPr/>
          <a:lstStyle/>
          <a:p>
            <a:pPr eaLnBrk="1" hangingPunct="1"/>
            <a:r>
              <a:rPr lang="en-US" altLang="en-US"/>
              <a:t>MIPS I-format Instructions</a:t>
            </a:r>
            <a:endParaRPr lang="en-AU" altLang="en-US"/>
          </a:p>
        </p:txBody>
      </p:sp>
      <p:sp>
        <p:nvSpPr>
          <p:cNvPr id="58371" name="Rectangle 27">
            <a:extLst>
              <a:ext uri="{FF2B5EF4-FFF2-40B4-BE49-F238E27FC236}">
                <a16:creationId xmlns:a16="http://schemas.microsoft.com/office/drawing/2014/main" id="{18478E8D-AF23-544E-B32C-2D39EB0E22F1}"/>
              </a:ext>
            </a:extLst>
          </p:cNvPr>
          <p:cNvSpPr>
            <a:spLocks noGrp="1" noChangeArrowheads="1"/>
          </p:cNvSpPr>
          <p:nvPr>
            <p:ph type="body" idx="1"/>
          </p:nvPr>
        </p:nvSpPr>
        <p:spPr>
          <a:xfrm>
            <a:off x="684213" y="2349500"/>
            <a:ext cx="8270875" cy="3887788"/>
          </a:xfrm>
        </p:spPr>
        <p:txBody>
          <a:bodyPr/>
          <a:lstStyle/>
          <a:p>
            <a:pPr eaLnBrk="1" hangingPunct="1">
              <a:lnSpc>
                <a:spcPct val="90000"/>
              </a:lnSpc>
            </a:pPr>
            <a:r>
              <a:rPr lang="en-US" altLang="en-US" sz="2800"/>
              <a:t>Immediate arithmetic and load/store instructions</a:t>
            </a:r>
          </a:p>
          <a:p>
            <a:pPr lvl="1" eaLnBrk="1" hangingPunct="1">
              <a:lnSpc>
                <a:spcPct val="90000"/>
              </a:lnSpc>
            </a:pPr>
            <a:r>
              <a:rPr lang="en-US" altLang="en-US" sz="2400"/>
              <a:t>rt: destination or source register number</a:t>
            </a:r>
          </a:p>
          <a:p>
            <a:pPr lvl="1" eaLnBrk="1" hangingPunct="1">
              <a:lnSpc>
                <a:spcPct val="90000"/>
              </a:lnSpc>
            </a:pPr>
            <a:r>
              <a:rPr lang="en-US" altLang="en-US" sz="2400"/>
              <a:t>Constant: –2</a:t>
            </a:r>
            <a:r>
              <a:rPr lang="en-US" altLang="en-US" sz="2400" baseline="30000"/>
              <a:t>15</a:t>
            </a:r>
            <a:r>
              <a:rPr lang="en-US" altLang="en-US" sz="2400"/>
              <a:t> to +2</a:t>
            </a:r>
            <a:r>
              <a:rPr lang="en-US" altLang="en-US" sz="2400" baseline="30000"/>
              <a:t>15</a:t>
            </a:r>
            <a:r>
              <a:rPr lang="en-US" altLang="en-US" sz="2400"/>
              <a:t> – 1</a:t>
            </a:r>
          </a:p>
          <a:p>
            <a:pPr lvl="1" eaLnBrk="1" hangingPunct="1">
              <a:lnSpc>
                <a:spcPct val="90000"/>
              </a:lnSpc>
            </a:pPr>
            <a:r>
              <a:rPr lang="en-US" altLang="en-US" sz="2400"/>
              <a:t>Address: offset added to base address in rs</a:t>
            </a:r>
          </a:p>
          <a:p>
            <a:pPr eaLnBrk="1" hangingPunct="1">
              <a:lnSpc>
                <a:spcPct val="90000"/>
              </a:lnSpc>
            </a:pPr>
            <a:r>
              <a:rPr lang="en-US" altLang="en-US" sz="2800" i="1"/>
              <a:t>Design Principle 4:</a:t>
            </a:r>
            <a:r>
              <a:rPr lang="en-US" altLang="en-US" sz="2800"/>
              <a:t> Good design demands good compromises</a:t>
            </a:r>
          </a:p>
          <a:p>
            <a:pPr lvl="1" eaLnBrk="1" hangingPunct="1">
              <a:lnSpc>
                <a:spcPct val="90000"/>
              </a:lnSpc>
            </a:pPr>
            <a:r>
              <a:rPr lang="en-US" altLang="en-US" sz="2400"/>
              <a:t>Different formats complicate decoding, but allow 32-bit instructions uniformly</a:t>
            </a:r>
          </a:p>
          <a:p>
            <a:pPr lvl="1" eaLnBrk="1" hangingPunct="1">
              <a:lnSpc>
                <a:spcPct val="90000"/>
              </a:lnSpc>
            </a:pPr>
            <a:r>
              <a:rPr lang="en-US" altLang="en-US" sz="2400"/>
              <a:t>Keep formats as similar as possible</a:t>
            </a:r>
          </a:p>
        </p:txBody>
      </p:sp>
      <p:grpSp>
        <p:nvGrpSpPr>
          <p:cNvPr id="58372" name="Group 4">
            <a:extLst>
              <a:ext uri="{FF2B5EF4-FFF2-40B4-BE49-F238E27FC236}">
                <a16:creationId xmlns:a16="http://schemas.microsoft.com/office/drawing/2014/main" id="{C6ABC461-EC93-3D4B-871B-8488823D92E5}"/>
              </a:ext>
            </a:extLst>
          </p:cNvPr>
          <p:cNvGrpSpPr>
            <a:grpSpLocks/>
          </p:cNvGrpSpPr>
          <p:nvPr/>
        </p:nvGrpSpPr>
        <p:grpSpPr bwMode="auto">
          <a:xfrm>
            <a:off x="1331913" y="1412875"/>
            <a:ext cx="6913562" cy="773113"/>
            <a:chOff x="884" y="981"/>
            <a:chExt cx="4355" cy="487"/>
          </a:xfrm>
        </p:grpSpPr>
        <p:sp>
          <p:nvSpPr>
            <p:cNvPr id="58373" name="Text Box 5">
              <a:extLst>
                <a:ext uri="{FF2B5EF4-FFF2-40B4-BE49-F238E27FC236}">
                  <a16:creationId xmlns:a16="http://schemas.microsoft.com/office/drawing/2014/main" id="{815CC369-9CC3-1C44-B04D-C77BBC61C6C0}"/>
                </a:ext>
              </a:extLst>
            </p:cNvPr>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58374" name="Text Box 6">
              <a:extLst>
                <a:ext uri="{FF2B5EF4-FFF2-40B4-BE49-F238E27FC236}">
                  <a16:creationId xmlns:a16="http://schemas.microsoft.com/office/drawing/2014/main" id="{8E4F3053-18B0-7A4C-9A70-7F38DE25057F}"/>
                </a:ext>
              </a:extLst>
            </p:cNvPr>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58375" name="Text Box 7">
              <a:extLst>
                <a:ext uri="{FF2B5EF4-FFF2-40B4-BE49-F238E27FC236}">
                  <a16:creationId xmlns:a16="http://schemas.microsoft.com/office/drawing/2014/main" id="{0FA216E9-E6C1-324A-8D4A-0534E13E7E2D}"/>
                </a:ext>
              </a:extLst>
            </p:cNvPr>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58376" name="Text Box 8">
              <a:extLst>
                <a:ext uri="{FF2B5EF4-FFF2-40B4-BE49-F238E27FC236}">
                  <a16:creationId xmlns:a16="http://schemas.microsoft.com/office/drawing/2014/main" id="{065AA4F1-80A6-0447-8BB6-576256558BCE}"/>
                </a:ext>
              </a:extLst>
            </p:cNvPr>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constant or address</a:t>
              </a:r>
              <a:endParaRPr lang="en-AU" altLang="en-US" sz="2000"/>
            </a:p>
          </p:txBody>
        </p:sp>
        <p:sp>
          <p:nvSpPr>
            <p:cNvPr id="58377" name="Text Box 9">
              <a:extLst>
                <a:ext uri="{FF2B5EF4-FFF2-40B4-BE49-F238E27FC236}">
                  <a16:creationId xmlns:a16="http://schemas.microsoft.com/office/drawing/2014/main" id="{FC696294-9BD3-F041-A146-07237722F2A1}"/>
                </a:ext>
              </a:extLst>
            </p:cNvPr>
            <p:cNvSpPr txBox="1">
              <a:spLocks noChangeArrowheads="1"/>
            </p:cNvSpPr>
            <p:nvPr/>
          </p:nvSpPr>
          <p:spPr bwMode="auto">
            <a:xfrm>
              <a:off x="1067"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8378" name="Text Box 10">
              <a:extLst>
                <a:ext uri="{FF2B5EF4-FFF2-40B4-BE49-F238E27FC236}">
                  <a16:creationId xmlns:a16="http://schemas.microsoft.com/office/drawing/2014/main" id="{68915AFC-2C96-784C-AE07-AED94A7EED94}"/>
                </a:ext>
              </a:extLst>
            </p:cNvPr>
            <p:cNvSpPr txBox="1">
              <a:spLocks noChangeArrowheads="1"/>
            </p:cNvSpPr>
            <p:nvPr/>
          </p:nvSpPr>
          <p:spPr bwMode="auto">
            <a:xfrm>
              <a:off x="1838"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8379" name="Text Box 11">
              <a:extLst>
                <a:ext uri="{FF2B5EF4-FFF2-40B4-BE49-F238E27FC236}">
                  <a16:creationId xmlns:a16="http://schemas.microsoft.com/office/drawing/2014/main" id="{5791C71C-D69D-6849-8537-0E0FC87885E7}"/>
                </a:ext>
              </a:extLst>
            </p:cNvPr>
            <p:cNvSpPr txBox="1">
              <a:spLocks noChangeArrowheads="1"/>
            </p:cNvSpPr>
            <p:nvPr/>
          </p:nvSpPr>
          <p:spPr bwMode="auto">
            <a:xfrm>
              <a:off x="2519"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8380" name="Text Box 12">
              <a:extLst>
                <a:ext uri="{FF2B5EF4-FFF2-40B4-BE49-F238E27FC236}">
                  <a16:creationId xmlns:a16="http://schemas.microsoft.com/office/drawing/2014/main" id="{359FCF6F-7C03-4E46-954C-683294A2F156}"/>
                </a:ext>
              </a:extLst>
            </p:cNvPr>
            <p:cNvSpPr txBox="1">
              <a:spLocks noChangeArrowheads="1"/>
            </p:cNvSpPr>
            <p:nvPr/>
          </p:nvSpPr>
          <p:spPr bwMode="auto">
            <a:xfrm>
              <a:off x="3935" y="1256"/>
              <a:ext cx="4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16 bits</a:t>
              </a:r>
              <a:endParaRPr lang="en-AU" altLang="en-US" sz="160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Title 1">
            <a:extLst>
              <a:ext uri="{FF2B5EF4-FFF2-40B4-BE49-F238E27FC236}">
                <a16:creationId xmlns:a16="http://schemas.microsoft.com/office/drawing/2014/main" id="{DD45B640-346A-8A49-98D6-903A562C65CC}"/>
              </a:ext>
            </a:extLst>
          </p:cNvPr>
          <p:cNvSpPr>
            <a:spLocks noGrp="1" noChangeArrowheads="1"/>
          </p:cNvSpPr>
          <p:nvPr>
            <p:ph type="title"/>
          </p:nvPr>
        </p:nvSpPr>
        <p:spPr/>
        <p:txBody>
          <a:bodyPr/>
          <a:lstStyle/>
          <a:p>
            <a:r>
              <a:rPr lang="en-US" altLang="en-US"/>
              <a:t>MIPS Instruction encoding</a:t>
            </a:r>
          </a:p>
        </p:txBody>
      </p:sp>
      <p:pic>
        <p:nvPicPr>
          <p:cNvPr id="204802" name="Content Placeholder 5" descr="A close up of an ocean&#10;&#10;Description automatically generated">
            <a:extLst>
              <a:ext uri="{FF2B5EF4-FFF2-40B4-BE49-F238E27FC236}">
                <a16:creationId xmlns:a16="http://schemas.microsoft.com/office/drawing/2014/main" id="{D12BA3A5-452C-1B4E-A00D-D54245106F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68363" y="2765425"/>
            <a:ext cx="7407275" cy="1717675"/>
          </a:xfrm>
        </p:spPr>
      </p:pic>
      <p:sp>
        <p:nvSpPr>
          <p:cNvPr id="204803" name="Footer Placeholder 3">
            <a:extLst>
              <a:ext uri="{FF2B5EF4-FFF2-40B4-BE49-F238E27FC236}">
                <a16:creationId xmlns:a16="http://schemas.microsoft.com/office/drawing/2014/main" id="{D547A11C-5081-364C-B6D3-52D7A839F83B}"/>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2 — Instructions: Language of the Computer — </a:t>
            </a:r>
            <a:fld id="{0593387E-9F76-504C-BAB7-624617B8C100}" type="slidenum">
              <a:rPr lang="en-AU" altLang="en-US" smtClean="0"/>
              <a:pPr/>
              <a:t>23</a:t>
            </a:fld>
            <a:endParaRPr lang="en-AU"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Title 1">
            <a:extLst>
              <a:ext uri="{FF2B5EF4-FFF2-40B4-BE49-F238E27FC236}">
                <a16:creationId xmlns:a16="http://schemas.microsoft.com/office/drawing/2014/main" id="{36A11DC1-DCDF-1B40-9A94-D7BC251DBDBC}"/>
              </a:ext>
            </a:extLst>
          </p:cNvPr>
          <p:cNvSpPr>
            <a:spLocks noGrp="1" noChangeArrowheads="1"/>
          </p:cNvSpPr>
          <p:nvPr>
            <p:ph type="title"/>
          </p:nvPr>
        </p:nvSpPr>
        <p:spPr/>
        <p:txBody>
          <a:bodyPr/>
          <a:lstStyle/>
          <a:p>
            <a:r>
              <a:rPr lang="en-US" altLang="en-US"/>
              <a:t>MIPS machine language</a:t>
            </a:r>
          </a:p>
        </p:txBody>
      </p:sp>
      <p:sp>
        <p:nvSpPr>
          <p:cNvPr id="206850" name="Footer Placeholder 3">
            <a:extLst>
              <a:ext uri="{FF2B5EF4-FFF2-40B4-BE49-F238E27FC236}">
                <a16:creationId xmlns:a16="http://schemas.microsoft.com/office/drawing/2014/main" id="{7845082E-D55E-AE4B-8312-44FF010C0514}"/>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2 — Instructions: Language of the Computer — </a:t>
            </a:r>
            <a:fld id="{4521F459-01E5-014F-97FD-EEE5FFE3CAA5}" type="slidenum">
              <a:rPr lang="en-AU" altLang="en-US" smtClean="0"/>
              <a:pPr/>
              <a:t>24</a:t>
            </a:fld>
            <a:endParaRPr lang="en-AU" altLang="en-US"/>
          </a:p>
        </p:txBody>
      </p:sp>
      <p:pic>
        <p:nvPicPr>
          <p:cNvPr id="206851" name="Content Placeholder 12" descr="A screenshot of a cell phone&#10;&#10;Description automatically generated">
            <a:extLst>
              <a:ext uri="{FF2B5EF4-FFF2-40B4-BE49-F238E27FC236}">
                <a16:creationId xmlns:a16="http://schemas.microsoft.com/office/drawing/2014/main" id="{EF967CB2-A615-3447-B833-CC569AC8506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61975" y="2565400"/>
            <a:ext cx="7889875" cy="2068513"/>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a:extLst>
              <a:ext uri="{FF2B5EF4-FFF2-40B4-BE49-F238E27FC236}">
                <a16:creationId xmlns:a16="http://schemas.microsoft.com/office/drawing/2014/main" id="{9A8AA5DD-04D4-5949-A11D-2CE4830FC78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B07AA34-5E0B-6B4B-8370-6895A751D7FD}" type="slidenum">
              <a:rPr lang="en-AU" altLang="en-US" sz="1400" smtClean="0"/>
              <a:pPr>
                <a:spcBef>
                  <a:spcPct val="0"/>
                </a:spcBef>
                <a:buClrTx/>
                <a:buSzTx/>
                <a:buFontTx/>
                <a:buNone/>
              </a:pPr>
              <a:t>25</a:t>
            </a:fld>
            <a:endParaRPr lang="en-AU" altLang="en-US" sz="1400"/>
          </a:p>
        </p:txBody>
      </p:sp>
      <p:sp>
        <p:nvSpPr>
          <p:cNvPr id="60418" name="Rectangle 2">
            <a:extLst>
              <a:ext uri="{FF2B5EF4-FFF2-40B4-BE49-F238E27FC236}">
                <a16:creationId xmlns:a16="http://schemas.microsoft.com/office/drawing/2014/main" id="{2C031C5A-B0A0-EA48-9C81-636FEB00CCD4}"/>
              </a:ext>
            </a:extLst>
          </p:cNvPr>
          <p:cNvSpPr>
            <a:spLocks noGrp="1" noChangeArrowheads="1"/>
          </p:cNvSpPr>
          <p:nvPr>
            <p:ph type="title"/>
          </p:nvPr>
        </p:nvSpPr>
        <p:spPr/>
        <p:txBody>
          <a:bodyPr/>
          <a:lstStyle/>
          <a:p>
            <a:pPr eaLnBrk="1" hangingPunct="1"/>
            <a:r>
              <a:rPr lang="en-US" altLang="en-US"/>
              <a:t>Stored Program Computers</a:t>
            </a:r>
            <a:endParaRPr lang="en-AU" altLang="en-US"/>
          </a:p>
        </p:txBody>
      </p:sp>
      <p:sp>
        <p:nvSpPr>
          <p:cNvPr id="60419" name="Rectangle 3">
            <a:extLst>
              <a:ext uri="{FF2B5EF4-FFF2-40B4-BE49-F238E27FC236}">
                <a16:creationId xmlns:a16="http://schemas.microsoft.com/office/drawing/2014/main" id="{201867DF-1018-784C-A9C7-00DABDB18EA8}"/>
              </a:ext>
            </a:extLst>
          </p:cNvPr>
          <p:cNvSpPr>
            <a:spLocks noGrp="1" noChangeArrowheads="1"/>
          </p:cNvSpPr>
          <p:nvPr>
            <p:ph type="body" idx="1"/>
          </p:nvPr>
        </p:nvSpPr>
        <p:spPr>
          <a:xfrm>
            <a:off x="3708400" y="1125538"/>
            <a:ext cx="5246688" cy="5111750"/>
          </a:xfrm>
        </p:spPr>
        <p:txBody>
          <a:bodyPr/>
          <a:lstStyle/>
          <a:p>
            <a:pPr eaLnBrk="1" hangingPunct="1">
              <a:lnSpc>
                <a:spcPct val="90000"/>
              </a:lnSpc>
            </a:pPr>
            <a:r>
              <a:rPr lang="en-US" altLang="en-US" sz="2800"/>
              <a:t>Instructions represented in binary, just like data</a:t>
            </a:r>
          </a:p>
          <a:p>
            <a:pPr eaLnBrk="1" hangingPunct="1">
              <a:lnSpc>
                <a:spcPct val="90000"/>
              </a:lnSpc>
            </a:pPr>
            <a:r>
              <a:rPr lang="en-US" altLang="en-US" sz="2800"/>
              <a:t>Instructions and data stored in memory</a:t>
            </a:r>
          </a:p>
          <a:p>
            <a:pPr eaLnBrk="1" hangingPunct="1">
              <a:lnSpc>
                <a:spcPct val="90000"/>
              </a:lnSpc>
            </a:pPr>
            <a:r>
              <a:rPr lang="en-US" altLang="en-US" sz="2800"/>
              <a:t>Programs can operate on programs</a:t>
            </a:r>
          </a:p>
          <a:p>
            <a:pPr lvl="1" eaLnBrk="1" hangingPunct="1">
              <a:lnSpc>
                <a:spcPct val="90000"/>
              </a:lnSpc>
            </a:pPr>
            <a:r>
              <a:rPr lang="en-US" altLang="en-US" sz="2400"/>
              <a:t>e.g., compilers, linkers, …</a:t>
            </a:r>
          </a:p>
          <a:p>
            <a:pPr eaLnBrk="1" hangingPunct="1">
              <a:lnSpc>
                <a:spcPct val="90000"/>
              </a:lnSpc>
            </a:pPr>
            <a:r>
              <a:rPr lang="en-US" altLang="en-US" sz="2800"/>
              <a:t>Binary compatibility allows compiled programs to work on different computers</a:t>
            </a:r>
          </a:p>
          <a:p>
            <a:pPr lvl="1" eaLnBrk="1" hangingPunct="1">
              <a:lnSpc>
                <a:spcPct val="90000"/>
              </a:lnSpc>
            </a:pPr>
            <a:r>
              <a:rPr lang="en-US" altLang="en-US" sz="2400"/>
              <a:t>Standardized ISAs</a:t>
            </a:r>
            <a:endParaRPr lang="en-AU" altLang="en-US" sz="2400"/>
          </a:p>
        </p:txBody>
      </p:sp>
      <p:sp>
        <p:nvSpPr>
          <p:cNvPr id="60420" name="Text Box 5">
            <a:extLst>
              <a:ext uri="{FF2B5EF4-FFF2-40B4-BE49-F238E27FC236}">
                <a16:creationId xmlns:a16="http://schemas.microsoft.com/office/drawing/2014/main" id="{E9537D06-47B2-6E42-9C44-2B4E55530A14}"/>
              </a:ext>
            </a:extLst>
          </p:cNvPr>
          <p:cNvSpPr txBox="1">
            <a:spLocks noChangeArrowheads="1"/>
          </p:cNvSpPr>
          <p:nvPr/>
        </p:nvSpPr>
        <p:spPr bwMode="auto">
          <a:xfrm>
            <a:off x="684213" y="1258888"/>
            <a:ext cx="282575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b="1">
                <a:solidFill>
                  <a:schemeClr val="folHlink"/>
                </a:solidFill>
                <a:latin typeface="Arial Black" panose="020B0604020202020204" pitchFamily="34" charset="0"/>
              </a:rPr>
              <a:t>The BIG Picture</a:t>
            </a:r>
          </a:p>
        </p:txBody>
      </p:sp>
      <p:pic>
        <p:nvPicPr>
          <p:cNvPr id="60421" name="Picture 7" descr="f02-07-P374493">
            <a:extLst>
              <a:ext uri="{FF2B5EF4-FFF2-40B4-BE49-F238E27FC236}">
                <a16:creationId xmlns:a16="http://schemas.microsoft.com/office/drawing/2014/main" id="{65DB0BCA-C72B-3047-ACE7-EB2CD4126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060575"/>
            <a:ext cx="29083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3">
            <a:extLst>
              <a:ext uri="{FF2B5EF4-FFF2-40B4-BE49-F238E27FC236}">
                <a16:creationId xmlns:a16="http://schemas.microsoft.com/office/drawing/2014/main" id="{748E9AFF-A753-AE41-A8E1-CD588FB9BC5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445BC50-E825-1D40-8EE0-DD66CF2E3912}" type="slidenum">
              <a:rPr lang="en-AU" altLang="en-US" sz="1400" smtClean="0"/>
              <a:pPr>
                <a:spcBef>
                  <a:spcPct val="0"/>
                </a:spcBef>
                <a:buClrTx/>
                <a:buSzTx/>
                <a:buFontTx/>
                <a:buNone/>
              </a:pPr>
              <a:t>26</a:t>
            </a:fld>
            <a:endParaRPr lang="en-AU" altLang="en-US" sz="1400"/>
          </a:p>
        </p:txBody>
      </p:sp>
      <p:sp>
        <p:nvSpPr>
          <p:cNvPr id="62466" name="Rectangle 2">
            <a:extLst>
              <a:ext uri="{FF2B5EF4-FFF2-40B4-BE49-F238E27FC236}">
                <a16:creationId xmlns:a16="http://schemas.microsoft.com/office/drawing/2014/main" id="{FE82146F-D59B-EB4D-A1A1-AC603D88D77D}"/>
              </a:ext>
            </a:extLst>
          </p:cNvPr>
          <p:cNvSpPr>
            <a:spLocks noGrp="1" noChangeArrowheads="1"/>
          </p:cNvSpPr>
          <p:nvPr>
            <p:ph type="title"/>
          </p:nvPr>
        </p:nvSpPr>
        <p:spPr/>
        <p:txBody>
          <a:bodyPr/>
          <a:lstStyle/>
          <a:p>
            <a:pPr eaLnBrk="1" hangingPunct="1"/>
            <a:r>
              <a:rPr lang="en-US" altLang="en-US"/>
              <a:t>Logical Operations</a:t>
            </a:r>
            <a:endParaRPr lang="en-AU" altLang="en-US"/>
          </a:p>
        </p:txBody>
      </p:sp>
      <p:sp>
        <p:nvSpPr>
          <p:cNvPr id="275459" name="Rectangle 3">
            <a:extLst>
              <a:ext uri="{FF2B5EF4-FFF2-40B4-BE49-F238E27FC236}">
                <a16:creationId xmlns:a16="http://schemas.microsoft.com/office/drawing/2014/main" id="{46AF4750-9157-FD47-A711-6659294AD1FD}"/>
              </a:ext>
            </a:extLst>
          </p:cNvPr>
          <p:cNvSpPr>
            <a:spLocks noGrp="1" noChangeArrowheads="1"/>
          </p:cNvSpPr>
          <p:nvPr>
            <p:ph type="body" idx="1"/>
          </p:nvPr>
        </p:nvSpPr>
        <p:spPr>
          <a:xfrm>
            <a:off x="684213" y="1125538"/>
            <a:ext cx="8270875" cy="690562"/>
          </a:xfrm>
        </p:spPr>
        <p:txBody>
          <a:bodyPr/>
          <a:lstStyle/>
          <a:p>
            <a:pPr eaLnBrk="1" hangingPunct="1"/>
            <a:r>
              <a:rPr lang="en-US" altLang="en-US"/>
              <a:t>Instructions for bitwise manipulation</a:t>
            </a:r>
            <a:endParaRPr lang="en-AU" altLang="en-US"/>
          </a:p>
        </p:txBody>
      </p:sp>
      <p:graphicFrame>
        <p:nvGraphicFramePr>
          <p:cNvPr id="275503" name="Group 47">
            <a:extLst>
              <a:ext uri="{FF2B5EF4-FFF2-40B4-BE49-F238E27FC236}">
                <a16:creationId xmlns:a16="http://schemas.microsoft.com/office/drawing/2014/main" id="{0BFA452E-8E22-4147-9D13-1CBDA9C59B46}"/>
              </a:ext>
            </a:extLst>
          </p:cNvPr>
          <p:cNvGraphicFramePr>
            <a:graphicFrameLocks noGrp="1"/>
          </p:cNvGraphicFramePr>
          <p:nvPr/>
        </p:nvGraphicFramePr>
        <p:xfrm>
          <a:off x="1042988" y="1916113"/>
          <a:ext cx="7200900" cy="2824164"/>
        </p:xfrm>
        <a:graphic>
          <a:graphicData uri="http://schemas.openxmlformats.org/drawingml/2006/table">
            <a:tbl>
              <a:tblPr/>
              <a:tblGrid>
                <a:gridCol w="2233612">
                  <a:extLst>
                    <a:ext uri="{9D8B030D-6E8A-4147-A177-3AD203B41FA5}">
                      <a16:colId xmlns:a16="http://schemas.microsoft.com/office/drawing/2014/main" val="20000"/>
                    </a:ext>
                  </a:extLst>
                </a:gridCol>
                <a:gridCol w="1366838">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gridCol w="2087563">
                  <a:extLst>
                    <a:ext uri="{9D8B030D-6E8A-4147-A177-3AD203B41FA5}">
                      <a16:colId xmlns:a16="http://schemas.microsoft.com/office/drawing/2014/main" val="20003"/>
                    </a:ext>
                  </a:extLst>
                </a:gridCol>
              </a:tblGrid>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Operation</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C</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Java</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MIPS</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Shift left</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&lt;&lt;</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&lt;&lt;</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Lucida Console" panose="020B0609040504020204" pitchFamily="49" charset="0"/>
                        </a:rPr>
                        <a:t>sll</a:t>
                      </a:r>
                      <a:endParaRPr kumimoji="0" lang="en-AU" altLang="en-US" sz="2400" b="0" i="0" u="none" strike="noStrike" cap="none" normalizeH="0" baseline="0">
                        <a:ln>
                          <a:noFill/>
                        </a:ln>
                        <a:solidFill>
                          <a:schemeClr val="tx1"/>
                        </a:solidFill>
                        <a:effectLst/>
                        <a:latin typeface="Lucida Console" panose="020B06090405040202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Shift right</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&gt;&gt;</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&gt;&gt;&gt;</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Lucida Console" panose="020B0609040504020204" pitchFamily="49" charset="0"/>
                        </a:rPr>
                        <a:t>srl</a:t>
                      </a:r>
                      <a:endParaRPr kumimoji="0" lang="en-AU" altLang="en-US" sz="2400" b="0" i="0" u="none" strike="noStrike" cap="none" normalizeH="0" baseline="0">
                        <a:ln>
                          <a:noFill/>
                        </a:ln>
                        <a:solidFill>
                          <a:schemeClr val="tx1"/>
                        </a:solidFill>
                        <a:effectLst/>
                        <a:latin typeface="Lucida Console" panose="020B06090405040202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Bitwise AND</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&amp;</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&amp;</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Lucida Console" panose="020B0609040504020204" pitchFamily="49" charset="0"/>
                        </a:rPr>
                        <a:t>and, andi</a:t>
                      </a:r>
                      <a:endParaRPr kumimoji="0" lang="en-AU" altLang="en-US" sz="2400" b="0" i="0" u="none" strike="noStrike" cap="none" normalizeH="0" baseline="0">
                        <a:ln>
                          <a:noFill/>
                        </a:ln>
                        <a:solidFill>
                          <a:schemeClr val="tx1"/>
                        </a:solidFill>
                        <a:effectLst/>
                        <a:latin typeface="Lucida Console" panose="020B06090405040202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Bitwise OR</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Lucida Console" panose="020B0609040504020204" pitchFamily="49" charset="0"/>
                        </a:rPr>
                        <a:t>or, ori</a:t>
                      </a:r>
                      <a:endParaRPr kumimoji="0" lang="en-AU" altLang="en-US" sz="2400" b="0" i="0" u="none" strike="noStrike" cap="none" normalizeH="0" baseline="0">
                        <a:ln>
                          <a:noFill/>
                        </a:ln>
                        <a:solidFill>
                          <a:schemeClr val="tx1"/>
                        </a:solidFill>
                        <a:effectLst/>
                        <a:latin typeface="Lucida Console" panose="020B06090405040202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Bitwise NOT</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Lucida Console" panose="020B0609040504020204" pitchFamily="49" charset="0"/>
                        </a:rPr>
                        <a:t>nor</a:t>
                      </a:r>
                      <a:endParaRPr kumimoji="0" lang="en-AU" altLang="en-US" sz="2400" b="0" i="0" u="none" strike="noStrike" cap="none" normalizeH="0" baseline="0">
                        <a:ln>
                          <a:noFill/>
                        </a:ln>
                        <a:solidFill>
                          <a:schemeClr val="tx1"/>
                        </a:solidFill>
                        <a:effectLst/>
                        <a:latin typeface="Lucida Console" panose="020B06090405040202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75497" name="Rectangle 41">
            <a:extLst>
              <a:ext uri="{FF2B5EF4-FFF2-40B4-BE49-F238E27FC236}">
                <a16:creationId xmlns:a16="http://schemas.microsoft.com/office/drawing/2014/main" id="{BB7AE5B2-158E-7A4E-BDA8-D4998B77C8CF}"/>
              </a:ext>
            </a:extLst>
          </p:cNvPr>
          <p:cNvSpPr>
            <a:spLocks noChangeArrowheads="1"/>
          </p:cNvSpPr>
          <p:nvPr/>
        </p:nvSpPr>
        <p:spPr bwMode="auto">
          <a:xfrm>
            <a:off x="684213" y="5013325"/>
            <a:ext cx="77724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eaLnBrk="1" hangingPunct="1"/>
            <a:r>
              <a:rPr lang="en-US" altLang="en-US"/>
              <a:t>Useful for extracting and inserting groups of bits in a word</a:t>
            </a:r>
            <a:endParaRPr lang="en-AU" altLang="en-US"/>
          </a:p>
        </p:txBody>
      </p:sp>
      <p:sp>
        <p:nvSpPr>
          <p:cNvPr id="62506" name="Text Box 42">
            <a:extLst>
              <a:ext uri="{FF2B5EF4-FFF2-40B4-BE49-F238E27FC236}">
                <a16:creationId xmlns:a16="http://schemas.microsoft.com/office/drawing/2014/main" id="{061EB3C3-6F48-F243-B03F-58C4858C16DE}"/>
              </a:ext>
            </a:extLst>
          </p:cNvPr>
          <p:cNvSpPr txBox="1">
            <a:spLocks noChangeArrowheads="1"/>
          </p:cNvSpPr>
          <p:nvPr/>
        </p:nvSpPr>
        <p:spPr bwMode="auto">
          <a:xfrm rot="5400000">
            <a:off x="7662069" y="1115219"/>
            <a:ext cx="25971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§2.6 Logical Operations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55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754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3">
            <a:extLst>
              <a:ext uri="{FF2B5EF4-FFF2-40B4-BE49-F238E27FC236}">
                <a16:creationId xmlns:a16="http://schemas.microsoft.com/office/drawing/2014/main" id="{57980091-3FD9-D94F-92CE-090EE1AA567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9E7263E9-AC08-5549-8525-F9A4857DCC8F}" type="slidenum">
              <a:rPr lang="en-AU" altLang="en-US" sz="1400" smtClean="0"/>
              <a:pPr>
                <a:spcBef>
                  <a:spcPct val="0"/>
                </a:spcBef>
                <a:buClrTx/>
                <a:buSzTx/>
                <a:buFontTx/>
                <a:buNone/>
              </a:pPr>
              <a:t>27</a:t>
            </a:fld>
            <a:endParaRPr lang="en-AU" altLang="en-US" sz="1400"/>
          </a:p>
        </p:txBody>
      </p:sp>
      <p:sp>
        <p:nvSpPr>
          <p:cNvPr id="64514" name="Rectangle 2">
            <a:extLst>
              <a:ext uri="{FF2B5EF4-FFF2-40B4-BE49-F238E27FC236}">
                <a16:creationId xmlns:a16="http://schemas.microsoft.com/office/drawing/2014/main" id="{3C7B0564-B3D4-344D-8944-531B740A2C92}"/>
              </a:ext>
            </a:extLst>
          </p:cNvPr>
          <p:cNvSpPr>
            <a:spLocks noGrp="1" noChangeArrowheads="1"/>
          </p:cNvSpPr>
          <p:nvPr>
            <p:ph type="title"/>
          </p:nvPr>
        </p:nvSpPr>
        <p:spPr/>
        <p:txBody>
          <a:bodyPr/>
          <a:lstStyle/>
          <a:p>
            <a:pPr eaLnBrk="1" hangingPunct="1"/>
            <a:r>
              <a:rPr lang="en-US" altLang="en-US"/>
              <a:t>Shift Operations</a:t>
            </a:r>
            <a:endParaRPr lang="en-AU" altLang="en-US"/>
          </a:p>
        </p:txBody>
      </p:sp>
      <p:sp>
        <p:nvSpPr>
          <p:cNvPr id="64515" name="Rectangle 3">
            <a:extLst>
              <a:ext uri="{FF2B5EF4-FFF2-40B4-BE49-F238E27FC236}">
                <a16:creationId xmlns:a16="http://schemas.microsoft.com/office/drawing/2014/main" id="{45467FEA-3A8E-DB43-9C7A-CD11F6CD6801}"/>
              </a:ext>
            </a:extLst>
          </p:cNvPr>
          <p:cNvSpPr>
            <a:spLocks noGrp="1" noChangeArrowheads="1"/>
          </p:cNvSpPr>
          <p:nvPr>
            <p:ph type="body" idx="1"/>
          </p:nvPr>
        </p:nvSpPr>
        <p:spPr>
          <a:xfrm>
            <a:off x="684213" y="2349500"/>
            <a:ext cx="8270875" cy="3887788"/>
          </a:xfrm>
        </p:spPr>
        <p:txBody>
          <a:bodyPr/>
          <a:lstStyle/>
          <a:p>
            <a:pPr eaLnBrk="1" hangingPunct="1">
              <a:lnSpc>
                <a:spcPct val="90000"/>
              </a:lnSpc>
            </a:pPr>
            <a:r>
              <a:rPr lang="en-US" altLang="en-US"/>
              <a:t>shamt: how many positions to shift </a:t>
            </a:r>
          </a:p>
          <a:p>
            <a:pPr eaLnBrk="1" hangingPunct="1">
              <a:lnSpc>
                <a:spcPct val="90000"/>
              </a:lnSpc>
            </a:pPr>
            <a:r>
              <a:rPr lang="en-US" altLang="en-US"/>
              <a:t>Shift left logical</a:t>
            </a:r>
          </a:p>
          <a:p>
            <a:pPr lvl="1" eaLnBrk="1" hangingPunct="1">
              <a:lnSpc>
                <a:spcPct val="90000"/>
              </a:lnSpc>
            </a:pPr>
            <a:r>
              <a:rPr lang="en-US" altLang="en-US"/>
              <a:t>Shift left and fill with 0 bits</a:t>
            </a:r>
          </a:p>
          <a:p>
            <a:pPr lvl="1" eaLnBrk="1" hangingPunct="1">
              <a:lnSpc>
                <a:spcPct val="90000"/>
              </a:lnSpc>
            </a:pPr>
            <a:r>
              <a:rPr lang="en-US" altLang="en-US">
                <a:latin typeface="Lucida Console" panose="020B0609040504020204" pitchFamily="49" charset="0"/>
              </a:rPr>
              <a:t>sll</a:t>
            </a:r>
            <a:r>
              <a:rPr lang="en-US" altLang="en-US"/>
              <a:t> by </a:t>
            </a:r>
            <a:r>
              <a:rPr lang="en-US" altLang="en-US" i="1"/>
              <a:t>i</a:t>
            </a:r>
            <a:r>
              <a:rPr lang="en-US" altLang="en-US"/>
              <a:t> bits multiplies by 2</a:t>
            </a:r>
            <a:r>
              <a:rPr lang="en-US" altLang="en-US" i="1" baseline="30000"/>
              <a:t>i</a:t>
            </a:r>
          </a:p>
          <a:p>
            <a:pPr eaLnBrk="1" hangingPunct="1">
              <a:lnSpc>
                <a:spcPct val="90000"/>
              </a:lnSpc>
            </a:pPr>
            <a:r>
              <a:rPr lang="en-US" altLang="en-US"/>
              <a:t>Shift right logical</a:t>
            </a:r>
          </a:p>
          <a:p>
            <a:pPr lvl="1" eaLnBrk="1" hangingPunct="1">
              <a:lnSpc>
                <a:spcPct val="90000"/>
              </a:lnSpc>
            </a:pPr>
            <a:r>
              <a:rPr lang="en-US" altLang="en-US"/>
              <a:t>Shift right and fill with 0 bits</a:t>
            </a:r>
          </a:p>
          <a:p>
            <a:pPr lvl="1" eaLnBrk="1" hangingPunct="1">
              <a:lnSpc>
                <a:spcPct val="90000"/>
              </a:lnSpc>
            </a:pPr>
            <a:r>
              <a:rPr lang="en-US" altLang="en-US">
                <a:latin typeface="Lucida Console" panose="020B0609040504020204" pitchFamily="49" charset="0"/>
              </a:rPr>
              <a:t>srl</a:t>
            </a:r>
            <a:r>
              <a:rPr lang="en-US" altLang="en-US"/>
              <a:t> by </a:t>
            </a:r>
            <a:r>
              <a:rPr lang="en-US" altLang="en-US" i="1"/>
              <a:t>i</a:t>
            </a:r>
            <a:r>
              <a:rPr lang="en-US" altLang="en-US"/>
              <a:t> bits divides by 2</a:t>
            </a:r>
            <a:r>
              <a:rPr lang="en-US" altLang="en-US" i="1" baseline="30000"/>
              <a:t>i</a:t>
            </a:r>
            <a:r>
              <a:rPr lang="en-US" altLang="en-US"/>
              <a:t> (unsigned only)</a:t>
            </a:r>
            <a:endParaRPr lang="en-AU" altLang="en-US"/>
          </a:p>
        </p:txBody>
      </p:sp>
      <p:grpSp>
        <p:nvGrpSpPr>
          <p:cNvPr id="64516" name="Group 4">
            <a:extLst>
              <a:ext uri="{FF2B5EF4-FFF2-40B4-BE49-F238E27FC236}">
                <a16:creationId xmlns:a16="http://schemas.microsoft.com/office/drawing/2014/main" id="{1F28596A-B245-9A48-85F6-289D1D2D73EA}"/>
              </a:ext>
            </a:extLst>
          </p:cNvPr>
          <p:cNvGrpSpPr>
            <a:grpSpLocks/>
          </p:cNvGrpSpPr>
          <p:nvPr/>
        </p:nvGrpSpPr>
        <p:grpSpPr bwMode="auto">
          <a:xfrm>
            <a:off x="1403350" y="1557338"/>
            <a:ext cx="6913563" cy="773112"/>
            <a:chOff x="703" y="981"/>
            <a:chExt cx="4355" cy="487"/>
          </a:xfrm>
        </p:grpSpPr>
        <p:sp>
          <p:nvSpPr>
            <p:cNvPr id="64517" name="Text Box 5">
              <a:extLst>
                <a:ext uri="{FF2B5EF4-FFF2-40B4-BE49-F238E27FC236}">
                  <a16:creationId xmlns:a16="http://schemas.microsoft.com/office/drawing/2014/main" id="{59C1B90E-B624-404C-B184-FFFD52E6C39A}"/>
                </a:ext>
              </a:extLst>
            </p:cNvPr>
            <p:cNvSpPr txBox="1">
              <a:spLocks noChangeArrowheads="1"/>
            </p:cNvSpPr>
            <p:nvPr/>
          </p:nvSpPr>
          <p:spPr bwMode="auto">
            <a:xfrm>
              <a:off x="703"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64518" name="Text Box 6">
              <a:extLst>
                <a:ext uri="{FF2B5EF4-FFF2-40B4-BE49-F238E27FC236}">
                  <a16:creationId xmlns:a16="http://schemas.microsoft.com/office/drawing/2014/main" id="{9A95A47B-E2E8-7942-8B5C-A6C88F0E6FBF}"/>
                </a:ext>
              </a:extLst>
            </p:cNvPr>
            <p:cNvSpPr txBox="1">
              <a:spLocks noChangeArrowheads="1"/>
            </p:cNvSpPr>
            <p:nvPr/>
          </p:nvSpPr>
          <p:spPr bwMode="auto">
            <a:xfrm>
              <a:off x="152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64519" name="Text Box 7">
              <a:extLst>
                <a:ext uri="{FF2B5EF4-FFF2-40B4-BE49-F238E27FC236}">
                  <a16:creationId xmlns:a16="http://schemas.microsoft.com/office/drawing/2014/main" id="{5C197198-F2A4-854D-A3FC-942580B46900}"/>
                </a:ext>
              </a:extLst>
            </p:cNvPr>
            <p:cNvSpPr txBox="1">
              <a:spLocks noChangeArrowheads="1"/>
            </p:cNvSpPr>
            <p:nvPr/>
          </p:nvSpPr>
          <p:spPr bwMode="auto">
            <a:xfrm>
              <a:off x="220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64520" name="Text Box 8">
              <a:extLst>
                <a:ext uri="{FF2B5EF4-FFF2-40B4-BE49-F238E27FC236}">
                  <a16:creationId xmlns:a16="http://schemas.microsoft.com/office/drawing/2014/main" id="{58B06CE2-70A0-EF4E-810B-A221782DFC8C}"/>
                </a:ext>
              </a:extLst>
            </p:cNvPr>
            <p:cNvSpPr txBox="1">
              <a:spLocks noChangeArrowheads="1"/>
            </p:cNvSpPr>
            <p:nvPr/>
          </p:nvSpPr>
          <p:spPr bwMode="auto">
            <a:xfrm>
              <a:off x="288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64521" name="Text Box 9">
              <a:extLst>
                <a:ext uri="{FF2B5EF4-FFF2-40B4-BE49-F238E27FC236}">
                  <a16:creationId xmlns:a16="http://schemas.microsoft.com/office/drawing/2014/main" id="{FAE948C5-C819-5244-B955-D92CD345F07A}"/>
                </a:ext>
              </a:extLst>
            </p:cNvPr>
            <p:cNvSpPr txBox="1">
              <a:spLocks noChangeArrowheads="1"/>
            </p:cNvSpPr>
            <p:nvPr/>
          </p:nvSpPr>
          <p:spPr bwMode="auto">
            <a:xfrm>
              <a:off x="356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shamt</a:t>
              </a:r>
              <a:endParaRPr lang="en-AU" altLang="en-US" sz="2000"/>
            </a:p>
          </p:txBody>
        </p:sp>
        <p:sp>
          <p:nvSpPr>
            <p:cNvPr id="64522" name="Text Box 10">
              <a:extLst>
                <a:ext uri="{FF2B5EF4-FFF2-40B4-BE49-F238E27FC236}">
                  <a16:creationId xmlns:a16="http://schemas.microsoft.com/office/drawing/2014/main" id="{2222AF50-363B-114B-A961-A6F497B235BA}"/>
                </a:ext>
              </a:extLst>
            </p:cNvPr>
            <p:cNvSpPr txBox="1">
              <a:spLocks noChangeArrowheads="1"/>
            </p:cNvSpPr>
            <p:nvPr/>
          </p:nvSpPr>
          <p:spPr bwMode="auto">
            <a:xfrm>
              <a:off x="4241"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64523" name="Text Box 11">
              <a:extLst>
                <a:ext uri="{FF2B5EF4-FFF2-40B4-BE49-F238E27FC236}">
                  <a16:creationId xmlns:a16="http://schemas.microsoft.com/office/drawing/2014/main" id="{29954BBD-A4C0-E340-9B63-DCBDEA3AF3F9}"/>
                </a:ext>
              </a:extLst>
            </p:cNvPr>
            <p:cNvSpPr txBox="1">
              <a:spLocks noChangeArrowheads="1"/>
            </p:cNvSpPr>
            <p:nvPr/>
          </p:nvSpPr>
          <p:spPr bwMode="auto">
            <a:xfrm>
              <a:off x="886"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64524" name="Text Box 12">
              <a:extLst>
                <a:ext uri="{FF2B5EF4-FFF2-40B4-BE49-F238E27FC236}">
                  <a16:creationId xmlns:a16="http://schemas.microsoft.com/office/drawing/2014/main" id="{72EFF4D0-7A60-7C4F-8F23-952A8A83994F}"/>
                </a:ext>
              </a:extLst>
            </p:cNvPr>
            <p:cNvSpPr txBox="1">
              <a:spLocks noChangeArrowheads="1"/>
            </p:cNvSpPr>
            <p:nvPr/>
          </p:nvSpPr>
          <p:spPr bwMode="auto">
            <a:xfrm>
              <a:off x="4424"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64525" name="Text Box 13">
              <a:extLst>
                <a:ext uri="{FF2B5EF4-FFF2-40B4-BE49-F238E27FC236}">
                  <a16:creationId xmlns:a16="http://schemas.microsoft.com/office/drawing/2014/main" id="{EC739630-D7F8-2242-B005-3E88A5A8FD4D}"/>
                </a:ext>
              </a:extLst>
            </p:cNvPr>
            <p:cNvSpPr txBox="1">
              <a:spLocks noChangeArrowheads="1"/>
            </p:cNvSpPr>
            <p:nvPr/>
          </p:nvSpPr>
          <p:spPr bwMode="auto">
            <a:xfrm>
              <a:off x="1657"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64526" name="Text Box 14">
              <a:extLst>
                <a:ext uri="{FF2B5EF4-FFF2-40B4-BE49-F238E27FC236}">
                  <a16:creationId xmlns:a16="http://schemas.microsoft.com/office/drawing/2014/main" id="{DFBD7D73-09B3-2849-840A-B756B63A8BDC}"/>
                </a:ext>
              </a:extLst>
            </p:cNvPr>
            <p:cNvSpPr txBox="1">
              <a:spLocks noChangeArrowheads="1"/>
            </p:cNvSpPr>
            <p:nvPr/>
          </p:nvSpPr>
          <p:spPr bwMode="auto">
            <a:xfrm>
              <a:off x="2338"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64527" name="Text Box 15">
              <a:extLst>
                <a:ext uri="{FF2B5EF4-FFF2-40B4-BE49-F238E27FC236}">
                  <a16:creationId xmlns:a16="http://schemas.microsoft.com/office/drawing/2014/main" id="{8BDBAFCF-EBD7-B544-93D5-C806B6A60CF3}"/>
                </a:ext>
              </a:extLst>
            </p:cNvPr>
            <p:cNvSpPr txBox="1">
              <a:spLocks noChangeArrowheads="1"/>
            </p:cNvSpPr>
            <p:nvPr/>
          </p:nvSpPr>
          <p:spPr bwMode="auto">
            <a:xfrm>
              <a:off x="3018"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64528" name="Text Box 16">
              <a:extLst>
                <a:ext uri="{FF2B5EF4-FFF2-40B4-BE49-F238E27FC236}">
                  <a16:creationId xmlns:a16="http://schemas.microsoft.com/office/drawing/2014/main" id="{14123964-6695-BA47-A376-DC7C43856AE5}"/>
                </a:ext>
              </a:extLst>
            </p:cNvPr>
            <p:cNvSpPr txBox="1">
              <a:spLocks noChangeArrowheads="1"/>
            </p:cNvSpPr>
            <p:nvPr/>
          </p:nvSpPr>
          <p:spPr bwMode="auto">
            <a:xfrm>
              <a:off x="3698"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3">
            <a:extLst>
              <a:ext uri="{FF2B5EF4-FFF2-40B4-BE49-F238E27FC236}">
                <a16:creationId xmlns:a16="http://schemas.microsoft.com/office/drawing/2014/main" id="{349BEE6A-BB07-924E-8B0F-6E00543C4AE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D245E2A-4477-A441-9CDC-621227680913}" type="slidenum">
              <a:rPr lang="en-AU" altLang="en-US" sz="1400" smtClean="0"/>
              <a:pPr>
                <a:spcBef>
                  <a:spcPct val="0"/>
                </a:spcBef>
                <a:buClrTx/>
                <a:buSzTx/>
                <a:buFontTx/>
                <a:buNone/>
              </a:pPr>
              <a:t>28</a:t>
            </a:fld>
            <a:endParaRPr lang="en-AU" altLang="en-US" sz="1400"/>
          </a:p>
        </p:txBody>
      </p:sp>
      <p:sp>
        <p:nvSpPr>
          <p:cNvPr id="66562" name="Rectangle 3">
            <a:extLst>
              <a:ext uri="{FF2B5EF4-FFF2-40B4-BE49-F238E27FC236}">
                <a16:creationId xmlns:a16="http://schemas.microsoft.com/office/drawing/2014/main" id="{2401E532-FF9B-F74E-A8EC-DC76728CA9B7}"/>
              </a:ext>
            </a:extLst>
          </p:cNvPr>
          <p:cNvSpPr>
            <a:spLocks noGrp="1" noChangeArrowheads="1"/>
          </p:cNvSpPr>
          <p:nvPr>
            <p:ph type="title"/>
          </p:nvPr>
        </p:nvSpPr>
        <p:spPr/>
        <p:txBody>
          <a:bodyPr/>
          <a:lstStyle/>
          <a:p>
            <a:pPr eaLnBrk="1" hangingPunct="1"/>
            <a:r>
              <a:rPr lang="en-US" altLang="en-US"/>
              <a:t>AND Operations</a:t>
            </a:r>
            <a:endParaRPr lang="en-AU" altLang="en-US"/>
          </a:p>
        </p:txBody>
      </p:sp>
      <p:sp>
        <p:nvSpPr>
          <p:cNvPr id="66563" name="Rectangle 4">
            <a:extLst>
              <a:ext uri="{FF2B5EF4-FFF2-40B4-BE49-F238E27FC236}">
                <a16:creationId xmlns:a16="http://schemas.microsoft.com/office/drawing/2014/main" id="{CB2B7AD9-D8F4-2443-9661-1DAE74490499}"/>
              </a:ext>
            </a:extLst>
          </p:cNvPr>
          <p:cNvSpPr>
            <a:spLocks noGrp="1" noChangeArrowheads="1"/>
          </p:cNvSpPr>
          <p:nvPr>
            <p:ph type="body" idx="1"/>
          </p:nvPr>
        </p:nvSpPr>
        <p:spPr>
          <a:xfrm>
            <a:off x="684213" y="1125538"/>
            <a:ext cx="8270875" cy="2073275"/>
          </a:xfrm>
        </p:spPr>
        <p:txBody>
          <a:bodyPr/>
          <a:lstStyle/>
          <a:p>
            <a:pPr eaLnBrk="1" hangingPunct="1"/>
            <a:r>
              <a:rPr lang="en-US" altLang="en-US"/>
              <a:t>Useful to mask bits in a word</a:t>
            </a:r>
          </a:p>
          <a:p>
            <a:pPr lvl="1" eaLnBrk="1" hangingPunct="1"/>
            <a:r>
              <a:rPr lang="en-US" altLang="en-US"/>
              <a:t>Select some bits, clear others to 0</a:t>
            </a:r>
          </a:p>
          <a:p>
            <a:pPr eaLnBrk="1" hangingPunct="1">
              <a:spcBef>
                <a:spcPct val="50000"/>
              </a:spcBef>
              <a:spcAft>
                <a:spcPct val="30000"/>
              </a:spcAft>
              <a:buFont typeface="Wingdings" pitchFamily="2" charset="2"/>
              <a:buNone/>
            </a:pPr>
            <a:r>
              <a:rPr lang="en-US" altLang="en-US" sz="2800">
                <a:latin typeface="Lucida Console" panose="020B0609040504020204" pitchFamily="49" charset="0"/>
              </a:rPr>
              <a:t>	and $t0, $t1, $t2</a:t>
            </a:r>
            <a:endParaRPr lang="en-AU" altLang="en-US" sz="2800">
              <a:latin typeface="Lucida Console" panose="020B0609040504020204" pitchFamily="49" charset="0"/>
            </a:endParaRPr>
          </a:p>
        </p:txBody>
      </p:sp>
      <p:grpSp>
        <p:nvGrpSpPr>
          <p:cNvPr id="2" name="Group 1">
            <a:extLst>
              <a:ext uri="{FF2B5EF4-FFF2-40B4-BE49-F238E27FC236}">
                <a16:creationId xmlns:a16="http://schemas.microsoft.com/office/drawing/2014/main" id="{518E1FD6-F816-5D42-A3B3-E8FCD9DC462E}"/>
              </a:ext>
            </a:extLst>
          </p:cNvPr>
          <p:cNvGrpSpPr>
            <a:grpSpLocks/>
          </p:cNvGrpSpPr>
          <p:nvPr/>
        </p:nvGrpSpPr>
        <p:grpSpPr bwMode="auto">
          <a:xfrm>
            <a:off x="1287463" y="3403600"/>
            <a:ext cx="5840412" cy="1614488"/>
            <a:chOff x="1287463" y="3403600"/>
            <a:chExt cx="5840412" cy="1614488"/>
          </a:xfrm>
        </p:grpSpPr>
        <p:sp>
          <p:nvSpPr>
            <p:cNvPr id="66565" name="Rectangle 2">
              <a:extLst>
                <a:ext uri="{FF2B5EF4-FFF2-40B4-BE49-F238E27FC236}">
                  <a16:creationId xmlns:a16="http://schemas.microsoft.com/office/drawing/2014/main" id="{E00C1ED6-1C2C-9F45-90DB-2B770339C486}"/>
                </a:ext>
              </a:extLst>
            </p:cNvPr>
            <p:cNvSpPr>
              <a:spLocks noChangeArrowheads="1"/>
            </p:cNvSpPr>
            <p:nvPr/>
          </p:nvSpPr>
          <p:spPr bwMode="auto">
            <a:xfrm>
              <a:off x="4824413" y="3408363"/>
              <a:ext cx="647700" cy="16049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66566" name="Text Box 5">
              <a:extLst>
                <a:ext uri="{FF2B5EF4-FFF2-40B4-BE49-F238E27FC236}">
                  <a16:creationId xmlns:a16="http://schemas.microsoft.com/office/drawing/2014/main" id="{6285840D-21A4-D84A-8FE6-D98807F79536}"/>
                </a:ext>
              </a:extLst>
            </p:cNvPr>
            <p:cNvSpPr txBox="1">
              <a:spLocks noChangeArrowheads="1"/>
            </p:cNvSpPr>
            <p:nvPr/>
          </p:nvSpPr>
          <p:spPr bwMode="auto">
            <a:xfrm>
              <a:off x="1924050" y="3403600"/>
              <a:ext cx="52038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0000 0000 0000 0000 0000 1101 1100 0000</a:t>
              </a:r>
              <a:endParaRPr lang="en-AU" altLang="en-US" sz="2000"/>
            </a:p>
          </p:txBody>
        </p:sp>
        <p:sp>
          <p:nvSpPr>
            <p:cNvPr id="66567" name="Text Box 6">
              <a:extLst>
                <a:ext uri="{FF2B5EF4-FFF2-40B4-BE49-F238E27FC236}">
                  <a16:creationId xmlns:a16="http://schemas.microsoft.com/office/drawing/2014/main" id="{843CD29C-D63B-FF4B-B20D-247BCFC1F1E7}"/>
                </a:ext>
              </a:extLst>
            </p:cNvPr>
            <p:cNvSpPr txBox="1">
              <a:spLocks noChangeArrowheads="1"/>
            </p:cNvSpPr>
            <p:nvPr/>
          </p:nvSpPr>
          <p:spPr bwMode="auto">
            <a:xfrm>
              <a:off x="1924050" y="3963988"/>
              <a:ext cx="52038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0000 0000 0000 0000 0011 1100 0000 0000</a:t>
              </a:r>
              <a:endParaRPr lang="en-AU" altLang="en-US" sz="2000"/>
            </a:p>
          </p:txBody>
        </p:sp>
        <p:sp>
          <p:nvSpPr>
            <p:cNvPr id="66568" name="Text Box 7">
              <a:extLst>
                <a:ext uri="{FF2B5EF4-FFF2-40B4-BE49-F238E27FC236}">
                  <a16:creationId xmlns:a16="http://schemas.microsoft.com/office/drawing/2014/main" id="{97EB3538-0765-6345-89E5-5AD004BD0F82}"/>
                </a:ext>
              </a:extLst>
            </p:cNvPr>
            <p:cNvSpPr txBox="1">
              <a:spLocks noChangeArrowheads="1"/>
            </p:cNvSpPr>
            <p:nvPr/>
          </p:nvSpPr>
          <p:spPr bwMode="auto">
            <a:xfrm>
              <a:off x="1287463" y="3403600"/>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$t2</a:t>
              </a:r>
              <a:endParaRPr lang="en-AU" altLang="en-US" sz="2000"/>
            </a:p>
          </p:txBody>
        </p:sp>
        <p:sp>
          <p:nvSpPr>
            <p:cNvPr id="66569" name="Text Box 8">
              <a:extLst>
                <a:ext uri="{FF2B5EF4-FFF2-40B4-BE49-F238E27FC236}">
                  <a16:creationId xmlns:a16="http://schemas.microsoft.com/office/drawing/2014/main" id="{06579464-A1F6-DA48-95A9-93FE9F8FFE75}"/>
                </a:ext>
              </a:extLst>
            </p:cNvPr>
            <p:cNvSpPr txBox="1">
              <a:spLocks noChangeArrowheads="1"/>
            </p:cNvSpPr>
            <p:nvPr/>
          </p:nvSpPr>
          <p:spPr bwMode="auto">
            <a:xfrm>
              <a:off x="1287463" y="3963988"/>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$t1</a:t>
              </a:r>
              <a:endParaRPr lang="en-AU" altLang="en-US" sz="2000"/>
            </a:p>
          </p:txBody>
        </p:sp>
        <p:sp>
          <p:nvSpPr>
            <p:cNvPr id="66570" name="Text Box 9">
              <a:extLst>
                <a:ext uri="{FF2B5EF4-FFF2-40B4-BE49-F238E27FC236}">
                  <a16:creationId xmlns:a16="http://schemas.microsoft.com/office/drawing/2014/main" id="{643BDBB1-0679-1549-B8C2-0F20340B6C56}"/>
                </a:ext>
              </a:extLst>
            </p:cNvPr>
            <p:cNvSpPr txBox="1">
              <a:spLocks noChangeArrowheads="1"/>
            </p:cNvSpPr>
            <p:nvPr/>
          </p:nvSpPr>
          <p:spPr bwMode="auto">
            <a:xfrm>
              <a:off x="1924050" y="4611688"/>
              <a:ext cx="52038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0000 0000 0000 0000 0000 1100 0000 0000</a:t>
              </a:r>
              <a:endParaRPr lang="en-AU" altLang="en-US" sz="2000"/>
            </a:p>
          </p:txBody>
        </p:sp>
        <p:sp>
          <p:nvSpPr>
            <p:cNvPr id="66571" name="Text Box 10">
              <a:extLst>
                <a:ext uri="{FF2B5EF4-FFF2-40B4-BE49-F238E27FC236}">
                  <a16:creationId xmlns:a16="http://schemas.microsoft.com/office/drawing/2014/main" id="{A1239991-3980-F146-90F1-0B658DB5CC45}"/>
                </a:ext>
              </a:extLst>
            </p:cNvPr>
            <p:cNvSpPr txBox="1">
              <a:spLocks noChangeArrowheads="1"/>
            </p:cNvSpPr>
            <p:nvPr/>
          </p:nvSpPr>
          <p:spPr bwMode="auto">
            <a:xfrm>
              <a:off x="1287463" y="4611688"/>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$t0</a:t>
              </a:r>
              <a:endParaRPr lang="en-AU"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3">
            <a:extLst>
              <a:ext uri="{FF2B5EF4-FFF2-40B4-BE49-F238E27FC236}">
                <a16:creationId xmlns:a16="http://schemas.microsoft.com/office/drawing/2014/main" id="{8AD6BB81-F330-1741-87A3-CF346682732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73ACD31-9836-A04D-9376-A938115454E6}" type="slidenum">
              <a:rPr lang="en-AU" altLang="en-US" sz="1400" smtClean="0"/>
              <a:pPr>
                <a:spcBef>
                  <a:spcPct val="0"/>
                </a:spcBef>
                <a:buClrTx/>
                <a:buSzTx/>
                <a:buFontTx/>
                <a:buNone/>
              </a:pPr>
              <a:t>29</a:t>
            </a:fld>
            <a:endParaRPr lang="en-AU" altLang="en-US" sz="1400"/>
          </a:p>
        </p:txBody>
      </p:sp>
      <p:sp>
        <p:nvSpPr>
          <p:cNvPr id="68610" name="Rectangle 3">
            <a:extLst>
              <a:ext uri="{FF2B5EF4-FFF2-40B4-BE49-F238E27FC236}">
                <a16:creationId xmlns:a16="http://schemas.microsoft.com/office/drawing/2014/main" id="{3CEFA936-D20C-8343-AE65-F9CADBDD7996}"/>
              </a:ext>
            </a:extLst>
          </p:cNvPr>
          <p:cNvSpPr>
            <a:spLocks noGrp="1" noChangeArrowheads="1"/>
          </p:cNvSpPr>
          <p:nvPr>
            <p:ph type="title"/>
          </p:nvPr>
        </p:nvSpPr>
        <p:spPr/>
        <p:txBody>
          <a:bodyPr/>
          <a:lstStyle/>
          <a:p>
            <a:pPr eaLnBrk="1" hangingPunct="1"/>
            <a:r>
              <a:rPr lang="en-US" altLang="en-US"/>
              <a:t>OR Operations</a:t>
            </a:r>
            <a:endParaRPr lang="en-AU" altLang="en-US"/>
          </a:p>
        </p:txBody>
      </p:sp>
      <p:sp>
        <p:nvSpPr>
          <p:cNvPr id="68611" name="Rectangle 4">
            <a:extLst>
              <a:ext uri="{FF2B5EF4-FFF2-40B4-BE49-F238E27FC236}">
                <a16:creationId xmlns:a16="http://schemas.microsoft.com/office/drawing/2014/main" id="{08CAA296-B466-D043-B93A-5A787B878D55}"/>
              </a:ext>
            </a:extLst>
          </p:cNvPr>
          <p:cNvSpPr>
            <a:spLocks noGrp="1" noChangeArrowheads="1"/>
          </p:cNvSpPr>
          <p:nvPr>
            <p:ph type="body" idx="1"/>
          </p:nvPr>
        </p:nvSpPr>
        <p:spPr>
          <a:xfrm>
            <a:off x="684213" y="1125538"/>
            <a:ext cx="8270875" cy="2073275"/>
          </a:xfrm>
        </p:spPr>
        <p:txBody>
          <a:bodyPr/>
          <a:lstStyle/>
          <a:p>
            <a:pPr eaLnBrk="1" hangingPunct="1"/>
            <a:r>
              <a:rPr lang="en-US" altLang="en-US"/>
              <a:t>Useful to include bits in a word</a:t>
            </a:r>
          </a:p>
          <a:p>
            <a:pPr lvl="1" eaLnBrk="1" hangingPunct="1"/>
            <a:r>
              <a:rPr lang="en-US" altLang="en-US"/>
              <a:t>Set some bits to 1, leave others unchanged</a:t>
            </a:r>
          </a:p>
          <a:p>
            <a:pPr eaLnBrk="1" hangingPunct="1">
              <a:spcBef>
                <a:spcPct val="50000"/>
              </a:spcBef>
              <a:spcAft>
                <a:spcPct val="30000"/>
              </a:spcAft>
              <a:buFont typeface="Wingdings" pitchFamily="2" charset="2"/>
              <a:buNone/>
            </a:pPr>
            <a:r>
              <a:rPr lang="en-US" altLang="en-US" sz="2800">
                <a:latin typeface="Lucida Console" panose="020B0609040504020204" pitchFamily="49" charset="0"/>
              </a:rPr>
              <a:t>	or $t0, $t1, $t2</a:t>
            </a:r>
            <a:endParaRPr lang="en-AU" altLang="en-US" sz="2800">
              <a:latin typeface="Lucida Console" panose="020B0609040504020204" pitchFamily="49" charset="0"/>
            </a:endParaRPr>
          </a:p>
        </p:txBody>
      </p:sp>
      <p:grpSp>
        <p:nvGrpSpPr>
          <p:cNvPr id="2" name="Group 1">
            <a:extLst>
              <a:ext uri="{FF2B5EF4-FFF2-40B4-BE49-F238E27FC236}">
                <a16:creationId xmlns:a16="http://schemas.microsoft.com/office/drawing/2014/main" id="{C690DA8A-C4B5-824D-B184-192447DCB1A0}"/>
              </a:ext>
            </a:extLst>
          </p:cNvPr>
          <p:cNvGrpSpPr>
            <a:grpSpLocks/>
          </p:cNvGrpSpPr>
          <p:nvPr/>
        </p:nvGrpSpPr>
        <p:grpSpPr bwMode="auto">
          <a:xfrm>
            <a:off x="1287463" y="3403600"/>
            <a:ext cx="5840412" cy="1614488"/>
            <a:chOff x="1287463" y="3403600"/>
            <a:chExt cx="5840412" cy="1614488"/>
          </a:xfrm>
        </p:grpSpPr>
        <p:sp>
          <p:nvSpPr>
            <p:cNvPr id="68613" name="Rectangle 2">
              <a:extLst>
                <a:ext uri="{FF2B5EF4-FFF2-40B4-BE49-F238E27FC236}">
                  <a16:creationId xmlns:a16="http://schemas.microsoft.com/office/drawing/2014/main" id="{8F559559-011B-F640-BD93-F73419DC0AA6}"/>
                </a:ext>
              </a:extLst>
            </p:cNvPr>
            <p:cNvSpPr>
              <a:spLocks noChangeArrowheads="1"/>
            </p:cNvSpPr>
            <p:nvPr/>
          </p:nvSpPr>
          <p:spPr bwMode="auto">
            <a:xfrm>
              <a:off x="4859338" y="3408363"/>
              <a:ext cx="612775" cy="16049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68614" name="Text Box 5">
              <a:extLst>
                <a:ext uri="{FF2B5EF4-FFF2-40B4-BE49-F238E27FC236}">
                  <a16:creationId xmlns:a16="http://schemas.microsoft.com/office/drawing/2014/main" id="{FF00AFC2-A6F1-C144-AE43-F08FF3D7076F}"/>
                </a:ext>
              </a:extLst>
            </p:cNvPr>
            <p:cNvSpPr txBox="1">
              <a:spLocks noChangeArrowheads="1"/>
            </p:cNvSpPr>
            <p:nvPr/>
          </p:nvSpPr>
          <p:spPr bwMode="auto">
            <a:xfrm>
              <a:off x="1924050" y="3403600"/>
              <a:ext cx="52038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0000 0000 0000 0000 0000 1101 1100 0000</a:t>
              </a:r>
              <a:endParaRPr lang="en-AU" altLang="en-US" sz="2000"/>
            </a:p>
          </p:txBody>
        </p:sp>
        <p:sp>
          <p:nvSpPr>
            <p:cNvPr id="68615" name="Text Box 6">
              <a:extLst>
                <a:ext uri="{FF2B5EF4-FFF2-40B4-BE49-F238E27FC236}">
                  <a16:creationId xmlns:a16="http://schemas.microsoft.com/office/drawing/2014/main" id="{3C94C03D-3CA6-0D43-AF3C-D503B962FC8B}"/>
                </a:ext>
              </a:extLst>
            </p:cNvPr>
            <p:cNvSpPr txBox="1">
              <a:spLocks noChangeArrowheads="1"/>
            </p:cNvSpPr>
            <p:nvPr/>
          </p:nvSpPr>
          <p:spPr bwMode="auto">
            <a:xfrm>
              <a:off x="1924050" y="3963988"/>
              <a:ext cx="52038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0000 0000 0000 0000 0011 1100 0000 0000</a:t>
              </a:r>
              <a:endParaRPr lang="en-AU" altLang="en-US" sz="2000"/>
            </a:p>
          </p:txBody>
        </p:sp>
        <p:sp>
          <p:nvSpPr>
            <p:cNvPr id="68616" name="Text Box 7">
              <a:extLst>
                <a:ext uri="{FF2B5EF4-FFF2-40B4-BE49-F238E27FC236}">
                  <a16:creationId xmlns:a16="http://schemas.microsoft.com/office/drawing/2014/main" id="{A36559FD-2150-4743-8FFA-0CD7C1C79DB8}"/>
                </a:ext>
              </a:extLst>
            </p:cNvPr>
            <p:cNvSpPr txBox="1">
              <a:spLocks noChangeArrowheads="1"/>
            </p:cNvSpPr>
            <p:nvPr/>
          </p:nvSpPr>
          <p:spPr bwMode="auto">
            <a:xfrm>
              <a:off x="1287463" y="3403600"/>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$t2</a:t>
              </a:r>
              <a:endParaRPr lang="en-AU" altLang="en-US" sz="2000"/>
            </a:p>
          </p:txBody>
        </p:sp>
        <p:sp>
          <p:nvSpPr>
            <p:cNvPr id="68617" name="Text Box 8">
              <a:extLst>
                <a:ext uri="{FF2B5EF4-FFF2-40B4-BE49-F238E27FC236}">
                  <a16:creationId xmlns:a16="http://schemas.microsoft.com/office/drawing/2014/main" id="{6DCD5304-080E-DD43-BFEA-4824EECA2A20}"/>
                </a:ext>
              </a:extLst>
            </p:cNvPr>
            <p:cNvSpPr txBox="1">
              <a:spLocks noChangeArrowheads="1"/>
            </p:cNvSpPr>
            <p:nvPr/>
          </p:nvSpPr>
          <p:spPr bwMode="auto">
            <a:xfrm>
              <a:off x="1287463" y="3963988"/>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$t1</a:t>
              </a:r>
              <a:endParaRPr lang="en-AU" altLang="en-US" sz="2000"/>
            </a:p>
          </p:txBody>
        </p:sp>
        <p:sp>
          <p:nvSpPr>
            <p:cNvPr id="68618" name="Text Box 9">
              <a:extLst>
                <a:ext uri="{FF2B5EF4-FFF2-40B4-BE49-F238E27FC236}">
                  <a16:creationId xmlns:a16="http://schemas.microsoft.com/office/drawing/2014/main" id="{87B0BAF6-B559-624A-A71D-C15DEF2F6484}"/>
                </a:ext>
              </a:extLst>
            </p:cNvPr>
            <p:cNvSpPr txBox="1">
              <a:spLocks noChangeArrowheads="1"/>
            </p:cNvSpPr>
            <p:nvPr/>
          </p:nvSpPr>
          <p:spPr bwMode="auto">
            <a:xfrm>
              <a:off x="1924050" y="4611688"/>
              <a:ext cx="52038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0000 0000 0000 0000 0011 1101 1100 0000</a:t>
              </a:r>
              <a:endParaRPr lang="en-AU" altLang="en-US" sz="2000"/>
            </a:p>
          </p:txBody>
        </p:sp>
        <p:sp>
          <p:nvSpPr>
            <p:cNvPr id="68619" name="Text Box 10">
              <a:extLst>
                <a:ext uri="{FF2B5EF4-FFF2-40B4-BE49-F238E27FC236}">
                  <a16:creationId xmlns:a16="http://schemas.microsoft.com/office/drawing/2014/main" id="{53804584-EE53-E343-9B14-CF8F0361F33F}"/>
                </a:ext>
              </a:extLst>
            </p:cNvPr>
            <p:cNvSpPr txBox="1">
              <a:spLocks noChangeArrowheads="1"/>
            </p:cNvSpPr>
            <p:nvPr/>
          </p:nvSpPr>
          <p:spPr bwMode="auto">
            <a:xfrm>
              <a:off x="1287463" y="4611688"/>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$t0</a:t>
              </a:r>
              <a:endParaRPr lang="en-AU"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a:extLst>
              <a:ext uri="{FF2B5EF4-FFF2-40B4-BE49-F238E27FC236}">
                <a16:creationId xmlns:a16="http://schemas.microsoft.com/office/drawing/2014/main" id="{AD0F5DAE-2AEF-0340-8EDD-6D0279961F4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535549A-A613-E145-91EE-9908195AABD1}" type="slidenum">
              <a:rPr lang="en-AU" altLang="en-US" sz="1400" smtClean="0"/>
              <a:pPr>
                <a:spcBef>
                  <a:spcPct val="0"/>
                </a:spcBef>
                <a:buClrTx/>
                <a:buSzTx/>
                <a:buFontTx/>
                <a:buNone/>
              </a:pPr>
              <a:t>3</a:t>
            </a:fld>
            <a:endParaRPr lang="en-AU" altLang="en-US" sz="1400"/>
          </a:p>
        </p:txBody>
      </p:sp>
      <p:sp>
        <p:nvSpPr>
          <p:cNvPr id="19458" name="Rectangle 2">
            <a:extLst>
              <a:ext uri="{FF2B5EF4-FFF2-40B4-BE49-F238E27FC236}">
                <a16:creationId xmlns:a16="http://schemas.microsoft.com/office/drawing/2014/main" id="{98598A2B-A081-B545-885B-EA53FCFFA879}"/>
              </a:ext>
            </a:extLst>
          </p:cNvPr>
          <p:cNvSpPr>
            <a:spLocks noGrp="1" noChangeArrowheads="1"/>
          </p:cNvSpPr>
          <p:nvPr>
            <p:ph type="title"/>
          </p:nvPr>
        </p:nvSpPr>
        <p:spPr/>
        <p:txBody>
          <a:bodyPr/>
          <a:lstStyle/>
          <a:p>
            <a:pPr eaLnBrk="1" hangingPunct="1"/>
            <a:r>
              <a:rPr lang="en-US" altLang="en-US"/>
              <a:t>The MIPS Instruction Set</a:t>
            </a:r>
            <a:endParaRPr lang="en-AU" altLang="en-US"/>
          </a:p>
        </p:txBody>
      </p:sp>
      <p:sp>
        <p:nvSpPr>
          <p:cNvPr id="19459" name="Rectangle 3">
            <a:extLst>
              <a:ext uri="{FF2B5EF4-FFF2-40B4-BE49-F238E27FC236}">
                <a16:creationId xmlns:a16="http://schemas.microsoft.com/office/drawing/2014/main" id="{9278AEAF-9B81-AF43-996D-B362CD6F03A9}"/>
              </a:ext>
            </a:extLst>
          </p:cNvPr>
          <p:cNvSpPr>
            <a:spLocks noGrp="1" noChangeArrowheads="1"/>
          </p:cNvSpPr>
          <p:nvPr>
            <p:ph type="body" idx="1"/>
          </p:nvPr>
        </p:nvSpPr>
        <p:spPr/>
        <p:txBody>
          <a:bodyPr/>
          <a:lstStyle/>
          <a:p>
            <a:pPr eaLnBrk="1" hangingPunct="1"/>
            <a:r>
              <a:rPr lang="en-US" altLang="en-US" sz="2800"/>
              <a:t>Used as the example throughout the course</a:t>
            </a:r>
          </a:p>
          <a:p>
            <a:pPr eaLnBrk="1" hangingPunct="1"/>
            <a:r>
              <a:rPr lang="en-US" altLang="en-US" sz="2800"/>
              <a:t>Stanford MIPS commercialized by MIPS Technologies (</a:t>
            </a:r>
            <a:r>
              <a:rPr lang="en-US" altLang="en-US" sz="2800">
                <a:hlinkClick r:id="rId3"/>
              </a:rPr>
              <a:t>www.mips.com</a:t>
            </a:r>
            <a:r>
              <a:rPr lang="en-US" altLang="en-US" sz="2800"/>
              <a:t>)</a:t>
            </a:r>
          </a:p>
          <a:p>
            <a:pPr eaLnBrk="1" hangingPunct="1"/>
            <a:r>
              <a:rPr lang="en-US" altLang="en-US" sz="2800"/>
              <a:t>Large share of embedded core market</a:t>
            </a:r>
          </a:p>
          <a:p>
            <a:pPr lvl="1" eaLnBrk="1" hangingPunct="1"/>
            <a:r>
              <a:rPr lang="en-US" altLang="en-US" sz="2400"/>
              <a:t>Applications in consumer electronics, network/storage equipment, cameras, printers, …</a:t>
            </a:r>
          </a:p>
          <a:p>
            <a:pPr eaLnBrk="1" hangingPunct="1"/>
            <a:r>
              <a:rPr lang="en-US" altLang="en-US" sz="2800"/>
              <a:t>Typical of many modern ISAs</a:t>
            </a:r>
          </a:p>
          <a:p>
            <a:pPr lvl="1" eaLnBrk="1" hangingPunct="1"/>
            <a:r>
              <a:rPr lang="en-US" altLang="en-US" sz="2400"/>
              <a:t>See MIPS Reference Data tear-out card, and Appendixes B and E of the textbook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3">
            <a:extLst>
              <a:ext uri="{FF2B5EF4-FFF2-40B4-BE49-F238E27FC236}">
                <a16:creationId xmlns:a16="http://schemas.microsoft.com/office/drawing/2014/main" id="{72FF90DC-CF57-4F4A-ACE8-3371B223707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6B448CBB-470D-B648-9B46-3E536FBC1657}" type="slidenum">
              <a:rPr lang="en-AU" altLang="en-US" sz="1400" smtClean="0"/>
              <a:pPr>
                <a:spcBef>
                  <a:spcPct val="0"/>
                </a:spcBef>
                <a:buClrTx/>
                <a:buSzTx/>
                <a:buFontTx/>
                <a:buNone/>
              </a:pPr>
              <a:t>30</a:t>
            </a:fld>
            <a:endParaRPr lang="en-AU" altLang="en-US" sz="1400"/>
          </a:p>
        </p:txBody>
      </p:sp>
      <p:sp>
        <p:nvSpPr>
          <p:cNvPr id="70658" name="Rectangle 2">
            <a:extLst>
              <a:ext uri="{FF2B5EF4-FFF2-40B4-BE49-F238E27FC236}">
                <a16:creationId xmlns:a16="http://schemas.microsoft.com/office/drawing/2014/main" id="{D866346B-F4FA-B540-B867-A03599372FCF}"/>
              </a:ext>
            </a:extLst>
          </p:cNvPr>
          <p:cNvSpPr>
            <a:spLocks noGrp="1" noChangeArrowheads="1"/>
          </p:cNvSpPr>
          <p:nvPr>
            <p:ph type="title"/>
          </p:nvPr>
        </p:nvSpPr>
        <p:spPr/>
        <p:txBody>
          <a:bodyPr/>
          <a:lstStyle/>
          <a:p>
            <a:pPr eaLnBrk="1" hangingPunct="1"/>
            <a:r>
              <a:rPr lang="en-US" altLang="en-US"/>
              <a:t>NOT Operations</a:t>
            </a:r>
            <a:endParaRPr lang="en-AU" altLang="en-US"/>
          </a:p>
        </p:txBody>
      </p:sp>
      <p:sp>
        <p:nvSpPr>
          <p:cNvPr id="70659" name="Rectangle 3">
            <a:extLst>
              <a:ext uri="{FF2B5EF4-FFF2-40B4-BE49-F238E27FC236}">
                <a16:creationId xmlns:a16="http://schemas.microsoft.com/office/drawing/2014/main" id="{32FAF2DA-BE1A-B042-BD70-081BD8E5BB57}"/>
              </a:ext>
            </a:extLst>
          </p:cNvPr>
          <p:cNvSpPr>
            <a:spLocks noGrp="1" noChangeArrowheads="1"/>
          </p:cNvSpPr>
          <p:nvPr>
            <p:ph type="body" idx="1"/>
          </p:nvPr>
        </p:nvSpPr>
        <p:spPr>
          <a:xfrm>
            <a:off x="684213" y="1125538"/>
            <a:ext cx="8270875" cy="3227387"/>
          </a:xfrm>
        </p:spPr>
        <p:txBody>
          <a:bodyPr/>
          <a:lstStyle/>
          <a:p>
            <a:pPr eaLnBrk="1" hangingPunct="1"/>
            <a:r>
              <a:rPr lang="en-US" altLang="en-US"/>
              <a:t>Useful to invert bits in a word</a:t>
            </a:r>
          </a:p>
          <a:p>
            <a:pPr lvl="1" eaLnBrk="1" hangingPunct="1"/>
            <a:r>
              <a:rPr lang="en-US" altLang="en-US"/>
              <a:t>Change 0 to 1, and 1 to 0</a:t>
            </a:r>
          </a:p>
          <a:p>
            <a:pPr eaLnBrk="1" hangingPunct="1"/>
            <a:r>
              <a:rPr lang="en-US" altLang="en-US"/>
              <a:t>MIPS has NOR 3-operand instruction</a:t>
            </a:r>
          </a:p>
          <a:p>
            <a:pPr lvl="1" eaLnBrk="1" hangingPunct="1"/>
            <a:r>
              <a:rPr lang="en-US" altLang="en-US"/>
              <a:t>a NOR b == NOT ( a OR b )</a:t>
            </a:r>
          </a:p>
          <a:p>
            <a:pPr eaLnBrk="1" hangingPunct="1">
              <a:spcBef>
                <a:spcPct val="50000"/>
              </a:spcBef>
              <a:spcAft>
                <a:spcPct val="30000"/>
              </a:spcAft>
              <a:buFont typeface="Wingdings" pitchFamily="2" charset="2"/>
              <a:buNone/>
            </a:pPr>
            <a:r>
              <a:rPr lang="en-US" altLang="en-US" sz="2800">
                <a:latin typeface="Lucida Console" panose="020B0609040504020204" pitchFamily="49" charset="0"/>
              </a:rPr>
              <a:t>	nor $t0, $t1, $zero</a:t>
            </a:r>
            <a:endParaRPr lang="en-AU" altLang="en-US" sz="2800">
              <a:latin typeface="Lucida Console" panose="020B0609040504020204" pitchFamily="49" charset="0"/>
            </a:endParaRPr>
          </a:p>
        </p:txBody>
      </p:sp>
      <p:sp>
        <p:nvSpPr>
          <p:cNvPr id="70660" name="Text Box 4">
            <a:extLst>
              <a:ext uri="{FF2B5EF4-FFF2-40B4-BE49-F238E27FC236}">
                <a16:creationId xmlns:a16="http://schemas.microsoft.com/office/drawing/2014/main" id="{79747F52-2407-E642-ADA8-35923CC273BA}"/>
              </a:ext>
            </a:extLst>
          </p:cNvPr>
          <p:cNvSpPr txBox="1">
            <a:spLocks noChangeArrowheads="1"/>
          </p:cNvSpPr>
          <p:nvPr/>
        </p:nvSpPr>
        <p:spPr bwMode="auto">
          <a:xfrm>
            <a:off x="1924050" y="4586288"/>
            <a:ext cx="52038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0000 0000 0000 0000 0011 1100 0000 0000</a:t>
            </a:r>
            <a:endParaRPr lang="en-AU" altLang="en-US" sz="2000"/>
          </a:p>
        </p:txBody>
      </p:sp>
      <p:sp>
        <p:nvSpPr>
          <p:cNvPr id="70661" name="Text Box 5">
            <a:extLst>
              <a:ext uri="{FF2B5EF4-FFF2-40B4-BE49-F238E27FC236}">
                <a16:creationId xmlns:a16="http://schemas.microsoft.com/office/drawing/2014/main" id="{C7B39AA2-20C4-8541-B297-79B2E617DEF9}"/>
              </a:ext>
            </a:extLst>
          </p:cNvPr>
          <p:cNvSpPr txBox="1">
            <a:spLocks noChangeArrowheads="1"/>
          </p:cNvSpPr>
          <p:nvPr/>
        </p:nvSpPr>
        <p:spPr bwMode="auto">
          <a:xfrm>
            <a:off x="1287463" y="4586288"/>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$t1</a:t>
            </a:r>
            <a:endParaRPr lang="en-AU" altLang="en-US" sz="2000"/>
          </a:p>
        </p:txBody>
      </p:sp>
      <p:sp>
        <p:nvSpPr>
          <p:cNvPr id="70662" name="Text Box 6">
            <a:extLst>
              <a:ext uri="{FF2B5EF4-FFF2-40B4-BE49-F238E27FC236}">
                <a16:creationId xmlns:a16="http://schemas.microsoft.com/office/drawing/2014/main" id="{AE7DBC64-7993-8240-94E4-CCDA2C2BFF78}"/>
              </a:ext>
            </a:extLst>
          </p:cNvPr>
          <p:cNvSpPr txBox="1">
            <a:spLocks noChangeArrowheads="1"/>
          </p:cNvSpPr>
          <p:nvPr/>
        </p:nvSpPr>
        <p:spPr bwMode="auto">
          <a:xfrm>
            <a:off x="1924050" y="5233988"/>
            <a:ext cx="52038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1111 1111 1111 1111 1100 0011 1111 1111</a:t>
            </a:r>
            <a:endParaRPr lang="en-AU" altLang="en-US" sz="2000"/>
          </a:p>
        </p:txBody>
      </p:sp>
      <p:sp>
        <p:nvSpPr>
          <p:cNvPr id="70663" name="Text Box 7">
            <a:extLst>
              <a:ext uri="{FF2B5EF4-FFF2-40B4-BE49-F238E27FC236}">
                <a16:creationId xmlns:a16="http://schemas.microsoft.com/office/drawing/2014/main" id="{062E4F33-1477-FD49-8B71-77E14DB03FC9}"/>
              </a:ext>
            </a:extLst>
          </p:cNvPr>
          <p:cNvSpPr txBox="1">
            <a:spLocks noChangeArrowheads="1"/>
          </p:cNvSpPr>
          <p:nvPr/>
        </p:nvSpPr>
        <p:spPr bwMode="auto">
          <a:xfrm>
            <a:off x="1287463" y="5233988"/>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$t0</a:t>
            </a:r>
            <a:endParaRPr lang="en-AU" altLang="en-US" sz="2000"/>
          </a:p>
        </p:txBody>
      </p:sp>
      <p:sp>
        <p:nvSpPr>
          <p:cNvPr id="70664" name="AutoShape 8">
            <a:extLst>
              <a:ext uri="{FF2B5EF4-FFF2-40B4-BE49-F238E27FC236}">
                <a16:creationId xmlns:a16="http://schemas.microsoft.com/office/drawing/2014/main" id="{A215AEC6-6F45-C049-BBD9-9D8D6B75AE6E}"/>
              </a:ext>
            </a:extLst>
          </p:cNvPr>
          <p:cNvSpPr>
            <a:spLocks/>
          </p:cNvSpPr>
          <p:nvPr/>
        </p:nvSpPr>
        <p:spPr bwMode="auto">
          <a:xfrm>
            <a:off x="6877050" y="3573463"/>
            <a:ext cx="2084388" cy="609600"/>
          </a:xfrm>
          <a:prstGeom prst="borderCallout1">
            <a:avLst>
              <a:gd name="adj1" fmla="val 18750"/>
              <a:gd name="adj2" fmla="val -3657"/>
              <a:gd name="adj3" fmla="val 26301"/>
              <a:gd name="adj4" fmla="val -75477"/>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Register 0: always read as zero</a:t>
            </a:r>
            <a:endParaRPr lang="en-AU"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3">
            <a:extLst>
              <a:ext uri="{FF2B5EF4-FFF2-40B4-BE49-F238E27FC236}">
                <a16:creationId xmlns:a16="http://schemas.microsoft.com/office/drawing/2014/main" id="{79943283-DC22-AC4D-A729-4CE58B172EC1}"/>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9B6A54A-7E54-CD42-B0B2-E7280D27B5C6}" type="slidenum">
              <a:rPr lang="en-AU" altLang="en-US" sz="1400" smtClean="0"/>
              <a:pPr>
                <a:spcBef>
                  <a:spcPct val="0"/>
                </a:spcBef>
                <a:buClrTx/>
                <a:buSzTx/>
                <a:buFontTx/>
                <a:buNone/>
              </a:pPr>
              <a:t>31</a:t>
            </a:fld>
            <a:endParaRPr lang="en-AU" altLang="en-US" sz="1400"/>
          </a:p>
        </p:txBody>
      </p:sp>
      <p:sp>
        <p:nvSpPr>
          <p:cNvPr id="72706" name="Rectangle 2">
            <a:extLst>
              <a:ext uri="{FF2B5EF4-FFF2-40B4-BE49-F238E27FC236}">
                <a16:creationId xmlns:a16="http://schemas.microsoft.com/office/drawing/2014/main" id="{0C315F0E-EB4A-D546-9BD5-6CDBB16C90AF}"/>
              </a:ext>
            </a:extLst>
          </p:cNvPr>
          <p:cNvSpPr>
            <a:spLocks noGrp="1" noChangeArrowheads="1"/>
          </p:cNvSpPr>
          <p:nvPr>
            <p:ph type="title"/>
          </p:nvPr>
        </p:nvSpPr>
        <p:spPr/>
        <p:txBody>
          <a:bodyPr/>
          <a:lstStyle/>
          <a:p>
            <a:pPr eaLnBrk="1" hangingPunct="1"/>
            <a:r>
              <a:rPr lang="en-US" altLang="en-US"/>
              <a:t>Conditional Operations</a:t>
            </a:r>
            <a:endParaRPr lang="en-AU" altLang="en-US"/>
          </a:p>
        </p:txBody>
      </p:sp>
      <p:sp>
        <p:nvSpPr>
          <p:cNvPr id="72707" name="Rectangle 3">
            <a:extLst>
              <a:ext uri="{FF2B5EF4-FFF2-40B4-BE49-F238E27FC236}">
                <a16:creationId xmlns:a16="http://schemas.microsoft.com/office/drawing/2014/main" id="{BBEA67C4-66D8-7143-AF62-D42581A52453}"/>
              </a:ext>
            </a:extLst>
          </p:cNvPr>
          <p:cNvSpPr>
            <a:spLocks noGrp="1" noChangeArrowheads="1"/>
          </p:cNvSpPr>
          <p:nvPr>
            <p:ph type="body" idx="1"/>
          </p:nvPr>
        </p:nvSpPr>
        <p:spPr/>
        <p:txBody>
          <a:bodyPr/>
          <a:lstStyle/>
          <a:p>
            <a:pPr eaLnBrk="1" hangingPunct="1">
              <a:lnSpc>
                <a:spcPct val="90000"/>
              </a:lnSpc>
            </a:pPr>
            <a:r>
              <a:rPr lang="en-US" altLang="en-US"/>
              <a:t>Branch to a labeled instruction if a condition is true</a:t>
            </a:r>
          </a:p>
          <a:p>
            <a:pPr lvl="1" eaLnBrk="1" hangingPunct="1">
              <a:lnSpc>
                <a:spcPct val="90000"/>
              </a:lnSpc>
            </a:pPr>
            <a:r>
              <a:rPr lang="en-US" altLang="en-US"/>
              <a:t>Otherwise, continue sequentially</a:t>
            </a:r>
          </a:p>
          <a:p>
            <a:pPr eaLnBrk="1" hangingPunct="1">
              <a:lnSpc>
                <a:spcPct val="90000"/>
              </a:lnSpc>
            </a:pPr>
            <a:r>
              <a:rPr lang="en-US" altLang="en-US">
                <a:latin typeface="Lucida Console" panose="020B0609040504020204" pitchFamily="49" charset="0"/>
              </a:rPr>
              <a:t>beq rs, rt, L1</a:t>
            </a:r>
          </a:p>
          <a:p>
            <a:pPr lvl="1" eaLnBrk="1" hangingPunct="1">
              <a:lnSpc>
                <a:spcPct val="90000"/>
              </a:lnSpc>
            </a:pPr>
            <a:r>
              <a:rPr lang="en-US" altLang="en-US"/>
              <a:t>if (rs == rt) branch to instruction labeled L1;</a:t>
            </a:r>
          </a:p>
          <a:p>
            <a:pPr eaLnBrk="1" hangingPunct="1">
              <a:lnSpc>
                <a:spcPct val="90000"/>
              </a:lnSpc>
            </a:pPr>
            <a:r>
              <a:rPr lang="en-US" altLang="en-US">
                <a:latin typeface="Lucida Console" panose="020B0609040504020204" pitchFamily="49" charset="0"/>
              </a:rPr>
              <a:t>bne rs, rt, L1</a:t>
            </a:r>
          </a:p>
          <a:p>
            <a:pPr lvl="1" eaLnBrk="1" hangingPunct="1">
              <a:lnSpc>
                <a:spcPct val="90000"/>
              </a:lnSpc>
            </a:pPr>
            <a:r>
              <a:rPr lang="en-US" altLang="en-US"/>
              <a:t>if (rs != rt) branch to instruction labeled L1;</a:t>
            </a:r>
          </a:p>
          <a:p>
            <a:pPr eaLnBrk="1" hangingPunct="1">
              <a:lnSpc>
                <a:spcPct val="90000"/>
              </a:lnSpc>
            </a:pPr>
            <a:r>
              <a:rPr lang="en-US" altLang="en-US">
                <a:latin typeface="Lucida Console" panose="020B0609040504020204" pitchFamily="49" charset="0"/>
              </a:rPr>
              <a:t>j L1</a:t>
            </a:r>
          </a:p>
          <a:p>
            <a:pPr lvl="1" eaLnBrk="1" hangingPunct="1">
              <a:lnSpc>
                <a:spcPct val="90000"/>
              </a:lnSpc>
            </a:pPr>
            <a:r>
              <a:rPr lang="en-US" altLang="en-US"/>
              <a:t>unconditional jump to instruction labeled L1</a:t>
            </a:r>
            <a:endParaRPr lang="en-AU" altLang="en-US"/>
          </a:p>
        </p:txBody>
      </p:sp>
      <p:sp>
        <p:nvSpPr>
          <p:cNvPr id="72708" name="Text Box 4">
            <a:extLst>
              <a:ext uri="{FF2B5EF4-FFF2-40B4-BE49-F238E27FC236}">
                <a16:creationId xmlns:a16="http://schemas.microsoft.com/office/drawing/2014/main" id="{81D47FC9-B20A-9C42-BEDF-FB4925F830C1}"/>
              </a:ext>
            </a:extLst>
          </p:cNvPr>
          <p:cNvSpPr txBox="1">
            <a:spLocks noChangeArrowheads="1"/>
          </p:cNvSpPr>
          <p:nvPr/>
        </p:nvSpPr>
        <p:spPr bwMode="auto">
          <a:xfrm rot="5400000">
            <a:off x="6938169" y="1839119"/>
            <a:ext cx="40449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§2.7 Instructions for Making Decisions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3">
            <a:extLst>
              <a:ext uri="{FF2B5EF4-FFF2-40B4-BE49-F238E27FC236}">
                <a16:creationId xmlns:a16="http://schemas.microsoft.com/office/drawing/2014/main" id="{5DCB7B60-CA11-DE41-8989-5B25F017044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4A28152-7A80-1B46-A3D7-DA4CBD2F969A}" type="slidenum">
              <a:rPr lang="en-AU" altLang="en-US" sz="1400" smtClean="0"/>
              <a:pPr>
                <a:spcBef>
                  <a:spcPct val="0"/>
                </a:spcBef>
                <a:buClrTx/>
                <a:buSzTx/>
                <a:buFontTx/>
                <a:buNone/>
              </a:pPr>
              <a:t>32</a:t>
            </a:fld>
            <a:endParaRPr lang="en-AU" altLang="en-US" sz="1400"/>
          </a:p>
        </p:txBody>
      </p:sp>
      <p:sp>
        <p:nvSpPr>
          <p:cNvPr id="74754" name="Rectangle 2">
            <a:extLst>
              <a:ext uri="{FF2B5EF4-FFF2-40B4-BE49-F238E27FC236}">
                <a16:creationId xmlns:a16="http://schemas.microsoft.com/office/drawing/2014/main" id="{D9C89DCF-2B01-D749-9F7F-AC650F36E6A3}"/>
              </a:ext>
            </a:extLst>
          </p:cNvPr>
          <p:cNvSpPr>
            <a:spLocks noGrp="1" noChangeArrowheads="1"/>
          </p:cNvSpPr>
          <p:nvPr>
            <p:ph type="title"/>
          </p:nvPr>
        </p:nvSpPr>
        <p:spPr/>
        <p:txBody>
          <a:bodyPr/>
          <a:lstStyle/>
          <a:p>
            <a:pPr eaLnBrk="1" hangingPunct="1"/>
            <a:r>
              <a:rPr lang="en-US" altLang="en-US"/>
              <a:t>Compiling If Statements</a:t>
            </a:r>
            <a:endParaRPr lang="en-AU" altLang="en-US"/>
          </a:p>
        </p:txBody>
      </p:sp>
      <p:sp>
        <p:nvSpPr>
          <p:cNvPr id="74755" name="Rectangle 3">
            <a:extLst>
              <a:ext uri="{FF2B5EF4-FFF2-40B4-BE49-F238E27FC236}">
                <a16:creationId xmlns:a16="http://schemas.microsoft.com/office/drawing/2014/main" id="{753EBECD-04F6-644A-9677-9C73CA4D80C2}"/>
              </a:ext>
            </a:extLst>
          </p:cNvPr>
          <p:cNvSpPr>
            <a:spLocks noGrp="1" noChangeArrowheads="1"/>
          </p:cNvSpPr>
          <p:nvPr>
            <p:ph type="body" idx="1"/>
          </p:nvPr>
        </p:nvSpPr>
        <p:spPr/>
        <p:txBody>
          <a:bodyPr/>
          <a:lstStyle/>
          <a:p>
            <a:pPr eaLnBrk="1" hangingPunct="1">
              <a:lnSpc>
                <a:spcPct val="90000"/>
              </a:lnSpc>
            </a:pPr>
            <a:r>
              <a:rPr lang="en-US" altLang="en-US"/>
              <a:t>C code:</a:t>
            </a:r>
          </a:p>
          <a:p>
            <a:pPr eaLnBrk="1" hangingPunct="1">
              <a:lnSpc>
                <a:spcPct val="90000"/>
              </a:lnSpc>
              <a:spcBef>
                <a:spcPct val="50000"/>
              </a:spcBef>
              <a:spcAft>
                <a:spcPct val="30000"/>
              </a:spcAft>
              <a:buFont typeface="Wingdings" pitchFamily="2" charset="2"/>
              <a:buNone/>
            </a:pPr>
            <a:r>
              <a:rPr lang="en-US" altLang="en-US" sz="2800">
                <a:latin typeface="Lucida Console" panose="020B0609040504020204" pitchFamily="49" charset="0"/>
              </a:rPr>
              <a:t>	if (i==j) f = g+h;</a:t>
            </a:r>
            <a:br>
              <a:rPr lang="en-US" altLang="en-US" sz="2800">
                <a:latin typeface="Lucida Console" panose="020B0609040504020204" pitchFamily="49" charset="0"/>
              </a:rPr>
            </a:br>
            <a:r>
              <a:rPr lang="en-US" altLang="en-US" sz="2800">
                <a:latin typeface="Lucida Console" panose="020B0609040504020204" pitchFamily="49" charset="0"/>
              </a:rPr>
              <a:t>else f = g-h;</a:t>
            </a:r>
          </a:p>
          <a:p>
            <a:pPr lvl="1" eaLnBrk="1" hangingPunct="1">
              <a:lnSpc>
                <a:spcPct val="90000"/>
              </a:lnSpc>
            </a:pPr>
            <a:r>
              <a:rPr lang="en-US" altLang="en-US"/>
              <a:t>f, g, … in $s0, $s1, …</a:t>
            </a:r>
          </a:p>
          <a:p>
            <a:pPr eaLnBrk="1" hangingPunct="1">
              <a:lnSpc>
                <a:spcPct val="90000"/>
              </a:lnSpc>
            </a:pPr>
            <a:r>
              <a:rPr lang="en-US" altLang="en-US"/>
              <a:t>Compiled MIPS code:</a:t>
            </a:r>
          </a:p>
          <a:p>
            <a:pPr eaLnBrk="1" hangingPunct="1">
              <a:lnSpc>
                <a:spcPct val="90000"/>
              </a:lnSpc>
              <a:spcBef>
                <a:spcPct val="50000"/>
              </a:spcBef>
              <a:spcAft>
                <a:spcPct val="30000"/>
              </a:spcAft>
              <a:buFont typeface="Wingdings" pitchFamily="2" charset="2"/>
              <a:buNone/>
            </a:pPr>
            <a:r>
              <a:rPr lang="en-US" altLang="en-US" sz="2800">
                <a:latin typeface="Lucida Console" panose="020B0609040504020204" pitchFamily="49" charset="0"/>
              </a:rPr>
              <a:t>	      bne $s3, $s4, Else</a:t>
            </a:r>
            <a:br>
              <a:rPr lang="en-US" altLang="en-US" sz="2800">
                <a:latin typeface="Lucida Console" panose="020B0609040504020204" pitchFamily="49" charset="0"/>
              </a:rPr>
            </a:br>
            <a:r>
              <a:rPr lang="en-US" altLang="en-US" sz="2800">
                <a:latin typeface="Lucida Console" panose="020B0609040504020204" pitchFamily="49" charset="0"/>
              </a:rPr>
              <a:t>      add $s0, $s1, $s2</a:t>
            </a:r>
            <a:br>
              <a:rPr lang="en-US" altLang="en-US" sz="2800">
                <a:latin typeface="Lucida Console" panose="020B0609040504020204" pitchFamily="49" charset="0"/>
              </a:rPr>
            </a:br>
            <a:r>
              <a:rPr lang="en-US" altLang="en-US" sz="2800">
                <a:latin typeface="Lucida Console" panose="020B0609040504020204" pitchFamily="49" charset="0"/>
              </a:rPr>
              <a:t>      j   Exit</a:t>
            </a:r>
            <a:br>
              <a:rPr lang="en-US" altLang="en-US" sz="2800">
                <a:latin typeface="Lucida Console" panose="020B0609040504020204" pitchFamily="49" charset="0"/>
              </a:rPr>
            </a:br>
            <a:r>
              <a:rPr lang="en-US" altLang="en-US" sz="2800">
                <a:latin typeface="Lucida Console" panose="020B0609040504020204" pitchFamily="49" charset="0"/>
              </a:rPr>
              <a:t>Else: sub $s0, $s1, $s2</a:t>
            </a:r>
            <a:br>
              <a:rPr lang="en-US" altLang="en-US" sz="2800">
                <a:latin typeface="Lucida Console" panose="020B0609040504020204" pitchFamily="49" charset="0"/>
              </a:rPr>
            </a:br>
            <a:r>
              <a:rPr lang="en-US" altLang="en-US" sz="2800">
                <a:latin typeface="Lucida Console" panose="020B0609040504020204" pitchFamily="49" charset="0"/>
              </a:rPr>
              <a:t>Exit: …</a:t>
            </a:r>
            <a:endParaRPr lang="en-AU" altLang="en-US" sz="2800">
              <a:latin typeface="Lucida Console" panose="020B0609040504020204" pitchFamily="49" charset="0"/>
            </a:endParaRPr>
          </a:p>
        </p:txBody>
      </p:sp>
      <p:sp>
        <p:nvSpPr>
          <p:cNvPr id="74756" name="AutoShape 5">
            <a:extLst>
              <a:ext uri="{FF2B5EF4-FFF2-40B4-BE49-F238E27FC236}">
                <a16:creationId xmlns:a16="http://schemas.microsoft.com/office/drawing/2014/main" id="{61E2F472-EFB5-BD49-847E-21C49E64D375}"/>
              </a:ext>
            </a:extLst>
          </p:cNvPr>
          <p:cNvSpPr>
            <a:spLocks/>
          </p:cNvSpPr>
          <p:nvPr/>
        </p:nvSpPr>
        <p:spPr bwMode="auto">
          <a:xfrm>
            <a:off x="3635375" y="5805488"/>
            <a:ext cx="3529013" cy="403225"/>
          </a:xfrm>
          <a:prstGeom prst="borderCallout1">
            <a:avLst>
              <a:gd name="adj1" fmla="val 28347"/>
              <a:gd name="adj2" fmla="val -2157"/>
              <a:gd name="adj3" fmla="val -57875"/>
              <a:gd name="adj4" fmla="val -38958"/>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1800"/>
              <a:t>Assembler calculates addresses</a:t>
            </a:r>
          </a:p>
        </p:txBody>
      </p:sp>
      <p:pic>
        <p:nvPicPr>
          <p:cNvPr id="74757" name="Picture 6" descr="f02-09-P374493">
            <a:extLst>
              <a:ext uri="{FF2B5EF4-FFF2-40B4-BE49-F238E27FC236}">
                <a16:creationId xmlns:a16="http://schemas.microsoft.com/office/drawing/2014/main" id="{60DD897B-A4D6-8B42-B653-79C5F7A30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484313"/>
            <a:ext cx="3468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3">
            <a:extLst>
              <a:ext uri="{FF2B5EF4-FFF2-40B4-BE49-F238E27FC236}">
                <a16:creationId xmlns:a16="http://schemas.microsoft.com/office/drawing/2014/main" id="{3B69C96B-D204-DE4C-9C30-7146ECE960E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7C08D76-74C9-7948-8617-EB9CC6270C07}" type="slidenum">
              <a:rPr lang="en-AU" altLang="en-US" sz="1400" smtClean="0"/>
              <a:pPr>
                <a:spcBef>
                  <a:spcPct val="0"/>
                </a:spcBef>
                <a:buClrTx/>
                <a:buSzTx/>
                <a:buFontTx/>
                <a:buNone/>
              </a:pPr>
              <a:t>33</a:t>
            </a:fld>
            <a:endParaRPr lang="en-AU" altLang="en-US" sz="1400"/>
          </a:p>
        </p:txBody>
      </p:sp>
      <p:sp>
        <p:nvSpPr>
          <p:cNvPr id="76802" name="Rectangle 2">
            <a:extLst>
              <a:ext uri="{FF2B5EF4-FFF2-40B4-BE49-F238E27FC236}">
                <a16:creationId xmlns:a16="http://schemas.microsoft.com/office/drawing/2014/main" id="{03E7BB4D-87D6-8242-8C32-16B99FF34FD4}"/>
              </a:ext>
            </a:extLst>
          </p:cNvPr>
          <p:cNvSpPr>
            <a:spLocks noGrp="1" noChangeArrowheads="1"/>
          </p:cNvSpPr>
          <p:nvPr>
            <p:ph type="title"/>
          </p:nvPr>
        </p:nvSpPr>
        <p:spPr/>
        <p:txBody>
          <a:bodyPr/>
          <a:lstStyle/>
          <a:p>
            <a:pPr eaLnBrk="1" hangingPunct="1"/>
            <a:r>
              <a:rPr lang="en-US" altLang="en-US"/>
              <a:t>Compiling Loop Statements</a:t>
            </a:r>
            <a:endParaRPr lang="en-AU" altLang="en-US"/>
          </a:p>
        </p:txBody>
      </p:sp>
      <p:sp>
        <p:nvSpPr>
          <p:cNvPr id="76803" name="Rectangle 3">
            <a:extLst>
              <a:ext uri="{FF2B5EF4-FFF2-40B4-BE49-F238E27FC236}">
                <a16:creationId xmlns:a16="http://schemas.microsoft.com/office/drawing/2014/main" id="{6EB99521-DE6F-8E48-99CE-31D7C8171467}"/>
              </a:ext>
            </a:extLst>
          </p:cNvPr>
          <p:cNvSpPr>
            <a:spLocks noGrp="1" noChangeArrowheads="1"/>
          </p:cNvSpPr>
          <p:nvPr>
            <p:ph type="body" idx="1"/>
          </p:nvPr>
        </p:nvSpPr>
        <p:spPr/>
        <p:txBody>
          <a:bodyPr/>
          <a:lstStyle/>
          <a:p>
            <a:pPr eaLnBrk="1" hangingPunct="1">
              <a:lnSpc>
                <a:spcPct val="80000"/>
              </a:lnSpc>
            </a:pPr>
            <a:r>
              <a:rPr lang="en-US" altLang="en-US"/>
              <a:t>C code:</a:t>
            </a:r>
          </a:p>
          <a:p>
            <a:pPr eaLnBrk="1" hangingPunct="1">
              <a:lnSpc>
                <a:spcPct val="80000"/>
              </a:lnSpc>
              <a:spcBef>
                <a:spcPct val="50000"/>
              </a:spcBef>
              <a:spcAft>
                <a:spcPct val="30000"/>
              </a:spcAft>
              <a:buFont typeface="Wingdings" pitchFamily="2" charset="2"/>
              <a:buNone/>
            </a:pPr>
            <a:r>
              <a:rPr lang="en-US" altLang="en-US" sz="2800">
                <a:latin typeface="Lucida Console" panose="020B0609040504020204" pitchFamily="49" charset="0"/>
              </a:rPr>
              <a:t>	while (save[i] == k) i += 1;</a:t>
            </a:r>
          </a:p>
          <a:p>
            <a:pPr lvl="1" eaLnBrk="1" hangingPunct="1">
              <a:lnSpc>
                <a:spcPct val="80000"/>
              </a:lnSpc>
            </a:pPr>
            <a:r>
              <a:rPr lang="en-US" altLang="en-US"/>
              <a:t>i in $s3, k in $s5, address of save in $s6</a:t>
            </a:r>
          </a:p>
          <a:p>
            <a:pPr eaLnBrk="1" hangingPunct="1">
              <a:lnSpc>
                <a:spcPct val="80000"/>
              </a:lnSpc>
            </a:pPr>
            <a:r>
              <a:rPr lang="en-US" altLang="en-US"/>
              <a:t>Compiled MIPS code:</a:t>
            </a:r>
          </a:p>
          <a:p>
            <a:pPr eaLnBrk="1" hangingPunct="1">
              <a:lnSpc>
                <a:spcPct val="80000"/>
              </a:lnSpc>
              <a:spcBef>
                <a:spcPct val="50000"/>
              </a:spcBef>
              <a:spcAft>
                <a:spcPct val="30000"/>
              </a:spcAft>
              <a:buFont typeface="Wingdings" pitchFamily="2" charset="2"/>
              <a:buNone/>
            </a:pPr>
            <a:r>
              <a:rPr lang="en-US" altLang="en-US" sz="2800">
                <a:latin typeface="Lucida Console" panose="020B0609040504020204" pitchFamily="49" charset="0"/>
              </a:rPr>
              <a:t>	Loop: sll  $t1, $s3, 2</a:t>
            </a:r>
            <a:br>
              <a:rPr lang="en-US" altLang="en-US" sz="2800">
                <a:latin typeface="Lucida Console" panose="020B0609040504020204" pitchFamily="49" charset="0"/>
              </a:rPr>
            </a:br>
            <a:r>
              <a:rPr lang="en-US" altLang="en-US" sz="2800">
                <a:latin typeface="Lucida Console" panose="020B0609040504020204" pitchFamily="49" charset="0"/>
              </a:rPr>
              <a:t>      add  $t1, $t1, $s6</a:t>
            </a:r>
            <a:br>
              <a:rPr lang="en-US" altLang="en-US" sz="2800">
                <a:latin typeface="Lucida Console" panose="020B0609040504020204" pitchFamily="49" charset="0"/>
              </a:rPr>
            </a:br>
            <a:r>
              <a:rPr lang="en-US" altLang="en-US" sz="2800">
                <a:latin typeface="Lucida Console" panose="020B0609040504020204" pitchFamily="49" charset="0"/>
              </a:rPr>
              <a:t>      lw   $t0, 0($t1)</a:t>
            </a:r>
            <a:br>
              <a:rPr lang="en-US" altLang="en-US" sz="2800">
                <a:latin typeface="Lucida Console" panose="020B0609040504020204" pitchFamily="49" charset="0"/>
              </a:rPr>
            </a:br>
            <a:r>
              <a:rPr lang="en-US" altLang="en-US" sz="2800">
                <a:latin typeface="Lucida Console" panose="020B0609040504020204" pitchFamily="49" charset="0"/>
              </a:rPr>
              <a:t>      bne  $t0, $s5, Exit</a:t>
            </a:r>
            <a:br>
              <a:rPr lang="en-US" altLang="en-US" sz="2800">
                <a:latin typeface="Lucida Console" panose="020B0609040504020204" pitchFamily="49" charset="0"/>
              </a:rPr>
            </a:br>
            <a:r>
              <a:rPr lang="en-US" altLang="en-US" sz="2800">
                <a:latin typeface="Lucida Console" panose="020B0609040504020204" pitchFamily="49" charset="0"/>
              </a:rPr>
              <a:t>      addi $s3, $s3, 1</a:t>
            </a:r>
            <a:br>
              <a:rPr lang="en-US" altLang="en-US" sz="2800">
                <a:latin typeface="Lucida Console" panose="020B0609040504020204" pitchFamily="49" charset="0"/>
              </a:rPr>
            </a:br>
            <a:r>
              <a:rPr lang="en-US" altLang="en-US" sz="2800">
                <a:latin typeface="Lucida Console" panose="020B0609040504020204" pitchFamily="49" charset="0"/>
              </a:rPr>
              <a:t>      j    Loop</a:t>
            </a:r>
            <a:br>
              <a:rPr lang="en-US" altLang="en-US" sz="2800">
                <a:latin typeface="Lucida Console" panose="020B0609040504020204" pitchFamily="49" charset="0"/>
              </a:rPr>
            </a:br>
            <a:r>
              <a:rPr lang="en-US" altLang="en-US" sz="2800">
                <a:latin typeface="Lucida Console" panose="020B0609040504020204" pitchFamily="49" charset="0"/>
              </a:rPr>
              <a:t>Exit: …</a:t>
            </a:r>
            <a:endParaRPr lang="en-AU" altLang="en-US" sz="2800">
              <a:latin typeface="Lucida Console" panose="020B060904050402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3">
            <a:extLst>
              <a:ext uri="{FF2B5EF4-FFF2-40B4-BE49-F238E27FC236}">
                <a16:creationId xmlns:a16="http://schemas.microsoft.com/office/drawing/2014/main" id="{9AD9DFD4-C811-F141-AA8F-AE159527DA7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1006AC7-F3C1-0A4E-8623-70BDF00CD51D}" type="slidenum">
              <a:rPr lang="en-AU" altLang="en-US" sz="1400" smtClean="0"/>
              <a:pPr>
                <a:spcBef>
                  <a:spcPct val="0"/>
                </a:spcBef>
                <a:buClrTx/>
                <a:buSzTx/>
                <a:buFontTx/>
                <a:buNone/>
              </a:pPr>
              <a:t>34</a:t>
            </a:fld>
            <a:endParaRPr lang="en-AU" altLang="en-US" sz="1400"/>
          </a:p>
        </p:txBody>
      </p:sp>
      <p:sp>
        <p:nvSpPr>
          <p:cNvPr id="78850" name="Rectangle 2">
            <a:extLst>
              <a:ext uri="{FF2B5EF4-FFF2-40B4-BE49-F238E27FC236}">
                <a16:creationId xmlns:a16="http://schemas.microsoft.com/office/drawing/2014/main" id="{DB1AFC6C-91C9-6848-9861-8102535E00BD}"/>
              </a:ext>
            </a:extLst>
          </p:cNvPr>
          <p:cNvSpPr>
            <a:spLocks noGrp="1" noChangeArrowheads="1"/>
          </p:cNvSpPr>
          <p:nvPr>
            <p:ph type="title"/>
          </p:nvPr>
        </p:nvSpPr>
        <p:spPr/>
        <p:txBody>
          <a:bodyPr/>
          <a:lstStyle/>
          <a:p>
            <a:pPr eaLnBrk="1" hangingPunct="1"/>
            <a:r>
              <a:rPr lang="en-US" altLang="en-US"/>
              <a:t>Basic Blocks</a:t>
            </a:r>
            <a:endParaRPr lang="en-AU" altLang="en-US"/>
          </a:p>
        </p:txBody>
      </p:sp>
      <p:sp>
        <p:nvSpPr>
          <p:cNvPr id="78851" name="Rectangle 3">
            <a:extLst>
              <a:ext uri="{FF2B5EF4-FFF2-40B4-BE49-F238E27FC236}">
                <a16:creationId xmlns:a16="http://schemas.microsoft.com/office/drawing/2014/main" id="{EDFA355C-5551-7C47-9994-2E2DF361FBC2}"/>
              </a:ext>
            </a:extLst>
          </p:cNvPr>
          <p:cNvSpPr>
            <a:spLocks noGrp="1" noChangeArrowheads="1"/>
          </p:cNvSpPr>
          <p:nvPr>
            <p:ph type="body" idx="1"/>
          </p:nvPr>
        </p:nvSpPr>
        <p:spPr>
          <a:xfrm>
            <a:off x="684213" y="1125538"/>
            <a:ext cx="8270875" cy="2303462"/>
          </a:xfrm>
        </p:spPr>
        <p:txBody>
          <a:bodyPr/>
          <a:lstStyle/>
          <a:p>
            <a:pPr eaLnBrk="1" hangingPunct="1"/>
            <a:r>
              <a:rPr lang="en-US" altLang="en-US"/>
              <a:t>A basic block is a sequence of instructions with</a:t>
            </a:r>
          </a:p>
          <a:p>
            <a:pPr lvl="1" eaLnBrk="1" hangingPunct="1"/>
            <a:r>
              <a:rPr lang="en-US" altLang="en-US"/>
              <a:t>No embedded branches (except at end)</a:t>
            </a:r>
          </a:p>
          <a:p>
            <a:pPr lvl="1" eaLnBrk="1" hangingPunct="1"/>
            <a:r>
              <a:rPr lang="en-US" altLang="en-US"/>
              <a:t>No branch targets (except at beginning)</a:t>
            </a:r>
            <a:endParaRPr lang="en-AU" altLang="en-US"/>
          </a:p>
        </p:txBody>
      </p:sp>
      <p:grpSp>
        <p:nvGrpSpPr>
          <p:cNvPr id="78852" name="Group 4">
            <a:extLst>
              <a:ext uri="{FF2B5EF4-FFF2-40B4-BE49-F238E27FC236}">
                <a16:creationId xmlns:a16="http://schemas.microsoft.com/office/drawing/2014/main" id="{DEF972E7-E171-F347-AE96-703544731A6A}"/>
              </a:ext>
            </a:extLst>
          </p:cNvPr>
          <p:cNvGrpSpPr>
            <a:grpSpLocks/>
          </p:cNvGrpSpPr>
          <p:nvPr/>
        </p:nvGrpSpPr>
        <p:grpSpPr bwMode="auto">
          <a:xfrm>
            <a:off x="755650" y="3573463"/>
            <a:ext cx="3311525" cy="2592387"/>
            <a:chOff x="1429" y="2296"/>
            <a:chExt cx="2086" cy="1633"/>
          </a:xfrm>
        </p:grpSpPr>
        <p:sp>
          <p:nvSpPr>
            <p:cNvPr id="78854" name="Rectangle 5">
              <a:extLst>
                <a:ext uri="{FF2B5EF4-FFF2-40B4-BE49-F238E27FC236}">
                  <a16:creationId xmlns:a16="http://schemas.microsoft.com/office/drawing/2014/main" id="{8B431E88-A82E-5449-B135-A185DF0CA468}"/>
                </a:ext>
              </a:extLst>
            </p:cNvPr>
            <p:cNvSpPr>
              <a:spLocks noChangeArrowheads="1"/>
            </p:cNvSpPr>
            <p:nvPr/>
          </p:nvSpPr>
          <p:spPr bwMode="auto">
            <a:xfrm>
              <a:off x="1791" y="2614"/>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8855" name="Rectangle 6">
              <a:extLst>
                <a:ext uri="{FF2B5EF4-FFF2-40B4-BE49-F238E27FC236}">
                  <a16:creationId xmlns:a16="http://schemas.microsoft.com/office/drawing/2014/main" id="{0C299A94-865D-6E42-96DD-4C5E3A71E03A}"/>
                </a:ext>
              </a:extLst>
            </p:cNvPr>
            <p:cNvSpPr>
              <a:spLocks noChangeArrowheads="1"/>
            </p:cNvSpPr>
            <p:nvPr/>
          </p:nvSpPr>
          <p:spPr bwMode="auto">
            <a:xfrm>
              <a:off x="1791" y="2750"/>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8856" name="Rectangle 7">
              <a:extLst>
                <a:ext uri="{FF2B5EF4-FFF2-40B4-BE49-F238E27FC236}">
                  <a16:creationId xmlns:a16="http://schemas.microsoft.com/office/drawing/2014/main" id="{731E3CEA-B6E0-0446-B94E-3966F818C73C}"/>
                </a:ext>
              </a:extLst>
            </p:cNvPr>
            <p:cNvSpPr>
              <a:spLocks noChangeArrowheads="1"/>
            </p:cNvSpPr>
            <p:nvPr/>
          </p:nvSpPr>
          <p:spPr bwMode="auto">
            <a:xfrm>
              <a:off x="1791" y="2886"/>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8857" name="Rectangle 8">
              <a:extLst>
                <a:ext uri="{FF2B5EF4-FFF2-40B4-BE49-F238E27FC236}">
                  <a16:creationId xmlns:a16="http://schemas.microsoft.com/office/drawing/2014/main" id="{75A5CCAA-85DD-8649-B49B-71AA766A4E5D}"/>
                </a:ext>
              </a:extLst>
            </p:cNvPr>
            <p:cNvSpPr>
              <a:spLocks noChangeArrowheads="1"/>
            </p:cNvSpPr>
            <p:nvPr/>
          </p:nvSpPr>
          <p:spPr bwMode="auto">
            <a:xfrm>
              <a:off x="1791" y="3022"/>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8858" name="Rectangle 9">
              <a:extLst>
                <a:ext uri="{FF2B5EF4-FFF2-40B4-BE49-F238E27FC236}">
                  <a16:creationId xmlns:a16="http://schemas.microsoft.com/office/drawing/2014/main" id="{F06F3BA3-CE25-834E-AEC0-CD3D8A9381A6}"/>
                </a:ext>
              </a:extLst>
            </p:cNvPr>
            <p:cNvSpPr>
              <a:spLocks noChangeArrowheads="1"/>
            </p:cNvSpPr>
            <p:nvPr/>
          </p:nvSpPr>
          <p:spPr bwMode="auto">
            <a:xfrm>
              <a:off x="1791" y="3158"/>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8859" name="Rectangle 10">
              <a:extLst>
                <a:ext uri="{FF2B5EF4-FFF2-40B4-BE49-F238E27FC236}">
                  <a16:creationId xmlns:a16="http://schemas.microsoft.com/office/drawing/2014/main" id="{E976EDA4-8713-544D-B464-3BC6DB948A06}"/>
                </a:ext>
              </a:extLst>
            </p:cNvPr>
            <p:cNvSpPr>
              <a:spLocks noChangeArrowheads="1"/>
            </p:cNvSpPr>
            <p:nvPr/>
          </p:nvSpPr>
          <p:spPr bwMode="auto">
            <a:xfrm>
              <a:off x="1791" y="3294"/>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8860" name="Rectangle 11">
              <a:extLst>
                <a:ext uri="{FF2B5EF4-FFF2-40B4-BE49-F238E27FC236}">
                  <a16:creationId xmlns:a16="http://schemas.microsoft.com/office/drawing/2014/main" id="{3A3E7BFB-CEF4-7449-80EB-4931B4DD796A}"/>
                </a:ext>
              </a:extLst>
            </p:cNvPr>
            <p:cNvSpPr>
              <a:spLocks noChangeArrowheads="1"/>
            </p:cNvSpPr>
            <p:nvPr/>
          </p:nvSpPr>
          <p:spPr bwMode="auto">
            <a:xfrm>
              <a:off x="1791" y="3430"/>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8861" name="Line 12">
              <a:extLst>
                <a:ext uri="{FF2B5EF4-FFF2-40B4-BE49-F238E27FC236}">
                  <a16:creationId xmlns:a16="http://schemas.microsoft.com/office/drawing/2014/main" id="{C79D84DF-6C52-1645-81E7-6B37CF9CEB45}"/>
                </a:ext>
              </a:extLst>
            </p:cNvPr>
            <p:cNvSpPr>
              <a:spLocks noChangeShapeType="1"/>
            </p:cNvSpPr>
            <p:nvPr/>
          </p:nvSpPr>
          <p:spPr bwMode="auto">
            <a:xfrm>
              <a:off x="2426" y="2296"/>
              <a:ext cx="0" cy="31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3">
              <a:extLst>
                <a:ext uri="{FF2B5EF4-FFF2-40B4-BE49-F238E27FC236}">
                  <a16:creationId xmlns:a16="http://schemas.microsoft.com/office/drawing/2014/main" id="{27465CDB-5BE5-904B-A90B-B2E75525CBEE}"/>
                </a:ext>
              </a:extLst>
            </p:cNvPr>
            <p:cNvSpPr>
              <a:spLocks noChangeShapeType="1"/>
            </p:cNvSpPr>
            <p:nvPr/>
          </p:nvSpPr>
          <p:spPr bwMode="auto">
            <a:xfrm>
              <a:off x="2426" y="2614"/>
              <a:ext cx="0" cy="90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4">
              <a:extLst>
                <a:ext uri="{FF2B5EF4-FFF2-40B4-BE49-F238E27FC236}">
                  <a16:creationId xmlns:a16="http://schemas.microsoft.com/office/drawing/2014/main" id="{E20CE699-C79F-4747-A55F-89C18C6CD6CE}"/>
                </a:ext>
              </a:extLst>
            </p:cNvPr>
            <p:cNvSpPr>
              <a:spLocks noChangeShapeType="1"/>
            </p:cNvSpPr>
            <p:nvPr/>
          </p:nvSpPr>
          <p:spPr bwMode="auto">
            <a:xfrm>
              <a:off x="2426" y="3521"/>
              <a:ext cx="0" cy="40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5">
              <a:extLst>
                <a:ext uri="{FF2B5EF4-FFF2-40B4-BE49-F238E27FC236}">
                  <a16:creationId xmlns:a16="http://schemas.microsoft.com/office/drawing/2014/main" id="{01E0A394-D418-AA4E-94CD-6C8C1DBCC6EF}"/>
                </a:ext>
              </a:extLst>
            </p:cNvPr>
            <p:cNvSpPr>
              <a:spLocks noChangeShapeType="1"/>
            </p:cNvSpPr>
            <p:nvPr/>
          </p:nvSpPr>
          <p:spPr bwMode="auto">
            <a:xfrm>
              <a:off x="2426" y="3521"/>
              <a:ext cx="1089"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Line 16">
              <a:extLst>
                <a:ext uri="{FF2B5EF4-FFF2-40B4-BE49-F238E27FC236}">
                  <a16:creationId xmlns:a16="http://schemas.microsoft.com/office/drawing/2014/main" id="{676AA40D-4AA2-314C-B375-750E742ED635}"/>
                </a:ext>
              </a:extLst>
            </p:cNvPr>
            <p:cNvSpPr>
              <a:spLocks noChangeShapeType="1"/>
            </p:cNvSpPr>
            <p:nvPr/>
          </p:nvSpPr>
          <p:spPr bwMode="auto">
            <a:xfrm>
              <a:off x="1429" y="2659"/>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6" name="Rectangle 17">
              <a:extLst>
                <a:ext uri="{FF2B5EF4-FFF2-40B4-BE49-F238E27FC236}">
                  <a16:creationId xmlns:a16="http://schemas.microsoft.com/office/drawing/2014/main" id="{50737866-F260-F844-8FAC-1C4381256FA4}"/>
                </a:ext>
              </a:extLst>
            </p:cNvPr>
            <p:cNvSpPr>
              <a:spLocks noChangeArrowheads="1"/>
            </p:cNvSpPr>
            <p:nvPr/>
          </p:nvSpPr>
          <p:spPr bwMode="auto">
            <a:xfrm>
              <a:off x="1791" y="2478"/>
              <a:ext cx="1270"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8867" name="Rectangle 18">
              <a:extLst>
                <a:ext uri="{FF2B5EF4-FFF2-40B4-BE49-F238E27FC236}">
                  <a16:creationId xmlns:a16="http://schemas.microsoft.com/office/drawing/2014/main" id="{B84585A0-4DB7-4041-A87D-5B84606351C8}"/>
                </a:ext>
              </a:extLst>
            </p:cNvPr>
            <p:cNvSpPr>
              <a:spLocks noChangeArrowheads="1"/>
            </p:cNvSpPr>
            <p:nvPr/>
          </p:nvSpPr>
          <p:spPr bwMode="auto">
            <a:xfrm>
              <a:off x="1791" y="2341"/>
              <a:ext cx="1270"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8868" name="Rectangle 19">
              <a:extLst>
                <a:ext uri="{FF2B5EF4-FFF2-40B4-BE49-F238E27FC236}">
                  <a16:creationId xmlns:a16="http://schemas.microsoft.com/office/drawing/2014/main" id="{EF0EEC1F-B741-D74E-80DA-BF7452A8391B}"/>
                </a:ext>
              </a:extLst>
            </p:cNvPr>
            <p:cNvSpPr>
              <a:spLocks noChangeArrowheads="1"/>
            </p:cNvSpPr>
            <p:nvPr/>
          </p:nvSpPr>
          <p:spPr bwMode="auto">
            <a:xfrm>
              <a:off x="1791" y="3566"/>
              <a:ext cx="1270"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8869" name="Rectangle 20">
              <a:extLst>
                <a:ext uri="{FF2B5EF4-FFF2-40B4-BE49-F238E27FC236}">
                  <a16:creationId xmlns:a16="http://schemas.microsoft.com/office/drawing/2014/main" id="{33ADD9CA-A633-6747-9D60-8E86590117D8}"/>
                </a:ext>
              </a:extLst>
            </p:cNvPr>
            <p:cNvSpPr>
              <a:spLocks noChangeArrowheads="1"/>
            </p:cNvSpPr>
            <p:nvPr/>
          </p:nvSpPr>
          <p:spPr bwMode="auto">
            <a:xfrm>
              <a:off x="1791" y="3702"/>
              <a:ext cx="1270"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78853" name="Rectangle 21">
            <a:extLst>
              <a:ext uri="{FF2B5EF4-FFF2-40B4-BE49-F238E27FC236}">
                <a16:creationId xmlns:a16="http://schemas.microsoft.com/office/drawing/2014/main" id="{0272C5EB-3BE9-2843-93C1-FC3B8C0BC263}"/>
              </a:ext>
            </a:extLst>
          </p:cNvPr>
          <p:cNvSpPr>
            <a:spLocks noChangeArrowheads="1"/>
          </p:cNvSpPr>
          <p:nvPr/>
        </p:nvSpPr>
        <p:spPr bwMode="auto">
          <a:xfrm>
            <a:off x="4211638" y="3716338"/>
            <a:ext cx="4670425"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eaLnBrk="1" hangingPunct="1"/>
            <a:r>
              <a:rPr lang="en-US" altLang="en-US" sz="2800"/>
              <a:t>A compiler identifies basic blocks for optimization</a:t>
            </a:r>
          </a:p>
          <a:p>
            <a:pPr eaLnBrk="1" hangingPunct="1"/>
            <a:r>
              <a:rPr lang="en-US" altLang="en-US" sz="2800"/>
              <a:t>An advanced processor can accelerate execution of basic blocks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3">
            <a:extLst>
              <a:ext uri="{FF2B5EF4-FFF2-40B4-BE49-F238E27FC236}">
                <a16:creationId xmlns:a16="http://schemas.microsoft.com/office/drawing/2014/main" id="{C574C08A-CC84-6548-8134-8A12CCABA4A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9F1A682-9814-6E45-ABF6-18BF7DA4C61F}" type="slidenum">
              <a:rPr lang="en-AU" altLang="en-US" sz="1400" smtClean="0"/>
              <a:pPr>
                <a:spcBef>
                  <a:spcPct val="0"/>
                </a:spcBef>
                <a:buClrTx/>
                <a:buSzTx/>
                <a:buFontTx/>
                <a:buNone/>
              </a:pPr>
              <a:t>35</a:t>
            </a:fld>
            <a:endParaRPr lang="en-AU" altLang="en-US" sz="1400"/>
          </a:p>
        </p:txBody>
      </p:sp>
      <p:sp>
        <p:nvSpPr>
          <p:cNvPr id="80898" name="Rectangle 2">
            <a:extLst>
              <a:ext uri="{FF2B5EF4-FFF2-40B4-BE49-F238E27FC236}">
                <a16:creationId xmlns:a16="http://schemas.microsoft.com/office/drawing/2014/main" id="{4E73F7C8-BBD3-3246-823B-D178FEEB5366}"/>
              </a:ext>
            </a:extLst>
          </p:cNvPr>
          <p:cNvSpPr>
            <a:spLocks noGrp="1" noChangeArrowheads="1"/>
          </p:cNvSpPr>
          <p:nvPr>
            <p:ph type="title"/>
          </p:nvPr>
        </p:nvSpPr>
        <p:spPr/>
        <p:txBody>
          <a:bodyPr/>
          <a:lstStyle/>
          <a:p>
            <a:pPr eaLnBrk="1" hangingPunct="1"/>
            <a:r>
              <a:rPr lang="en-US" altLang="en-US"/>
              <a:t>More Conditional Operations</a:t>
            </a:r>
            <a:endParaRPr lang="en-AU" altLang="en-US"/>
          </a:p>
        </p:txBody>
      </p:sp>
      <p:sp>
        <p:nvSpPr>
          <p:cNvPr id="80899" name="Rectangle 3">
            <a:extLst>
              <a:ext uri="{FF2B5EF4-FFF2-40B4-BE49-F238E27FC236}">
                <a16:creationId xmlns:a16="http://schemas.microsoft.com/office/drawing/2014/main" id="{8853F681-2604-BC46-884A-87736D3376AA}"/>
              </a:ext>
            </a:extLst>
          </p:cNvPr>
          <p:cNvSpPr>
            <a:spLocks noGrp="1" noChangeArrowheads="1"/>
          </p:cNvSpPr>
          <p:nvPr>
            <p:ph type="body" idx="1"/>
          </p:nvPr>
        </p:nvSpPr>
        <p:spPr/>
        <p:txBody>
          <a:bodyPr/>
          <a:lstStyle/>
          <a:p>
            <a:pPr eaLnBrk="1" hangingPunct="1"/>
            <a:r>
              <a:rPr lang="en-US" altLang="en-US"/>
              <a:t>Set result to 1 if a condition is true</a:t>
            </a:r>
          </a:p>
          <a:p>
            <a:pPr lvl="1" eaLnBrk="1" hangingPunct="1"/>
            <a:r>
              <a:rPr lang="en-US" altLang="en-US"/>
              <a:t>Otherwise, set to 0</a:t>
            </a:r>
          </a:p>
          <a:p>
            <a:pPr eaLnBrk="1" hangingPunct="1"/>
            <a:r>
              <a:rPr lang="en-US" altLang="en-US">
                <a:latin typeface="Lucida Console" panose="020B0609040504020204" pitchFamily="49" charset="0"/>
              </a:rPr>
              <a:t>slt rd, rs, rt</a:t>
            </a:r>
          </a:p>
          <a:p>
            <a:pPr lvl="1" eaLnBrk="1" hangingPunct="1"/>
            <a:r>
              <a:rPr lang="en-US" altLang="en-US"/>
              <a:t>if (rs &lt; rt) rd = 1; else rd = 0;</a:t>
            </a:r>
          </a:p>
          <a:p>
            <a:pPr eaLnBrk="1" hangingPunct="1"/>
            <a:r>
              <a:rPr lang="en-US" altLang="en-US">
                <a:latin typeface="Lucida Console" panose="020B0609040504020204" pitchFamily="49" charset="0"/>
              </a:rPr>
              <a:t>slti rt, rs, constant</a:t>
            </a:r>
          </a:p>
          <a:p>
            <a:pPr lvl="1" eaLnBrk="1" hangingPunct="1"/>
            <a:r>
              <a:rPr lang="en-US" altLang="en-US"/>
              <a:t>if (rs &lt; constant) rt = 1; else rt = 0;</a:t>
            </a:r>
          </a:p>
          <a:p>
            <a:pPr eaLnBrk="1" hangingPunct="1"/>
            <a:r>
              <a:rPr lang="en-US" altLang="en-US"/>
              <a:t>Use in combination with </a:t>
            </a:r>
            <a:r>
              <a:rPr lang="en-US" altLang="en-US">
                <a:latin typeface="Lucida Console" panose="020B0609040504020204" pitchFamily="49" charset="0"/>
              </a:rPr>
              <a:t>beq</a:t>
            </a:r>
            <a:r>
              <a:rPr lang="en-US" altLang="en-US"/>
              <a:t>, </a:t>
            </a:r>
            <a:r>
              <a:rPr lang="en-US" altLang="en-US">
                <a:latin typeface="Lucida Console" panose="020B0609040504020204" pitchFamily="49" charset="0"/>
              </a:rPr>
              <a:t>bne</a:t>
            </a:r>
          </a:p>
          <a:p>
            <a:pPr lvl="1" eaLnBrk="1" hangingPunct="1">
              <a:buFont typeface="Wingdings" pitchFamily="2" charset="2"/>
              <a:buNone/>
            </a:pPr>
            <a:r>
              <a:rPr lang="en-US" altLang="en-US" sz="2400"/>
              <a:t>	</a:t>
            </a:r>
            <a:r>
              <a:rPr lang="en-US" altLang="en-US" sz="2400">
                <a:latin typeface="Lucida Console" panose="020B0609040504020204" pitchFamily="49" charset="0"/>
              </a:rPr>
              <a:t>slt $t0, $s1, $s2  # if ($s1 &lt; $s2)</a:t>
            </a:r>
            <a:br>
              <a:rPr lang="en-US" altLang="en-US" sz="2400">
                <a:latin typeface="Lucida Console" panose="020B0609040504020204" pitchFamily="49" charset="0"/>
              </a:rPr>
            </a:br>
            <a:r>
              <a:rPr lang="en-US" altLang="en-US" sz="2400">
                <a:latin typeface="Lucida Console" panose="020B0609040504020204" pitchFamily="49" charset="0"/>
              </a:rPr>
              <a:t>bne $t0, $zero, L  #   branch to 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oter Placeholder 3">
            <a:extLst>
              <a:ext uri="{FF2B5EF4-FFF2-40B4-BE49-F238E27FC236}">
                <a16:creationId xmlns:a16="http://schemas.microsoft.com/office/drawing/2014/main" id="{97CB232F-F402-CA42-BEAF-60FB67ADDDF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BF47C7F2-3662-6446-9BA7-458A0338BDC7}" type="slidenum">
              <a:rPr lang="en-AU" altLang="en-US" sz="1400" smtClean="0"/>
              <a:pPr>
                <a:spcBef>
                  <a:spcPct val="0"/>
                </a:spcBef>
                <a:buClrTx/>
                <a:buSzTx/>
                <a:buFontTx/>
                <a:buNone/>
              </a:pPr>
              <a:t>36</a:t>
            </a:fld>
            <a:endParaRPr lang="en-AU" altLang="en-US" sz="1400"/>
          </a:p>
        </p:txBody>
      </p:sp>
      <p:sp>
        <p:nvSpPr>
          <p:cNvPr id="82946" name="Rectangle 2">
            <a:extLst>
              <a:ext uri="{FF2B5EF4-FFF2-40B4-BE49-F238E27FC236}">
                <a16:creationId xmlns:a16="http://schemas.microsoft.com/office/drawing/2014/main" id="{0CB8A872-A6A3-BB4A-A0CE-E461E55CDD4B}"/>
              </a:ext>
            </a:extLst>
          </p:cNvPr>
          <p:cNvSpPr>
            <a:spLocks noGrp="1" noChangeArrowheads="1"/>
          </p:cNvSpPr>
          <p:nvPr>
            <p:ph type="title"/>
          </p:nvPr>
        </p:nvSpPr>
        <p:spPr/>
        <p:txBody>
          <a:bodyPr/>
          <a:lstStyle/>
          <a:p>
            <a:pPr eaLnBrk="1" hangingPunct="1"/>
            <a:r>
              <a:rPr lang="en-US" altLang="en-US"/>
              <a:t>Branch Instruction Design</a:t>
            </a:r>
            <a:endParaRPr lang="en-AU" altLang="en-US"/>
          </a:p>
        </p:txBody>
      </p:sp>
      <p:sp>
        <p:nvSpPr>
          <p:cNvPr id="82947" name="Rectangle 3">
            <a:extLst>
              <a:ext uri="{FF2B5EF4-FFF2-40B4-BE49-F238E27FC236}">
                <a16:creationId xmlns:a16="http://schemas.microsoft.com/office/drawing/2014/main" id="{C0F9D06C-AFD4-FC4C-9912-8D6B39D16211}"/>
              </a:ext>
            </a:extLst>
          </p:cNvPr>
          <p:cNvSpPr>
            <a:spLocks noGrp="1" noChangeArrowheads="1"/>
          </p:cNvSpPr>
          <p:nvPr>
            <p:ph type="body" idx="1"/>
          </p:nvPr>
        </p:nvSpPr>
        <p:spPr/>
        <p:txBody>
          <a:bodyPr/>
          <a:lstStyle/>
          <a:p>
            <a:pPr eaLnBrk="1" hangingPunct="1"/>
            <a:r>
              <a:rPr lang="en-US" altLang="en-US"/>
              <a:t>Why not </a:t>
            </a:r>
            <a:r>
              <a:rPr lang="en-US" altLang="en-US">
                <a:latin typeface="Lucida Console" panose="020B0609040504020204" pitchFamily="49" charset="0"/>
              </a:rPr>
              <a:t>blt</a:t>
            </a:r>
            <a:r>
              <a:rPr lang="en-US" altLang="en-US"/>
              <a:t>, </a:t>
            </a:r>
            <a:r>
              <a:rPr lang="en-US" altLang="en-US">
                <a:latin typeface="Lucida Console" panose="020B0609040504020204" pitchFamily="49" charset="0"/>
              </a:rPr>
              <a:t>bge</a:t>
            </a:r>
            <a:r>
              <a:rPr lang="en-US" altLang="en-US"/>
              <a:t>, etc?</a:t>
            </a:r>
          </a:p>
          <a:p>
            <a:pPr eaLnBrk="1" hangingPunct="1"/>
            <a:r>
              <a:rPr lang="en-US" altLang="en-US"/>
              <a:t>Hardware for &lt;, ≥, … slower than =, ≠</a:t>
            </a:r>
          </a:p>
          <a:p>
            <a:pPr lvl="1" eaLnBrk="1" hangingPunct="1"/>
            <a:r>
              <a:rPr lang="en-US" altLang="en-US"/>
              <a:t>Combining with branch involves more work per instruction, requiring a slower clock</a:t>
            </a:r>
          </a:p>
          <a:p>
            <a:pPr lvl="1" eaLnBrk="1" hangingPunct="1"/>
            <a:r>
              <a:rPr lang="en-US" altLang="en-US"/>
              <a:t>All instructions penalized!</a:t>
            </a:r>
          </a:p>
          <a:p>
            <a:pPr eaLnBrk="1" hangingPunct="1"/>
            <a:r>
              <a:rPr lang="en-US" altLang="en-US">
                <a:latin typeface="Lucida Console" panose="020B0609040504020204" pitchFamily="49" charset="0"/>
              </a:rPr>
              <a:t>beq</a:t>
            </a:r>
            <a:r>
              <a:rPr lang="en-US" altLang="en-US"/>
              <a:t> and </a:t>
            </a:r>
            <a:r>
              <a:rPr lang="en-US" altLang="en-US">
                <a:latin typeface="Lucida Console" panose="020B0609040504020204" pitchFamily="49" charset="0"/>
              </a:rPr>
              <a:t>bne</a:t>
            </a:r>
            <a:r>
              <a:rPr lang="en-US" altLang="en-US"/>
              <a:t> are the common case</a:t>
            </a:r>
          </a:p>
          <a:p>
            <a:pPr eaLnBrk="1" hangingPunct="1"/>
            <a:r>
              <a:rPr lang="en-US" altLang="en-US"/>
              <a:t>This is a good design compromise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3">
            <a:extLst>
              <a:ext uri="{FF2B5EF4-FFF2-40B4-BE49-F238E27FC236}">
                <a16:creationId xmlns:a16="http://schemas.microsoft.com/office/drawing/2014/main" id="{C27FD351-7F61-AE41-81F1-A61EF9A2924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3BA7549-65BA-104D-908C-F343701BD7FD}" type="slidenum">
              <a:rPr lang="en-AU" altLang="en-US" sz="1400" smtClean="0"/>
              <a:pPr>
                <a:spcBef>
                  <a:spcPct val="0"/>
                </a:spcBef>
                <a:buClrTx/>
                <a:buSzTx/>
                <a:buFontTx/>
                <a:buNone/>
              </a:pPr>
              <a:t>37</a:t>
            </a:fld>
            <a:endParaRPr lang="en-AU" altLang="en-US" sz="1400"/>
          </a:p>
        </p:txBody>
      </p:sp>
      <p:sp>
        <p:nvSpPr>
          <p:cNvPr id="84994" name="Rectangle 2">
            <a:extLst>
              <a:ext uri="{FF2B5EF4-FFF2-40B4-BE49-F238E27FC236}">
                <a16:creationId xmlns:a16="http://schemas.microsoft.com/office/drawing/2014/main" id="{8934CE98-7C18-874F-967E-78D70B4FAD66}"/>
              </a:ext>
            </a:extLst>
          </p:cNvPr>
          <p:cNvSpPr>
            <a:spLocks noGrp="1" noChangeArrowheads="1"/>
          </p:cNvSpPr>
          <p:nvPr>
            <p:ph type="title"/>
          </p:nvPr>
        </p:nvSpPr>
        <p:spPr/>
        <p:txBody>
          <a:bodyPr/>
          <a:lstStyle/>
          <a:p>
            <a:pPr eaLnBrk="1" hangingPunct="1"/>
            <a:r>
              <a:rPr lang="en-AU" altLang="en-US"/>
              <a:t>Signed vs. Unsigned</a:t>
            </a:r>
          </a:p>
        </p:txBody>
      </p:sp>
      <p:sp>
        <p:nvSpPr>
          <p:cNvPr id="445443" name="Rectangle 3">
            <a:extLst>
              <a:ext uri="{FF2B5EF4-FFF2-40B4-BE49-F238E27FC236}">
                <a16:creationId xmlns:a16="http://schemas.microsoft.com/office/drawing/2014/main" id="{2D1C417D-A098-C546-BC51-54934C6F1FDB}"/>
              </a:ext>
            </a:extLst>
          </p:cNvPr>
          <p:cNvSpPr>
            <a:spLocks noGrp="1" noChangeArrowheads="1"/>
          </p:cNvSpPr>
          <p:nvPr>
            <p:ph type="body" idx="1"/>
          </p:nvPr>
        </p:nvSpPr>
        <p:spPr/>
        <p:txBody>
          <a:bodyPr/>
          <a:lstStyle/>
          <a:p>
            <a:pPr eaLnBrk="1" hangingPunct="1"/>
            <a:r>
              <a:rPr lang="en-AU" altLang="en-US"/>
              <a:t>Signed comparison: </a:t>
            </a:r>
            <a:r>
              <a:rPr lang="en-AU" altLang="en-US">
                <a:latin typeface="Lucida Console" panose="020B0609040504020204" pitchFamily="49" charset="0"/>
              </a:rPr>
              <a:t>slt</a:t>
            </a:r>
            <a:r>
              <a:rPr lang="en-AU" altLang="en-US"/>
              <a:t>, </a:t>
            </a:r>
            <a:r>
              <a:rPr lang="en-AU" altLang="en-US">
                <a:latin typeface="Lucida Console" panose="020B0609040504020204" pitchFamily="49" charset="0"/>
              </a:rPr>
              <a:t>slti</a:t>
            </a:r>
          </a:p>
          <a:p>
            <a:pPr eaLnBrk="1" hangingPunct="1"/>
            <a:r>
              <a:rPr lang="en-AU" altLang="en-US"/>
              <a:t>Unsigned comparison: </a:t>
            </a:r>
            <a:r>
              <a:rPr lang="en-AU" altLang="en-US">
                <a:latin typeface="Lucida Console" panose="020B0609040504020204" pitchFamily="49" charset="0"/>
              </a:rPr>
              <a:t>sltu</a:t>
            </a:r>
            <a:r>
              <a:rPr lang="en-AU" altLang="en-US"/>
              <a:t>, </a:t>
            </a:r>
            <a:r>
              <a:rPr lang="en-AU" altLang="en-US">
                <a:latin typeface="Lucida Console" panose="020B0609040504020204" pitchFamily="49" charset="0"/>
              </a:rPr>
              <a:t>sltui</a:t>
            </a:r>
          </a:p>
          <a:p>
            <a:pPr eaLnBrk="1" hangingPunct="1"/>
            <a:r>
              <a:rPr lang="en-AU" altLang="en-US"/>
              <a:t>Example</a:t>
            </a:r>
          </a:p>
          <a:p>
            <a:pPr lvl="1" eaLnBrk="1" hangingPunct="1"/>
            <a:r>
              <a:rPr lang="en-AU" altLang="en-US"/>
              <a:t>$s0 = </a:t>
            </a:r>
            <a:r>
              <a:rPr lang="en-AU" altLang="en-US" sz="2400"/>
              <a:t>1111 1111 1111 1111 1111 1111 1111 1111</a:t>
            </a:r>
          </a:p>
          <a:p>
            <a:pPr lvl="1" eaLnBrk="1" hangingPunct="1"/>
            <a:r>
              <a:rPr lang="en-AU" altLang="en-US"/>
              <a:t>$s1 = </a:t>
            </a:r>
            <a:r>
              <a:rPr lang="en-AU" altLang="en-US" sz="2400"/>
              <a:t>0000 0000 0000 0000 0000 0000 0000 0001</a:t>
            </a:r>
          </a:p>
          <a:p>
            <a:pPr lvl="1" eaLnBrk="1" hangingPunct="1"/>
            <a:r>
              <a:rPr lang="en-AU" altLang="en-US">
                <a:latin typeface="Lucida Console" panose="020B0609040504020204" pitchFamily="49" charset="0"/>
              </a:rPr>
              <a:t>slt  $t0, $s0, $s1  # signed</a:t>
            </a:r>
          </a:p>
          <a:p>
            <a:pPr lvl="2" eaLnBrk="1" hangingPunct="1"/>
            <a:r>
              <a:rPr lang="en-AU" altLang="en-US">
                <a:cs typeface="Arial" panose="020B0604020202020204" pitchFamily="34" charset="0"/>
              </a:rPr>
              <a:t>–1 &lt; +1 </a:t>
            </a:r>
            <a:r>
              <a:rPr lang="en-AU" altLang="en-US">
                <a:cs typeface="Arial" panose="020B0604020202020204" pitchFamily="34" charset="0"/>
                <a:sym typeface="Symbol" pitchFamily="2" charset="2"/>
              </a:rPr>
              <a:t> $t0 = 1</a:t>
            </a:r>
          </a:p>
          <a:p>
            <a:pPr lvl="1" eaLnBrk="1" hangingPunct="1"/>
            <a:r>
              <a:rPr lang="en-AU" altLang="en-US">
                <a:latin typeface="Lucida Console" panose="020B0609040504020204" pitchFamily="49" charset="0"/>
                <a:cs typeface="Arial" panose="020B0604020202020204" pitchFamily="34" charset="0"/>
                <a:sym typeface="Symbol" pitchFamily="2" charset="2"/>
              </a:rPr>
              <a:t>sltu $t0, $s0, $s1  # unsigned</a:t>
            </a:r>
          </a:p>
          <a:p>
            <a:pPr lvl="2" eaLnBrk="1" hangingPunct="1"/>
            <a:r>
              <a:rPr lang="en-US" altLang="en-US"/>
              <a:t>+4,294,967,295 &gt; +1 </a:t>
            </a:r>
            <a:r>
              <a:rPr lang="en-AU" altLang="en-US">
                <a:cs typeface="Arial" panose="020B0604020202020204" pitchFamily="34" charset="0"/>
                <a:sym typeface="Symbol" pitchFamily="2" charset="2"/>
              </a:rPr>
              <a:t> $t0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544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54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oter Placeholder 3">
            <a:extLst>
              <a:ext uri="{FF2B5EF4-FFF2-40B4-BE49-F238E27FC236}">
                <a16:creationId xmlns:a16="http://schemas.microsoft.com/office/drawing/2014/main" id="{F27FB6F3-21B7-B64F-A65D-0DFAF9BEE7D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E94DD73-AB8F-0041-B241-F9E74BC12522}" type="slidenum">
              <a:rPr lang="en-AU" altLang="en-US" sz="1400" smtClean="0"/>
              <a:pPr>
                <a:spcBef>
                  <a:spcPct val="0"/>
                </a:spcBef>
                <a:buClrTx/>
                <a:buSzTx/>
                <a:buFontTx/>
                <a:buNone/>
              </a:pPr>
              <a:t>38</a:t>
            </a:fld>
            <a:endParaRPr lang="en-AU" altLang="en-US" sz="1400"/>
          </a:p>
        </p:txBody>
      </p:sp>
      <p:sp>
        <p:nvSpPr>
          <p:cNvPr id="87042" name="Rectangle 2">
            <a:extLst>
              <a:ext uri="{FF2B5EF4-FFF2-40B4-BE49-F238E27FC236}">
                <a16:creationId xmlns:a16="http://schemas.microsoft.com/office/drawing/2014/main" id="{E0A5C337-D195-DA48-953C-22282C224B9B}"/>
              </a:ext>
            </a:extLst>
          </p:cNvPr>
          <p:cNvSpPr>
            <a:spLocks noGrp="1" noChangeArrowheads="1"/>
          </p:cNvSpPr>
          <p:nvPr>
            <p:ph type="title"/>
          </p:nvPr>
        </p:nvSpPr>
        <p:spPr/>
        <p:txBody>
          <a:bodyPr/>
          <a:lstStyle/>
          <a:p>
            <a:pPr eaLnBrk="1" hangingPunct="1"/>
            <a:r>
              <a:rPr lang="en-US" altLang="en-US"/>
              <a:t>Procedure Calling</a:t>
            </a:r>
            <a:endParaRPr lang="en-AU" altLang="en-US"/>
          </a:p>
        </p:txBody>
      </p:sp>
      <p:sp>
        <p:nvSpPr>
          <p:cNvPr id="87043" name="Rectangle 3">
            <a:extLst>
              <a:ext uri="{FF2B5EF4-FFF2-40B4-BE49-F238E27FC236}">
                <a16:creationId xmlns:a16="http://schemas.microsoft.com/office/drawing/2014/main" id="{DBB33C7E-F06C-8640-B145-991B28F2421B}"/>
              </a:ext>
            </a:extLst>
          </p:cNvPr>
          <p:cNvSpPr>
            <a:spLocks noGrp="1" noChangeArrowheads="1"/>
          </p:cNvSpPr>
          <p:nvPr>
            <p:ph type="body" idx="1"/>
          </p:nvPr>
        </p:nvSpPr>
        <p:spPr/>
        <p:txBody>
          <a:bodyPr/>
          <a:lstStyle/>
          <a:p>
            <a:pPr marL="609600" indent="-609600" eaLnBrk="1" hangingPunct="1"/>
            <a:r>
              <a:rPr lang="en-US" altLang="en-US"/>
              <a:t>Steps required</a:t>
            </a:r>
          </a:p>
          <a:p>
            <a:pPr marL="990600" lvl="1" indent="-533400" eaLnBrk="1" hangingPunct="1">
              <a:buSzTx/>
              <a:buFont typeface="Wingdings" pitchFamily="2" charset="2"/>
              <a:buAutoNum type="arabicPeriod"/>
            </a:pPr>
            <a:r>
              <a:rPr lang="en-US" altLang="en-US"/>
              <a:t>Place parameters in registers</a:t>
            </a:r>
          </a:p>
          <a:p>
            <a:pPr marL="990600" lvl="1" indent="-533400" eaLnBrk="1" hangingPunct="1">
              <a:buSzTx/>
              <a:buFont typeface="Wingdings" pitchFamily="2" charset="2"/>
              <a:buAutoNum type="arabicPeriod"/>
            </a:pPr>
            <a:r>
              <a:rPr lang="en-US" altLang="en-US"/>
              <a:t>Transfer control to procedure</a:t>
            </a:r>
          </a:p>
          <a:p>
            <a:pPr marL="990600" lvl="1" indent="-533400" eaLnBrk="1" hangingPunct="1">
              <a:buSzTx/>
              <a:buFont typeface="Wingdings" pitchFamily="2" charset="2"/>
              <a:buAutoNum type="arabicPeriod"/>
            </a:pPr>
            <a:r>
              <a:rPr lang="en-US" altLang="en-US"/>
              <a:t>Acquire storage for procedure</a:t>
            </a:r>
          </a:p>
          <a:p>
            <a:pPr marL="990600" lvl="1" indent="-533400" eaLnBrk="1" hangingPunct="1">
              <a:buSzTx/>
              <a:buFont typeface="Wingdings" pitchFamily="2" charset="2"/>
              <a:buAutoNum type="arabicPeriod"/>
            </a:pPr>
            <a:r>
              <a:rPr lang="en-US" altLang="en-US"/>
              <a:t>Perform procedure’s operations</a:t>
            </a:r>
          </a:p>
          <a:p>
            <a:pPr marL="990600" lvl="1" indent="-533400" eaLnBrk="1" hangingPunct="1">
              <a:buSzTx/>
              <a:buFont typeface="Wingdings" pitchFamily="2" charset="2"/>
              <a:buAutoNum type="arabicPeriod"/>
            </a:pPr>
            <a:r>
              <a:rPr lang="en-US" altLang="en-US"/>
              <a:t>Place result in register for caller</a:t>
            </a:r>
          </a:p>
          <a:p>
            <a:pPr marL="990600" lvl="1" indent="-533400" eaLnBrk="1" hangingPunct="1">
              <a:buSzTx/>
              <a:buFont typeface="Wingdings" pitchFamily="2" charset="2"/>
              <a:buAutoNum type="arabicPeriod"/>
            </a:pPr>
            <a:r>
              <a:rPr lang="en-US" altLang="en-US"/>
              <a:t>Return to place of call</a:t>
            </a:r>
          </a:p>
        </p:txBody>
      </p:sp>
      <p:sp>
        <p:nvSpPr>
          <p:cNvPr id="87044" name="Text Box 4">
            <a:extLst>
              <a:ext uri="{FF2B5EF4-FFF2-40B4-BE49-F238E27FC236}">
                <a16:creationId xmlns:a16="http://schemas.microsoft.com/office/drawing/2014/main" id="{CF42D701-D6F1-DA45-BEB2-CF5E0CBA16F4}"/>
              </a:ext>
            </a:extLst>
          </p:cNvPr>
          <p:cNvSpPr txBox="1">
            <a:spLocks noChangeArrowheads="1"/>
          </p:cNvSpPr>
          <p:nvPr/>
        </p:nvSpPr>
        <p:spPr bwMode="auto">
          <a:xfrm rot="5400000">
            <a:off x="6265069" y="2512219"/>
            <a:ext cx="53911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§2.8 Supporting Procedures in Computer Hardware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3">
            <a:extLst>
              <a:ext uri="{FF2B5EF4-FFF2-40B4-BE49-F238E27FC236}">
                <a16:creationId xmlns:a16="http://schemas.microsoft.com/office/drawing/2014/main" id="{2B948C76-B7A8-A048-A325-A9E33B868A4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8D268C7-955D-D549-995B-68F284D0B6BA}" type="slidenum">
              <a:rPr lang="en-AU" altLang="en-US" sz="1400" smtClean="0"/>
              <a:pPr>
                <a:spcBef>
                  <a:spcPct val="0"/>
                </a:spcBef>
                <a:buClrTx/>
                <a:buSzTx/>
                <a:buFontTx/>
                <a:buNone/>
              </a:pPr>
              <a:t>39</a:t>
            </a:fld>
            <a:endParaRPr lang="en-AU" altLang="en-US" sz="1400"/>
          </a:p>
        </p:txBody>
      </p:sp>
      <p:sp>
        <p:nvSpPr>
          <p:cNvPr id="89090" name="Rectangle 2">
            <a:extLst>
              <a:ext uri="{FF2B5EF4-FFF2-40B4-BE49-F238E27FC236}">
                <a16:creationId xmlns:a16="http://schemas.microsoft.com/office/drawing/2014/main" id="{74A4A67A-6A3C-2749-9CA1-890540552F2C}"/>
              </a:ext>
            </a:extLst>
          </p:cNvPr>
          <p:cNvSpPr>
            <a:spLocks noGrp="1" noChangeArrowheads="1"/>
          </p:cNvSpPr>
          <p:nvPr>
            <p:ph type="title"/>
          </p:nvPr>
        </p:nvSpPr>
        <p:spPr/>
        <p:txBody>
          <a:bodyPr/>
          <a:lstStyle/>
          <a:p>
            <a:pPr eaLnBrk="1" hangingPunct="1"/>
            <a:r>
              <a:rPr lang="en-US" altLang="en-US"/>
              <a:t>Register Usage</a:t>
            </a:r>
            <a:endParaRPr lang="en-AU" altLang="en-US"/>
          </a:p>
        </p:txBody>
      </p:sp>
      <p:sp>
        <p:nvSpPr>
          <p:cNvPr id="89091" name="Rectangle 3">
            <a:extLst>
              <a:ext uri="{FF2B5EF4-FFF2-40B4-BE49-F238E27FC236}">
                <a16:creationId xmlns:a16="http://schemas.microsoft.com/office/drawing/2014/main" id="{9C5C4251-C635-E94D-BA6B-4C07706287E5}"/>
              </a:ext>
            </a:extLst>
          </p:cNvPr>
          <p:cNvSpPr>
            <a:spLocks noGrp="1" noChangeArrowheads="1"/>
          </p:cNvSpPr>
          <p:nvPr>
            <p:ph type="body" idx="1"/>
          </p:nvPr>
        </p:nvSpPr>
        <p:spPr/>
        <p:txBody>
          <a:bodyPr/>
          <a:lstStyle/>
          <a:p>
            <a:pPr eaLnBrk="1" hangingPunct="1">
              <a:lnSpc>
                <a:spcPct val="90000"/>
              </a:lnSpc>
            </a:pPr>
            <a:r>
              <a:rPr lang="en-US" altLang="en-US" sz="2800"/>
              <a:t>$a0 – $a3: arguments (reg’s 4 – 7)</a:t>
            </a:r>
          </a:p>
          <a:p>
            <a:pPr eaLnBrk="1" hangingPunct="1">
              <a:lnSpc>
                <a:spcPct val="90000"/>
              </a:lnSpc>
            </a:pPr>
            <a:r>
              <a:rPr lang="en-US" altLang="en-US" sz="2800"/>
              <a:t>$v0, $v1: result values (reg’s 2 and 3)</a:t>
            </a:r>
          </a:p>
          <a:p>
            <a:pPr eaLnBrk="1" hangingPunct="1">
              <a:lnSpc>
                <a:spcPct val="90000"/>
              </a:lnSpc>
            </a:pPr>
            <a:r>
              <a:rPr lang="en-US" altLang="en-US" sz="2800"/>
              <a:t>$t0 – $t9: temporaries</a:t>
            </a:r>
          </a:p>
          <a:p>
            <a:pPr lvl="1" eaLnBrk="1" hangingPunct="1">
              <a:lnSpc>
                <a:spcPct val="90000"/>
              </a:lnSpc>
            </a:pPr>
            <a:r>
              <a:rPr lang="en-US" altLang="en-US" sz="2400"/>
              <a:t>Can be overwritten by callee</a:t>
            </a:r>
          </a:p>
          <a:p>
            <a:pPr eaLnBrk="1" hangingPunct="1">
              <a:lnSpc>
                <a:spcPct val="90000"/>
              </a:lnSpc>
            </a:pPr>
            <a:r>
              <a:rPr lang="en-US" altLang="en-US" sz="2800"/>
              <a:t>$s0 – $s7: saved</a:t>
            </a:r>
          </a:p>
          <a:p>
            <a:pPr lvl="1" eaLnBrk="1" hangingPunct="1">
              <a:lnSpc>
                <a:spcPct val="90000"/>
              </a:lnSpc>
            </a:pPr>
            <a:r>
              <a:rPr lang="en-US" altLang="en-US" sz="2400"/>
              <a:t>Must be saved/restored by callee</a:t>
            </a:r>
          </a:p>
          <a:p>
            <a:pPr eaLnBrk="1" hangingPunct="1">
              <a:lnSpc>
                <a:spcPct val="90000"/>
              </a:lnSpc>
            </a:pPr>
            <a:r>
              <a:rPr lang="en-US" altLang="en-US" sz="2800"/>
              <a:t>$gp: global pointer for static data (reg 28)</a:t>
            </a:r>
          </a:p>
          <a:p>
            <a:pPr eaLnBrk="1" hangingPunct="1">
              <a:lnSpc>
                <a:spcPct val="90000"/>
              </a:lnSpc>
            </a:pPr>
            <a:r>
              <a:rPr lang="en-US" altLang="en-US" sz="2800"/>
              <a:t>$sp: stack pointer (reg 29)</a:t>
            </a:r>
          </a:p>
          <a:p>
            <a:pPr eaLnBrk="1" hangingPunct="1">
              <a:lnSpc>
                <a:spcPct val="90000"/>
              </a:lnSpc>
            </a:pPr>
            <a:r>
              <a:rPr lang="en-US" altLang="en-US" sz="2800"/>
              <a:t>$fp: frame pointer (reg 30)</a:t>
            </a:r>
          </a:p>
          <a:p>
            <a:pPr eaLnBrk="1" hangingPunct="1">
              <a:lnSpc>
                <a:spcPct val="90000"/>
              </a:lnSpc>
            </a:pPr>
            <a:r>
              <a:rPr lang="en-US" altLang="en-US" sz="2800"/>
              <a:t>$ra: return address (reg 31)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a:extLst>
              <a:ext uri="{FF2B5EF4-FFF2-40B4-BE49-F238E27FC236}">
                <a16:creationId xmlns:a16="http://schemas.microsoft.com/office/drawing/2014/main" id="{32A88063-1682-E140-AF30-33B0061194F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19D44CF3-C759-8541-9F5A-40ADC43DEEC9}" type="slidenum">
              <a:rPr lang="en-AU" altLang="en-US" sz="1400" smtClean="0"/>
              <a:pPr>
                <a:spcBef>
                  <a:spcPct val="0"/>
                </a:spcBef>
                <a:buClrTx/>
                <a:buSzTx/>
                <a:buFontTx/>
                <a:buNone/>
              </a:pPr>
              <a:t>4</a:t>
            </a:fld>
            <a:endParaRPr lang="en-AU" altLang="en-US" sz="1400"/>
          </a:p>
        </p:txBody>
      </p:sp>
      <p:sp>
        <p:nvSpPr>
          <p:cNvPr id="21506" name="Rectangle 5">
            <a:extLst>
              <a:ext uri="{FF2B5EF4-FFF2-40B4-BE49-F238E27FC236}">
                <a16:creationId xmlns:a16="http://schemas.microsoft.com/office/drawing/2014/main" id="{79530CFB-98F2-FA4C-8583-15C691E5ECEA}"/>
              </a:ext>
            </a:extLst>
          </p:cNvPr>
          <p:cNvSpPr>
            <a:spLocks noGrp="1" noChangeArrowheads="1"/>
          </p:cNvSpPr>
          <p:nvPr>
            <p:ph type="title"/>
          </p:nvPr>
        </p:nvSpPr>
        <p:spPr/>
        <p:txBody>
          <a:bodyPr/>
          <a:lstStyle/>
          <a:p>
            <a:pPr eaLnBrk="1" hangingPunct="1"/>
            <a:r>
              <a:rPr lang="en-US" altLang="en-US"/>
              <a:t>Arithmetic Operations</a:t>
            </a:r>
            <a:endParaRPr lang="en-AU" altLang="en-US"/>
          </a:p>
        </p:txBody>
      </p:sp>
      <p:sp>
        <p:nvSpPr>
          <p:cNvPr id="21507" name="Rectangle 6">
            <a:extLst>
              <a:ext uri="{FF2B5EF4-FFF2-40B4-BE49-F238E27FC236}">
                <a16:creationId xmlns:a16="http://schemas.microsoft.com/office/drawing/2014/main" id="{1298B4BC-05E1-9A49-A746-F1F82B223045}"/>
              </a:ext>
            </a:extLst>
          </p:cNvPr>
          <p:cNvSpPr>
            <a:spLocks noGrp="1" noChangeArrowheads="1"/>
          </p:cNvSpPr>
          <p:nvPr>
            <p:ph type="body" idx="1"/>
          </p:nvPr>
        </p:nvSpPr>
        <p:spPr/>
        <p:txBody>
          <a:bodyPr/>
          <a:lstStyle/>
          <a:p>
            <a:pPr eaLnBrk="1" hangingPunct="1"/>
            <a:r>
              <a:rPr lang="en-US" altLang="en-US"/>
              <a:t>Add and subtract, three operands</a:t>
            </a:r>
          </a:p>
          <a:p>
            <a:pPr lvl="1" eaLnBrk="1" hangingPunct="1"/>
            <a:r>
              <a:rPr lang="en-US" altLang="en-US"/>
              <a:t>Two sources and one destination</a:t>
            </a:r>
          </a:p>
          <a:p>
            <a:pPr eaLnBrk="1" hangingPunct="1">
              <a:buFont typeface="Wingdings" pitchFamily="2" charset="2"/>
              <a:buNone/>
            </a:pPr>
            <a:r>
              <a:rPr lang="en-US" altLang="en-US">
                <a:latin typeface="Lucida Console" panose="020B0609040504020204" pitchFamily="49" charset="0"/>
              </a:rPr>
              <a:t>	add a, b, c  # a gets b + c</a:t>
            </a:r>
          </a:p>
          <a:p>
            <a:pPr eaLnBrk="1" hangingPunct="1"/>
            <a:r>
              <a:rPr lang="en-US" altLang="en-US"/>
              <a:t>All arithmetic operations have this form</a:t>
            </a:r>
          </a:p>
          <a:p>
            <a:pPr eaLnBrk="1" hangingPunct="1"/>
            <a:r>
              <a:rPr lang="en-US" altLang="en-US" i="1"/>
              <a:t>Design Principle 1:</a:t>
            </a:r>
            <a:r>
              <a:rPr lang="en-US" altLang="en-US"/>
              <a:t> Simplicity favours regularity</a:t>
            </a:r>
          </a:p>
          <a:p>
            <a:pPr lvl="1" eaLnBrk="1" hangingPunct="1"/>
            <a:r>
              <a:rPr lang="en-US" altLang="en-US"/>
              <a:t>Regularity makes implementation simpler</a:t>
            </a:r>
          </a:p>
          <a:p>
            <a:pPr lvl="1" eaLnBrk="1" hangingPunct="1"/>
            <a:r>
              <a:rPr lang="en-US" altLang="en-US"/>
              <a:t>Simplicity enables higher performance at lower cost</a:t>
            </a:r>
            <a:endParaRPr lang="en-AU" altLang="en-US"/>
          </a:p>
        </p:txBody>
      </p:sp>
      <p:sp>
        <p:nvSpPr>
          <p:cNvPr id="21508" name="Text Box 4">
            <a:extLst>
              <a:ext uri="{FF2B5EF4-FFF2-40B4-BE49-F238E27FC236}">
                <a16:creationId xmlns:a16="http://schemas.microsoft.com/office/drawing/2014/main" id="{8E554E4D-E0BF-4F4E-8B05-12EAC7A70F05}"/>
              </a:ext>
            </a:extLst>
          </p:cNvPr>
          <p:cNvSpPr txBox="1">
            <a:spLocks noChangeArrowheads="1"/>
          </p:cNvSpPr>
          <p:nvPr/>
        </p:nvSpPr>
        <p:spPr bwMode="auto">
          <a:xfrm rot="5400000">
            <a:off x="6677819" y="2099469"/>
            <a:ext cx="45656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§2.2 Operations of the Computer Hardware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oter Placeholder 3">
            <a:extLst>
              <a:ext uri="{FF2B5EF4-FFF2-40B4-BE49-F238E27FC236}">
                <a16:creationId xmlns:a16="http://schemas.microsoft.com/office/drawing/2014/main" id="{26430D53-C916-5842-996B-6EFD4F70595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1C262E2-FB01-5249-845D-BF4D7E516B8D}" type="slidenum">
              <a:rPr lang="en-AU" altLang="en-US" sz="1400" smtClean="0"/>
              <a:pPr>
                <a:spcBef>
                  <a:spcPct val="0"/>
                </a:spcBef>
                <a:buClrTx/>
                <a:buSzTx/>
                <a:buFontTx/>
                <a:buNone/>
              </a:pPr>
              <a:t>40</a:t>
            </a:fld>
            <a:endParaRPr lang="en-AU" altLang="en-US" sz="1400"/>
          </a:p>
        </p:txBody>
      </p:sp>
      <p:sp>
        <p:nvSpPr>
          <p:cNvPr id="91138" name="Rectangle 2">
            <a:extLst>
              <a:ext uri="{FF2B5EF4-FFF2-40B4-BE49-F238E27FC236}">
                <a16:creationId xmlns:a16="http://schemas.microsoft.com/office/drawing/2014/main" id="{0348CBB6-BCCA-BC47-9D2A-B798F60A386A}"/>
              </a:ext>
            </a:extLst>
          </p:cNvPr>
          <p:cNvSpPr>
            <a:spLocks noGrp="1" noChangeArrowheads="1"/>
          </p:cNvSpPr>
          <p:nvPr>
            <p:ph type="title"/>
          </p:nvPr>
        </p:nvSpPr>
        <p:spPr/>
        <p:txBody>
          <a:bodyPr/>
          <a:lstStyle/>
          <a:p>
            <a:pPr eaLnBrk="1" hangingPunct="1"/>
            <a:r>
              <a:rPr lang="en-US" altLang="en-US"/>
              <a:t>Procedure Call Instructions</a:t>
            </a:r>
            <a:endParaRPr lang="en-AU" altLang="en-US"/>
          </a:p>
        </p:txBody>
      </p:sp>
      <p:sp>
        <p:nvSpPr>
          <p:cNvPr id="91139" name="Rectangle 3">
            <a:extLst>
              <a:ext uri="{FF2B5EF4-FFF2-40B4-BE49-F238E27FC236}">
                <a16:creationId xmlns:a16="http://schemas.microsoft.com/office/drawing/2014/main" id="{DFFEBAFC-2B38-EC4F-AD30-5482860A5FB7}"/>
              </a:ext>
            </a:extLst>
          </p:cNvPr>
          <p:cNvSpPr>
            <a:spLocks noGrp="1" noChangeArrowheads="1"/>
          </p:cNvSpPr>
          <p:nvPr>
            <p:ph type="body" idx="1"/>
          </p:nvPr>
        </p:nvSpPr>
        <p:spPr/>
        <p:txBody>
          <a:bodyPr/>
          <a:lstStyle/>
          <a:p>
            <a:pPr eaLnBrk="1" hangingPunct="1"/>
            <a:r>
              <a:rPr lang="en-US" altLang="en-US"/>
              <a:t>Procedure call: jump and link</a:t>
            </a:r>
          </a:p>
          <a:p>
            <a:pPr eaLnBrk="1" hangingPunct="1">
              <a:buFont typeface="Wingdings" pitchFamily="2" charset="2"/>
              <a:buNone/>
            </a:pPr>
            <a:r>
              <a:rPr lang="en-US" altLang="en-US" sz="2800">
                <a:latin typeface="Lucida Console" panose="020B0609040504020204" pitchFamily="49" charset="0"/>
              </a:rPr>
              <a:t>	jal ProcedureLabel</a:t>
            </a:r>
          </a:p>
          <a:p>
            <a:pPr lvl="1" eaLnBrk="1" hangingPunct="1"/>
            <a:r>
              <a:rPr lang="en-US" altLang="en-US"/>
              <a:t>Address of following instruction put in $ra</a:t>
            </a:r>
          </a:p>
          <a:p>
            <a:pPr lvl="1" eaLnBrk="1" hangingPunct="1"/>
            <a:r>
              <a:rPr lang="en-US" altLang="en-US"/>
              <a:t>Jumps to target address</a:t>
            </a:r>
          </a:p>
          <a:p>
            <a:pPr eaLnBrk="1" hangingPunct="1"/>
            <a:r>
              <a:rPr lang="en-US" altLang="en-US"/>
              <a:t>Procedure return: jump register</a:t>
            </a:r>
          </a:p>
          <a:p>
            <a:pPr eaLnBrk="1" hangingPunct="1">
              <a:buFont typeface="Wingdings" pitchFamily="2" charset="2"/>
              <a:buNone/>
            </a:pPr>
            <a:r>
              <a:rPr lang="en-US" altLang="en-US" sz="2800">
                <a:latin typeface="Lucida Console" panose="020B0609040504020204" pitchFamily="49" charset="0"/>
              </a:rPr>
              <a:t>	jr $ra</a:t>
            </a:r>
          </a:p>
          <a:p>
            <a:pPr lvl="1" eaLnBrk="1" hangingPunct="1"/>
            <a:r>
              <a:rPr lang="en-US" altLang="en-US"/>
              <a:t>Copies $ra to program counter</a:t>
            </a:r>
          </a:p>
          <a:p>
            <a:pPr lvl="1" eaLnBrk="1" hangingPunct="1"/>
            <a:r>
              <a:rPr lang="en-US" altLang="en-US"/>
              <a:t>Can also be used for computed jumps</a:t>
            </a:r>
          </a:p>
          <a:p>
            <a:pPr lvl="2" eaLnBrk="1" hangingPunct="1"/>
            <a:r>
              <a:rPr lang="en-US" altLang="en-US"/>
              <a:t>e.g., for case/switch statements</a:t>
            </a:r>
            <a:endParaRPr lang="en-AU"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oter Placeholder 3">
            <a:extLst>
              <a:ext uri="{FF2B5EF4-FFF2-40B4-BE49-F238E27FC236}">
                <a16:creationId xmlns:a16="http://schemas.microsoft.com/office/drawing/2014/main" id="{508D03C4-02E0-7B44-B7BF-48BEA5594EC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2705A38-5482-1248-9956-731CE1F8C9FE}" type="slidenum">
              <a:rPr lang="en-AU" altLang="en-US" sz="1400" smtClean="0"/>
              <a:pPr>
                <a:spcBef>
                  <a:spcPct val="0"/>
                </a:spcBef>
                <a:buClrTx/>
                <a:buSzTx/>
                <a:buFontTx/>
                <a:buNone/>
              </a:pPr>
              <a:t>41</a:t>
            </a:fld>
            <a:endParaRPr lang="en-AU" altLang="en-US" sz="1400"/>
          </a:p>
        </p:txBody>
      </p:sp>
      <p:sp>
        <p:nvSpPr>
          <p:cNvPr id="93186" name="Rectangle 2">
            <a:extLst>
              <a:ext uri="{FF2B5EF4-FFF2-40B4-BE49-F238E27FC236}">
                <a16:creationId xmlns:a16="http://schemas.microsoft.com/office/drawing/2014/main" id="{690AE6FC-DF3B-B148-9211-9D55C37BD14F}"/>
              </a:ext>
            </a:extLst>
          </p:cNvPr>
          <p:cNvSpPr>
            <a:spLocks noGrp="1" noChangeArrowheads="1"/>
          </p:cNvSpPr>
          <p:nvPr>
            <p:ph type="title"/>
          </p:nvPr>
        </p:nvSpPr>
        <p:spPr/>
        <p:txBody>
          <a:bodyPr/>
          <a:lstStyle/>
          <a:p>
            <a:pPr eaLnBrk="1" hangingPunct="1"/>
            <a:r>
              <a:rPr lang="en-US" altLang="en-US"/>
              <a:t>Leaf Procedure Example</a:t>
            </a:r>
            <a:endParaRPr lang="en-AU" altLang="en-US"/>
          </a:p>
        </p:txBody>
      </p:sp>
      <p:sp>
        <p:nvSpPr>
          <p:cNvPr id="93187" name="Rectangle 3">
            <a:extLst>
              <a:ext uri="{FF2B5EF4-FFF2-40B4-BE49-F238E27FC236}">
                <a16:creationId xmlns:a16="http://schemas.microsoft.com/office/drawing/2014/main" id="{92AFE53C-0E57-BE4D-B618-BB05B232B369}"/>
              </a:ext>
            </a:extLst>
          </p:cNvPr>
          <p:cNvSpPr>
            <a:spLocks noGrp="1" noChangeArrowheads="1"/>
          </p:cNvSpPr>
          <p:nvPr>
            <p:ph type="body" idx="1"/>
          </p:nvPr>
        </p:nvSpPr>
        <p:spPr/>
        <p:txBody>
          <a:bodyPr/>
          <a:lstStyle/>
          <a:p>
            <a:pPr eaLnBrk="1" hangingPunct="1"/>
            <a:r>
              <a:rPr lang="en-US" altLang="en-US"/>
              <a:t>C code:</a:t>
            </a:r>
          </a:p>
          <a:p>
            <a:pPr eaLnBrk="1" hangingPunct="1">
              <a:buFont typeface="Wingdings" pitchFamily="2" charset="2"/>
              <a:buNone/>
            </a:pPr>
            <a:r>
              <a:rPr lang="en-US" altLang="en-US" sz="2800">
                <a:latin typeface="Lucida Console" panose="020B0609040504020204" pitchFamily="49" charset="0"/>
              </a:rPr>
              <a:t>	int leaf_example (int g, h, i, j)</a:t>
            </a:r>
            <a:br>
              <a:rPr lang="en-US" altLang="en-US" sz="2800">
                <a:latin typeface="Lucida Console" panose="020B0609040504020204" pitchFamily="49" charset="0"/>
              </a:rPr>
            </a:br>
            <a:r>
              <a:rPr lang="en-US" altLang="en-US" sz="2800">
                <a:latin typeface="Lucida Console" panose="020B0609040504020204" pitchFamily="49" charset="0"/>
              </a:rPr>
              <a:t>{ int f;</a:t>
            </a:r>
            <a:br>
              <a:rPr lang="en-US" altLang="en-US" sz="2800">
                <a:latin typeface="Lucida Console" panose="020B0609040504020204" pitchFamily="49" charset="0"/>
              </a:rPr>
            </a:br>
            <a:r>
              <a:rPr lang="en-US" altLang="en-US" sz="2800">
                <a:latin typeface="Lucida Console" panose="020B0609040504020204" pitchFamily="49" charset="0"/>
              </a:rPr>
              <a:t>  f = (g + h) - (i + j);</a:t>
            </a:r>
            <a:br>
              <a:rPr lang="en-US" altLang="en-US" sz="2800">
                <a:latin typeface="Lucida Console" panose="020B0609040504020204" pitchFamily="49" charset="0"/>
              </a:rPr>
            </a:br>
            <a:r>
              <a:rPr lang="en-US" altLang="en-US" sz="2800">
                <a:latin typeface="Lucida Console" panose="020B0609040504020204" pitchFamily="49" charset="0"/>
              </a:rPr>
              <a:t>  return f;</a:t>
            </a:r>
            <a:br>
              <a:rPr lang="en-US" altLang="en-US" sz="2800">
                <a:latin typeface="Lucida Console" panose="020B0609040504020204" pitchFamily="49" charset="0"/>
              </a:rPr>
            </a:br>
            <a:r>
              <a:rPr lang="en-US" altLang="en-US" sz="2800">
                <a:latin typeface="Lucida Console" panose="020B0609040504020204" pitchFamily="49" charset="0"/>
              </a:rPr>
              <a:t>}</a:t>
            </a:r>
          </a:p>
          <a:p>
            <a:pPr lvl="1" eaLnBrk="1" hangingPunct="1"/>
            <a:r>
              <a:rPr lang="en-US" altLang="en-US"/>
              <a:t>Arguments g, …, j in $a0, …, $a3</a:t>
            </a:r>
          </a:p>
          <a:p>
            <a:pPr lvl="1" eaLnBrk="1" hangingPunct="1"/>
            <a:r>
              <a:rPr lang="en-US" altLang="en-US"/>
              <a:t>f in $s0 (hence, need to save $s0 on stack)</a:t>
            </a:r>
          </a:p>
          <a:p>
            <a:pPr lvl="1" eaLnBrk="1" hangingPunct="1"/>
            <a:r>
              <a:rPr lang="en-US" altLang="en-US"/>
              <a:t>Result in $v0</a:t>
            </a:r>
            <a:endParaRPr lang="en-AU"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Footer Placeholder 3">
            <a:extLst>
              <a:ext uri="{FF2B5EF4-FFF2-40B4-BE49-F238E27FC236}">
                <a16:creationId xmlns:a16="http://schemas.microsoft.com/office/drawing/2014/main" id="{B2BD3318-C54B-1349-A8CD-49ED26C67E8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178A14D-8AFC-D441-8EC9-BB34E2BDEC9C}" type="slidenum">
              <a:rPr lang="en-AU" altLang="en-US" sz="1400" smtClean="0"/>
              <a:pPr>
                <a:spcBef>
                  <a:spcPct val="0"/>
                </a:spcBef>
                <a:buClrTx/>
                <a:buSzTx/>
                <a:buFontTx/>
                <a:buNone/>
              </a:pPr>
              <a:t>42</a:t>
            </a:fld>
            <a:endParaRPr lang="en-AU" altLang="en-US" sz="1400"/>
          </a:p>
        </p:txBody>
      </p:sp>
      <p:sp>
        <p:nvSpPr>
          <p:cNvPr id="95234" name="Rectangle 12">
            <a:extLst>
              <a:ext uri="{FF2B5EF4-FFF2-40B4-BE49-F238E27FC236}">
                <a16:creationId xmlns:a16="http://schemas.microsoft.com/office/drawing/2014/main" id="{B44A8CF2-5253-AC48-B725-127AEDC3EF20}"/>
              </a:ext>
            </a:extLst>
          </p:cNvPr>
          <p:cNvSpPr>
            <a:spLocks noChangeArrowheads="1"/>
          </p:cNvSpPr>
          <p:nvPr/>
        </p:nvSpPr>
        <p:spPr bwMode="auto">
          <a:xfrm>
            <a:off x="990600" y="2082800"/>
            <a:ext cx="5021263" cy="7747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95235" name="Rectangle 15">
            <a:extLst>
              <a:ext uri="{FF2B5EF4-FFF2-40B4-BE49-F238E27FC236}">
                <a16:creationId xmlns:a16="http://schemas.microsoft.com/office/drawing/2014/main" id="{FF1749C3-AC1F-B54A-86FF-15CBD87394C0}"/>
              </a:ext>
            </a:extLst>
          </p:cNvPr>
          <p:cNvSpPr>
            <a:spLocks noChangeArrowheads="1"/>
          </p:cNvSpPr>
          <p:nvPr/>
        </p:nvSpPr>
        <p:spPr bwMode="auto">
          <a:xfrm>
            <a:off x="990600" y="2857500"/>
            <a:ext cx="5021263" cy="114776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95236" name="Rectangle 16">
            <a:extLst>
              <a:ext uri="{FF2B5EF4-FFF2-40B4-BE49-F238E27FC236}">
                <a16:creationId xmlns:a16="http://schemas.microsoft.com/office/drawing/2014/main" id="{2D2DE30B-B1A6-2545-96C3-62BC80112DEE}"/>
              </a:ext>
            </a:extLst>
          </p:cNvPr>
          <p:cNvSpPr>
            <a:spLocks noChangeArrowheads="1"/>
          </p:cNvSpPr>
          <p:nvPr/>
        </p:nvSpPr>
        <p:spPr bwMode="auto">
          <a:xfrm>
            <a:off x="990600" y="4005263"/>
            <a:ext cx="5021263" cy="36671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95237" name="Rectangle 19">
            <a:extLst>
              <a:ext uri="{FF2B5EF4-FFF2-40B4-BE49-F238E27FC236}">
                <a16:creationId xmlns:a16="http://schemas.microsoft.com/office/drawing/2014/main" id="{D8ABB922-8E5E-974E-95A2-99FDE2CCB1ED}"/>
              </a:ext>
            </a:extLst>
          </p:cNvPr>
          <p:cNvSpPr>
            <a:spLocks noChangeArrowheads="1"/>
          </p:cNvSpPr>
          <p:nvPr/>
        </p:nvSpPr>
        <p:spPr bwMode="auto">
          <a:xfrm>
            <a:off x="990600" y="1676400"/>
            <a:ext cx="5021263" cy="406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95238" name="Rectangle 20">
            <a:extLst>
              <a:ext uri="{FF2B5EF4-FFF2-40B4-BE49-F238E27FC236}">
                <a16:creationId xmlns:a16="http://schemas.microsoft.com/office/drawing/2014/main" id="{35B97C6E-1EED-5C46-9345-5FFAA06FB714}"/>
              </a:ext>
            </a:extLst>
          </p:cNvPr>
          <p:cNvSpPr>
            <a:spLocks noChangeArrowheads="1"/>
          </p:cNvSpPr>
          <p:nvPr/>
        </p:nvSpPr>
        <p:spPr bwMode="auto">
          <a:xfrm>
            <a:off x="990600" y="4371975"/>
            <a:ext cx="5021263" cy="78581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95239" name="Rectangle 21">
            <a:extLst>
              <a:ext uri="{FF2B5EF4-FFF2-40B4-BE49-F238E27FC236}">
                <a16:creationId xmlns:a16="http://schemas.microsoft.com/office/drawing/2014/main" id="{1CABC77F-A8F0-EC4F-8AAB-A3C3FF9F4271}"/>
              </a:ext>
            </a:extLst>
          </p:cNvPr>
          <p:cNvSpPr>
            <a:spLocks noChangeArrowheads="1"/>
          </p:cNvSpPr>
          <p:nvPr/>
        </p:nvSpPr>
        <p:spPr bwMode="auto">
          <a:xfrm>
            <a:off x="990600" y="5157788"/>
            <a:ext cx="5021263" cy="3952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95240" name="Rectangle 2">
            <a:extLst>
              <a:ext uri="{FF2B5EF4-FFF2-40B4-BE49-F238E27FC236}">
                <a16:creationId xmlns:a16="http://schemas.microsoft.com/office/drawing/2014/main" id="{15E13593-C556-A140-86CF-973AB6FEEE1B}"/>
              </a:ext>
            </a:extLst>
          </p:cNvPr>
          <p:cNvSpPr>
            <a:spLocks noGrp="1" noChangeArrowheads="1"/>
          </p:cNvSpPr>
          <p:nvPr>
            <p:ph type="title"/>
          </p:nvPr>
        </p:nvSpPr>
        <p:spPr/>
        <p:txBody>
          <a:bodyPr/>
          <a:lstStyle/>
          <a:p>
            <a:pPr eaLnBrk="1" hangingPunct="1"/>
            <a:r>
              <a:rPr lang="en-US" altLang="en-US"/>
              <a:t>Leaf Procedure Example</a:t>
            </a:r>
            <a:endParaRPr lang="en-AU" altLang="en-US"/>
          </a:p>
        </p:txBody>
      </p:sp>
      <p:sp>
        <p:nvSpPr>
          <p:cNvPr id="95241" name="Rectangle 3">
            <a:extLst>
              <a:ext uri="{FF2B5EF4-FFF2-40B4-BE49-F238E27FC236}">
                <a16:creationId xmlns:a16="http://schemas.microsoft.com/office/drawing/2014/main" id="{4A95F9CD-5008-F241-85E3-05FA1B0205EB}"/>
              </a:ext>
            </a:extLst>
          </p:cNvPr>
          <p:cNvSpPr>
            <a:spLocks noGrp="1" noChangeArrowheads="1"/>
          </p:cNvSpPr>
          <p:nvPr>
            <p:ph type="body" idx="1"/>
          </p:nvPr>
        </p:nvSpPr>
        <p:spPr/>
        <p:txBody>
          <a:bodyPr/>
          <a:lstStyle/>
          <a:p>
            <a:pPr eaLnBrk="1" hangingPunct="1">
              <a:lnSpc>
                <a:spcPct val="90000"/>
              </a:lnSpc>
            </a:pPr>
            <a:r>
              <a:rPr lang="en-US" altLang="en-US"/>
              <a:t>MIPS code:</a:t>
            </a:r>
          </a:p>
          <a:p>
            <a:pPr eaLnBrk="1" hangingPunct="1">
              <a:lnSpc>
                <a:spcPct val="90000"/>
              </a:lnSpc>
              <a:buFont typeface="Wingdings" pitchFamily="2" charset="2"/>
              <a:buNone/>
            </a:pPr>
            <a:r>
              <a:rPr lang="en-US" altLang="en-US" sz="2800">
                <a:latin typeface="Lucida Console" panose="020B0609040504020204" pitchFamily="49" charset="0"/>
              </a:rPr>
              <a:t>	leaf_example:</a:t>
            </a:r>
            <a:br>
              <a:rPr lang="en-US" altLang="en-US" sz="2800">
                <a:latin typeface="Lucida Console" panose="020B0609040504020204" pitchFamily="49" charset="0"/>
              </a:rPr>
            </a:br>
            <a:r>
              <a:rPr lang="en-US" altLang="en-US" sz="2800">
                <a:latin typeface="Lucida Console" panose="020B0609040504020204" pitchFamily="49" charset="0"/>
              </a:rPr>
              <a:t>  addi $sp, $sp, -4</a:t>
            </a:r>
            <a:br>
              <a:rPr lang="en-US" altLang="en-US" sz="2800">
                <a:latin typeface="Lucida Console" panose="020B0609040504020204" pitchFamily="49" charset="0"/>
              </a:rPr>
            </a:br>
            <a:r>
              <a:rPr lang="en-US" altLang="en-US" sz="2800">
                <a:latin typeface="Lucida Console" panose="020B0609040504020204" pitchFamily="49" charset="0"/>
              </a:rPr>
              <a:t>  sw   $s0, 0($sp)</a:t>
            </a:r>
            <a:br>
              <a:rPr lang="en-US" altLang="en-US" sz="2800">
                <a:latin typeface="Lucida Console" panose="020B0609040504020204" pitchFamily="49" charset="0"/>
              </a:rPr>
            </a:br>
            <a:r>
              <a:rPr lang="en-US" altLang="en-US" sz="2800">
                <a:latin typeface="Lucida Console" panose="020B0609040504020204" pitchFamily="49" charset="0"/>
              </a:rPr>
              <a:t>  add  $t0, $a0, $a1</a:t>
            </a:r>
            <a:br>
              <a:rPr lang="en-US" altLang="en-US" sz="2800">
                <a:latin typeface="Lucida Console" panose="020B0609040504020204" pitchFamily="49" charset="0"/>
              </a:rPr>
            </a:br>
            <a:r>
              <a:rPr lang="en-US" altLang="en-US" sz="2800">
                <a:latin typeface="Lucida Console" panose="020B0609040504020204" pitchFamily="49" charset="0"/>
              </a:rPr>
              <a:t>  add  $t1, $a2, $a3</a:t>
            </a:r>
            <a:br>
              <a:rPr lang="en-US" altLang="en-US" sz="2800">
                <a:latin typeface="Lucida Console" panose="020B0609040504020204" pitchFamily="49" charset="0"/>
              </a:rPr>
            </a:br>
            <a:r>
              <a:rPr lang="en-US" altLang="en-US" sz="2800">
                <a:latin typeface="Lucida Console" panose="020B0609040504020204" pitchFamily="49" charset="0"/>
              </a:rPr>
              <a:t>  sub  $s0, $t0, $t1</a:t>
            </a:r>
            <a:br>
              <a:rPr lang="en-US" altLang="en-US" sz="2800">
                <a:latin typeface="Lucida Console" panose="020B0609040504020204" pitchFamily="49" charset="0"/>
              </a:rPr>
            </a:br>
            <a:r>
              <a:rPr lang="en-US" altLang="en-US" sz="2800">
                <a:latin typeface="Lucida Console" panose="020B0609040504020204" pitchFamily="49" charset="0"/>
              </a:rPr>
              <a:t>  add  $v0, $s0, $zero</a:t>
            </a:r>
            <a:br>
              <a:rPr lang="en-US" altLang="en-US" sz="2800">
                <a:latin typeface="Lucida Console" panose="020B0609040504020204" pitchFamily="49" charset="0"/>
              </a:rPr>
            </a:br>
            <a:r>
              <a:rPr lang="en-US" altLang="en-US" sz="2800">
                <a:latin typeface="Lucida Console" panose="020B0609040504020204" pitchFamily="49" charset="0"/>
              </a:rPr>
              <a:t>  lw   $s0, 0($sp)</a:t>
            </a:r>
            <a:br>
              <a:rPr lang="en-US" altLang="en-US" sz="2800">
                <a:latin typeface="Lucida Console" panose="020B0609040504020204" pitchFamily="49" charset="0"/>
              </a:rPr>
            </a:br>
            <a:r>
              <a:rPr lang="en-US" altLang="en-US" sz="2800">
                <a:latin typeface="Lucida Console" panose="020B0609040504020204" pitchFamily="49" charset="0"/>
              </a:rPr>
              <a:t>  addi $sp, $sp, 4</a:t>
            </a:r>
            <a:br>
              <a:rPr lang="en-US" altLang="en-US" sz="2800">
                <a:latin typeface="Lucida Console" panose="020B0609040504020204" pitchFamily="49" charset="0"/>
              </a:rPr>
            </a:br>
            <a:r>
              <a:rPr lang="en-US" altLang="en-US" sz="2800">
                <a:latin typeface="Lucida Console" panose="020B0609040504020204" pitchFamily="49" charset="0"/>
              </a:rPr>
              <a:t>  jr   $ra</a:t>
            </a:r>
          </a:p>
        </p:txBody>
      </p:sp>
      <p:sp>
        <p:nvSpPr>
          <p:cNvPr id="95242" name="Text Box 4">
            <a:extLst>
              <a:ext uri="{FF2B5EF4-FFF2-40B4-BE49-F238E27FC236}">
                <a16:creationId xmlns:a16="http://schemas.microsoft.com/office/drawing/2014/main" id="{7F9DE7FB-812C-9445-BE9A-11B72C8AE98F}"/>
              </a:ext>
            </a:extLst>
          </p:cNvPr>
          <p:cNvSpPr txBox="1">
            <a:spLocks noChangeArrowheads="1"/>
          </p:cNvSpPr>
          <p:nvPr/>
        </p:nvSpPr>
        <p:spPr bwMode="auto">
          <a:xfrm>
            <a:off x="6224588" y="2347913"/>
            <a:ext cx="2001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Save $s0 on stack</a:t>
            </a:r>
            <a:endParaRPr lang="en-AU" altLang="en-US" sz="1800">
              <a:latin typeface="Tahoma" panose="020B0604030504040204" pitchFamily="34" charset="0"/>
            </a:endParaRPr>
          </a:p>
        </p:txBody>
      </p:sp>
      <p:sp>
        <p:nvSpPr>
          <p:cNvPr id="95243" name="Text Box 5">
            <a:extLst>
              <a:ext uri="{FF2B5EF4-FFF2-40B4-BE49-F238E27FC236}">
                <a16:creationId xmlns:a16="http://schemas.microsoft.com/office/drawing/2014/main" id="{28E6E7EE-0E9F-5549-AE8F-35279B0FA47B}"/>
              </a:ext>
            </a:extLst>
          </p:cNvPr>
          <p:cNvSpPr txBox="1">
            <a:spLocks noChangeArrowheads="1"/>
          </p:cNvSpPr>
          <p:nvPr/>
        </p:nvSpPr>
        <p:spPr bwMode="auto">
          <a:xfrm>
            <a:off x="6224588" y="3213100"/>
            <a:ext cx="176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Procedure body</a:t>
            </a:r>
            <a:endParaRPr lang="en-AU" altLang="en-US" sz="1800">
              <a:latin typeface="Tahoma" panose="020B0604030504040204" pitchFamily="34" charset="0"/>
            </a:endParaRPr>
          </a:p>
        </p:txBody>
      </p:sp>
      <p:sp>
        <p:nvSpPr>
          <p:cNvPr id="95244" name="Text Box 6">
            <a:extLst>
              <a:ext uri="{FF2B5EF4-FFF2-40B4-BE49-F238E27FC236}">
                <a16:creationId xmlns:a16="http://schemas.microsoft.com/office/drawing/2014/main" id="{32740C97-8084-2049-B049-F1F52D5729DC}"/>
              </a:ext>
            </a:extLst>
          </p:cNvPr>
          <p:cNvSpPr txBox="1">
            <a:spLocks noChangeArrowheads="1"/>
          </p:cNvSpPr>
          <p:nvPr/>
        </p:nvSpPr>
        <p:spPr bwMode="auto">
          <a:xfrm>
            <a:off x="6263334" y="4589274"/>
            <a:ext cx="1374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Restore $s0</a:t>
            </a:r>
            <a:endParaRPr lang="en-AU" altLang="en-US" sz="1800">
              <a:latin typeface="Tahoma" panose="020B0604030504040204" pitchFamily="34" charset="0"/>
            </a:endParaRPr>
          </a:p>
        </p:txBody>
      </p:sp>
      <p:sp>
        <p:nvSpPr>
          <p:cNvPr id="95245" name="Text Box 10">
            <a:extLst>
              <a:ext uri="{FF2B5EF4-FFF2-40B4-BE49-F238E27FC236}">
                <a16:creationId xmlns:a16="http://schemas.microsoft.com/office/drawing/2014/main" id="{B0C74CD2-5E8C-3945-A91F-274E219F8B58}"/>
              </a:ext>
            </a:extLst>
          </p:cNvPr>
          <p:cNvSpPr txBox="1">
            <a:spLocks noChangeArrowheads="1"/>
          </p:cNvSpPr>
          <p:nvPr/>
        </p:nvSpPr>
        <p:spPr bwMode="auto">
          <a:xfrm>
            <a:off x="6224588" y="4005263"/>
            <a:ext cx="803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Result</a:t>
            </a:r>
            <a:endParaRPr lang="en-AU" altLang="en-US" sz="1800">
              <a:latin typeface="Tahoma" panose="020B0604030504040204" pitchFamily="34" charset="0"/>
            </a:endParaRPr>
          </a:p>
        </p:txBody>
      </p:sp>
      <p:sp>
        <p:nvSpPr>
          <p:cNvPr id="95246" name="Text Box 11">
            <a:extLst>
              <a:ext uri="{FF2B5EF4-FFF2-40B4-BE49-F238E27FC236}">
                <a16:creationId xmlns:a16="http://schemas.microsoft.com/office/drawing/2014/main" id="{9615B618-1FDB-3C43-972F-602F1171815C}"/>
              </a:ext>
            </a:extLst>
          </p:cNvPr>
          <p:cNvSpPr txBox="1">
            <a:spLocks noChangeArrowheads="1"/>
          </p:cNvSpPr>
          <p:nvPr/>
        </p:nvSpPr>
        <p:spPr bwMode="auto">
          <a:xfrm>
            <a:off x="6215063" y="5157788"/>
            <a:ext cx="858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Return</a:t>
            </a:r>
            <a:endParaRPr lang="en-AU" altLang="en-US" sz="1800">
              <a:latin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Footer Placeholder 3">
            <a:extLst>
              <a:ext uri="{FF2B5EF4-FFF2-40B4-BE49-F238E27FC236}">
                <a16:creationId xmlns:a16="http://schemas.microsoft.com/office/drawing/2014/main" id="{5E3509CE-8F46-DD4A-BFB7-C6AA92DA7D6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8E6FFFF-9C57-C446-BE8E-1BBB08EE0EB2}" type="slidenum">
              <a:rPr lang="en-AU" altLang="en-US" sz="1400" smtClean="0"/>
              <a:pPr>
                <a:spcBef>
                  <a:spcPct val="0"/>
                </a:spcBef>
                <a:buClrTx/>
                <a:buSzTx/>
                <a:buFontTx/>
                <a:buNone/>
              </a:pPr>
              <a:t>43</a:t>
            </a:fld>
            <a:endParaRPr lang="en-AU" altLang="en-US" sz="1400"/>
          </a:p>
        </p:txBody>
      </p:sp>
      <p:sp>
        <p:nvSpPr>
          <p:cNvPr id="97282" name="Rectangle 2">
            <a:extLst>
              <a:ext uri="{FF2B5EF4-FFF2-40B4-BE49-F238E27FC236}">
                <a16:creationId xmlns:a16="http://schemas.microsoft.com/office/drawing/2014/main" id="{A6D8B016-A889-F54E-87BC-629F671CC351}"/>
              </a:ext>
            </a:extLst>
          </p:cNvPr>
          <p:cNvSpPr>
            <a:spLocks noGrp="1" noChangeArrowheads="1"/>
          </p:cNvSpPr>
          <p:nvPr>
            <p:ph type="title"/>
          </p:nvPr>
        </p:nvSpPr>
        <p:spPr/>
        <p:txBody>
          <a:bodyPr/>
          <a:lstStyle/>
          <a:p>
            <a:pPr eaLnBrk="1" hangingPunct="1"/>
            <a:r>
              <a:rPr lang="en-US" altLang="en-US"/>
              <a:t>Non-Leaf Procedures</a:t>
            </a:r>
            <a:endParaRPr lang="en-AU" altLang="en-US"/>
          </a:p>
        </p:txBody>
      </p:sp>
      <p:sp>
        <p:nvSpPr>
          <p:cNvPr id="97283" name="Rectangle 3">
            <a:extLst>
              <a:ext uri="{FF2B5EF4-FFF2-40B4-BE49-F238E27FC236}">
                <a16:creationId xmlns:a16="http://schemas.microsoft.com/office/drawing/2014/main" id="{8105EB83-788C-484C-B30E-8697F09D4CFF}"/>
              </a:ext>
            </a:extLst>
          </p:cNvPr>
          <p:cNvSpPr>
            <a:spLocks noGrp="1" noChangeArrowheads="1"/>
          </p:cNvSpPr>
          <p:nvPr>
            <p:ph type="body" idx="1"/>
          </p:nvPr>
        </p:nvSpPr>
        <p:spPr/>
        <p:txBody>
          <a:bodyPr/>
          <a:lstStyle/>
          <a:p>
            <a:pPr eaLnBrk="1" hangingPunct="1"/>
            <a:r>
              <a:rPr lang="en-US" altLang="en-US"/>
              <a:t>Procedures that call other procedures</a:t>
            </a:r>
          </a:p>
          <a:p>
            <a:pPr eaLnBrk="1" hangingPunct="1"/>
            <a:r>
              <a:rPr lang="en-US" altLang="en-US"/>
              <a:t>For nested call, caller needs to save on the stack:</a:t>
            </a:r>
          </a:p>
          <a:p>
            <a:pPr lvl="1" eaLnBrk="1" hangingPunct="1"/>
            <a:r>
              <a:rPr lang="en-US" altLang="en-US"/>
              <a:t>Its return address</a:t>
            </a:r>
          </a:p>
          <a:p>
            <a:pPr lvl="1" eaLnBrk="1" hangingPunct="1"/>
            <a:r>
              <a:rPr lang="en-US" altLang="en-US"/>
              <a:t>Any arguments and temporaries needed after the call</a:t>
            </a:r>
          </a:p>
          <a:p>
            <a:pPr eaLnBrk="1" hangingPunct="1"/>
            <a:r>
              <a:rPr lang="en-US" altLang="en-US"/>
              <a:t>Restore from the stack after the call</a:t>
            </a:r>
            <a:endParaRPr lang="en-AU"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Footer Placeholder 3">
            <a:extLst>
              <a:ext uri="{FF2B5EF4-FFF2-40B4-BE49-F238E27FC236}">
                <a16:creationId xmlns:a16="http://schemas.microsoft.com/office/drawing/2014/main" id="{04F51F4D-3AEB-A848-BAB0-AB2D2B2E946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04C06A4A-1B9E-4444-A7FD-5430BAB9B063}" type="slidenum">
              <a:rPr lang="en-AU" altLang="en-US" sz="1400" smtClean="0"/>
              <a:pPr>
                <a:spcBef>
                  <a:spcPct val="0"/>
                </a:spcBef>
                <a:buClrTx/>
                <a:buSzTx/>
                <a:buFontTx/>
                <a:buNone/>
              </a:pPr>
              <a:t>44</a:t>
            </a:fld>
            <a:endParaRPr lang="en-AU" altLang="en-US" sz="1400"/>
          </a:p>
        </p:txBody>
      </p:sp>
      <p:sp>
        <p:nvSpPr>
          <p:cNvPr id="99330" name="Rectangle 2">
            <a:extLst>
              <a:ext uri="{FF2B5EF4-FFF2-40B4-BE49-F238E27FC236}">
                <a16:creationId xmlns:a16="http://schemas.microsoft.com/office/drawing/2014/main" id="{9A110879-AE19-8840-B01D-36C7A3C2E3AF}"/>
              </a:ext>
            </a:extLst>
          </p:cNvPr>
          <p:cNvSpPr>
            <a:spLocks noGrp="1" noChangeArrowheads="1"/>
          </p:cNvSpPr>
          <p:nvPr>
            <p:ph type="title"/>
          </p:nvPr>
        </p:nvSpPr>
        <p:spPr/>
        <p:txBody>
          <a:bodyPr/>
          <a:lstStyle/>
          <a:p>
            <a:pPr eaLnBrk="1" hangingPunct="1"/>
            <a:r>
              <a:rPr lang="en-US" altLang="en-US"/>
              <a:t>Non-Leaf Procedure Example</a:t>
            </a:r>
            <a:endParaRPr lang="en-AU" altLang="en-US"/>
          </a:p>
        </p:txBody>
      </p:sp>
      <p:sp>
        <p:nvSpPr>
          <p:cNvPr id="99331" name="Rectangle 3">
            <a:extLst>
              <a:ext uri="{FF2B5EF4-FFF2-40B4-BE49-F238E27FC236}">
                <a16:creationId xmlns:a16="http://schemas.microsoft.com/office/drawing/2014/main" id="{0016DD1C-D171-A643-8D59-C983826FC31A}"/>
              </a:ext>
            </a:extLst>
          </p:cNvPr>
          <p:cNvSpPr>
            <a:spLocks noGrp="1" noChangeArrowheads="1"/>
          </p:cNvSpPr>
          <p:nvPr>
            <p:ph type="body" idx="1"/>
          </p:nvPr>
        </p:nvSpPr>
        <p:spPr/>
        <p:txBody>
          <a:bodyPr/>
          <a:lstStyle/>
          <a:p>
            <a:pPr eaLnBrk="1" hangingPunct="1"/>
            <a:r>
              <a:rPr lang="en-US" altLang="en-US"/>
              <a:t>C code:</a:t>
            </a:r>
          </a:p>
          <a:p>
            <a:pPr eaLnBrk="1" hangingPunct="1">
              <a:buFont typeface="Wingdings" pitchFamily="2" charset="2"/>
              <a:buNone/>
            </a:pPr>
            <a:r>
              <a:rPr lang="en-US" altLang="en-US" sz="2800">
                <a:latin typeface="Lucida Console" panose="020B0609040504020204" pitchFamily="49" charset="0"/>
              </a:rPr>
              <a:t>	int fact (int n)</a:t>
            </a:r>
            <a:br>
              <a:rPr lang="en-US" altLang="en-US" sz="2800">
                <a:latin typeface="Lucida Console" panose="020B0609040504020204" pitchFamily="49" charset="0"/>
              </a:rPr>
            </a:br>
            <a:r>
              <a:rPr lang="en-US" altLang="en-US" sz="2800">
                <a:latin typeface="Lucida Console" panose="020B0609040504020204" pitchFamily="49" charset="0"/>
              </a:rPr>
              <a:t>{ </a:t>
            </a:r>
            <a:br>
              <a:rPr lang="en-US" altLang="en-US" sz="2800">
                <a:latin typeface="Lucida Console" panose="020B0609040504020204" pitchFamily="49" charset="0"/>
              </a:rPr>
            </a:br>
            <a:r>
              <a:rPr lang="en-US" altLang="en-US" sz="2800">
                <a:latin typeface="Lucida Console" panose="020B0609040504020204" pitchFamily="49" charset="0"/>
              </a:rPr>
              <a:t>  if (n &lt; 1) return 1;</a:t>
            </a:r>
            <a:br>
              <a:rPr lang="en-US" altLang="en-US" sz="2800">
                <a:latin typeface="Lucida Console" panose="020B0609040504020204" pitchFamily="49" charset="0"/>
              </a:rPr>
            </a:br>
            <a:r>
              <a:rPr lang="en-US" altLang="en-US" sz="2800">
                <a:latin typeface="Lucida Console" panose="020B0609040504020204" pitchFamily="49" charset="0"/>
              </a:rPr>
              <a:t>  else return n * fact(n - 1);</a:t>
            </a:r>
            <a:br>
              <a:rPr lang="en-US" altLang="en-US" sz="2800">
                <a:latin typeface="Lucida Console" panose="020B0609040504020204" pitchFamily="49" charset="0"/>
              </a:rPr>
            </a:br>
            <a:r>
              <a:rPr lang="en-US" altLang="en-US" sz="2800">
                <a:latin typeface="Lucida Console" panose="020B0609040504020204" pitchFamily="49" charset="0"/>
              </a:rPr>
              <a:t>}</a:t>
            </a:r>
          </a:p>
          <a:p>
            <a:pPr lvl="1" eaLnBrk="1" hangingPunct="1"/>
            <a:r>
              <a:rPr lang="en-US" altLang="en-US"/>
              <a:t>Argument n in $a0</a:t>
            </a:r>
          </a:p>
          <a:p>
            <a:pPr lvl="1" eaLnBrk="1" hangingPunct="1"/>
            <a:r>
              <a:rPr lang="en-US" altLang="en-US"/>
              <a:t>Result in $v0</a:t>
            </a:r>
            <a:endParaRPr lang="en-AU"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Footer Placeholder 3">
            <a:extLst>
              <a:ext uri="{FF2B5EF4-FFF2-40B4-BE49-F238E27FC236}">
                <a16:creationId xmlns:a16="http://schemas.microsoft.com/office/drawing/2014/main" id="{251C7FCA-52C9-6141-B6DC-77579C9F71D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D12CA42A-A408-524D-B63A-DD4381CE618F}" type="slidenum">
              <a:rPr lang="en-AU" altLang="en-US" sz="1400" smtClean="0"/>
              <a:pPr>
                <a:spcBef>
                  <a:spcPct val="0"/>
                </a:spcBef>
                <a:buClrTx/>
                <a:buSzTx/>
                <a:buFontTx/>
                <a:buNone/>
              </a:pPr>
              <a:t>45</a:t>
            </a:fld>
            <a:endParaRPr lang="en-AU" altLang="en-US" sz="1400"/>
          </a:p>
        </p:txBody>
      </p:sp>
      <p:sp>
        <p:nvSpPr>
          <p:cNvPr id="101378" name="Rectangle 4">
            <a:extLst>
              <a:ext uri="{FF2B5EF4-FFF2-40B4-BE49-F238E27FC236}">
                <a16:creationId xmlns:a16="http://schemas.microsoft.com/office/drawing/2014/main" id="{D6324AE6-7747-3647-9468-5FAC4DD8D409}"/>
              </a:ext>
            </a:extLst>
          </p:cNvPr>
          <p:cNvSpPr>
            <a:spLocks noChangeArrowheads="1"/>
          </p:cNvSpPr>
          <p:nvPr/>
        </p:nvSpPr>
        <p:spPr bwMode="auto">
          <a:xfrm>
            <a:off x="1038225" y="1647825"/>
            <a:ext cx="7372350" cy="2857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1379" name="Rectangle 5">
            <a:extLst>
              <a:ext uri="{FF2B5EF4-FFF2-40B4-BE49-F238E27FC236}">
                <a16:creationId xmlns:a16="http://schemas.microsoft.com/office/drawing/2014/main" id="{AAE99DB4-3840-1340-88FA-74F5C545DBB7}"/>
              </a:ext>
            </a:extLst>
          </p:cNvPr>
          <p:cNvSpPr>
            <a:spLocks noChangeArrowheads="1"/>
          </p:cNvSpPr>
          <p:nvPr/>
        </p:nvSpPr>
        <p:spPr bwMode="auto">
          <a:xfrm>
            <a:off x="1038225" y="1933575"/>
            <a:ext cx="7372350" cy="822325"/>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1380" name="Rectangle 6">
            <a:extLst>
              <a:ext uri="{FF2B5EF4-FFF2-40B4-BE49-F238E27FC236}">
                <a16:creationId xmlns:a16="http://schemas.microsoft.com/office/drawing/2014/main" id="{268F8995-9886-0942-8CA3-E90F30A0357F}"/>
              </a:ext>
            </a:extLst>
          </p:cNvPr>
          <p:cNvSpPr>
            <a:spLocks noChangeArrowheads="1"/>
          </p:cNvSpPr>
          <p:nvPr/>
        </p:nvSpPr>
        <p:spPr bwMode="auto">
          <a:xfrm>
            <a:off x="1038225" y="2755900"/>
            <a:ext cx="7372350" cy="5524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1381" name="Rectangle 7">
            <a:extLst>
              <a:ext uri="{FF2B5EF4-FFF2-40B4-BE49-F238E27FC236}">
                <a16:creationId xmlns:a16="http://schemas.microsoft.com/office/drawing/2014/main" id="{B9AC1A9C-48A5-8A45-AD77-D98BAE969E59}"/>
              </a:ext>
            </a:extLst>
          </p:cNvPr>
          <p:cNvSpPr>
            <a:spLocks noChangeArrowheads="1"/>
          </p:cNvSpPr>
          <p:nvPr/>
        </p:nvSpPr>
        <p:spPr bwMode="auto">
          <a:xfrm>
            <a:off x="1038225" y="3308350"/>
            <a:ext cx="7372350" cy="8318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1382" name="Rectangle 8">
            <a:extLst>
              <a:ext uri="{FF2B5EF4-FFF2-40B4-BE49-F238E27FC236}">
                <a16:creationId xmlns:a16="http://schemas.microsoft.com/office/drawing/2014/main" id="{742AD727-0822-474B-8B71-2A562D2AFC03}"/>
              </a:ext>
            </a:extLst>
          </p:cNvPr>
          <p:cNvSpPr>
            <a:spLocks noChangeArrowheads="1"/>
          </p:cNvSpPr>
          <p:nvPr/>
        </p:nvSpPr>
        <p:spPr bwMode="auto">
          <a:xfrm>
            <a:off x="1038225" y="4140200"/>
            <a:ext cx="7372350" cy="5524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1383" name="Rectangle 9">
            <a:extLst>
              <a:ext uri="{FF2B5EF4-FFF2-40B4-BE49-F238E27FC236}">
                <a16:creationId xmlns:a16="http://schemas.microsoft.com/office/drawing/2014/main" id="{176F9996-B0D8-9943-B86A-1EE8DFB5E5C7}"/>
              </a:ext>
            </a:extLst>
          </p:cNvPr>
          <p:cNvSpPr>
            <a:spLocks noChangeArrowheads="1"/>
          </p:cNvSpPr>
          <p:nvPr/>
        </p:nvSpPr>
        <p:spPr bwMode="auto">
          <a:xfrm>
            <a:off x="1038225" y="4692650"/>
            <a:ext cx="7372350" cy="812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1384" name="Rectangle 10">
            <a:extLst>
              <a:ext uri="{FF2B5EF4-FFF2-40B4-BE49-F238E27FC236}">
                <a16:creationId xmlns:a16="http://schemas.microsoft.com/office/drawing/2014/main" id="{FE315C09-9F5E-1A45-A818-3419D17F6D87}"/>
              </a:ext>
            </a:extLst>
          </p:cNvPr>
          <p:cNvSpPr>
            <a:spLocks noChangeArrowheads="1"/>
          </p:cNvSpPr>
          <p:nvPr/>
        </p:nvSpPr>
        <p:spPr bwMode="auto">
          <a:xfrm>
            <a:off x="1038225" y="5505450"/>
            <a:ext cx="7372350" cy="273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1385" name="Rectangle 11">
            <a:extLst>
              <a:ext uri="{FF2B5EF4-FFF2-40B4-BE49-F238E27FC236}">
                <a16:creationId xmlns:a16="http://schemas.microsoft.com/office/drawing/2014/main" id="{28369AD3-A2E9-1747-9043-E8E8D0D3F484}"/>
              </a:ext>
            </a:extLst>
          </p:cNvPr>
          <p:cNvSpPr>
            <a:spLocks noChangeArrowheads="1"/>
          </p:cNvSpPr>
          <p:nvPr/>
        </p:nvSpPr>
        <p:spPr bwMode="auto">
          <a:xfrm>
            <a:off x="1038225" y="5778500"/>
            <a:ext cx="7372350" cy="2984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1386" name="Rectangle 2">
            <a:extLst>
              <a:ext uri="{FF2B5EF4-FFF2-40B4-BE49-F238E27FC236}">
                <a16:creationId xmlns:a16="http://schemas.microsoft.com/office/drawing/2014/main" id="{6A4AD7B5-4AF5-654E-A80C-FB46BC033174}"/>
              </a:ext>
            </a:extLst>
          </p:cNvPr>
          <p:cNvSpPr>
            <a:spLocks noGrp="1" noChangeArrowheads="1"/>
          </p:cNvSpPr>
          <p:nvPr>
            <p:ph type="title"/>
          </p:nvPr>
        </p:nvSpPr>
        <p:spPr/>
        <p:txBody>
          <a:bodyPr/>
          <a:lstStyle/>
          <a:p>
            <a:pPr eaLnBrk="1" hangingPunct="1"/>
            <a:r>
              <a:rPr lang="en-US" altLang="en-US"/>
              <a:t>Non-Leaf Procedure Example</a:t>
            </a:r>
            <a:endParaRPr lang="en-AU" altLang="en-US"/>
          </a:p>
        </p:txBody>
      </p:sp>
      <p:sp>
        <p:nvSpPr>
          <p:cNvPr id="101387" name="Rectangle 3">
            <a:extLst>
              <a:ext uri="{FF2B5EF4-FFF2-40B4-BE49-F238E27FC236}">
                <a16:creationId xmlns:a16="http://schemas.microsoft.com/office/drawing/2014/main" id="{FE19501D-A395-0A46-BDC7-EDFFE2FAA45A}"/>
              </a:ext>
            </a:extLst>
          </p:cNvPr>
          <p:cNvSpPr>
            <a:spLocks noGrp="1" noChangeArrowheads="1"/>
          </p:cNvSpPr>
          <p:nvPr>
            <p:ph type="body" idx="1"/>
          </p:nvPr>
        </p:nvSpPr>
        <p:spPr/>
        <p:txBody>
          <a:bodyPr/>
          <a:lstStyle/>
          <a:p>
            <a:pPr eaLnBrk="1" hangingPunct="1"/>
            <a:r>
              <a:rPr lang="en-US" altLang="en-US" sz="2800"/>
              <a:t>MIPS code:</a:t>
            </a:r>
          </a:p>
          <a:p>
            <a:pPr eaLnBrk="1" hangingPunct="1">
              <a:buFont typeface="Wingdings" pitchFamily="2" charset="2"/>
              <a:buNone/>
            </a:pPr>
            <a:r>
              <a:rPr lang="en-US" altLang="en-US" sz="1800">
                <a:latin typeface="Lucida Console" panose="020B0609040504020204" pitchFamily="49" charset="0"/>
              </a:rPr>
              <a:t>	fact:</a:t>
            </a:r>
            <a:br>
              <a:rPr lang="en-US" altLang="en-US" sz="1800">
                <a:latin typeface="Lucida Console" panose="020B0609040504020204" pitchFamily="49" charset="0"/>
              </a:rPr>
            </a:br>
            <a:r>
              <a:rPr lang="en-US" altLang="en-US" sz="1800">
                <a:latin typeface="Lucida Console" panose="020B0609040504020204" pitchFamily="49" charset="0"/>
              </a:rPr>
              <a:t>    addi $sp, $sp, -8     # adjust stack for 2 items</a:t>
            </a:r>
            <a:br>
              <a:rPr lang="en-US" altLang="en-US" sz="1800">
                <a:latin typeface="Lucida Console" panose="020B0609040504020204" pitchFamily="49" charset="0"/>
              </a:rPr>
            </a:br>
            <a:r>
              <a:rPr lang="en-US" altLang="en-US" sz="1800">
                <a:latin typeface="Lucida Console" panose="020B0609040504020204" pitchFamily="49" charset="0"/>
              </a:rPr>
              <a:t>    sw   $ra, 4($sp)      # save return address</a:t>
            </a:r>
            <a:br>
              <a:rPr lang="en-US" altLang="en-US" sz="1800">
                <a:latin typeface="Lucida Console" panose="020B0609040504020204" pitchFamily="49" charset="0"/>
              </a:rPr>
            </a:br>
            <a:r>
              <a:rPr lang="en-US" altLang="en-US" sz="1800">
                <a:latin typeface="Lucida Console" panose="020B0609040504020204" pitchFamily="49" charset="0"/>
              </a:rPr>
              <a:t>    sw   $a0, 0($sp)      # save argument</a:t>
            </a:r>
            <a:br>
              <a:rPr lang="en-US" altLang="en-US" sz="1800">
                <a:latin typeface="Lucida Console" panose="020B0609040504020204" pitchFamily="49" charset="0"/>
              </a:rPr>
            </a:br>
            <a:r>
              <a:rPr lang="en-US" altLang="en-US" sz="1800">
                <a:latin typeface="Lucida Console" panose="020B0609040504020204" pitchFamily="49" charset="0"/>
              </a:rPr>
              <a:t>    slti $t0, $a0, 1      # test for n &lt; 1</a:t>
            </a:r>
            <a:br>
              <a:rPr lang="en-US" altLang="en-US" sz="1800">
                <a:latin typeface="Lucida Console" panose="020B0609040504020204" pitchFamily="49" charset="0"/>
              </a:rPr>
            </a:br>
            <a:r>
              <a:rPr lang="en-US" altLang="en-US" sz="1800">
                <a:latin typeface="Lucida Console" panose="020B0609040504020204" pitchFamily="49" charset="0"/>
              </a:rPr>
              <a:t>    beq  $t0, $zero, L1</a:t>
            </a:r>
            <a:br>
              <a:rPr lang="en-US" altLang="en-US" sz="1800">
                <a:latin typeface="Lucida Console" panose="020B0609040504020204" pitchFamily="49" charset="0"/>
              </a:rPr>
            </a:br>
            <a:r>
              <a:rPr lang="en-US" altLang="en-US" sz="1800">
                <a:latin typeface="Lucida Console" panose="020B0609040504020204" pitchFamily="49" charset="0"/>
              </a:rPr>
              <a:t>    addi $v0, $zero, 1    # if so, result is 1</a:t>
            </a:r>
            <a:br>
              <a:rPr lang="en-US" altLang="en-US" sz="1800">
                <a:latin typeface="Lucida Console" panose="020B0609040504020204" pitchFamily="49" charset="0"/>
              </a:rPr>
            </a:br>
            <a:r>
              <a:rPr lang="en-US" altLang="en-US" sz="1800">
                <a:latin typeface="Lucida Console" panose="020B0609040504020204" pitchFamily="49" charset="0"/>
              </a:rPr>
              <a:t>    addi $sp, $sp, 8      #   pop 2 items from stack</a:t>
            </a:r>
            <a:br>
              <a:rPr lang="en-US" altLang="en-US" sz="1800">
                <a:latin typeface="Lucida Console" panose="020B0609040504020204" pitchFamily="49" charset="0"/>
              </a:rPr>
            </a:br>
            <a:r>
              <a:rPr lang="en-US" altLang="en-US" sz="1800">
                <a:latin typeface="Lucida Console" panose="020B0609040504020204" pitchFamily="49" charset="0"/>
              </a:rPr>
              <a:t>    jr   $ra              #   and return</a:t>
            </a:r>
            <a:br>
              <a:rPr lang="en-US" altLang="en-US" sz="1800">
                <a:latin typeface="Lucida Console" panose="020B0609040504020204" pitchFamily="49" charset="0"/>
              </a:rPr>
            </a:br>
            <a:r>
              <a:rPr lang="en-US" altLang="en-US" sz="1800">
                <a:latin typeface="Lucida Console" panose="020B0609040504020204" pitchFamily="49" charset="0"/>
              </a:rPr>
              <a:t>L1: addi $a0, $a0, -1     # else decrement n  </a:t>
            </a:r>
            <a:br>
              <a:rPr lang="en-US" altLang="en-US" sz="1800">
                <a:latin typeface="Lucida Console" panose="020B0609040504020204" pitchFamily="49" charset="0"/>
              </a:rPr>
            </a:br>
            <a:r>
              <a:rPr lang="en-US" altLang="en-US" sz="1800">
                <a:latin typeface="Lucida Console" panose="020B0609040504020204" pitchFamily="49" charset="0"/>
              </a:rPr>
              <a:t>    jal  fact             # recursive call</a:t>
            </a:r>
            <a:br>
              <a:rPr lang="en-US" altLang="en-US" sz="1800">
                <a:latin typeface="Lucida Console" panose="020B0609040504020204" pitchFamily="49" charset="0"/>
              </a:rPr>
            </a:br>
            <a:r>
              <a:rPr lang="en-US" altLang="en-US" sz="1800">
                <a:latin typeface="Lucida Console" panose="020B0609040504020204" pitchFamily="49" charset="0"/>
              </a:rPr>
              <a:t>    lw   $a0, 0($sp)      # restore original n</a:t>
            </a:r>
            <a:br>
              <a:rPr lang="en-US" altLang="en-US" sz="1800">
                <a:latin typeface="Lucida Console" panose="020B0609040504020204" pitchFamily="49" charset="0"/>
              </a:rPr>
            </a:br>
            <a:r>
              <a:rPr lang="en-US" altLang="en-US" sz="1800">
                <a:latin typeface="Lucida Console" panose="020B0609040504020204" pitchFamily="49" charset="0"/>
              </a:rPr>
              <a:t>    lw   $ra, 4($sp)      #   and return address</a:t>
            </a:r>
            <a:br>
              <a:rPr lang="en-US" altLang="en-US" sz="1800">
                <a:latin typeface="Lucida Console" panose="020B0609040504020204" pitchFamily="49" charset="0"/>
              </a:rPr>
            </a:br>
            <a:r>
              <a:rPr lang="en-US" altLang="en-US" sz="1800">
                <a:latin typeface="Lucida Console" panose="020B0609040504020204" pitchFamily="49" charset="0"/>
              </a:rPr>
              <a:t>    addi $sp, $sp, 8      # pop 2 items from stack</a:t>
            </a:r>
            <a:br>
              <a:rPr lang="en-US" altLang="en-US" sz="1800">
                <a:latin typeface="Lucida Console" panose="020B0609040504020204" pitchFamily="49" charset="0"/>
              </a:rPr>
            </a:br>
            <a:r>
              <a:rPr lang="en-US" altLang="en-US" sz="1800">
                <a:latin typeface="Lucida Console" panose="020B0609040504020204" pitchFamily="49" charset="0"/>
              </a:rPr>
              <a:t>    mul  $v0, $a0, $v0    # multiply to get result</a:t>
            </a:r>
            <a:br>
              <a:rPr lang="en-US" altLang="en-US" sz="1800">
                <a:latin typeface="Lucida Console" panose="020B0609040504020204" pitchFamily="49" charset="0"/>
              </a:rPr>
            </a:br>
            <a:r>
              <a:rPr lang="en-US" altLang="en-US" sz="1800">
                <a:latin typeface="Lucida Console" panose="020B0609040504020204" pitchFamily="49" charset="0"/>
              </a:rPr>
              <a:t>    jr   $ra              # and return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Footer Placeholder 3">
            <a:extLst>
              <a:ext uri="{FF2B5EF4-FFF2-40B4-BE49-F238E27FC236}">
                <a16:creationId xmlns:a16="http://schemas.microsoft.com/office/drawing/2014/main" id="{2F699EC5-A6BD-B843-99B8-1C401F604BF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584F94A-E030-7F4F-8299-743A1FE2E517}" type="slidenum">
              <a:rPr lang="en-AU" altLang="en-US" sz="1400" smtClean="0"/>
              <a:pPr>
                <a:spcBef>
                  <a:spcPct val="0"/>
                </a:spcBef>
                <a:buClrTx/>
                <a:buSzTx/>
                <a:buFontTx/>
                <a:buNone/>
              </a:pPr>
              <a:t>46</a:t>
            </a:fld>
            <a:endParaRPr lang="en-AU" altLang="en-US" sz="1400"/>
          </a:p>
        </p:txBody>
      </p:sp>
      <p:sp>
        <p:nvSpPr>
          <p:cNvPr id="103426" name="Rectangle 6">
            <a:extLst>
              <a:ext uri="{FF2B5EF4-FFF2-40B4-BE49-F238E27FC236}">
                <a16:creationId xmlns:a16="http://schemas.microsoft.com/office/drawing/2014/main" id="{45EBC394-AA76-BB41-824C-5848DC50946F}"/>
              </a:ext>
            </a:extLst>
          </p:cNvPr>
          <p:cNvSpPr>
            <a:spLocks noGrp="1" noChangeArrowheads="1"/>
          </p:cNvSpPr>
          <p:nvPr>
            <p:ph type="title"/>
          </p:nvPr>
        </p:nvSpPr>
        <p:spPr/>
        <p:txBody>
          <a:bodyPr/>
          <a:lstStyle/>
          <a:p>
            <a:pPr eaLnBrk="1" hangingPunct="1"/>
            <a:r>
              <a:rPr lang="en-US" altLang="en-US"/>
              <a:t>Local Data on the Stack</a:t>
            </a:r>
            <a:endParaRPr lang="en-AU" altLang="en-US"/>
          </a:p>
        </p:txBody>
      </p:sp>
      <p:sp>
        <p:nvSpPr>
          <p:cNvPr id="103427" name="Rectangle 7">
            <a:extLst>
              <a:ext uri="{FF2B5EF4-FFF2-40B4-BE49-F238E27FC236}">
                <a16:creationId xmlns:a16="http://schemas.microsoft.com/office/drawing/2014/main" id="{95925DEF-BE9A-9946-BCEC-31193F809720}"/>
              </a:ext>
            </a:extLst>
          </p:cNvPr>
          <p:cNvSpPr>
            <a:spLocks noGrp="1" noChangeArrowheads="1"/>
          </p:cNvSpPr>
          <p:nvPr>
            <p:ph type="body" idx="1"/>
          </p:nvPr>
        </p:nvSpPr>
        <p:spPr>
          <a:xfrm>
            <a:off x="684213" y="4581525"/>
            <a:ext cx="8270875" cy="1655763"/>
          </a:xfrm>
        </p:spPr>
        <p:txBody>
          <a:bodyPr/>
          <a:lstStyle/>
          <a:p>
            <a:pPr eaLnBrk="1" hangingPunct="1">
              <a:lnSpc>
                <a:spcPct val="80000"/>
              </a:lnSpc>
            </a:pPr>
            <a:r>
              <a:rPr lang="en-US" altLang="en-US" sz="2800"/>
              <a:t>Local data allocated by callee</a:t>
            </a:r>
          </a:p>
          <a:p>
            <a:pPr lvl="1" eaLnBrk="1" hangingPunct="1">
              <a:lnSpc>
                <a:spcPct val="80000"/>
              </a:lnSpc>
            </a:pPr>
            <a:r>
              <a:rPr lang="en-US" altLang="en-US" sz="2400"/>
              <a:t>e.g., C automatic variables</a:t>
            </a:r>
          </a:p>
          <a:p>
            <a:pPr eaLnBrk="1" hangingPunct="1">
              <a:lnSpc>
                <a:spcPct val="80000"/>
              </a:lnSpc>
            </a:pPr>
            <a:r>
              <a:rPr lang="en-US" altLang="en-US" sz="2800"/>
              <a:t>Procedure frame (activation record)</a:t>
            </a:r>
          </a:p>
          <a:p>
            <a:pPr lvl="1" eaLnBrk="1" hangingPunct="1">
              <a:lnSpc>
                <a:spcPct val="80000"/>
              </a:lnSpc>
            </a:pPr>
            <a:r>
              <a:rPr lang="en-US" altLang="en-US" sz="2400"/>
              <a:t>Used by some compilers to manage stack storage</a:t>
            </a:r>
            <a:endParaRPr lang="en-AU" altLang="en-US" sz="2400"/>
          </a:p>
        </p:txBody>
      </p:sp>
      <p:pic>
        <p:nvPicPr>
          <p:cNvPr id="103428" name="Picture 9" descr="f02-12-P374493">
            <a:extLst>
              <a:ext uri="{FF2B5EF4-FFF2-40B4-BE49-F238E27FC236}">
                <a16:creationId xmlns:a16="http://schemas.microsoft.com/office/drawing/2014/main" id="{6DA4EF24-0E5D-B74E-AB91-A5595DB54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1268413"/>
            <a:ext cx="6567487"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Footer Placeholder 3">
            <a:extLst>
              <a:ext uri="{FF2B5EF4-FFF2-40B4-BE49-F238E27FC236}">
                <a16:creationId xmlns:a16="http://schemas.microsoft.com/office/drawing/2014/main" id="{CE0A56EE-BF7E-B94D-B8B0-44B9FCB40D7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C18A95B-5AFF-6B41-BDE7-FD548F547E6B}" type="slidenum">
              <a:rPr lang="en-AU" altLang="en-US" sz="1400" smtClean="0"/>
              <a:pPr>
                <a:spcBef>
                  <a:spcPct val="0"/>
                </a:spcBef>
                <a:buClrTx/>
                <a:buSzTx/>
                <a:buFontTx/>
                <a:buNone/>
              </a:pPr>
              <a:t>47</a:t>
            </a:fld>
            <a:endParaRPr lang="en-AU" altLang="en-US" sz="1400"/>
          </a:p>
        </p:txBody>
      </p:sp>
      <p:pic>
        <p:nvPicPr>
          <p:cNvPr id="105474" name="Picture 8" descr="f02-13-P374493">
            <a:extLst>
              <a:ext uri="{FF2B5EF4-FFF2-40B4-BE49-F238E27FC236}">
                <a16:creationId xmlns:a16="http://schemas.microsoft.com/office/drawing/2014/main" id="{B5E468C1-5F2C-914A-8663-D996B4CD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989138"/>
            <a:ext cx="3198812"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Rectangle 6">
            <a:extLst>
              <a:ext uri="{FF2B5EF4-FFF2-40B4-BE49-F238E27FC236}">
                <a16:creationId xmlns:a16="http://schemas.microsoft.com/office/drawing/2014/main" id="{3E21CF52-A2C8-0C44-BCC1-17319EC37E73}"/>
              </a:ext>
            </a:extLst>
          </p:cNvPr>
          <p:cNvSpPr>
            <a:spLocks noGrp="1" noChangeArrowheads="1"/>
          </p:cNvSpPr>
          <p:nvPr>
            <p:ph type="title"/>
          </p:nvPr>
        </p:nvSpPr>
        <p:spPr/>
        <p:txBody>
          <a:bodyPr/>
          <a:lstStyle/>
          <a:p>
            <a:pPr eaLnBrk="1" hangingPunct="1"/>
            <a:r>
              <a:rPr lang="en-US" altLang="en-US"/>
              <a:t>Memory Layout</a:t>
            </a:r>
            <a:endParaRPr lang="en-AU" altLang="en-US"/>
          </a:p>
        </p:txBody>
      </p:sp>
      <p:sp>
        <p:nvSpPr>
          <p:cNvPr id="97285" name="Rectangle 7">
            <a:extLst>
              <a:ext uri="{FF2B5EF4-FFF2-40B4-BE49-F238E27FC236}">
                <a16:creationId xmlns:a16="http://schemas.microsoft.com/office/drawing/2014/main" id="{EDE9832D-145C-224F-B0E9-2FC0FB963D5F}"/>
              </a:ext>
            </a:extLst>
          </p:cNvPr>
          <p:cNvSpPr>
            <a:spLocks noGrp="1" noChangeArrowheads="1"/>
          </p:cNvSpPr>
          <p:nvPr>
            <p:ph type="body" idx="1"/>
          </p:nvPr>
        </p:nvSpPr>
        <p:spPr>
          <a:xfrm>
            <a:off x="684213" y="1125538"/>
            <a:ext cx="4608512" cy="5111750"/>
          </a:xfrm>
        </p:spPr>
        <p:txBody>
          <a:bodyPr/>
          <a:lstStyle/>
          <a:p>
            <a:pPr eaLnBrk="1" hangingPunct="1">
              <a:lnSpc>
                <a:spcPct val="90000"/>
              </a:lnSpc>
            </a:pPr>
            <a:r>
              <a:rPr lang="en-US" altLang="en-US" sz="2800"/>
              <a:t>Text: program code</a:t>
            </a:r>
          </a:p>
          <a:p>
            <a:pPr eaLnBrk="1" hangingPunct="1">
              <a:lnSpc>
                <a:spcPct val="90000"/>
              </a:lnSpc>
            </a:pPr>
            <a:r>
              <a:rPr lang="en-US" altLang="en-US" sz="2800"/>
              <a:t>Static data: global variables</a:t>
            </a:r>
          </a:p>
          <a:p>
            <a:pPr lvl="1" eaLnBrk="1" hangingPunct="1">
              <a:lnSpc>
                <a:spcPct val="90000"/>
              </a:lnSpc>
            </a:pPr>
            <a:r>
              <a:rPr lang="en-US" altLang="en-US" sz="2400"/>
              <a:t>e.g., static variables in C, constant arrays and strings</a:t>
            </a:r>
          </a:p>
          <a:p>
            <a:pPr lvl="1" eaLnBrk="1" hangingPunct="1">
              <a:lnSpc>
                <a:spcPct val="90000"/>
              </a:lnSpc>
            </a:pPr>
            <a:r>
              <a:rPr lang="en-US" altLang="en-US" sz="2400"/>
              <a:t>$gp initialized to address allowing ±offsets into this segment</a:t>
            </a:r>
          </a:p>
          <a:p>
            <a:pPr eaLnBrk="1" hangingPunct="1">
              <a:lnSpc>
                <a:spcPct val="90000"/>
              </a:lnSpc>
            </a:pPr>
            <a:r>
              <a:rPr lang="en-US" altLang="en-US" sz="2800"/>
              <a:t>Dynamic data: heap</a:t>
            </a:r>
          </a:p>
          <a:p>
            <a:pPr lvl="1" eaLnBrk="1" hangingPunct="1">
              <a:lnSpc>
                <a:spcPct val="90000"/>
              </a:lnSpc>
            </a:pPr>
            <a:r>
              <a:rPr lang="en-US" altLang="en-US" sz="2400"/>
              <a:t>E.g., malloc in C, new in Java</a:t>
            </a:r>
          </a:p>
          <a:p>
            <a:pPr eaLnBrk="1" hangingPunct="1">
              <a:lnSpc>
                <a:spcPct val="90000"/>
              </a:lnSpc>
            </a:pPr>
            <a:r>
              <a:rPr lang="en-US" altLang="en-US" sz="2800"/>
              <a:t>Stack: automatic storage</a:t>
            </a:r>
            <a:endParaRPr lang="en-AU"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728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Footer Placeholder 3">
            <a:extLst>
              <a:ext uri="{FF2B5EF4-FFF2-40B4-BE49-F238E27FC236}">
                <a16:creationId xmlns:a16="http://schemas.microsoft.com/office/drawing/2014/main" id="{D922A40B-CEBB-A54F-9493-F2CD7EAEBF3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65AFFB7F-EA38-0847-8FB1-FACBDAED62C4}" type="slidenum">
              <a:rPr lang="en-AU" altLang="en-US" sz="1400" smtClean="0"/>
              <a:pPr>
                <a:spcBef>
                  <a:spcPct val="0"/>
                </a:spcBef>
                <a:buClrTx/>
                <a:buSzTx/>
                <a:buFontTx/>
                <a:buNone/>
              </a:pPr>
              <a:t>48</a:t>
            </a:fld>
            <a:endParaRPr lang="en-AU" altLang="en-US" sz="1400"/>
          </a:p>
        </p:txBody>
      </p:sp>
      <p:sp>
        <p:nvSpPr>
          <p:cNvPr id="109570" name="Rectangle 2">
            <a:extLst>
              <a:ext uri="{FF2B5EF4-FFF2-40B4-BE49-F238E27FC236}">
                <a16:creationId xmlns:a16="http://schemas.microsoft.com/office/drawing/2014/main" id="{14D904C1-46EB-9C42-A128-A0C7BF44E81E}"/>
              </a:ext>
            </a:extLst>
          </p:cNvPr>
          <p:cNvSpPr>
            <a:spLocks noGrp="1" noChangeArrowheads="1"/>
          </p:cNvSpPr>
          <p:nvPr>
            <p:ph type="title"/>
          </p:nvPr>
        </p:nvSpPr>
        <p:spPr/>
        <p:txBody>
          <a:bodyPr/>
          <a:lstStyle/>
          <a:p>
            <a:pPr eaLnBrk="1" hangingPunct="1"/>
            <a:r>
              <a:rPr lang="en-US" altLang="en-US"/>
              <a:t>Byte/Halfword Operations</a:t>
            </a:r>
            <a:endParaRPr lang="en-AU" altLang="en-US"/>
          </a:p>
        </p:txBody>
      </p:sp>
      <p:sp>
        <p:nvSpPr>
          <p:cNvPr id="109571" name="Rectangle 3">
            <a:extLst>
              <a:ext uri="{FF2B5EF4-FFF2-40B4-BE49-F238E27FC236}">
                <a16:creationId xmlns:a16="http://schemas.microsoft.com/office/drawing/2014/main" id="{40BF4872-3BD3-B647-A351-0D213C03BF9E}"/>
              </a:ext>
            </a:extLst>
          </p:cNvPr>
          <p:cNvSpPr>
            <a:spLocks noGrp="1" noChangeArrowheads="1"/>
          </p:cNvSpPr>
          <p:nvPr>
            <p:ph type="body" idx="1"/>
          </p:nvPr>
        </p:nvSpPr>
        <p:spPr/>
        <p:txBody>
          <a:bodyPr/>
          <a:lstStyle/>
          <a:p>
            <a:pPr eaLnBrk="1" hangingPunct="1"/>
            <a:r>
              <a:rPr lang="en-US" altLang="en-US" sz="2000"/>
              <a:t>Byte-encoded character sets</a:t>
            </a:r>
          </a:p>
          <a:p>
            <a:pPr lvl="1" eaLnBrk="1" hangingPunct="1"/>
            <a:r>
              <a:rPr lang="en-US" altLang="en-US" sz="2000"/>
              <a:t>ASCII: 128 characters (95 graphic, 33 control)</a:t>
            </a:r>
          </a:p>
          <a:p>
            <a:pPr eaLnBrk="1" hangingPunct="1"/>
            <a:r>
              <a:rPr lang="en-US" altLang="en-US" sz="2000"/>
              <a:t>Could use bitwise operations</a:t>
            </a:r>
          </a:p>
          <a:p>
            <a:pPr eaLnBrk="1" hangingPunct="1"/>
            <a:r>
              <a:rPr lang="en-US" altLang="en-US" sz="2000"/>
              <a:t>MIPS byte/halfword load/store</a:t>
            </a:r>
          </a:p>
          <a:p>
            <a:pPr lvl="1" eaLnBrk="1" hangingPunct="1"/>
            <a:r>
              <a:rPr lang="en-US" altLang="en-US" sz="2000"/>
              <a:t>String processing is a common case</a:t>
            </a:r>
          </a:p>
          <a:p>
            <a:pPr eaLnBrk="1" hangingPunct="1">
              <a:buNone/>
            </a:pPr>
            <a:r>
              <a:rPr lang="en-US" altLang="en-US" sz="2000" err="1">
                <a:latin typeface="Lucida Console"/>
              </a:rPr>
              <a:t>lb</a:t>
            </a:r>
            <a:r>
              <a:rPr lang="en-US" altLang="en-US" sz="2000">
                <a:latin typeface="Lucida Console"/>
              </a:rPr>
              <a:t> rt, offset(</a:t>
            </a:r>
            <a:r>
              <a:rPr lang="en-US" altLang="en-US" sz="2000" err="1">
                <a:latin typeface="Lucida Console"/>
              </a:rPr>
              <a:t>rs</a:t>
            </a:r>
            <a:r>
              <a:rPr lang="en-US" altLang="en-US" sz="2000">
                <a:latin typeface="Lucida Console"/>
              </a:rPr>
              <a:t>)     </a:t>
            </a:r>
            <a:r>
              <a:rPr lang="en-US" altLang="en-US" sz="2000" err="1">
                <a:latin typeface="Lucida Console"/>
              </a:rPr>
              <a:t>lh</a:t>
            </a:r>
            <a:r>
              <a:rPr lang="en-US" altLang="en-US" sz="2000">
                <a:latin typeface="Lucida Console"/>
              </a:rPr>
              <a:t> rt, offset(</a:t>
            </a:r>
            <a:r>
              <a:rPr lang="en-US" altLang="en-US" sz="2000" err="1">
                <a:latin typeface="Lucida Console"/>
              </a:rPr>
              <a:t>rs</a:t>
            </a:r>
            <a:r>
              <a:rPr lang="en-US" altLang="en-US" sz="2000">
                <a:latin typeface="Lucida Console"/>
              </a:rPr>
              <a:t>)</a:t>
            </a:r>
          </a:p>
          <a:p>
            <a:pPr lvl="1" eaLnBrk="1" hangingPunct="1"/>
            <a:r>
              <a:rPr lang="en-US" altLang="en-US" sz="2000"/>
              <a:t>Sign extend to 32 bits in rt</a:t>
            </a:r>
          </a:p>
          <a:p>
            <a:pPr eaLnBrk="1" hangingPunct="1">
              <a:buNone/>
            </a:pPr>
            <a:r>
              <a:rPr lang="en-US" altLang="en-US" sz="2000" err="1">
                <a:latin typeface="Lucida Console"/>
              </a:rPr>
              <a:t>lbu</a:t>
            </a:r>
            <a:r>
              <a:rPr lang="en-US" altLang="en-US" sz="2000">
                <a:latin typeface="Lucida Console"/>
              </a:rPr>
              <a:t> rt, offset(</a:t>
            </a:r>
            <a:r>
              <a:rPr lang="en-US" altLang="en-US" sz="2000" err="1">
                <a:latin typeface="Lucida Console"/>
              </a:rPr>
              <a:t>rs</a:t>
            </a:r>
            <a:r>
              <a:rPr lang="en-US" altLang="en-US" sz="2000">
                <a:latin typeface="Lucida Console"/>
              </a:rPr>
              <a:t>)    </a:t>
            </a:r>
            <a:r>
              <a:rPr lang="en-US" altLang="en-US" sz="2000" err="1">
                <a:latin typeface="Lucida Console"/>
              </a:rPr>
              <a:t>lhu</a:t>
            </a:r>
            <a:r>
              <a:rPr lang="en-US" altLang="en-US" sz="2000">
                <a:latin typeface="Lucida Console"/>
              </a:rPr>
              <a:t> rt, offset(</a:t>
            </a:r>
            <a:r>
              <a:rPr lang="en-US" altLang="en-US" sz="2000" err="1">
                <a:latin typeface="Lucida Console"/>
              </a:rPr>
              <a:t>rs</a:t>
            </a:r>
            <a:r>
              <a:rPr lang="en-US" altLang="en-US" sz="2000">
                <a:latin typeface="Lucida Console"/>
              </a:rPr>
              <a:t>)</a:t>
            </a:r>
          </a:p>
          <a:p>
            <a:pPr lvl="1" eaLnBrk="1" hangingPunct="1"/>
            <a:r>
              <a:rPr lang="en-US" altLang="en-US" sz="2000"/>
              <a:t>Zero extend to 32 bits in rt</a:t>
            </a:r>
          </a:p>
          <a:p>
            <a:pPr eaLnBrk="1" hangingPunct="1">
              <a:buNone/>
            </a:pPr>
            <a:r>
              <a:rPr lang="en-US" altLang="en-US" sz="2000">
                <a:latin typeface="Lucida Console"/>
              </a:rPr>
              <a:t>sb rt, offset(</a:t>
            </a:r>
            <a:r>
              <a:rPr lang="en-US" altLang="en-US" sz="2000" err="1">
                <a:latin typeface="Lucida Console"/>
              </a:rPr>
              <a:t>rs</a:t>
            </a:r>
            <a:r>
              <a:rPr lang="en-US" altLang="en-US" sz="2000">
                <a:latin typeface="Lucida Console"/>
              </a:rPr>
              <a:t>)     </a:t>
            </a:r>
            <a:r>
              <a:rPr lang="en-US" altLang="en-US" sz="2000" err="1">
                <a:latin typeface="Lucida Console"/>
              </a:rPr>
              <a:t>sh</a:t>
            </a:r>
            <a:r>
              <a:rPr lang="en-US" altLang="en-US" sz="2000">
                <a:latin typeface="Lucida Console"/>
              </a:rPr>
              <a:t> rt, offset(</a:t>
            </a:r>
            <a:r>
              <a:rPr lang="en-US" altLang="en-US" sz="2000" err="1">
                <a:latin typeface="Lucida Console"/>
              </a:rPr>
              <a:t>rs</a:t>
            </a:r>
            <a:r>
              <a:rPr lang="en-US" altLang="en-US" sz="2000">
                <a:latin typeface="Lucida Console"/>
              </a:rPr>
              <a:t>)</a:t>
            </a:r>
          </a:p>
          <a:p>
            <a:pPr lvl="1" eaLnBrk="1" hangingPunct="1"/>
            <a:r>
              <a:rPr lang="en-US" altLang="en-US" sz="2000"/>
              <a:t>Store just rightmost byte/halfword</a:t>
            </a:r>
            <a:endParaRPr lang="en-AU" altLang="en-US"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Footer Placeholder 3">
            <a:extLst>
              <a:ext uri="{FF2B5EF4-FFF2-40B4-BE49-F238E27FC236}">
                <a16:creationId xmlns:a16="http://schemas.microsoft.com/office/drawing/2014/main" id="{41FE0E41-C44C-184A-8657-0786CE80070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06EF497-60B3-2347-A193-191F428D8C82}" type="slidenum">
              <a:rPr lang="en-AU" altLang="en-US" sz="1400" smtClean="0"/>
              <a:pPr>
                <a:spcBef>
                  <a:spcPct val="0"/>
                </a:spcBef>
                <a:buClrTx/>
                <a:buSzTx/>
                <a:buFontTx/>
                <a:buNone/>
              </a:pPr>
              <a:t>49</a:t>
            </a:fld>
            <a:endParaRPr lang="en-AU" altLang="en-US" sz="1400"/>
          </a:p>
        </p:txBody>
      </p:sp>
      <p:sp>
        <p:nvSpPr>
          <p:cNvPr id="111618" name="Rectangle 2">
            <a:extLst>
              <a:ext uri="{FF2B5EF4-FFF2-40B4-BE49-F238E27FC236}">
                <a16:creationId xmlns:a16="http://schemas.microsoft.com/office/drawing/2014/main" id="{8AD0D4D6-09C5-724A-B77B-3D877718FD0E}"/>
              </a:ext>
            </a:extLst>
          </p:cNvPr>
          <p:cNvSpPr>
            <a:spLocks noGrp="1" noChangeArrowheads="1"/>
          </p:cNvSpPr>
          <p:nvPr>
            <p:ph type="title"/>
          </p:nvPr>
        </p:nvSpPr>
        <p:spPr/>
        <p:txBody>
          <a:bodyPr/>
          <a:lstStyle/>
          <a:p>
            <a:pPr eaLnBrk="1" hangingPunct="1"/>
            <a:r>
              <a:rPr lang="en-US" altLang="en-US"/>
              <a:t>String Copy Example</a:t>
            </a:r>
            <a:endParaRPr lang="en-AU" altLang="en-US"/>
          </a:p>
        </p:txBody>
      </p:sp>
      <p:sp>
        <p:nvSpPr>
          <p:cNvPr id="103428" name="Rectangle 3">
            <a:extLst>
              <a:ext uri="{FF2B5EF4-FFF2-40B4-BE49-F238E27FC236}">
                <a16:creationId xmlns:a16="http://schemas.microsoft.com/office/drawing/2014/main" id="{73F77040-3BF6-E342-8E01-CFF22698A8B7}"/>
              </a:ext>
            </a:extLst>
          </p:cNvPr>
          <p:cNvSpPr>
            <a:spLocks noGrp="1" noChangeArrowheads="1"/>
          </p:cNvSpPr>
          <p:nvPr>
            <p:ph type="body" idx="1"/>
          </p:nvPr>
        </p:nvSpPr>
        <p:spPr/>
        <p:txBody>
          <a:bodyPr/>
          <a:lstStyle/>
          <a:p>
            <a:pPr eaLnBrk="1" hangingPunct="1"/>
            <a:r>
              <a:rPr lang="en-US" altLang="en-US"/>
              <a:t>C code (naïve):</a:t>
            </a:r>
          </a:p>
          <a:p>
            <a:pPr lvl="1" eaLnBrk="1" hangingPunct="1"/>
            <a:r>
              <a:rPr lang="en-US" altLang="en-US"/>
              <a:t>Null-terminated string</a:t>
            </a:r>
          </a:p>
          <a:p>
            <a:pPr eaLnBrk="1" hangingPunct="1">
              <a:buFont typeface="Wingdings" pitchFamily="2" charset="2"/>
              <a:buNone/>
            </a:pPr>
            <a:r>
              <a:rPr lang="en-US" altLang="en-US" sz="2800">
                <a:latin typeface="Lucida Console" panose="020B0609040504020204" pitchFamily="49" charset="0"/>
              </a:rPr>
              <a:t>	void strcpy (char x[], char y[])</a:t>
            </a:r>
            <a:br>
              <a:rPr lang="en-US" altLang="en-US" sz="2800">
                <a:latin typeface="Lucida Console" panose="020B0609040504020204" pitchFamily="49" charset="0"/>
              </a:rPr>
            </a:br>
            <a:r>
              <a:rPr lang="en-US" altLang="en-US" sz="2800">
                <a:latin typeface="Lucida Console" panose="020B0609040504020204" pitchFamily="49" charset="0"/>
              </a:rPr>
              <a:t>{ int i;</a:t>
            </a:r>
            <a:br>
              <a:rPr lang="en-US" altLang="en-US" sz="2800">
                <a:latin typeface="Lucida Console" panose="020B0609040504020204" pitchFamily="49" charset="0"/>
              </a:rPr>
            </a:br>
            <a:r>
              <a:rPr lang="en-US" altLang="en-US" sz="2800">
                <a:latin typeface="Lucida Console" panose="020B0609040504020204" pitchFamily="49" charset="0"/>
              </a:rPr>
              <a:t>  i = 0;</a:t>
            </a:r>
            <a:br>
              <a:rPr lang="en-US" altLang="en-US" sz="2800">
                <a:latin typeface="Lucida Console" panose="020B0609040504020204" pitchFamily="49" charset="0"/>
              </a:rPr>
            </a:br>
            <a:r>
              <a:rPr lang="en-US" altLang="en-US" sz="2800">
                <a:latin typeface="Lucida Console" panose="020B0609040504020204" pitchFamily="49" charset="0"/>
              </a:rPr>
              <a:t>  while ((x[i]=y[i])!='\0')</a:t>
            </a:r>
            <a:br>
              <a:rPr lang="en-US" altLang="en-US" sz="2800">
                <a:latin typeface="Lucida Console" panose="020B0609040504020204" pitchFamily="49" charset="0"/>
              </a:rPr>
            </a:br>
            <a:r>
              <a:rPr lang="en-US" altLang="en-US" sz="2800">
                <a:latin typeface="Lucida Console" panose="020B0609040504020204" pitchFamily="49" charset="0"/>
              </a:rPr>
              <a:t>    i += 1;</a:t>
            </a:r>
            <a:br>
              <a:rPr lang="en-US" altLang="en-US" sz="2800">
                <a:latin typeface="Lucida Console" panose="020B0609040504020204" pitchFamily="49" charset="0"/>
              </a:rPr>
            </a:br>
            <a:r>
              <a:rPr lang="en-US" altLang="en-US" sz="2800">
                <a:latin typeface="Lucida Console" panose="020B0609040504020204" pitchFamily="49" charset="0"/>
              </a:rPr>
              <a:t>}</a:t>
            </a:r>
          </a:p>
          <a:p>
            <a:pPr lvl="1" eaLnBrk="1" hangingPunct="1"/>
            <a:r>
              <a:rPr lang="en-US" altLang="en-US"/>
              <a:t>Addresses of x, y in $a0, $a1</a:t>
            </a:r>
          </a:p>
          <a:p>
            <a:pPr lvl="1" eaLnBrk="1" hangingPunct="1"/>
            <a:r>
              <a:rPr lang="en-US" altLang="en-US"/>
              <a:t>i in $s0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a:extLst>
              <a:ext uri="{FF2B5EF4-FFF2-40B4-BE49-F238E27FC236}">
                <a16:creationId xmlns:a16="http://schemas.microsoft.com/office/drawing/2014/main" id="{FDB47728-5D13-614A-9801-73CA77720AB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5B220F7-9234-A846-A7BD-8CB2D9344B84}" type="slidenum">
              <a:rPr lang="en-AU" altLang="en-US" sz="1400" smtClean="0"/>
              <a:pPr>
                <a:spcBef>
                  <a:spcPct val="0"/>
                </a:spcBef>
                <a:buClrTx/>
                <a:buSzTx/>
                <a:buFontTx/>
                <a:buNone/>
              </a:pPr>
              <a:t>5</a:t>
            </a:fld>
            <a:endParaRPr lang="en-AU" altLang="en-US" sz="1400"/>
          </a:p>
        </p:txBody>
      </p:sp>
      <p:sp>
        <p:nvSpPr>
          <p:cNvPr id="23554" name="Rectangle 2">
            <a:extLst>
              <a:ext uri="{FF2B5EF4-FFF2-40B4-BE49-F238E27FC236}">
                <a16:creationId xmlns:a16="http://schemas.microsoft.com/office/drawing/2014/main" id="{9F70046F-3A53-AE46-8DBB-76C6DED092B4}"/>
              </a:ext>
            </a:extLst>
          </p:cNvPr>
          <p:cNvSpPr>
            <a:spLocks noGrp="1" noChangeArrowheads="1"/>
          </p:cNvSpPr>
          <p:nvPr>
            <p:ph type="title"/>
          </p:nvPr>
        </p:nvSpPr>
        <p:spPr/>
        <p:txBody>
          <a:bodyPr/>
          <a:lstStyle/>
          <a:p>
            <a:pPr eaLnBrk="1" hangingPunct="1"/>
            <a:r>
              <a:rPr lang="en-US" altLang="en-US"/>
              <a:t>Arithmetic Example</a:t>
            </a:r>
            <a:endParaRPr lang="en-AU" altLang="en-US"/>
          </a:p>
        </p:txBody>
      </p:sp>
      <p:sp>
        <p:nvSpPr>
          <p:cNvPr id="23555" name="Rectangle 3">
            <a:extLst>
              <a:ext uri="{FF2B5EF4-FFF2-40B4-BE49-F238E27FC236}">
                <a16:creationId xmlns:a16="http://schemas.microsoft.com/office/drawing/2014/main" id="{9675080A-E11C-7844-8BD2-F013C6C936BD}"/>
              </a:ext>
            </a:extLst>
          </p:cNvPr>
          <p:cNvSpPr>
            <a:spLocks noGrp="1" noChangeArrowheads="1"/>
          </p:cNvSpPr>
          <p:nvPr>
            <p:ph type="body" idx="1"/>
          </p:nvPr>
        </p:nvSpPr>
        <p:spPr/>
        <p:txBody>
          <a:bodyPr/>
          <a:lstStyle/>
          <a:p>
            <a:pPr eaLnBrk="1" hangingPunct="1"/>
            <a:r>
              <a:rPr lang="en-US" altLang="en-US"/>
              <a:t>C code:</a:t>
            </a:r>
          </a:p>
          <a:p>
            <a:pPr eaLnBrk="1" hangingPunct="1">
              <a:spcBef>
                <a:spcPct val="50000"/>
              </a:spcBef>
              <a:spcAft>
                <a:spcPct val="30000"/>
              </a:spcAft>
              <a:buFont typeface="Wingdings" pitchFamily="2" charset="2"/>
              <a:buNone/>
            </a:pPr>
            <a:r>
              <a:rPr lang="en-US" altLang="en-US" sz="2800">
                <a:latin typeface="Lucida Console" panose="020B0609040504020204" pitchFamily="49" charset="0"/>
              </a:rPr>
              <a:t>	f = (g + h) - (i + j);</a:t>
            </a:r>
          </a:p>
          <a:p>
            <a:pPr eaLnBrk="1" hangingPunct="1"/>
            <a:r>
              <a:rPr lang="en-US" altLang="en-US"/>
              <a:t>Compiled MIPS code:</a:t>
            </a:r>
          </a:p>
          <a:p>
            <a:pPr eaLnBrk="1" hangingPunct="1">
              <a:spcBef>
                <a:spcPct val="50000"/>
              </a:spcBef>
              <a:spcAft>
                <a:spcPct val="30000"/>
              </a:spcAft>
              <a:buFont typeface="Wingdings" pitchFamily="2" charset="2"/>
              <a:buNone/>
            </a:pPr>
            <a:r>
              <a:rPr lang="en-US" altLang="en-US" sz="2800">
                <a:latin typeface="Lucida Console" panose="020B0609040504020204" pitchFamily="49" charset="0"/>
              </a:rPr>
              <a:t>	add t0, g, h   # temp t0 = g + h</a:t>
            </a:r>
            <a:br>
              <a:rPr lang="en-US" altLang="en-US" sz="2800">
                <a:latin typeface="Lucida Console" panose="020B0609040504020204" pitchFamily="49" charset="0"/>
              </a:rPr>
            </a:br>
            <a:r>
              <a:rPr lang="en-US" altLang="en-US" sz="2800">
                <a:latin typeface="Lucida Console" panose="020B0609040504020204" pitchFamily="49" charset="0"/>
              </a:rPr>
              <a:t>add t1, i, j   # temp t1 = i + j</a:t>
            </a:r>
            <a:br>
              <a:rPr lang="en-US" altLang="en-US" sz="2800">
                <a:latin typeface="Lucida Console" panose="020B0609040504020204" pitchFamily="49" charset="0"/>
              </a:rPr>
            </a:br>
            <a:r>
              <a:rPr lang="en-US" altLang="en-US" sz="2800">
                <a:latin typeface="Lucida Console" panose="020B0609040504020204" pitchFamily="49" charset="0"/>
              </a:rPr>
              <a:t>sub f, t0, t1  # f = t0 - t1</a:t>
            </a:r>
            <a:endParaRPr lang="en-AU"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Footer Placeholder 3">
            <a:extLst>
              <a:ext uri="{FF2B5EF4-FFF2-40B4-BE49-F238E27FC236}">
                <a16:creationId xmlns:a16="http://schemas.microsoft.com/office/drawing/2014/main" id="{644F4689-479F-8B4B-B318-8BFEEFF40821}"/>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CC438EA-940C-5B42-BCC3-AFA6FE10912F}" type="slidenum">
              <a:rPr lang="en-AU" altLang="en-US" sz="1400" smtClean="0"/>
              <a:pPr>
                <a:spcBef>
                  <a:spcPct val="0"/>
                </a:spcBef>
                <a:buClrTx/>
                <a:buSzTx/>
                <a:buFontTx/>
                <a:buNone/>
              </a:pPr>
              <a:t>50</a:t>
            </a:fld>
            <a:endParaRPr lang="en-AU" altLang="en-US" sz="1400"/>
          </a:p>
        </p:txBody>
      </p:sp>
      <p:sp>
        <p:nvSpPr>
          <p:cNvPr id="113666" name="Rectangle 4">
            <a:extLst>
              <a:ext uri="{FF2B5EF4-FFF2-40B4-BE49-F238E27FC236}">
                <a16:creationId xmlns:a16="http://schemas.microsoft.com/office/drawing/2014/main" id="{0BADF6E5-DD55-344B-9891-528D26880424}"/>
              </a:ext>
            </a:extLst>
          </p:cNvPr>
          <p:cNvSpPr>
            <a:spLocks noChangeArrowheads="1"/>
          </p:cNvSpPr>
          <p:nvPr/>
        </p:nvSpPr>
        <p:spPr bwMode="auto">
          <a:xfrm>
            <a:off x="1009650" y="1657350"/>
            <a:ext cx="7477125" cy="279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3667" name="Rectangle 5">
            <a:extLst>
              <a:ext uri="{FF2B5EF4-FFF2-40B4-BE49-F238E27FC236}">
                <a16:creationId xmlns:a16="http://schemas.microsoft.com/office/drawing/2014/main" id="{15B58C9D-DCDC-F445-8E76-6543F496B612}"/>
              </a:ext>
            </a:extLst>
          </p:cNvPr>
          <p:cNvSpPr>
            <a:spLocks noChangeArrowheads="1"/>
          </p:cNvSpPr>
          <p:nvPr/>
        </p:nvSpPr>
        <p:spPr bwMode="auto">
          <a:xfrm>
            <a:off x="1009650" y="1936750"/>
            <a:ext cx="7477125" cy="5461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3668" name="Rectangle 6">
            <a:extLst>
              <a:ext uri="{FF2B5EF4-FFF2-40B4-BE49-F238E27FC236}">
                <a16:creationId xmlns:a16="http://schemas.microsoft.com/office/drawing/2014/main" id="{DF44AD0B-058D-1841-AB9C-AA9DFABC27ED}"/>
              </a:ext>
            </a:extLst>
          </p:cNvPr>
          <p:cNvSpPr>
            <a:spLocks noChangeArrowheads="1"/>
          </p:cNvSpPr>
          <p:nvPr/>
        </p:nvSpPr>
        <p:spPr bwMode="auto">
          <a:xfrm>
            <a:off x="1009650" y="2482850"/>
            <a:ext cx="7477125" cy="279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3669" name="Rectangle 7">
            <a:extLst>
              <a:ext uri="{FF2B5EF4-FFF2-40B4-BE49-F238E27FC236}">
                <a16:creationId xmlns:a16="http://schemas.microsoft.com/office/drawing/2014/main" id="{9497D524-560A-1146-A31F-992655C0C88A}"/>
              </a:ext>
            </a:extLst>
          </p:cNvPr>
          <p:cNvSpPr>
            <a:spLocks noChangeArrowheads="1"/>
          </p:cNvSpPr>
          <p:nvPr/>
        </p:nvSpPr>
        <p:spPr bwMode="auto">
          <a:xfrm>
            <a:off x="1009650" y="2762250"/>
            <a:ext cx="7477125" cy="5397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3670" name="Rectangle 8">
            <a:extLst>
              <a:ext uri="{FF2B5EF4-FFF2-40B4-BE49-F238E27FC236}">
                <a16:creationId xmlns:a16="http://schemas.microsoft.com/office/drawing/2014/main" id="{FFE219E1-C889-9749-A892-A9715D66E4C3}"/>
              </a:ext>
            </a:extLst>
          </p:cNvPr>
          <p:cNvSpPr>
            <a:spLocks noChangeArrowheads="1"/>
          </p:cNvSpPr>
          <p:nvPr/>
        </p:nvSpPr>
        <p:spPr bwMode="auto">
          <a:xfrm>
            <a:off x="1009650" y="3302000"/>
            <a:ext cx="7477125" cy="558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3671" name="Rectangle 9">
            <a:extLst>
              <a:ext uri="{FF2B5EF4-FFF2-40B4-BE49-F238E27FC236}">
                <a16:creationId xmlns:a16="http://schemas.microsoft.com/office/drawing/2014/main" id="{E13025AC-04BE-654C-A4D3-9C0CCD35E670}"/>
              </a:ext>
            </a:extLst>
          </p:cNvPr>
          <p:cNvSpPr>
            <a:spLocks noChangeArrowheads="1"/>
          </p:cNvSpPr>
          <p:nvPr/>
        </p:nvSpPr>
        <p:spPr bwMode="auto">
          <a:xfrm>
            <a:off x="1009650" y="3860800"/>
            <a:ext cx="7477125" cy="273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3672" name="Rectangle 10">
            <a:extLst>
              <a:ext uri="{FF2B5EF4-FFF2-40B4-BE49-F238E27FC236}">
                <a16:creationId xmlns:a16="http://schemas.microsoft.com/office/drawing/2014/main" id="{7CB2EF89-5D76-184A-9CF8-8A9C560207C7}"/>
              </a:ext>
            </a:extLst>
          </p:cNvPr>
          <p:cNvSpPr>
            <a:spLocks noChangeArrowheads="1"/>
          </p:cNvSpPr>
          <p:nvPr/>
        </p:nvSpPr>
        <p:spPr bwMode="auto">
          <a:xfrm>
            <a:off x="1009650" y="4133850"/>
            <a:ext cx="7477125" cy="5524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3673" name="Rectangle 11">
            <a:extLst>
              <a:ext uri="{FF2B5EF4-FFF2-40B4-BE49-F238E27FC236}">
                <a16:creationId xmlns:a16="http://schemas.microsoft.com/office/drawing/2014/main" id="{DE66D881-FDF9-C54F-BE0C-F91C6D117051}"/>
              </a:ext>
            </a:extLst>
          </p:cNvPr>
          <p:cNvSpPr>
            <a:spLocks noChangeArrowheads="1"/>
          </p:cNvSpPr>
          <p:nvPr/>
        </p:nvSpPr>
        <p:spPr bwMode="auto">
          <a:xfrm>
            <a:off x="1009650" y="4686300"/>
            <a:ext cx="7477125" cy="5524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3674" name="Rectangle 12">
            <a:extLst>
              <a:ext uri="{FF2B5EF4-FFF2-40B4-BE49-F238E27FC236}">
                <a16:creationId xmlns:a16="http://schemas.microsoft.com/office/drawing/2014/main" id="{7E3AF0DB-5109-CC4F-B60E-A1935500F783}"/>
              </a:ext>
            </a:extLst>
          </p:cNvPr>
          <p:cNvSpPr>
            <a:spLocks noChangeArrowheads="1"/>
          </p:cNvSpPr>
          <p:nvPr/>
        </p:nvSpPr>
        <p:spPr bwMode="auto">
          <a:xfrm>
            <a:off x="1009650" y="5238750"/>
            <a:ext cx="7477125" cy="2857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3675" name="Rectangle 2">
            <a:extLst>
              <a:ext uri="{FF2B5EF4-FFF2-40B4-BE49-F238E27FC236}">
                <a16:creationId xmlns:a16="http://schemas.microsoft.com/office/drawing/2014/main" id="{678EE09C-4FC3-B548-8471-39FD229B9C8D}"/>
              </a:ext>
            </a:extLst>
          </p:cNvPr>
          <p:cNvSpPr>
            <a:spLocks noGrp="1" noChangeArrowheads="1"/>
          </p:cNvSpPr>
          <p:nvPr>
            <p:ph type="title"/>
          </p:nvPr>
        </p:nvSpPr>
        <p:spPr/>
        <p:txBody>
          <a:bodyPr/>
          <a:lstStyle/>
          <a:p>
            <a:pPr eaLnBrk="1" hangingPunct="1"/>
            <a:r>
              <a:rPr lang="en-US" altLang="en-US"/>
              <a:t>String Copy Example</a:t>
            </a:r>
            <a:endParaRPr lang="en-AU" altLang="en-US"/>
          </a:p>
        </p:txBody>
      </p:sp>
      <p:sp>
        <p:nvSpPr>
          <p:cNvPr id="113676" name="Rectangle 3">
            <a:extLst>
              <a:ext uri="{FF2B5EF4-FFF2-40B4-BE49-F238E27FC236}">
                <a16:creationId xmlns:a16="http://schemas.microsoft.com/office/drawing/2014/main" id="{89A76F46-0D31-AC48-A22E-452D3F528CA8}"/>
              </a:ext>
            </a:extLst>
          </p:cNvPr>
          <p:cNvSpPr>
            <a:spLocks noGrp="1" noChangeArrowheads="1"/>
          </p:cNvSpPr>
          <p:nvPr>
            <p:ph type="body" idx="1"/>
          </p:nvPr>
        </p:nvSpPr>
        <p:spPr/>
        <p:txBody>
          <a:bodyPr/>
          <a:lstStyle/>
          <a:p>
            <a:pPr eaLnBrk="1" hangingPunct="1"/>
            <a:r>
              <a:rPr lang="en-US" altLang="en-US" sz="2800"/>
              <a:t>MIPS code:</a:t>
            </a:r>
          </a:p>
          <a:p>
            <a:pPr eaLnBrk="1" hangingPunct="1">
              <a:buFont typeface="Wingdings" pitchFamily="2" charset="2"/>
              <a:buNone/>
            </a:pPr>
            <a:r>
              <a:rPr lang="en-US" altLang="en-US" sz="1800">
                <a:latin typeface="Lucida Console" panose="020B0609040504020204" pitchFamily="49" charset="0"/>
              </a:rPr>
              <a:t>	strcpy:</a:t>
            </a:r>
            <a:br>
              <a:rPr lang="en-US" altLang="en-US" sz="1800">
                <a:latin typeface="Lucida Console" panose="020B0609040504020204" pitchFamily="49" charset="0"/>
              </a:rPr>
            </a:br>
            <a:r>
              <a:rPr lang="en-US" altLang="en-US" sz="1800">
                <a:latin typeface="Lucida Console" panose="020B0609040504020204" pitchFamily="49" charset="0"/>
              </a:rPr>
              <a:t>    addi $sp, $sp, -4      # adjust stack for 1 item</a:t>
            </a:r>
            <a:br>
              <a:rPr lang="en-US" altLang="en-US" sz="1800">
                <a:latin typeface="Lucida Console" panose="020B0609040504020204" pitchFamily="49" charset="0"/>
              </a:rPr>
            </a:br>
            <a:r>
              <a:rPr lang="en-US" altLang="en-US" sz="1800">
                <a:latin typeface="Lucida Console" panose="020B0609040504020204" pitchFamily="49" charset="0"/>
              </a:rPr>
              <a:t>    sw   $s0, 0($sp)       # save $s0</a:t>
            </a:r>
            <a:br>
              <a:rPr lang="en-US" altLang="en-US" sz="1800">
                <a:latin typeface="Lucida Console" panose="020B0609040504020204" pitchFamily="49" charset="0"/>
              </a:rPr>
            </a:br>
            <a:r>
              <a:rPr lang="en-US" altLang="en-US" sz="1800">
                <a:latin typeface="Lucida Console" panose="020B0609040504020204" pitchFamily="49" charset="0"/>
              </a:rPr>
              <a:t>    add  $s0, $zero, $zero # i = 0</a:t>
            </a:r>
            <a:br>
              <a:rPr lang="en-US" altLang="en-US" sz="1800">
                <a:latin typeface="Lucida Console" panose="020B0609040504020204" pitchFamily="49" charset="0"/>
              </a:rPr>
            </a:br>
            <a:r>
              <a:rPr lang="en-US" altLang="en-US" sz="1800">
                <a:latin typeface="Lucida Console" panose="020B0609040504020204" pitchFamily="49" charset="0"/>
              </a:rPr>
              <a:t>L1: add  $t1, $s0, $a1     # addr of y[i] in $t1</a:t>
            </a:r>
            <a:br>
              <a:rPr lang="en-US" altLang="en-US" sz="1800">
                <a:latin typeface="Lucida Console" panose="020B0609040504020204" pitchFamily="49" charset="0"/>
              </a:rPr>
            </a:br>
            <a:r>
              <a:rPr lang="en-US" altLang="en-US" sz="1800">
                <a:latin typeface="Lucida Console" panose="020B0609040504020204" pitchFamily="49" charset="0"/>
              </a:rPr>
              <a:t>    lbu  $t2, 0($t1)       # $t2 = y[i]</a:t>
            </a:r>
            <a:br>
              <a:rPr lang="en-US" altLang="en-US" sz="1800">
                <a:latin typeface="Lucida Console" panose="020B0609040504020204" pitchFamily="49" charset="0"/>
              </a:rPr>
            </a:br>
            <a:r>
              <a:rPr lang="en-US" altLang="en-US" sz="1800">
                <a:latin typeface="Lucida Console" panose="020B0609040504020204" pitchFamily="49" charset="0"/>
              </a:rPr>
              <a:t>    add  $t3, $s0, $a0     # addr of x[i] in $t3</a:t>
            </a:r>
            <a:br>
              <a:rPr lang="en-US" altLang="en-US" sz="1800">
                <a:latin typeface="Lucida Console" panose="020B0609040504020204" pitchFamily="49" charset="0"/>
              </a:rPr>
            </a:br>
            <a:r>
              <a:rPr lang="en-US" altLang="en-US" sz="1800">
                <a:latin typeface="Lucida Console" panose="020B0609040504020204" pitchFamily="49" charset="0"/>
              </a:rPr>
              <a:t>    sb   $t2, 0($t3)       # x[i] = y[i]</a:t>
            </a:r>
            <a:br>
              <a:rPr lang="en-US" altLang="en-US" sz="1800">
                <a:latin typeface="Lucida Console" panose="020B0609040504020204" pitchFamily="49" charset="0"/>
              </a:rPr>
            </a:br>
            <a:r>
              <a:rPr lang="en-US" altLang="en-US" sz="1800">
                <a:latin typeface="Lucida Console" panose="020B0609040504020204" pitchFamily="49" charset="0"/>
              </a:rPr>
              <a:t>    beq  $t2, $zero, L2    # exit loop if y[i] == 0  </a:t>
            </a:r>
            <a:br>
              <a:rPr lang="en-US" altLang="en-US" sz="1800">
                <a:latin typeface="Lucida Console" panose="020B0609040504020204" pitchFamily="49" charset="0"/>
              </a:rPr>
            </a:br>
            <a:r>
              <a:rPr lang="en-US" altLang="en-US" sz="1800">
                <a:latin typeface="Lucida Console" panose="020B0609040504020204" pitchFamily="49" charset="0"/>
              </a:rPr>
              <a:t>    addi $s0, $s0, 1       # i = i + 1</a:t>
            </a:r>
            <a:br>
              <a:rPr lang="en-US" altLang="en-US" sz="1800">
                <a:latin typeface="Lucida Console" panose="020B0609040504020204" pitchFamily="49" charset="0"/>
              </a:rPr>
            </a:br>
            <a:r>
              <a:rPr lang="en-US" altLang="en-US" sz="1800">
                <a:latin typeface="Lucida Console" panose="020B0609040504020204" pitchFamily="49" charset="0"/>
              </a:rPr>
              <a:t>    j    L1                # next iteration of loop</a:t>
            </a:r>
            <a:br>
              <a:rPr lang="en-US" altLang="en-US" sz="1800">
                <a:latin typeface="Lucida Console" panose="020B0609040504020204" pitchFamily="49" charset="0"/>
              </a:rPr>
            </a:br>
            <a:r>
              <a:rPr lang="en-US" altLang="en-US" sz="1800">
                <a:latin typeface="Lucida Console" panose="020B0609040504020204" pitchFamily="49" charset="0"/>
              </a:rPr>
              <a:t>L2: lw   $s0, 0($sp)       # restore saved $s0</a:t>
            </a:r>
            <a:br>
              <a:rPr lang="en-US" altLang="en-US" sz="1800">
                <a:latin typeface="Lucida Console" panose="020B0609040504020204" pitchFamily="49" charset="0"/>
              </a:rPr>
            </a:br>
            <a:r>
              <a:rPr lang="en-US" altLang="en-US" sz="1800">
                <a:latin typeface="Lucida Console" panose="020B0609040504020204" pitchFamily="49" charset="0"/>
              </a:rPr>
              <a:t>    addi $sp, $sp, 4       # pop 1 item from stack</a:t>
            </a:r>
            <a:br>
              <a:rPr lang="en-US" altLang="en-US" sz="1800">
                <a:latin typeface="Lucida Console" panose="020B0609040504020204" pitchFamily="49" charset="0"/>
              </a:rPr>
            </a:br>
            <a:r>
              <a:rPr lang="en-US" altLang="en-US" sz="1800">
                <a:latin typeface="Lucida Console" panose="020B0609040504020204" pitchFamily="49" charset="0"/>
              </a:rPr>
              <a:t>    jr   $ra               # and return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a:extLst>
              <a:ext uri="{FF2B5EF4-FFF2-40B4-BE49-F238E27FC236}">
                <a16:creationId xmlns:a16="http://schemas.microsoft.com/office/drawing/2014/main" id="{ACB24521-E1B6-7E4D-9BAD-A787DF6E368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1B8E14C0-0D57-564B-B8D9-785E52219FC0}" type="slidenum">
              <a:rPr lang="en-AU" altLang="en-US" sz="1400" smtClean="0"/>
              <a:pPr>
                <a:spcBef>
                  <a:spcPct val="0"/>
                </a:spcBef>
                <a:buClrTx/>
                <a:buSzTx/>
                <a:buFontTx/>
                <a:buNone/>
              </a:pPr>
              <a:t>6</a:t>
            </a:fld>
            <a:endParaRPr lang="en-AU" altLang="en-US" sz="1400"/>
          </a:p>
        </p:txBody>
      </p:sp>
      <p:sp>
        <p:nvSpPr>
          <p:cNvPr id="25602" name="Rectangle 5">
            <a:extLst>
              <a:ext uri="{FF2B5EF4-FFF2-40B4-BE49-F238E27FC236}">
                <a16:creationId xmlns:a16="http://schemas.microsoft.com/office/drawing/2014/main" id="{2A0EC047-0AAF-904E-B59A-5E8A79123661}"/>
              </a:ext>
            </a:extLst>
          </p:cNvPr>
          <p:cNvSpPr>
            <a:spLocks noGrp="1" noChangeArrowheads="1"/>
          </p:cNvSpPr>
          <p:nvPr>
            <p:ph type="title"/>
          </p:nvPr>
        </p:nvSpPr>
        <p:spPr/>
        <p:txBody>
          <a:bodyPr/>
          <a:lstStyle/>
          <a:p>
            <a:pPr eaLnBrk="1" hangingPunct="1"/>
            <a:r>
              <a:rPr lang="en-US" altLang="en-US"/>
              <a:t>Register Operands</a:t>
            </a:r>
            <a:endParaRPr lang="en-AU" altLang="en-US"/>
          </a:p>
        </p:txBody>
      </p:sp>
      <p:sp>
        <p:nvSpPr>
          <p:cNvPr id="25603" name="Rectangle 6">
            <a:extLst>
              <a:ext uri="{FF2B5EF4-FFF2-40B4-BE49-F238E27FC236}">
                <a16:creationId xmlns:a16="http://schemas.microsoft.com/office/drawing/2014/main" id="{CF7AAE1F-F007-0C43-8932-07E0315F25BE}"/>
              </a:ext>
            </a:extLst>
          </p:cNvPr>
          <p:cNvSpPr>
            <a:spLocks noGrp="1" noChangeArrowheads="1"/>
          </p:cNvSpPr>
          <p:nvPr>
            <p:ph type="body" idx="1"/>
          </p:nvPr>
        </p:nvSpPr>
        <p:spPr/>
        <p:txBody>
          <a:bodyPr/>
          <a:lstStyle/>
          <a:p>
            <a:pPr eaLnBrk="1" hangingPunct="1">
              <a:lnSpc>
                <a:spcPct val="90000"/>
              </a:lnSpc>
            </a:pPr>
            <a:r>
              <a:rPr lang="en-US" altLang="en-US" sz="2800"/>
              <a:t>Arithmetic instructions use register</a:t>
            </a:r>
            <a:br>
              <a:rPr lang="en-US" altLang="en-US" sz="2800"/>
            </a:br>
            <a:r>
              <a:rPr lang="en-US" altLang="en-US" sz="2800"/>
              <a:t>operands</a:t>
            </a:r>
          </a:p>
          <a:p>
            <a:pPr eaLnBrk="1" hangingPunct="1">
              <a:lnSpc>
                <a:spcPct val="90000"/>
              </a:lnSpc>
            </a:pPr>
            <a:r>
              <a:rPr lang="en-US" altLang="en-US" sz="2800"/>
              <a:t>MIPS has a 32 × 32-bit register file</a:t>
            </a:r>
          </a:p>
          <a:p>
            <a:pPr lvl="1" eaLnBrk="1" hangingPunct="1">
              <a:lnSpc>
                <a:spcPct val="90000"/>
              </a:lnSpc>
            </a:pPr>
            <a:r>
              <a:rPr lang="en-US" altLang="en-US" sz="2400"/>
              <a:t>Use for frequently accessed data</a:t>
            </a:r>
          </a:p>
          <a:p>
            <a:pPr lvl="1" eaLnBrk="1" hangingPunct="1">
              <a:lnSpc>
                <a:spcPct val="90000"/>
              </a:lnSpc>
            </a:pPr>
            <a:r>
              <a:rPr lang="en-US" altLang="en-US" sz="2400"/>
              <a:t>Numbered 0 to 31</a:t>
            </a:r>
          </a:p>
          <a:p>
            <a:pPr lvl="1" eaLnBrk="1" hangingPunct="1">
              <a:lnSpc>
                <a:spcPct val="90000"/>
              </a:lnSpc>
            </a:pPr>
            <a:r>
              <a:rPr lang="en-US" altLang="en-US" sz="2400"/>
              <a:t>32-bit data called a “word”</a:t>
            </a:r>
          </a:p>
          <a:p>
            <a:pPr eaLnBrk="1" hangingPunct="1">
              <a:lnSpc>
                <a:spcPct val="90000"/>
              </a:lnSpc>
            </a:pPr>
            <a:r>
              <a:rPr lang="en-US" altLang="en-US" sz="2800"/>
              <a:t>Assembler names</a:t>
            </a:r>
          </a:p>
          <a:p>
            <a:pPr lvl="1" eaLnBrk="1" hangingPunct="1">
              <a:lnSpc>
                <a:spcPct val="90000"/>
              </a:lnSpc>
            </a:pPr>
            <a:r>
              <a:rPr lang="en-US" altLang="en-US" sz="2400"/>
              <a:t>$t0, $t1, …, $t9 for temporary values</a:t>
            </a:r>
          </a:p>
          <a:p>
            <a:pPr lvl="1" eaLnBrk="1" hangingPunct="1">
              <a:lnSpc>
                <a:spcPct val="90000"/>
              </a:lnSpc>
            </a:pPr>
            <a:r>
              <a:rPr lang="en-US" altLang="en-US" sz="2400"/>
              <a:t>$s0, $s1, …, $s7 for saved variables</a:t>
            </a:r>
          </a:p>
          <a:p>
            <a:pPr eaLnBrk="1" hangingPunct="1">
              <a:lnSpc>
                <a:spcPct val="90000"/>
              </a:lnSpc>
            </a:pPr>
            <a:r>
              <a:rPr lang="en-US" altLang="en-US" sz="2800" i="1"/>
              <a:t>Design Principle 2:</a:t>
            </a:r>
            <a:r>
              <a:rPr lang="en-US" altLang="en-US" sz="2800"/>
              <a:t> Smaller is faster</a:t>
            </a:r>
          </a:p>
          <a:p>
            <a:pPr lvl="1" eaLnBrk="1" hangingPunct="1">
              <a:lnSpc>
                <a:spcPct val="90000"/>
              </a:lnSpc>
            </a:pPr>
            <a:r>
              <a:rPr lang="en-US" altLang="en-US" sz="2400"/>
              <a:t>c.f. main memory: millions of locations</a:t>
            </a:r>
          </a:p>
        </p:txBody>
      </p:sp>
      <p:sp>
        <p:nvSpPr>
          <p:cNvPr id="25604" name="Text Box 4">
            <a:extLst>
              <a:ext uri="{FF2B5EF4-FFF2-40B4-BE49-F238E27FC236}">
                <a16:creationId xmlns:a16="http://schemas.microsoft.com/office/drawing/2014/main" id="{A0C44914-D0D9-BB4D-9F75-707FF858CC10}"/>
              </a:ext>
            </a:extLst>
          </p:cNvPr>
          <p:cNvSpPr txBox="1">
            <a:spLocks noChangeArrowheads="1"/>
          </p:cNvSpPr>
          <p:nvPr/>
        </p:nvSpPr>
        <p:spPr bwMode="auto">
          <a:xfrm rot="5400000">
            <a:off x="6734969" y="2042319"/>
            <a:ext cx="44513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§2.3 Operands of the Computer Hardware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a:extLst>
              <a:ext uri="{FF2B5EF4-FFF2-40B4-BE49-F238E27FC236}">
                <a16:creationId xmlns:a16="http://schemas.microsoft.com/office/drawing/2014/main" id="{5392E842-0031-8743-B4A2-3D50650EB5F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683B07AD-F7C1-AF4C-8025-C92DC66F82A6}" type="slidenum">
              <a:rPr lang="en-AU" altLang="en-US" sz="1400" smtClean="0"/>
              <a:pPr>
                <a:spcBef>
                  <a:spcPct val="0"/>
                </a:spcBef>
                <a:buClrTx/>
                <a:buSzTx/>
                <a:buFontTx/>
                <a:buNone/>
              </a:pPr>
              <a:t>7</a:t>
            </a:fld>
            <a:endParaRPr lang="en-AU" altLang="en-US" sz="1400"/>
          </a:p>
        </p:txBody>
      </p:sp>
      <p:sp>
        <p:nvSpPr>
          <p:cNvPr id="27650" name="Rectangle 4">
            <a:extLst>
              <a:ext uri="{FF2B5EF4-FFF2-40B4-BE49-F238E27FC236}">
                <a16:creationId xmlns:a16="http://schemas.microsoft.com/office/drawing/2014/main" id="{B91B1360-410F-9C46-9740-0EE5D07C12C9}"/>
              </a:ext>
            </a:extLst>
          </p:cNvPr>
          <p:cNvSpPr>
            <a:spLocks noGrp="1" noChangeArrowheads="1"/>
          </p:cNvSpPr>
          <p:nvPr>
            <p:ph type="title"/>
          </p:nvPr>
        </p:nvSpPr>
        <p:spPr/>
        <p:txBody>
          <a:bodyPr/>
          <a:lstStyle/>
          <a:p>
            <a:pPr eaLnBrk="1" hangingPunct="1"/>
            <a:r>
              <a:rPr lang="en-US" altLang="en-US"/>
              <a:t>Register Operand Example</a:t>
            </a:r>
            <a:endParaRPr lang="en-AU" altLang="en-US"/>
          </a:p>
        </p:txBody>
      </p:sp>
      <p:sp>
        <p:nvSpPr>
          <p:cNvPr id="27651" name="Rectangle 5">
            <a:extLst>
              <a:ext uri="{FF2B5EF4-FFF2-40B4-BE49-F238E27FC236}">
                <a16:creationId xmlns:a16="http://schemas.microsoft.com/office/drawing/2014/main" id="{8F2B862B-F0DB-AC46-8060-FDBF0218AAF3}"/>
              </a:ext>
            </a:extLst>
          </p:cNvPr>
          <p:cNvSpPr>
            <a:spLocks noGrp="1" noChangeArrowheads="1"/>
          </p:cNvSpPr>
          <p:nvPr>
            <p:ph type="body" idx="1"/>
          </p:nvPr>
        </p:nvSpPr>
        <p:spPr/>
        <p:txBody>
          <a:bodyPr/>
          <a:lstStyle/>
          <a:p>
            <a:pPr eaLnBrk="1" hangingPunct="1"/>
            <a:r>
              <a:rPr lang="en-US" altLang="en-US"/>
              <a:t>C code:</a:t>
            </a:r>
          </a:p>
          <a:p>
            <a:pPr eaLnBrk="1" hangingPunct="1">
              <a:buFont typeface="Wingdings" pitchFamily="2" charset="2"/>
              <a:buNone/>
            </a:pPr>
            <a:r>
              <a:rPr lang="en-US" altLang="en-US" sz="2800">
                <a:latin typeface="Lucida Console" panose="020B0609040504020204" pitchFamily="49" charset="0"/>
              </a:rPr>
              <a:t>	f = (g + h) - (i + j);</a:t>
            </a:r>
          </a:p>
          <a:p>
            <a:pPr lvl="1" eaLnBrk="1" hangingPunct="1"/>
            <a:r>
              <a:rPr lang="en-US" altLang="en-US"/>
              <a:t>f, …, j in $s0, …, $s4</a:t>
            </a:r>
          </a:p>
          <a:p>
            <a:pPr eaLnBrk="1" hangingPunct="1"/>
            <a:r>
              <a:rPr lang="en-US" altLang="en-US"/>
              <a:t>Compiled MIPS code:</a:t>
            </a:r>
          </a:p>
          <a:p>
            <a:pPr eaLnBrk="1" hangingPunct="1">
              <a:buFont typeface="Wingdings" pitchFamily="2" charset="2"/>
              <a:buNone/>
            </a:pPr>
            <a:r>
              <a:rPr lang="en-US" altLang="en-US" sz="2800">
                <a:latin typeface="Lucida Console" panose="020B0609040504020204" pitchFamily="49" charset="0"/>
              </a:rPr>
              <a:t>	add $t0, $s1, $s2</a:t>
            </a:r>
            <a:br>
              <a:rPr lang="en-US" altLang="en-US" sz="2800">
                <a:latin typeface="Lucida Console" panose="020B0609040504020204" pitchFamily="49" charset="0"/>
              </a:rPr>
            </a:br>
            <a:r>
              <a:rPr lang="en-US" altLang="en-US" sz="2800">
                <a:latin typeface="Lucida Console" panose="020B0609040504020204" pitchFamily="49" charset="0"/>
              </a:rPr>
              <a:t>add $t1, $s3, $s4</a:t>
            </a:r>
            <a:br>
              <a:rPr lang="en-US" altLang="en-US" sz="2800">
                <a:latin typeface="Lucida Console" panose="020B0609040504020204" pitchFamily="49" charset="0"/>
              </a:rPr>
            </a:br>
            <a:r>
              <a:rPr lang="en-US" altLang="en-US" sz="2800">
                <a:latin typeface="Lucida Console" panose="020B0609040504020204" pitchFamily="49" charset="0"/>
              </a:rPr>
              <a:t>sub $s0, $t0, $t1</a:t>
            </a:r>
            <a:endParaRPr lang="en-AU" altLang="en-US" sz="2800">
              <a:latin typeface="Lucida Console" panose="020B060904050402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3">
            <a:extLst>
              <a:ext uri="{FF2B5EF4-FFF2-40B4-BE49-F238E27FC236}">
                <a16:creationId xmlns:a16="http://schemas.microsoft.com/office/drawing/2014/main" id="{8B38852F-916E-0844-B16C-39D34E916D3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71F1040-6415-1141-B71B-A2B882429272}" type="slidenum">
              <a:rPr lang="en-AU" altLang="en-US" sz="1400" smtClean="0"/>
              <a:pPr>
                <a:spcBef>
                  <a:spcPct val="0"/>
                </a:spcBef>
                <a:buClrTx/>
                <a:buSzTx/>
                <a:buFontTx/>
                <a:buNone/>
              </a:pPr>
              <a:t>8</a:t>
            </a:fld>
            <a:endParaRPr lang="en-AU" altLang="en-US" sz="1400"/>
          </a:p>
        </p:txBody>
      </p:sp>
      <p:sp>
        <p:nvSpPr>
          <p:cNvPr id="29698" name="Rectangle 4">
            <a:extLst>
              <a:ext uri="{FF2B5EF4-FFF2-40B4-BE49-F238E27FC236}">
                <a16:creationId xmlns:a16="http://schemas.microsoft.com/office/drawing/2014/main" id="{74318A48-0176-AE4B-9F52-2B23227FF85B}"/>
              </a:ext>
            </a:extLst>
          </p:cNvPr>
          <p:cNvSpPr>
            <a:spLocks noGrp="1" noChangeArrowheads="1"/>
          </p:cNvSpPr>
          <p:nvPr>
            <p:ph type="title"/>
          </p:nvPr>
        </p:nvSpPr>
        <p:spPr/>
        <p:txBody>
          <a:bodyPr/>
          <a:lstStyle/>
          <a:p>
            <a:pPr eaLnBrk="1" hangingPunct="1"/>
            <a:r>
              <a:rPr lang="en-US" altLang="en-US"/>
              <a:t>Memory Operands</a:t>
            </a:r>
            <a:endParaRPr lang="en-AU" altLang="en-US"/>
          </a:p>
        </p:txBody>
      </p:sp>
      <p:sp>
        <p:nvSpPr>
          <p:cNvPr id="29699" name="Rectangle 5">
            <a:extLst>
              <a:ext uri="{FF2B5EF4-FFF2-40B4-BE49-F238E27FC236}">
                <a16:creationId xmlns:a16="http://schemas.microsoft.com/office/drawing/2014/main" id="{A6CF3B44-0C2C-8E49-8657-FD2E2DF97F04}"/>
              </a:ext>
            </a:extLst>
          </p:cNvPr>
          <p:cNvSpPr>
            <a:spLocks noGrp="1" noChangeArrowheads="1"/>
          </p:cNvSpPr>
          <p:nvPr>
            <p:ph type="body" idx="1"/>
          </p:nvPr>
        </p:nvSpPr>
        <p:spPr/>
        <p:txBody>
          <a:bodyPr/>
          <a:lstStyle/>
          <a:p>
            <a:pPr eaLnBrk="1" hangingPunct="1">
              <a:lnSpc>
                <a:spcPct val="80000"/>
              </a:lnSpc>
            </a:pPr>
            <a:r>
              <a:rPr lang="en-US" altLang="en-US" sz="2000"/>
              <a:t>Main memory used for composite data</a:t>
            </a:r>
          </a:p>
          <a:p>
            <a:pPr lvl="1" eaLnBrk="1" hangingPunct="1">
              <a:lnSpc>
                <a:spcPct val="80000"/>
              </a:lnSpc>
            </a:pPr>
            <a:r>
              <a:rPr lang="en-US" altLang="en-US" sz="2000"/>
              <a:t>Arrays, structures, dynamic data</a:t>
            </a:r>
          </a:p>
          <a:p>
            <a:pPr lvl="1" eaLnBrk="1" hangingPunct="1">
              <a:lnSpc>
                <a:spcPct val="80000"/>
              </a:lnSpc>
            </a:pPr>
            <a:endParaRPr lang="en-US" altLang="en-US" sz="2000"/>
          </a:p>
          <a:p>
            <a:pPr eaLnBrk="1" hangingPunct="1">
              <a:lnSpc>
                <a:spcPct val="80000"/>
              </a:lnSpc>
            </a:pPr>
            <a:r>
              <a:rPr lang="en-US" altLang="en-US" sz="2000"/>
              <a:t>To apply arithmetic operations</a:t>
            </a:r>
          </a:p>
          <a:p>
            <a:pPr lvl="1" eaLnBrk="1" hangingPunct="1">
              <a:lnSpc>
                <a:spcPct val="80000"/>
              </a:lnSpc>
            </a:pPr>
            <a:r>
              <a:rPr lang="en-US" altLang="en-US" sz="2000"/>
              <a:t>Load values from memory into registers</a:t>
            </a:r>
          </a:p>
          <a:p>
            <a:pPr lvl="1" eaLnBrk="1" hangingPunct="1">
              <a:lnSpc>
                <a:spcPct val="80000"/>
              </a:lnSpc>
            </a:pPr>
            <a:r>
              <a:rPr lang="en-US" altLang="en-US" sz="2000"/>
              <a:t>Store result from register to memory</a:t>
            </a:r>
          </a:p>
          <a:p>
            <a:pPr lvl="1" eaLnBrk="1" hangingPunct="1">
              <a:lnSpc>
                <a:spcPct val="80000"/>
              </a:lnSpc>
            </a:pPr>
            <a:endParaRPr lang="en-US" altLang="en-US" sz="2000"/>
          </a:p>
          <a:p>
            <a:pPr eaLnBrk="1" hangingPunct="1">
              <a:lnSpc>
                <a:spcPct val="80000"/>
              </a:lnSpc>
            </a:pPr>
            <a:r>
              <a:rPr lang="en-US" altLang="en-US" sz="2000"/>
              <a:t>Memory is byte addressed</a:t>
            </a:r>
          </a:p>
          <a:p>
            <a:pPr lvl="1" eaLnBrk="1" hangingPunct="1">
              <a:lnSpc>
                <a:spcPct val="80000"/>
              </a:lnSpc>
            </a:pPr>
            <a:r>
              <a:rPr lang="en-US" altLang="en-US" sz="2000"/>
              <a:t>Each address identifies an 8-bit byte</a:t>
            </a:r>
          </a:p>
          <a:p>
            <a:pPr lvl="1" eaLnBrk="1" hangingPunct="1">
              <a:lnSpc>
                <a:spcPct val="80000"/>
              </a:lnSpc>
            </a:pPr>
            <a:endParaRPr lang="en-US" altLang="en-US" sz="2000"/>
          </a:p>
          <a:p>
            <a:pPr eaLnBrk="1" hangingPunct="1">
              <a:lnSpc>
                <a:spcPct val="80000"/>
              </a:lnSpc>
            </a:pPr>
            <a:r>
              <a:rPr lang="en-US" altLang="en-US" sz="2000"/>
              <a:t>Words are aligned in memory</a:t>
            </a:r>
          </a:p>
          <a:p>
            <a:pPr lvl="1" eaLnBrk="1" hangingPunct="1">
              <a:lnSpc>
                <a:spcPct val="80000"/>
              </a:lnSpc>
            </a:pPr>
            <a:r>
              <a:rPr lang="en-US" altLang="en-US" sz="2000"/>
              <a:t>Address must be a multiple of 4</a:t>
            </a:r>
          </a:p>
          <a:p>
            <a:pPr lvl="1" eaLnBrk="1" hangingPunct="1">
              <a:lnSpc>
                <a:spcPct val="80000"/>
              </a:lnSpc>
            </a:pPr>
            <a:endParaRPr lang="en-US" altLang="en-US" sz="2000"/>
          </a:p>
          <a:p>
            <a:pPr eaLnBrk="1" hangingPunct="1">
              <a:lnSpc>
                <a:spcPct val="80000"/>
              </a:lnSpc>
            </a:pPr>
            <a:r>
              <a:rPr lang="en-US" altLang="en-US" sz="2000"/>
              <a:t>MIPS is Big Endian</a:t>
            </a:r>
          </a:p>
          <a:p>
            <a:pPr lvl="1" eaLnBrk="1" hangingPunct="1">
              <a:lnSpc>
                <a:spcPct val="80000"/>
              </a:lnSpc>
            </a:pPr>
            <a:r>
              <a:rPr lang="en-US" altLang="en-US" sz="2000"/>
              <a:t>Most-significant byte at least address of a word</a:t>
            </a:r>
          </a:p>
          <a:p>
            <a:pPr lvl="1" eaLnBrk="1" hangingPunct="1">
              <a:lnSpc>
                <a:spcPct val="80000"/>
              </a:lnSpc>
            </a:pPr>
            <a:r>
              <a:rPr lang="en-AU" altLang="en-US" sz="2000" i="1"/>
              <a:t>c.f.</a:t>
            </a:r>
            <a:r>
              <a:rPr lang="en-AU" altLang="en-US" sz="2000"/>
              <a:t> Little Endian: least-significant byte at least address</a:t>
            </a:r>
          </a:p>
        </p:txBody>
      </p:sp>
      <p:pic>
        <p:nvPicPr>
          <p:cNvPr id="29700" name="Picture 2" descr="A screenshot of a cell phone&#10;&#10;Description automatically generated">
            <a:extLst>
              <a:ext uri="{FF2B5EF4-FFF2-40B4-BE49-F238E27FC236}">
                <a16:creationId xmlns:a16="http://schemas.microsoft.com/office/drawing/2014/main" id="{ECBA0981-B8D8-344B-A0FD-0BB3582D1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575" y="1773238"/>
            <a:ext cx="2730500"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a:extLst>
              <a:ext uri="{FF2B5EF4-FFF2-40B4-BE49-F238E27FC236}">
                <a16:creationId xmlns:a16="http://schemas.microsoft.com/office/drawing/2014/main" id="{DBFAFCE6-2F48-B945-BBAA-DC26ADA8EC9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D4ADF531-C24C-8240-90E5-79BEFB7FF1C9}" type="slidenum">
              <a:rPr lang="en-AU" altLang="en-US" sz="1400" smtClean="0"/>
              <a:pPr>
                <a:spcBef>
                  <a:spcPct val="0"/>
                </a:spcBef>
                <a:buClrTx/>
                <a:buSzTx/>
                <a:buFontTx/>
                <a:buNone/>
              </a:pPr>
              <a:t>9</a:t>
            </a:fld>
            <a:endParaRPr lang="en-AU" altLang="en-US" sz="1400"/>
          </a:p>
        </p:txBody>
      </p:sp>
      <p:sp>
        <p:nvSpPr>
          <p:cNvPr id="31746" name="Rectangle 4">
            <a:extLst>
              <a:ext uri="{FF2B5EF4-FFF2-40B4-BE49-F238E27FC236}">
                <a16:creationId xmlns:a16="http://schemas.microsoft.com/office/drawing/2014/main" id="{A13DD941-DAB4-4041-9B05-77BF97F70CAB}"/>
              </a:ext>
            </a:extLst>
          </p:cNvPr>
          <p:cNvSpPr>
            <a:spLocks noGrp="1" noChangeArrowheads="1"/>
          </p:cNvSpPr>
          <p:nvPr>
            <p:ph type="title"/>
          </p:nvPr>
        </p:nvSpPr>
        <p:spPr/>
        <p:txBody>
          <a:bodyPr/>
          <a:lstStyle/>
          <a:p>
            <a:pPr eaLnBrk="1" hangingPunct="1"/>
            <a:r>
              <a:rPr lang="en-US" altLang="en-US"/>
              <a:t>Memory Operand Example 1</a:t>
            </a:r>
            <a:endParaRPr lang="en-AU" altLang="en-US"/>
          </a:p>
        </p:txBody>
      </p:sp>
      <p:sp>
        <p:nvSpPr>
          <p:cNvPr id="31747" name="Rectangle 5">
            <a:extLst>
              <a:ext uri="{FF2B5EF4-FFF2-40B4-BE49-F238E27FC236}">
                <a16:creationId xmlns:a16="http://schemas.microsoft.com/office/drawing/2014/main" id="{7BEA640E-1FC0-1D4E-9C00-BDFDDC55A267}"/>
              </a:ext>
            </a:extLst>
          </p:cNvPr>
          <p:cNvSpPr>
            <a:spLocks noGrp="1" noChangeArrowheads="1"/>
          </p:cNvSpPr>
          <p:nvPr>
            <p:ph type="body" idx="1"/>
          </p:nvPr>
        </p:nvSpPr>
        <p:spPr/>
        <p:txBody>
          <a:bodyPr/>
          <a:lstStyle/>
          <a:p>
            <a:pPr eaLnBrk="1" hangingPunct="1"/>
            <a:r>
              <a:rPr lang="en-US" altLang="en-US"/>
              <a:t>C code:</a:t>
            </a:r>
          </a:p>
          <a:p>
            <a:pPr eaLnBrk="1" hangingPunct="1">
              <a:buFont typeface="Wingdings" pitchFamily="2" charset="2"/>
              <a:buNone/>
            </a:pPr>
            <a:r>
              <a:rPr lang="en-US" altLang="en-US" sz="2800">
                <a:latin typeface="Lucida Console" panose="020B0609040504020204" pitchFamily="49" charset="0"/>
              </a:rPr>
              <a:t>	g = h + A[8];</a:t>
            </a:r>
          </a:p>
          <a:p>
            <a:pPr lvl="1" eaLnBrk="1" hangingPunct="1"/>
            <a:r>
              <a:rPr lang="en-US" altLang="en-US"/>
              <a:t>g in $s1, h in $s2, base address of A in $s3</a:t>
            </a:r>
          </a:p>
          <a:p>
            <a:pPr eaLnBrk="1" hangingPunct="1"/>
            <a:r>
              <a:rPr lang="en-US" altLang="en-US"/>
              <a:t>Compiled MIPS code:</a:t>
            </a:r>
          </a:p>
          <a:p>
            <a:pPr lvl="1" eaLnBrk="1" hangingPunct="1"/>
            <a:r>
              <a:rPr lang="en-US" altLang="en-US"/>
              <a:t>Index 8 requires offset of 32</a:t>
            </a:r>
          </a:p>
          <a:p>
            <a:pPr lvl="2" eaLnBrk="1" hangingPunct="1"/>
            <a:r>
              <a:rPr lang="en-US" altLang="en-US"/>
              <a:t>4 bytes per word</a:t>
            </a:r>
          </a:p>
          <a:p>
            <a:pPr eaLnBrk="1" hangingPunct="1">
              <a:buFont typeface="Wingdings" pitchFamily="2" charset="2"/>
              <a:buNone/>
            </a:pPr>
            <a:r>
              <a:rPr lang="en-US" altLang="en-US" sz="2800">
                <a:latin typeface="Lucida Console" panose="020B0609040504020204" pitchFamily="49" charset="0"/>
              </a:rPr>
              <a:t>	lw  $t0, 32($s3)    # load word</a:t>
            </a:r>
            <a:br>
              <a:rPr lang="en-US" altLang="en-US" sz="2800">
                <a:latin typeface="Lucida Console" panose="020B0609040504020204" pitchFamily="49" charset="0"/>
              </a:rPr>
            </a:br>
            <a:r>
              <a:rPr lang="en-US" altLang="en-US" sz="2800">
                <a:latin typeface="Lucida Console" panose="020B0609040504020204" pitchFamily="49" charset="0"/>
              </a:rPr>
              <a:t>add $s1, $s2, $t0</a:t>
            </a:r>
            <a:endParaRPr lang="en-AU" altLang="en-US" sz="2800">
              <a:latin typeface="Lucida Console" panose="020B0609040504020204" pitchFamily="49" charset="0"/>
            </a:endParaRPr>
          </a:p>
        </p:txBody>
      </p:sp>
      <p:sp>
        <p:nvSpPr>
          <p:cNvPr id="31748" name="AutoShape 6">
            <a:extLst>
              <a:ext uri="{FF2B5EF4-FFF2-40B4-BE49-F238E27FC236}">
                <a16:creationId xmlns:a16="http://schemas.microsoft.com/office/drawing/2014/main" id="{DB79321E-2577-B047-A72C-304EE05210A5}"/>
              </a:ext>
            </a:extLst>
          </p:cNvPr>
          <p:cNvSpPr>
            <a:spLocks/>
          </p:cNvSpPr>
          <p:nvPr/>
        </p:nvSpPr>
        <p:spPr bwMode="auto">
          <a:xfrm>
            <a:off x="1619250" y="5445125"/>
            <a:ext cx="914400" cy="403225"/>
          </a:xfrm>
          <a:prstGeom prst="borderCallout1">
            <a:avLst>
              <a:gd name="adj1" fmla="val 28347"/>
              <a:gd name="adj2" fmla="val 108333"/>
              <a:gd name="adj3" fmla="val -190944"/>
              <a:gd name="adj4" fmla="val 160069"/>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1800"/>
              <a:t>offset</a:t>
            </a:r>
          </a:p>
        </p:txBody>
      </p:sp>
      <p:sp>
        <p:nvSpPr>
          <p:cNvPr id="31749" name="AutoShape 7">
            <a:extLst>
              <a:ext uri="{FF2B5EF4-FFF2-40B4-BE49-F238E27FC236}">
                <a16:creationId xmlns:a16="http://schemas.microsoft.com/office/drawing/2014/main" id="{3C2A7C00-591A-EC44-B4E9-61F203B4F85D}"/>
              </a:ext>
            </a:extLst>
          </p:cNvPr>
          <p:cNvSpPr>
            <a:spLocks/>
          </p:cNvSpPr>
          <p:nvPr/>
        </p:nvSpPr>
        <p:spPr bwMode="auto">
          <a:xfrm>
            <a:off x="4140200" y="5445125"/>
            <a:ext cx="1655763" cy="403225"/>
          </a:xfrm>
          <a:prstGeom prst="borderCallout1">
            <a:avLst>
              <a:gd name="adj1" fmla="val 28347"/>
              <a:gd name="adj2" fmla="val -4602"/>
              <a:gd name="adj3" fmla="val -180708"/>
              <a:gd name="adj4" fmla="val -8532"/>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1800"/>
              <a:t>base register</a:t>
            </a:r>
          </a:p>
        </p:txBody>
      </p:sp>
    </p:spTree>
  </p:cSld>
  <p:clrMapOvr>
    <a:masterClrMapping/>
  </p:clrMapOvr>
</p:sld>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5C7228AD919346B8E3118D5AE2BCB9" ma:contentTypeVersion="7" ma:contentTypeDescription="Create a new document." ma:contentTypeScope="" ma:versionID="4f892d9d1da3769e9f6ae4389906cf2d">
  <xsd:schema xmlns:xsd="http://www.w3.org/2001/XMLSchema" xmlns:xs="http://www.w3.org/2001/XMLSchema" xmlns:p="http://schemas.microsoft.com/office/2006/metadata/properties" xmlns:ns2="29fb6405-6fc5-4803-88c6-777e5978cb98" targetNamespace="http://schemas.microsoft.com/office/2006/metadata/properties" ma:root="true" ma:fieldsID="a936e34d213da57a491d5e5f8dd1f615" ns2:_="">
    <xsd:import namespace="29fb6405-6fc5-4803-88c6-777e5978cb9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fb6405-6fc5-4803-88c6-777e5978cb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822BB0-110D-47CE-BF58-700AF873590D}">
  <ds:schemaRefs>
    <ds:schemaRef ds:uri="http://schemas.microsoft.com/sharepoint/v3/contenttype/forms"/>
  </ds:schemaRefs>
</ds:datastoreItem>
</file>

<file path=customXml/itemProps2.xml><?xml version="1.0" encoding="utf-8"?>
<ds:datastoreItem xmlns:ds="http://schemas.openxmlformats.org/officeDocument/2006/customXml" ds:itemID="{9DE12B44-1C8B-4DCF-9B29-BE7F14065A4A}">
  <ds:schemaRefs>
    <ds:schemaRef ds:uri="29fb6405-6fc5-4803-88c6-777e5978cb9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FD674CBC-7769-4448-990D-1FA7A4E169B6}">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cod4e</Template>
  <Application>Microsoft Office PowerPoint</Application>
  <PresentationFormat>On-screen Show (4:3)</PresentationFormat>
  <Slides>50</Slides>
  <Notes>50</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1_cod4e</vt:lpstr>
      <vt:lpstr>Chapter 2</vt:lpstr>
      <vt:lpstr>Instruction Set</vt:lpstr>
      <vt:lpstr>The MIPS Instruction Set</vt:lpstr>
      <vt:lpstr>Arithmetic Operations</vt:lpstr>
      <vt:lpstr>Arithmetic Example</vt:lpstr>
      <vt:lpstr>Register Operands</vt:lpstr>
      <vt:lpstr>Register Operand Example</vt:lpstr>
      <vt:lpstr>Memory Operands</vt:lpstr>
      <vt:lpstr>Memory Operand Example 1</vt:lpstr>
      <vt:lpstr>Memory Operand Example 2</vt:lpstr>
      <vt:lpstr>Registers vs. Memory</vt:lpstr>
      <vt:lpstr>Immediate Operands</vt:lpstr>
      <vt:lpstr>The Constant Zero</vt:lpstr>
      <vt:lpstr>Unsigned Binary Integers</vt:lpstr>
      <vt:lpstr>2s-Complement Signed Integers</vt:lpstr>
      <vt:lpstr>2s-Complement Signed Integers</vt:lpstr>
      <vt:lpstr>Signed Negation</vt:lpstr>
      <vt:lpstr>Representing Instructions</vt:lpstr>
      <vt:lpstr>MIPS R-format Instructions</vt:lpstr>
      <vt:lpstr>R-format Example</vt:lpstr>
      <vt:lpstr>Hexadecimal</vt:lpstr>
      <vt:lpstr>MIPS I-format Instructions</vt:lpstr>
      <vt:lpstr>MIPS Instruction encoding</vt:lpstr>
      <vt:lpstr>MIPS machine language</vt:lpstr>
      <vt:lpstr>Stored Program Computers</vt:lpstr>
      <vt:lpstr>Logical Operations</vt:lpstr>
      <vt:lpstr>Shift Operations</vt:lpstr>
      <vt:lpstr>AND Operations</vt:lpstr>
      <vt:lpstr>OR Operations</vt:lpstr>
      <vt:lpstr>NOT Operations</vt:lpstr>
      <vt:lpstr>Conditional Operations</vt:lpstr>
      <vt:lpstr>Compiling If Statements</vt:lpstr>
      <vt:lpstr>Compiling Loop Statements</vt:lpstr>
      <vt:lpstr>Basic Blocks</vt:lpstr>
      <vt:lpstr>More Conditional Operations</vt:lpstr>
      <vt:lpstr>Branch Instruction Design</vt:lpstr>
      <vt:lpstr>Signed vs. Unsigned</vt:lpstr>
      <vt:lpstr>Procedure Calling</vt:lpstr>
      <vt:lpstr>Register Usage</vt:lpstr>
      <vt:lpstr>Procedure Call Instructions</vt:lpstr>
      <vt:lpstr>Leaf Procedure Example</vt:lpstr>
      <vt:lpstr>Leaf Procedure Example</vt:lpstr>
      <vt:lpstr>Non-Leaf Procedures</vt:lpstr>
      <vt:lpstr>Non-Leaf Procedure Example</vt:lpstr>
      <vt:lpstr>Non-Leaf Procedure Example</vt:lpstr>
      <vt:lpstr>Local Data on the Stack</vt:lpstr>
      <vt:lpstr>Memory Layout</vt:lpstr>
      <vt:lpstr>Byte/Halfword Operations</vt:lpstr>
      <vt:lpstr>String Copy Example</vt:lpstr>
      <vt:lpstr>String Copy Example</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Ashenden</dc:creator>
  <cp:revision>3</cp:revision>
  <cp:lastPrinted>2020-10-05T02:59:58Z</cp:lastPrinted>
  <dcterms:created xsi:type="dcterms:W3CDTF">2008-07-27T22:34:41Z</dcterms:created>
  <dcterms:modified xsi:type="dcterms:W3CDTF">2020-10-24T13:00:12Z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0x0101008F5C7228AD919346B8E3118D5AE2BCB9</vt:lpwstr>
  </property>
</Properties>
</file>