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3"/>
  </p:sldMasterIdLst>
  <p:notesMasterIdLst>
    <p:notesMasterId r:id="rId36"/>
  </p:notesMasterIdLst>
  <p:handoutMasterIdLst>
    <p:handoutMasterId r:id="rId37"/>
  </p:handoutMasterIdLst>
  <p:sldIdLst>
    <p:sldId id="270" r:id="rId4"/>
    <p:sldId id="269" r:id="rId5"/>
    <p:sldId id="271" r:id="rId6"/>
    <p:sldId id="280" r:id="rId7"/>
    <p:sldId id="281" r:id="rId8"/>
    <p:sldId id="283" r:id="rId9"/>
    <p:sldId id="284" r:id="rId10"/>
    <p:sldId id="325" r:id="rId11"/>
    <p:sldId id="285" r:id="rId12"/>
    <p:sldId id="286" r:id="rId13"/>
    <p:sldId id="287" r:id="rId14"/>
    <p:sldId id="288" r:id="rId15"/>
    <p:sldId id="289" r:id="rId16"/>
    <p:sldId id="326" r:id="rId17"/>
    <p:sldId id="290" r:id="rId18"/>
    <p:sldId id="291" r:id="rId19"/>
    <p:sldId id="292" r:id="rId20"/>
    <p:sldId id="327" r:id="rId21"/>
    <p:sldId id="293" r:id="rId22"/>
    <p:sldId id="294" r:id="rId23"/>
    <p:sldId id="295" r:id="rId24"/>
    <p:sldId id="298" r:id="rId25"/>
    <p:sldId id="299" r:id="rId26"/>
    <p:sldId id="300" r:id="rId27"/>
    <p:sldId id="296" r:id="rId28"/>
    <p:sldId id="297" r:id="rId29"/>
    <p:sldId id="303" r:id="rId30"/>
    <p:sldId id="304" r:id="rId31"/>
    <p:sldId id="305" r:id="rId32"/>
    <p:sldId id="306" r:id="rId33"/>
    <p:sldId id="307" r:id="rId34"/>
    <p:sldId id="308" r:id="rId35"/>
  </p:sldIdLst>
  <p:sldSz cx="9144000" cy="6858000" type="screen4x3"/>
  <p:notesSz cx="7099300" cy="10234613"/>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061" autoAdjust="0"/>
    <p:restoredTop sz="61494" autoAdjust="0"/>
  </p:normalViewPr>
  <p:slideViewPr>
    <p:cSldViewPr>
      <p:cViewPr varScale="1">
        <p:scale>
          <a:sx n="84" d="100"/>
          <a:sy n="84" d="100"/>
        </p:scale>
        <p:origin x="192" y="2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75" d="100"/>
        <a:sy n="75" d="100"/>
      </p:scale>
      <p:origin x="0" y="1992"/>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22.xml"/><Relationship Id="rId1" Type="http://schemas.openxmlformats.org/officeDocument/2006/relationships/slide" Target="slides/slide21.xml"/><Relationship Id="rId4"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FD44092-5996-4922-83A6-84D223C9C359}"/>
              </a:ext>
            </a:extLst>
          </p:cNvPr>
          <p:cNvSpPr>
            <a:spLocks noGrp="1" noChangeArrowheads="1"/>
          </p:cNvSpPr>
          <p:nvPr>
            <p:ph type="hdr" sz="quarter"/>
          </p:nvPr>
        </p:nvSpPr>
        <p:spPr bwMode="auto">
          <a:xfrm>
            <a:off x="0" y="0"/>
            <a:ext cx="5437188"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atin typeface="Times New Roman" panose="02020603050405020304" pitchFamily="18" charset="0"/>
              </a:defRPr>
            </a:lvl1pPr>
          </a:lstStyle>
          <a:p>
            <a:pPr>
              <a:defRPr/>
            </a:pPr>
            <a:r>
              <a:rPr lang="en-AU" altLang="en-US"/>
              <a:t>Morgan Kaufmann Publishers</a:t>
            </a:r>
          </a:p>
        </p:txBody>
      </p:sp>
      <p:sp>
        <p:nvSpPr>
          <p:cNvPr id="6147" name="Rectangle 3">
            <a:extLst>
              <a:ext uri="{FF2B5EF4-FFF2-40B4-BE49-F238E27FC236}">
                <a16:creationId xmlns:a16="http://schemas.microsoft.com/office/drawing/2014/main" id="{BE2C02E3-8EA2-4518-9AD7-394FE9159CBB}"/>
              </a:ext>
            </a:extLst>
          </p:cNvPr>
          <p:cNvSpPr>
            <a:spLocks noGrp="1" noChangeArrowheads="1"/>
          </p:cNvSpPr>
          <p:nvPr>
            <p:ph type="dt" sz="quarter" idx="1"/>
          </p:nvPr>
        </p:nvSpPr>
        <p:spPr bwMode="auto">
          <a:xfrm>
            <a:off x="5575300" y="0"/>
            <a:ext cx="1524000"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anose="02020603050405020304" pitchFamily="18" charset="0"/>
              </a:defRPr>
            </a:lvl1pPr>
          </a:lstStyle>
          <a:p>
            <a:pPr>
              <a:defRPr/>
            </a:pPr>
            <a:fld id="{8C656C9C-7CF9-4901-9BFE-CF949EC94188}" type="datetime3">
              <a:rPr lang="en-AU" altLang="en-US"/>
              <a:pPr>
                <a:defRPr/>
              </a:pPr>
              <a:t>27 October, 2020</a:t>
            </a:fld>
            <a:endParaRPr lang="en-AU" altLang="en-US"/>
          </a:p>
        </p:txBody>
      </p:sp>
      <p:sp>
        <p:nvSpPr>
          <p:cNvPr id="6148" name="Rectangle 4">
            <a:extLst>
              <a:ext uri="{FF2B5EF4-FFF2-40B4-BE49-F238E27FC236}">
                <a16:creationId xmlns:a16="http://schemas.microsoft.com/office/drawing/2014/main" id="{2E7D7885-0515-423D-AB08-7CF0EF298891}"/>
              </a:ext>
            </a:extLst>
          </p:cNvPr>
          <p:cNvSpPr>
            <a:spLocks noGrp="1" noChangeArrowheads="1"/>
          </p:cNvSpPr>
          <p:nvPr>
            <p:ph type="ftr" sz="quarter" idx="2"/>
          </p:nvPr>
        </p:nvSpPr>
        <p:spPr bwMode="auto">
          <a:xfrm>
            <a:off x="0" y="9723438"/>
            <a:ext cx="5437188"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atin typeface="Times New Roman" panose="02020603050405020304" pitchFamily="18" charset="0"/>
              </a:defRPr>
            </a:lvl1pPr>
          </a:lstStyle>
          <a:p>
            <a:pPr>
              <a:defRPr/>
            </a:pPr>
            <a:r>
              <a:rPr lang="en-AU" altLang="en-US"/>
              <a:t>Chapter 3 — Arithmetic for Computers</a:t>
            </a:r>
          </a:p>
        </p:txBody>
      </p:sp>
      <p:sp>
        <p:nvSpPr>
          <p:cNvPr id="6149" name="Rectangle 5">
            <a:extLst>
              <a:ext uri="{FF2B5EF4-FFF2-40B4-BE49-F238E27FC236}">
                <a16:creationId xmlns:a16="http://schemas.microsoft.com/office/drawing/2014/main" id="{B0A7FEED-774A-4541-9A68-36100863477C}"/>
              </a:ext>
            </a:extLst>
          </p:cNvPr>
          <p:cNvSpPr>
            <a:spLocks noGrp="1" noChangeArrowheads="1"/>
          </p:cNvSpPr>
          <p:nvPr>
            <p:ph type="sldNum" sz="quarter" idx="3"/>
          </p:nvPr>
        </p:nvSpPr>
        <p:spPr bwMode="auto">
          <a:xfrm>
            <a:off x="5575300" y="9723438"/>
            <a:ext cx="1524000"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pPr>
              <a:defRPr/>
            </a:pPr>
            <a:fld id="{5EB4A5E1-A35F-40E0-8AAD-B0AC32545C38}"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8FD6574-51BB-4DB0-8579-31D8379AC750}"/>
              </a:ext>
            </a:extLst>
          </p:cNvPr>
          <p:cNvSpPr>
            <a:spLocks noGrp="1" noChangeArrowheads="1"/>
          </p:cNvSpPr>
          <p:nvPr>
            <p:ph type="hdr" sz="quarter"/>
          </p:nvPr>
        </p:nvSpPr>
        <p:spPr bwMode="auto">
          <a:xfrm>
            <a:off x="0" y="0"/>
            <a:ext cx="3076575"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atin typeface="Times New Roman" panose="02020603050405020304" pitchFamily="18" charset="0"/>
              </a:defRPr>
            </a:lvl1pPr>
          </a:lstStyle>
          <a:p>
            <a:pPr>
              <a:defRPr/>
            </a:pPr>
            <a:r>
              <a:rPr lang="en-AU" altLang="en-US"/>
              <a:t>Morgan Kaufmann Publishers</a:t>
            </a:r>
          </a:p>
        </p:txBody>
      </p:sp>
      <p:sp>
        <p:nvSpPr>
          <p:cNvPr id="8195" name="Rectangle 3">
            <a:extLst>
              <a:ext uri="{FF2B5EF4-FFF2-40B4-BE49-F238E27FC236}">
                <a16:creationId xmlns:a16="http://schemas.microsoft.com/office/drawing/2014/main" id="{D9757D74-0BEB-4D59-B7F3-E0B3CA1D829A}"/>
              </a:ext>
            </a:extLst>
          </p:cNvPr>
          <p:cNvSpPr>
            <a:spLocks noGrp="1" noChangeArrowheads="1"/>
          </p:cNvSpPr>
          <p:nvPr>
            <p:ph type="dt" idx="1"/>
          </p:nvPr>
        </p:nvSpPr>
        <p:spPr bwMode="auto">
          <a:xfrm>
            <a:off x="4022725" y="0"/>
            <a:ext cx="3076575"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anose="02020603050405020304" pitchFamily="18" charset="0"/>
              </a:defRPr>
            </a:lvl1pPr>
          </a:lstStyle>
          <a:p>
            <a:pPr>
              <a:defRPr/>
            </a:pPr>
            <a:fld id="{69D9DC0C-E5ED-4445-A37D-22758FA4880A}" type="datetime3">
              <a:rPr lang="en-AU" altLang="en-US"/>
              <a:pPr>
                <a:defRPr/>
              </a:pPr>
              <a:t>27 October, 2020</a:t>
            </a:fld>
            <a:endParaRPr lang="en-AU" altLang="en-US"/>
          </a:p>
        </p:txBody>
      </p:sp>
      <p:sp>
        <p:nvSpPr>
          <p:cNvPr id="13316" name="Rectangle 4">
            <a:extLst>
              <a:ext uri="{FF2B5EF4-FFF2-40B4-BE49-F238E27FC236}">
                <a16:creationId xmlns:a16="http://schemas.microsoft.com/office/drawing/2014/main" id="{02F1CFF7-2D15-4937-BA19-DCE32CB6EF97}"/>
              </a:ext>
            </a:extLst>
          </p:cNvPr>
          <p:cNvSpPr>
            <a:spLocks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39A1215C-0110-4451-8B6F-355F8951E6F8}"/>
              </a:ext>
            </a:extLst>
          </p:cNvPr>
          <p:cNvSpPr>
            <a:spLocks noGrp="1" noChangeArrowheads="1"/>
          </p:cNvSpPr>
          <p:nvPr>
            <p:ph type="body" sz="quarter" idx="3"/>
          </p:nvPr>
        </p:nvSpPr>
        <p:spPr bwMode="auto">
          <a:xfrm>
            <a:off x="946150" y="4862513"/>
            <a:ext cx="5207000" cy="460375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8198" name="Rectangle 6">
            <a:extLst>
              <a:ext uri="{FF2B5EF4-FFF2-40B4-BE49-F238E27FC236}">
                <a16:creationId xmlns:a16="http://schemas.microsoft.com/office/drawing/2014/main" id="{14C05295-24ED-4401-B7CE-A761B90F07D5}"/>
              </a:ext>
            </a:extLst>
          </p:cNvPr>
          <p:cNvSpPr>
            <a:spLocks noGrp="1" noChangeArrowheads="1"/>
          </p:cNvSpPr>
          <p:nvPr>
            <p:ph type="ftr" sz="quarter" idx="4"/>
          </p:nvPr>
        </p:nvSpPr>
        <p:spPr bwMode="auto">
          <a:xfrm>
            <a:off x="0" y="9723438"/>
            <a:ext cx="3076575"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atin typeface="Times New Roman" panose="02020603050405020304" pitchFamily="18" charset="0"/>
              </a:defRPr>
            </a:lvl1pPr>
          </a:lstStyle>
          <a:p>
            <a:pPr>
              <a:defRPr/>
            </a:pPr>
            <a:r>
              <a:rPr lang="en-AU" altLang="en-US"/>
              <a:t>Chapter 3 — Arithmetic for Computers</a:t>
            </a:r>
          </a:p>
        </p:txBody>
      </p:sp>
      <p:sp>
        <p:nvSpPr>
          <p:cNvPr id="8199" name="Rectangle 7">
            <a:extLst>
              <a:ext uri="{FF2B5EF4-FFF2-40B4-BE49-F238E27FC236}">
                <a16:creationId xmlns:a16="http://schemas.microsoft.com/office/drawing/2014/main" id="{CCE4105A-9A00-4CA4-83F5-48CE3016C03A}"/>
              </a:ext>
            </a:extLst>
          </p:cNvPr>
          <p:cNvSpPr>
            <a:spLocks noGrp="1" noChangeArrowheads="1"/>
          </p:cNvSpPr>
          <p:nvPr>
            <p:ph type="sldNum" sz="quarter" idx="5"/>
          </p:nvPr>
        </p:nvSpPr>
        <p:spPr bwMode="auto">
          <a:xfrm>
            <a:off x="4022725" y="9723438"/>
            <a:ext cx="3076575"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pPr>
              <a:defRPr/>
            </a:pPr>
            <a:fld id="{F6FC55EF-7A74-4637-99CB-7E1C7B5AFD26}"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D73175D-C281-4553-83F3-A2FE75946957}"/>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6386" name="Rectangle 3">
            <a:extLst>
              <a:ext uri="{FF2B5EF4-FFF2-40B4-BE49-F238E27FC236}">
                <a16:creationId xmlns:a16="http://schemas.microsoft.com/office/drawing/2014/main" id="{93B86471-F8C9-4E55-88B5-D59DBF585EFB}"/>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60811DC-A246-4B4D-802D-F589984243E2}"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16387" name="Rectangle 6">
            <a:extLst>
              <a:ext uri="{FF2B5EF4-FFF2-40B4-BE49-F238E27FC236}">
                <a16:creationId xmlns:a16="http://schemas.microsoft.com/office/drawing/2014/main" id="{81B8FF9A-11FB-492D-8F1F-7A4EB6E38FBB}"/>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6388" name="Rectangle 7">
            <a:extLst>
              <a:ext uri="{FF2B5EF4-FFF2-40B4-BE49-F238E27FC236}">
                <a16:creationId xmlns:a16="http://schemas.microsoft.com/office/drawing/2014/main" id="{93DFA2E1-3969-4D4F-A914-E4F8EA21850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BD49185-E143-4207-812E-CAE176CFF44D}" type="slidenum">
              <a:rPr lang="en-AU" altLang="en-US" smtClean="0">
                <a:latin typeface="Times New Roman" panose="02020603050405020304" pitchFamily="18" charset="0"/>
              </a:rPr>
              <a:pPr/>
              <a:t>1</a:t>
            </a:fld>
            <a:endParaRPr lang="en-AU" altLang="en-US">
              <a:latin typeface="Times New Roman" panose="02020603050405020304" pitchFamily="18" charset="0"/>
            </a:endParaRPr>
          </a:p>
        </p:txBody>
      </p:sp>
      <p:sp>
        <p:nvSpPr>
          <p:cNvPr id="16389" name="Rectangle 2">
            <a:extLst>
              <a:ext uri="{FF2B5EF4-FFF2-40B4-BE49-F238E27FC236}">
                <a16:creationId xmlns:a16="http://schemas.microsoft.com/office/drawing/2014/main" id="{30084FE4-77CF-48B7-A3F8-57676706C8D9}"/>
              </a:ext>
            </a:extLst>
          </p:cNvPr>
          <p:cNvSpPr>
            <a:spLocks noChangeArrowheads="1" noTextEdit="1"/>
          </p:cNvSpPr>
          <p:nvPr>
            <p:ph type="sldImg"/>
          </p:nvPr>
        </p:nvSpPr>
        <p:spPr>
          <a:ln/>
        </p:spPr>
      </p:sp>
      <p:sp>
        <p:nvSpPr>
          <p:cNvPr id="16390" name="Rectangle 3">
            <a:extLst>
              <a:ext uri="{FF2B5EF4-FFF2-40B4-BE49-F238E27FC236}">
                <a16:creationId xmlns:a16="http://schemas.microsoft.com/office/drawing/2014/main" id="{CBB463F3-843E-47D9-9E0A-DE36B154789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0AF679E-32B6-47C2-8E2F-4ACBF798558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4818" name="Rectangle 3">
            <a:extLst>
              <a:ext uri="{FF2B5EF4-FFF2-40B4-BE49-F238E27FC236}">
                <a16:creationId xmlns:a16="http://schemas.microsoft.com/office/drawing/2014/main" id="{8C4B57D7-7373-4736-A2FD-A779947409B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BCE2FFB-9F87-4140-835D-AFBD92BBBDB9}"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34819" name="Rectangle 6">
            <a:extLst>
              <a:ext uri="{FF2B5EF4-FFF2-40B4-BE49-F238E27FC236}">
                <a16:creationId xmlns:a16="http://schemas.microsoft.com/office/drawing/2014/main" id="{0CC9BFE8-2891-48FF-9BE3-0CCC7EFADB21}"/>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34820" name="Rectangle 7">
            <a:extLst>
              <a:ext uri="{FF2B5EF4-FFF2-40B4-BE49-F238E27FC236}">
                <a16:creationId xmlns:a16="http://schemas.microsoft.com/office/drawing/2014/main" id="{37D14FF3-374C-4BB9-82D9-ABEE022457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2674E2-AAA9-44FB-8FF6-4FAC73B5FE0A}" type="slidenum">
              <a:rPr lang="en-AU" altLang="en-US" smtClean="0">
                <a:latin typeface="Times New Roman" panose="02020603050405020304" pitchFamily="18" charset="0"/>
              </a:rPr>
              <a:pPr/>
              <a:t>10</a:t>
            </a:fld>
            <a:endParaRPr lang="en-AU" altLang="en-US">
              <a:latin typeface="Times New Roman" panose="02020603050405020304" pitchFamily="18" charset="0"/>
            </a:endParaRPr>
          </a:p>
        </p:txBody>
      </p:sp>
      <p:sp>
        <p:nvSpPr>
          <p:cNvPr id="34821" name="Rectangle 2">
            <a:extLst>
              <a:ext uri="{FF2B5EF4-FFF2-40B4-BE49-F238E27FC236}">
                <a16:creationId xmlns:a16="http://schemas.microsoft.com/office/drawing/2014/main" id="{2621C660-E6C2-4685-94AB-E25B0C58DD1E}"/>
              </a:ext>
            </a:extLst>
          </p:cNvPr>
          <p:cNvSpPr>
            <a:spLocks noChangeArrowheads="1" noTextEdit="1"/>
          </p:cNvSpPr>
          <p:nvPr>
            <p:ph type="sldImg"/>
          </p:nvPr>
        </p:nvSpPr>
        <p:spPr>
          <a:ln/>
        </p:spPr>
      </p:sp>
      <p:sp>
        <p:nvSpPr>
          <p:cNvPr id="34822" name="Rectangle 3">
            <a:extLst>
              <a:ext uri="{FF2B5EF4-FFF2-40B4-BE49-F238E27FC236}">
                <a16:creationId xmlns:a16="http://schemas.microsoft.com/office/drawing/2014/main" id="{93CB2448-8652-40D8-B65C-37F60F108B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 </a:t>
            </a:r>
            <a:r>
              <a:rPr lang="en-US" altLang="en-US" b="1"/>
              <a:t>Moore’s Law </a:t>
            </a:r>
            <a:r>
              <a:rPr lang="en-US" altLang="en-US"/>
              <a:t>has provided so much more in resources that hardware designers can now build much faster multiplication hardware. Whether the multiplicand is to be added or not is known at the beginning of the multiplication by looking at each of the 32 multiplier bits. Faster multiplications are possible by essentially providing one 32-bit adder for each bit of the multiplier: one input is the multiplicand ANDed with a multiplier bit, and the other is the output of a prior adder. </a:t>
            </a:r>
          </a:p>
          <a:p>
            <a:endParaRPr lang="en-US" altLang="en-US"/>
          </a:p>
          <a:p>
            <a:r>
              <a:rPr lang="en-US" altLang="en-US"/>
              <a:t>- Faster multiplications are possible by essentially providing one 32-bit adder for each bit of the multiplier: one input is the multiplicand ANDed with a multiplier bit, and the other is the output of a prior adder. A straightforward approach would be to connect the outputs of adders on the right to the inputs of adders on the left, making a stack of adders 32 high.</a:t>
            </a:r>
          </a:p>
          <a:p>
            <a:endParaRPr lang="en-US" altLang="en-US"/>
          </a:p>
          <a:p>
            <a:r>
              <a:rPr lang="en-US" altLang="en-US"/>
              <a:t>- An alternative way to organize these 32 additions is in a parallel tree, as the figure shows. Instead of waiting for 32 add times, we wait just the log2 (32) or five 32-bit add times. </a:t>
            </a:r>
          </a:p>
          <a:p>
            <a:endParaRPr lang="en-US" altLang="en-US"/>
          </a:p>
          <a:p>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937F33F8-8E33-487D-BB07-20BE10D5DC14}"/>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6866" name="Rectangle 3">
            <a:extLst>
              <a:ext uri="{FF2B5EF4-FFF2-40B4-BE49-F238E27FC236}">
                <a16:creationId xmlns:a16="http://schemas.microsoft.com/office/drawing/2014/main" id="{0CE26834-73BC-4910-8954-65FEDF581FCB}"/>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FA8889-08CE-44BD-BF66-A23CDBC51BC5}"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36867" name="Rectangle 6">
            <a:extLst>
              <a:ext uri="{FF2B5EF4-FFF2-40B4-BE49-F238E27FC236}">
                <a16:creationId xmlns:a16="http://schemas.microsoft.com/office/drawing/2014/main" id="{A7DB6CBB-CA82-4CAF-9889-56CFD62F66FC}"/>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36868" name="Rectangle 7">
            <a:extLst>
              <a:ext uri="{FF2B5EF4-FFF2-40B4-BE49-F238E27FC236}">
                <a16:creationId xmlns:a16="http://schemas.microsoft.com/office/drawing/2014/main" id="{09DD7B82-00FA-4F98-9B80-FA5ABB2C82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7F49E2-520A-4FA6-AACE-959DA7C8DD7D}" type="slidenum">
              <a:rPr lang="en-AU" altLang="en-US" smtClean="0">
                <a:latin typeface="Times New Roman" panose="02020603050405020304" pitchFamily="18" charset="0"/>
              </a:rPr>
              <a:pPr/>
              <a:t>11</a:t>
            </a:fld>
            <a:endParaRPr lang="en-AU" altLang="en-US">
              <a:latin typeface="Times New Roman" panose="02020603050405020304" pitchFamily="18" charset="0"/>
            </a:endParaRPr>
          </a:p>
        </p:txBody>
      </p:sp>
      <p:sp>
        <p:nvSpPr>
          <p:cNvPr id="36869" name="Rectangle 2">
            <a:extLst>
              <a:ext uri="{FF2B5EF4-FFF2-40B4-BE49-F238E27FC236}">
                <a16:creationId xmlns:a16="http://schemas.microsoft.com/office/drawing/2014/main" id="{63837598-5A56-4CE6-B379-45D23D79B441}"/>
              </a:ext>
            </a:extLst>
          </p:cNvPr>
          <p:cNvSpPr>
            <a:spLocks noChangeArrowheads="1" noTextEdit="1"/>
          </p:cNvSpPr>
          <p:nvPr>
            <p:ph type="sldImg"/>
          </p:nvPr>
        </p:nvSpPr>
        <p:spPr>
          <a:ln/>
        </p:spPr>
      </p:sp>
      <p:sp>
        <p:nvSpPr>
          <p:cNvPr id="36870" name="Rectangle 3">
            <a:extLst>
              <a:ext uri="{FF2B5EF4-FFF2-40B4-BE49-F238E27FC236}">
                <a16:creationId xmlns:a16="http://schemas.microsoft.com/office/drawing/2014/main" id="{773003EC-5C99-4745-8219-59E873F15E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Tx/>
              <a:buChar char="-"/>
            </a:pPr>
            <a:r>
              <a:rPr lang="en-US" altLang="en-US"/>
              <a:t>MIPS provides a separate pair of 32-bit registers to contain the 64-bit product, called </a:t>
            </a:r>
            <a:r>
              <a:rPr lang="en-US" altLang="en-US" i="1"/>
              <a:t>Hi </a:t>
            </a:r>
            <a:r>
              <a:rPr lang="en-US" altLang="en-US"/>
              <a:t>and </a:t>
            </a:r>
            <a:r>
              <a:rPr lang="en-US" altLang="en-US" i="1"/>
              <a:t>Lo</a:t>
            </a:r>
            <a:r>
              <a:rPr lang="en-US" altLang="en-US"/>
              <a:t>. </a:t>
            </a:r>
          </a:p>
          <a:p>
            <a:pPr marL="171450" indent="-171450">
              <a:buFontTx/>
              <a:buChar char="-"/>
            </a:pPr>
            <a:r>
              <a:rPr lang="en-US" altLang="en-US"/>
              <a:t>To produce a properly signed or unsigned product, MIPS has two instructions: multiply (mult) and multiply unsigned (multu). </a:t>
            </a:r>
          </a:p>
          <a:p>
            <a:pPr marL="171450" indent="-171450">
              <a:buFontTx/>
              <a:buChar char="-"/>
            </a:pPr>
            <a:r>
              <a:rPr lang="en-US" altLang="en-US"/>
              <a:t>Note that the result of the multiplication of two 32-bit numbers yields a 64-number. </a:t>
            </a:r>
          </a:p>
          <a:p>
            <a:pPr marL="171450" indent="-171450">
              <a:buFontTx/>
              <a:buChar char="-"/>
            </a:pPr>
            <a:r>
              <a:rPr lang="en-US" altLang="en-US"/>
              <a:t>The 32 most significant bits will be held in HI special register (accessible by mfhi instruction) and the 32 least significant bits will be held in LO special register (accessible by mflo instruction):</a:t>
            </a:r>
          </a:p>
          <a:p>
            <a:pPr marL="171450" indent="-171450">
              <a:buFontTx/>
              <a:buChar char="-"/>
            </a:pPr>
            <a:r>
              <a:rPr lang="en-US" altLang="en-US"/>
              <a:t>Sample code:</a:t>
            </a:r>
          </a:p>
          <a:p>
            <a:pPr marL="628650" lvl="1" indent="-171450">
              <a:buFontTx/>
              <a:buChar char="-"/>
            </a:pPr>
            <a:r>
              <a:rPr lang="en-US" altLang="en-US"/>
              <a:t>mult $a0, $a1 </a:t>
            </a:r>
          </a:p>
          <a:p>
            <a:pPr marL="628650" lvl="1" indent="-171450">
              <a:buFontTx/>
              <a:buChar char="-"/>
            </a:pPr>
            <a:r>
              <a:rPr lang="en-US" altLang="en-US"/>
              <a:t>mfhi $a2   # 32 most significant bits of multiplication to $a2</a:t>
            </a:r>
          </a:p>
          <a:p>
            <a:pPr marL="628650" lvl="1" indent="-171450">
              <a:buFontTx/>
              <a:buChar char="-"/>
            </a:pPr>
            <a:r>
              <a:rPr lang="en-US" altLang="en-US"/>
              <a:t>mflo $v0 # 32 least significant bits of multiplication to $v0</a:t>
            </a:r>
          </a:p>
          <a:p>
            <a:pPr marL="628650" lvl="1" indent="-171450">
              <a:buFontTx/>
              <a:buChar char="-"/>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B9D06931-9EF0-43FE-850A-F35F07DFEBEE}"/>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8914" name="Rectangle 3">
            <a:extLst>
              <a:ext uri="{FF2B5EF4-FFF2-40B4-BE49-F238E27FC236}">
                <a16:creationId xmlns:a16="http://schemas.microsoft.com/office/drawing/2014/main" id="{38F815A8-AD22-44D1-BE0A-7C6E0858E0E8}"/>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551BD4A-251F-41C5-8BA4-542505DC95C0}"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38915" name="Rectangle 6">
            <a:extLst>
              <a:ext uri="{FF2B5EF4-FFF2-40B4-BE49-F238E27FC236}">
                <a16:creationId xmlns:a16="http://schemas.microsoft.com/office/drawing/2014/main" id="{0CF4F6EF-E7BE-405C-A2C5-F2FAA5A18BB7}"/>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38916" name="Rectangle 7">
            <a:extLst>
              <a:ext uri="{FF2B5EF4-FFF2-40B4-BE49-F238E27FC236}">
                <a16:creationId xmlns:a16="http://schemas.microsoft.com/office/drawing/2014/main" id="{4997B038-D8B9-4D79-8A15-8C4DCA4172E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C7BFD25-72BF-477B-8B60-1B910F72947E}" type="slidenum">
              <a:rPr lang="en-AU" altLang="en-US" smtClean="0">
                <a:latin typeface="Times New Roman" panose="02020603050405020304" pitchFamily="18" charset="0"/>
              </a:rPr>
              <a:pPr/>
              <a:t>12</a:t>
            </a:fld>
            <a:endParaRPr lang="en-AU" altLang="en-US">
              <a:latin typeface="Times New Roman" panose="02020603050405020304" pitchFamily="18" charset="0"/>
            </a:endParaRPr>
          </a:p>
        </p:txBody>
      </p:sp>
      <p:sp>
        <p:nvSpPr>
          <p:cNvPr id="38917" name="Rectangle 2">
            <a:extLst>
              <a:ext uri="{FF2B5EF4-FFF2-40B4-BE49-F238E27FC236}">
                <a16:creationId xmlns:a16="http://schemas.microsoft.com/office/drawing/2014/main" id="{BA775EB7-6A40-47FF-9BA1-2D24DAD700BF}"/>
              </a:ext>
            </a:extLst>
          </p:cNvPr>
          <p:cNvSpPr>
            <a:spLocks noChangeArrowheads="1" noTextEdit="1"/>
          </p:cNvSpPr>
          <p:nvPr>
            <p:ph type="sldImg"/>
          </p:nvPr>
        </p:nvSpPr>
        <p:spPr>
          <a:ln/>
        </p:spPr>
      </p:sp>
      <p:sp>
        <p:nvSpPr>
          <p:cNvPr id="36870" name="Rectangle 3">
            <a:extLst>
              <a:ext uri="{FF2B5EF4-FFF2-40B4-BE49-F238E27FC236}">
                <a16:creationId xmlns:a16="http://schemas.microsoft.com/office/drawing/2014/main" id="{1AC874D9-F576-4494-B966-6F695F937D94}"/>
              </a:ext>
            </a:extLst>
          </p:cNvPr>
          <p:cNvSpPr>
            <a:spLocks noGrp="1" noChangeArrowheads="1"/>
          </p:cNvSpPr>
          <p:nvPr>
            <p:ph type="body" idx="1"/>
          </p:nvPr>
        </p:nvSpPr>
        <p:spPr/>
        <p:txBody>
          <a:bodyPr/>
          <a:lstStyle/>
          <a:p>
            <a:pPr>
              <a:defRPr/>
            </a:pPr>
            <a:r>
              <a:rPr lang="en-US" altLang="en-US" dirty="0"/>
              <a:t>- </a:t>
            </a:r>
            <a:r>
              <a:rPr lang="en-US" dirty="0"/>
              <a:t>Divide’s two operands, called the </a:t>
            </a:r>
            <a:r>
              <a:rPr lang="en-US" b="1" dirty="0"/>
              <a:t>dividend </a:t>
            </a:r>
            <a:r>
              <a:rPr lang="en-US" dirty="0"/>
              <a:t>and </a:t>
            </a:r>
            <a:r>
              <a:rPr lang="en-US" b="1" dirty="0"/>
              <a:t>divisor</a:t>
            </a:r>
            <a:r>
              <a:rPr lang="en-US" dirty="0"/>
              <a:t>, and the result, called the </a:t>
            </a:r>
            <a:r>
              <a:rPr lang="en-US" b="1" dirty="0"/>
              <a:t>quotient</a:t>
            </a:r>
            <a:r>
              <a:rPr lang="en-US" dirty="0"/>
              <a:t>, are accompanied by a second result, called the </a:t>
            </a:r>
            <a:r>
              <a:rPr lang="en-US" b="1" dirty="0"/>
              <a:t>remainder</a:t>
            </a:r>
            <a:r>
              <a:rPr lang="en-US" dirty="0"/>
              <a:t>. </a:t>
            </a:r>
          </a:p>
          <a:p>
            <a:pPr>
              <a:defRPr/>
            </a:pPr>
            <a:endParaRPr lang="en-US" altLang="en-US" dirty="0"/>
          </a:p>
          <a:p>
            <a:pPr>
              <a:defRPr/>
            </a:pPr>
            <a:r>
              <a:rPr lang="en-US" altLang="en-US" dirty="0"/>
              <a:t>- </a:t>
            </a:r>
            <a:r>
              <a:rPr lang="en-US" dirty="0"/>
              <a:t>Dividend = Quotient x Divisor + Remainder </a:t>
            </a:r>
          </a:p>
          <a:p>
            <a:pPr>
              <a:defRPr/>
            </a:pPr>
            <a:endParaRPr lang="en-US" altLang="en-US" dirty="0"/>
          </a:p>
          <a:p>
            <a:pPr marL="171450" indent="-171450">
              <a:buFontTx/>
              <a:buChar char="-"/>
              <a:defRPr/>
            </a:pPr>
            <a:r>
              <a:rPr lang="en-US" dirty="0"/>
              <a:t>The basic grammar school division algorithm tries to see how big a number can be subtracted, creating a digit of the quotient on each attempt. Our carefully selected decimal example uses only the numbers 0 and 1, so it’s easy to figure out how many times the divisor goes into the portion of the dividend: it’s either 0 times or 1 time. Binary numbers contain only 0 or 1, so binary division is restricted to these two choices, thereby simplifying binary division. </a:t>
            </a:r>
          </a:p>
          <a:p>
            <a:pPr>
              <a:defRPr/>
            </a:pPr>
            <a:endParaRPr lang="en-US" altLang="en-US" dirty="0"/>
          </a:p>
          <a:p>
            <a:pPr>
              <a:defRPr/>
            </a:pPr>
            <a:endParaRPr lang="en-US" altLang="en-US" dirty="0"/>
          </a:p>
          <a:p>
            <a:pPr>
              <a:defRPr/>
            </a:pPr>
            <a:r>
              <a:rPr lang="en-US" altLang="en-US" dirty="0"/>
              <a:t>- </a:t>
            </a:r>
            <a:r>
              <a:rPr lang="en-US" dirty="0"/>
              <a:t>signed division algorithm negates the quotient if the signs of the operands (divisor &amp; dividend) are opposite and makes the sign of the nonzero remainder match the dividend. </a:t>
            </a:r>
          </a:p>
          <a:p>
            <a:pPr>
              <a:defRPr/>
            </a:pP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95196D22-FC96-469F-81EC-BE660399EC63}"/>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0962" name="Rectangle 3">
            <a:extLst>
              <a:ext uri="{FF2B5EF4-FFF2-40B4-BE49-F238E27FC236}">
                <a16:creationId xmlns:a16="http://schemas.microsoft.com/office/drawing/2014/main" id="{ADCECC4F-D0D6-43C6-A324-4681F510A3DE}"/>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DCE8493-DDB6-40BF-A10E-9A08679D306C}"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40963" name="Rectangle 6">
            <a:extLst>
              <a:ext uri="{FF2B5EF4-FFF2-40B4-BE49-F238E27FC236}">
                <a16:creationId xmlns:a16="http://schemas.microsoft.com/office/drawing/2014/main" id="{5FEEF25F-BD11-49B7-9575-E1A8046B3596}"/>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40964" name="Rectangle 7">
            <a:extLst>
              <a:ext uri="{FF2B5EF4-FFF2-40B4-BE49-F238E27FC236}">
                <a16:creationId xmlns:a16="http://schemas.microsoft.com/office/drawing/2014/main" id="{7AC64CD5-8B99-4DEA-BCCF-0C49C541D5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171C0CE-4A93-4F7B-A247-9F110DF0F030}" type="slidenum">
              <a:rPr lang="en-AU" altLang="en-US" smtClean="0">
                <a:latin typeface="Times New Roman" panose="02020603050405020304" pitchFamily="18" charset="0"/>
              </a:rPr>
              <a:pPr/>
              <a:t>13</a:t>
            </a:fld>
            <a:endParaRPr lang="en-AU" altLang="en-US">
              <a:latin typeface="Times New Roman" panose="02020603050405020304" pitchFamily="18" charset="0"/>
            </a:endParaRPr>
          </a:p>
        </p:txBody>
      </p:sp>
      <p:sp>
        <p:nvSpPr>
          <p:cNvPr id="40965" name="Rectangle 2">
            <a:extLst>
              <a:ext uri="{FF2B5EF4-FFF2-40B4-BE49-F238E27FC236}">
                <a16:creationId xmlns:a16="http://schemas.microsoft.com/office/drawing/2014/main" id="{9C7F9675-B189-4342-A1D6-232CFB6DB3FD}"/>
              </a:ext>
            </a:extLst>
          </p:cNvPr>
          <p:cNvSpPr>
            <a:spLocks noChangeArrowheads="1" noTextEdit="1"/>
          </p:cNvSpPr>
          <p:nvPr>
            <p:ph type="sldImg"/>
          </p:nvPr>
        </p:nvSpPr>
        <p:spPr>
          <a:ln/>
        </p:spPr>
      </p:sp>
      <p:sp>
        <p:nvSpPr>
          <p:cNvPr id="38918" name="Rectangle 3">
            <a:extLst>
              <a:ext uri="{FF2B5EF4-FFF2-40B4-BE49-F238E27FC236}">
                <a16:creationId xmlns:a16="http://schemas.microsoft.com/office/drawing/2014/main" id="{1B50A033-03D9-4EAE-8E8C-B78538B0F1B3}"/>
              </a:ext>
            </a:extLst>
          </p:cNvPr>
          <p:cNvSpPr>
            <a:spLocks noGrp="1" noChangeArrowheads="1"/>
          </p:cNvSpPr>
          <p:nvPr>
            <p:ph type="body" idx="1"/>
          </p:nvPr>
        </p:nvSpPr>
        <p:spPr/>
        <p:txBody>
          <a:bodyPr/>
          <a:lstStyle/>
          <a:p>
            <a:pPr marL="171450" indent="-171450">
              <a:buFontTx/>
              <a:buChar char="-"/>
              <a:defRPr/>
            </a:pPr>
            <a:r>
              <a:rPr lang="en-US" dirty="0"/>
              <a:t>Right - shows hardware to mimic our grammar school algorithm. We start with the 32-bit Quotient register set to 0. Each iteration of the algorithm needs to move the divisor to the right one digit, so we start with the divisor placed in the left half of the 64-bit Divisor register and shift it right 1 bit each step to align it with the dividend. The Remainder register is initialized with the dividend. </a:t>
            </a:r>
          </a:p>
          <a:p>
            <a:pPr marL="171450" indent="-171450">
              <a:buFontTx/>
              <a:buChar char="-"/>
              <a:defRPr/>
            </a:pPr>
            <a:endParaRPr lang="en-US" dirty="0"/>
          </a:p>
          <a:p>
            <a:pPr marL="171450" indent="-171450">
              <a:buFontTx/>
              <a:buChar char="-"/>
              <a:defRPr/>
            </a:pPr>
            <a:r>
              <a:rPr lang="en-US"/>
              <a:t>Left - shows </a:t>
            </a:r>
            <a:r>
              <a:rPr lang="en-US" dirty="0"/>
              <a:t>three steps of the first division algorithm. Unlike a human, the computer isn’t smart enough to know in advance whether the divisor is smaller than the dividend.</a:t>
            </a:r>
          </a:p>
          <a:p>
            <a:pPr marL="171450" indent="-171450">
              <a:buFontTx/>
              <a:buChar char="-"/>
              <a:defRPr/>
            </a:pPr>
            <a:r>
              <a:rPr lang="en-US" dirty="0"/>
              <a:t> It must first subtract the divisor in step 1; remember that this is how we performed the comparison in the set on less than instruction.</a:t>
            </a:r>
          </a:p>
          <a:p>
            <a:pPr marL="171450" indent="-171450">
              <a:buFontTx/>
              <a:buChar char="-"/>
              <a:defRPr/>
            </a:pPr>
            <a:r>
              <a:rPr lang="en-US" dirty="0"/>
              <a:t> If the result is positive, the divisor was smaller or equal to the dividend, so we generate a 1 in the quotient (step 2a).</a:t>
            </a:r>
          </a:p>
          <a:p>
            <a:pPr marL="171450" indent="-171450">
              <a:buFontTx/>
              <a:buChar char="-"/>
              <a:defRPr/>
            </a:pPr>
            <a:r>
              <a:rPr lang="en-US" dirty="0"/>
              <a:t> If the result is negative, the next step is to restore the original value by adding the divisor back to the remainder and generate a 0 in the quotient (step 2b). </a:t>
            </a:r>
          </a:p>
          <a:p>
            <a:pPr marL="171450" indent="-171450">
              <a:buFontTx/>
              <a:buChar char="-"/>
              <a:defRPr/>
            </a:pPr>
            <a:r>
              <a:rPr lang="en-US" dirty="0"/>
              <a:t>The divisor is shifted right and then we iterate again. The remainder and quotient will be found in their namesake registers after the iterations are complete. </a:t>
            </a:r>
          </a:p>
          <a:p>
            <a:pPr>
              <a:defRPr/>
            </a:pPr>
            <a:endParaRPr lang="en-US" dirty="0"/>
          </a:p>
          <a:p>
            <a:pPr>
              <a:defRPr/>
            </a:pPr>
            <a:endParaRPr lang="en-US" dirty="0"/>
          </a:p>
          <a:p>
            <a:pPr>
              <a:defRPr/>
            </a:pPr>
            <a:r>
              <a:rPr lang="en-US" dirty="0"/>
              <a:t>In short, If the remainder is positive, the divisor did go into the dividend, so step 2a generates a 1 in the quotient. A negative remainder after step 1 means that the divisor did not go into the dividend, so step 2b generates a 0 in the quotient and adds the divisor to the remainder, thereby reversing the subtraction of step 1. The final shift, in step 3, aligns the divisor properly, relative to the dividend for the next iteration. These steps are repeated 33 times. </a:t>
            </a:r>
          </a:p>
          <a:p>
            <a:pPr>
              <a:defRPr/>
            </a:pP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2BB85551-7229-4CF9-944D-C91D8482A87A}"/>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04CD4299-7120-4BFB-A15C-C906B58F663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Division example using the algorithm. </a:t>
            </a:r>
          </a:p>
          <a:p>
            <a:r>
              <a:rPr lang="en-US" altLang="en-US"/>
              <a:t>Divisor: 0010</a:t>
            </a:r>
          </a:p>
          <a:p>
            <a:r>
              <a:rPr lang="en-US" altLang="en-US"/>
              <a:t>Dividend: 0000 0111 (stored in reminder register)</a:t>
            </a:r>
          </a:p>
          <a:p>
            <a:r>
              <a:rPr lang="en-US" altLang="en-US"/>
              <a:t>The bit examined to determine the next step is circled in color. </a:t>
            </a:r>
          </a:p>
          <a:p>
            <a:endParaRPr lang="en-US" altLang="en-US"/>
          </a:p>
        </p:txBody>
      </p:sp>
      <p:sp>
        <p:nvSpPr>
          <p:cNvPr id="43011" name="Header Placeholder 3">
            <a:extLst>
              <a:ext uri="{FF2B5EF4-FFF2-40B4-BE49-F238E27FC236}">
                <a16:creationId xmlns:a16="http://schemas.microsoft.com/office/drawing/2014/main" id="{14042AAA-9771-4012-898D-A0BA902514E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3012" name="Date Placeholder 4">
            <a:extLst>
              <a:ext uri="{FF2B5EF4-FFF2-40B4-BE49-F238E27FC236}">
                <a16:creationId xmlns:a16="http://schemas.microsoft.com/office/drawing/2014/main" id="{16868224-4E3A-4557-B7FB-B42B20979B6C}"/>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123D98-0D1B-49D1-BE6D-F3192A80AAC6}"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43013" name="Footer Placeholder 5">
            <a:extLst>
              <a:ext uri="{FF2B5EF4-FFF2-40B4-BE49-F238E27FC236}">
                <a16:creationId xmlns:a16="http://schemas.microsoft.com/office/drawing/2014/main" id="{B4BC48C8-6CEF-4C37-9634-01391A4B45AA}"/>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43014" name="Slide Number Placeholder 6">
            <a:extLst>
              <a:ext uri="{FF2B5EF4-FFF2-40B4-BE49-F238E27FC236}">
                <a16:creationId xmlns:a16="http://schemas.microsoft.com/office/drawing/2014/main" id="{92CCC558-65A6-4661-B6E7-1948B4EC26B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80ABAD-6B6A-433B-99FC-72F61E763112}" type="slidenum">
              <a:rPr lang="en-AU" altLang="en-US" smtClean="0">
                <a:latin typeface="Times New Roman" panose="02020603050405020304" pitchFamily="18" charset="0"/>
              </a:rPr>
              <a:pPr/>
              <a:t>14</a:t>
            </a:fld>
            <a:endParaRPr lang="en-AU"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6FB4389F-C3ED-455A-B7E5-8C9FBE1CE0ED}"/>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5058" name="Rectangle 3">
            <a:extLst>
              <a:ext uri="{FF2B5EF4-FFF2-40B4-BE49-F238E27FC236}">
                <a16:creationId xmlns:a16="http://schemas.microsoft.com/office/drawing/2014/main" id="{D3B59041-0915-4533-A5E6-F63EB279345B}"/>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B75580C-2730-49A5-8878-39EEA238F616}"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45059" name="Rectangle 6">
            <a:extLst>
              <a:ext uri="{FF2B5EF4-FFF2-40B4-BE49-F238E27FC236}">
                <a16:creationId xmlns:a16="http://schemas.microsoft.com/office/drawing/2014/main" id="{ADC37B05-5076-433E-B03B-AE828ECB18B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45060" name="Rectangle 7">
            <a:extLst>
              <a:ext uri="{FF2B5EF4-FFF2-40B4-BE49-F238E27FC236}">
                <a16:creationId xmlns:a16="http://schemas.microsoft.com/office/drawing/2014/main" id="{923FF49A-38B5-4883-847E-BE1883E01DF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6372FFA-622D-4B5B-983D-DE16BFAE456B}" type="slidenum">
              <a:rPr lang="en-AU" altLang="en-US" smtClean="0">
                <a:latin typeface="Times New Roman" panose="02020603050405020304" pitchFamily="18" charset="0"/>
              </a:rPr>
              <a:pPr/>
              <a:t>15</a:t>
            </a:fld>
            <a:endParaRPr lang="en-AU" altLang="en-US">
              <a:latin typeface="Times New Roman" panose="02020603050405020304" pitchFamily="18" charset="0"/>
            </a:endParaRPr>
          </a:p>
        </p:txBody>
      </p:sp>
      <p:sp>
        <p:nvSpPr>
          <p:cNvPr id="45061" name="Rectangle 2">
            <a:extLst>
              <a:ext uri="{FF2B5EF4-FFF2-40B4-BE49-F238E27FC236}">
                <a16:creationId xmlns:a16="http://schemas.microsoft.com/office/drawing/2014/main" id="{DFBB81E3-CB44-4717-9BC0-04771EF0EE22}"/>
              </a:ext>
            </a:extLst>
          </p:cNvPr>
          <p:cNvSpPr>
            <a:spLocks noChangeArrowheads="1" noTextEdit="1"/>
          </p:cNvSpPr>
          <p:nvPr>
            <p:ph type="sldImg"/>
          </p:nvPr>
        </p:nvSpPr>
        <p:spPr>
          <a:ln/>
        </p:spPr>
      </p:sp>
      <p:sp>
        <p:nvSpPr>
          <p:cNvPr id="45062" name="Rectangle 3">
            <a:extLst>
              <a:ext uri="{FF2B5EF4-FFF2-40B4-BE49-F238E27FC236}">
                <a16:creationId xmlns:a16="http://schemas.microsoft.com/office/drawing/2014/main" id="{CA4C6A0F-7D2F-4769-B423-FFCDEFD3E0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Divisor register, ALU, and Quotient register are all 32 bits wide, with only the Remainder register left at 64 bits. </a:t>
            </a:r>
          </a:p>
          <a:p>
            <a:r>
              <a:rPr lang="en-US" altLang="en-US"/>
              <a:t>Compared to the previous hardware, the ALU and Divisor registers are halved and the remainder is shifted left. </a:t>
            </a:r>
          </a:p>
          <a:p>
            <a:r>
              <a:rPr lang="en-US" altLang="en-US"/>
              <a:t>This version also combines the Quotient register with the right half of the Remainder register. </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6C36B1C0-B376-4A3C-8BA9-159418C90794}"/>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7106" name="Rectangle 3">
            <a:extLst>
              <a:ext uri="{FF2B5EF4-FFF2-40B4-BE49-F238E27FC236}">
                <a16:creationId xmlns:a16="http://schemas.microsoft.com/office/drawing/2014/main" id="{66D327DF-EE79-4B49-B3E6-D346F3740838}"/>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462259-879D-442F-B343-9D19C7730093}"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47107" name="Rectangle 6">
            <a:extLst>
              <a:ext uri="{FF2B5EF4-FFF2-40B4-BE49-F238E27FC236}">
                <a16:creationId xmlns:a16="http://schemas.microsoft.com/office/drawing/2014/main" id="{127604FA-CE81-4079-AF45-A9B275B0E5D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47108" name="Rectangle 7">
            <a:extLst>
              <a:ext uri="{FF2B5EF4-FFF2-40B4-BE49-F238E27FC236}">
                <a16:creationId xmlns:a16="http://schemas.microsoft.com/office/drawing/2014/main" id="{80AC1389-EAD5-42D5-A1AB-674E58594D4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C72C98-5CF8-4AAA-A165-50B13A48576F}" type="slidenum">
              <a:rPr lang="en-AU" altLang="en-US" smtClean="0">
                <a:latin typeface="Times New Roman" panose="02020603050405020304" pitchFamily="18" charset="0"/>
              </a:rPr>
              <a:pPr/>
              <a:t>16</a:t>
            </a:fld>
            <a:endParaRPr lang="en-AU" altLang="en-US">
              <a:latin typeface="Times New Roman" panose="02020603050405020304" pitchFamily="18" charset="0"/>
            </a:endParaRPr>
          </a:p>
        </p:txBody>
      </p:sp>
      <p:sp>
        <p:nvSpPr>
          <p:cNvPr id="47109" name="Rectangle 2">
            <a:extLst>
              <a:ext uri="{FF2B5EF4-FFF2-40B4-BE49-F238E27FC236}">
                <a16:creationId xmlns:a16="http://schemas.microsoft.com/office/drawing/2014/main" id="{AFE8A2B1-3315-46F4-8C1D-E48AB31E2ADF}"/>
              </a:ext>
            </a:extLst>
          </p:cNvPr>
          <p:cNvSpPr>
            <a:spLocks noChangeArrowheads="1" noTextEdit="1"/>
          </p:cNvSpPr>
          <p:nvPr>
            <p:ph type="sldImg"/>
          </p:nvPr>
        </p:nvSpPr>
        <p:spPr>
          <a:ln/>
        </p:spPr>
      </p:sp>
      <p:sp>
        <p:nvSpPr>
          <p:cNvPr id="43014" name="Rectangle 3">
            <a:extLst>
              <a:ext uri="{FF2B5EF4-FFF2-40B4-BE49-F238E27FC236}">
                <a16:creationId xmlns:a16="http://schemas.microsoft.com/office/drawing/2014/main" id="{820F2354-8520-40C5-B0DA-9B8016B155B5}"/>
              </a:ext>
            </a:extLst>
          </p:cNvPr>
          <p:cNvSpPr>
            <a:spLocks noGrp="1" noChangeArrowheads="1"/>
          </p:cNvSpPr>
          <p:nvPr>
            <p:ph type="body" idx="1"/>
          </p:nvPr>
        </p:nvSpPr>
        <p:spPr/>
        <p:txBody>
          <a:bodyPr/>
          <a:lstStyle/>
          <a:p>
            <a:pPr>
              <a:defRPr/>
            </a:pPr>
            <a:r>
              <a:rPr lang="en-US" altLang="en-US" dirty="0"/>
              <a:t>-</a:t>
            </a:r>
            <a:r>
              <a:rPr lang="en-US" b="1" dirty="0"/>
              <a:t>Moore’s Law </a:t>
            </a:r>
            <a:r>
              <a:rPr lang="en-US" dirty="0"/>
              <a:t>applies to division hardware as well as multiplication, so we would like to be able to speed up division by throwing hardware at it. We used many adders to speed up multiply, but we cannot do the same trick for divide. The reason is that we need to know the sign of the difference before we can perform the next step of the algorithm, whereas with multiply we could calculate the 32 partial products immediately. </a:t>
            </a:r>
          </a:p>
          <a:p>
            <a:pPr>
              <a:defRPr/>
            </a:pPr>
            <a:endParaRPr lang="en-US" altLang="en-US" dirty="0"/>
          </a:p>
          <a:p>
            <a:pPr marL="171450" indent="-171450">
              <a:buFontTx/>
              <a:buChar char="-"/>
              <a:defRPr/>
            </a:pPr>
            <a:r>
              <a:rPr lang="en-US" dirty="0"/>
              <a:t>There are techniques to produce more than one bit of the quotient per step. The </a:t>
            </a:r>
            <a:r>
              <a:rPr lang="en-US" i="1" dirty="0"/>
              <a:t>SRT division </a:t>
            </a:r>
            <a:r>
              <a:rPr lang="en-US" dirty="0"/>
              <a:t>technique tries to </a:t>
            </a:r>
            <a:r>
              <a:rPr lang="en-US" b="1" dirty="0"/>
              <a:t>predict </a:t>
            </a:r>
            <a:r>
              <a:rPr lang="en-US" dirty="0"/>
              <a:t>several quotient bits per step, using a table lookup based on the upper bits of the dividend and remainder. It relies on subsequent steps to correct wrong predictions. A typical value today is 4 bits. The key is guessing the value to subtract. With binary division, there is only a single choice. These algorithms use 6 bits from the remainder and 4 bits from the divisor to index a table that determines the guess for each step. </a:t>
            </a:r>
          </a:p>
          <a:p>
            <a:pPr marL="171450" indent="-171450">
              <a:buFontTx/>
              <a:buChar char="-"/>
              <a:defRPr/>
            </a:pPr>
            <a:r>
              <a:rPr lang="en-US" dirty="0"/>
              <a:t>The accuracy of this fast method depends on having proper values in the lookup table. The fallacy on page 231 in Section 3.9 shows what can happen if the table is incorrect. </a:t>
            </a:r>
          </a:p>
          <a:p>
            <a:pPr>
              <a:defRPr/>
            </a:pPr>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2239D2-982C-458F-9061-2F536C7E3EB0}"/>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9154" name="Rectangle 3">
            <a:extLst>
              <a:ext uri="{FF2B5EF4-FFF2-40B4-BE49-F238E27FC236}">
                <a16:creationId xmlns:a16="http://schemas.microsoft.com/office/drawing/2014/main" id="{55DD1ADB-54AC-417E-81D6-1E58EF0B1E45}"/>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9A3AB8D-9873-4A28-AD9C-9D12A8E8AD5B}"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49155" name="Rectangle 6">
            <a:extLst>
              <a:ext uri="{FF2B5EF4-FFF2-40B4-BE49-F238E27FC236}">
                <a16:creationId xmlns:a16="http://schemas.microsoft.com/office/drawing/2014/main" id="{8CF0643D-3A7A-40F9-822A-0630E00CF76A}"/>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49156" name="Rectangle 7">
            <a:extLst>
              <a:ext uri="{FF2B5EF4-FFF2-40B4-BE49-F238E27FC236}">
                <a16:creationId xmlns:a16="http://schemas.microsoft.com/office/drawing/2014/main" id="{F5981AA0-4E0A-409E-AEBE-64DF8536D96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6322CF8-54EC-4BC6-8C27-C8613C6F1CCE}" type="slidenum">
              <a:rPr lang="en-AU" altLang="en-US" smtClean="0">
                <a:latin typeface="Times New Roman" panose="02020603050405020304" pitchFamily="18" charset="0"/>
              </a:rPr>
              <a:pPr/>
              <a:t>17</a:t>
            </a:fld>
            <a:endParaRPr lang="en-AU" altLang="en-US">
              <a:latin typeface="Times New Roman" panose="02020603050405020304" pitchFamily="18" charset="0"/>
            </a:endParaRPr>
          </a:p>
        </p:txBody>
      </p:sp>
      <p:sp>
        <p:nvSpPr>
          <p:cNvPr id="49157" name="Rectangle 2">
            <a:extLst>
              <a:ext uri="{FF2B5EF4-FFF2-40B4-BE49-F238E27FC236}">
                <a16:creationId xmlns:a16="http://schemas.microsoft.com/office/drawing/2014/main" id="{546DCE61-63A9-48EB-AEAB-0CCE3869300D}"/>
              </a:ext>
            </a:extLst>
          </p:cNvPr>
          <p:cNvSpPr>
            <a:spLocks noChangeArrowheads="1" noTextEdit="1"/>
          </p:cNvSpPr>
          <p:nvPr>
            <p:ph type="sldImg"/>
          </p:nvPr>
        </p:nvSpPr>
        <p:spPr>
          <a:ln/>
        </p:spPr>
      </p:sp>
      <p:sp>
        <p:nvSpPr>
          <p:cNvPr id="49158" name="Rectangle 3">
            <a:extLst>
              <a:ext uri="{FF2B5EF4-FFF2-40B4-BE49-F238E27FC236}">
                <a16:creationId xmlns:a16="http://schemas.microsoft.com/office/drawing/2014/main" id="{DB750437-E959-4150-B653-77C0EFA380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MIPS has two instructions: </a:t>
            </a:r>
            <a:r>
              <a:rPr lang="en-US" altLang="en-US" i="1"/>
              <a:t>divide </a:t>
            </a:r>
            <a:r>
              <a:rPr lang="en-US" altLang="en-US"/>
              <a:t>(div) and </a:t>
            </a:r>
            <a:r>
              <a:rPr lang="en-US" altLang="en-US" i="1"/>
              <a:t>divide unsigned </a:t>
            </a:r>
            <a:r>
              <a:rPr lang="en-US" altLang="en-US"/>
              <a:t>(divu). </a:t>
            </a:r>
          </a:p>
          <a:p>
            <a:r>
              <a:rPr lang="en-US" altLang="en-US"/>
              <a:t>The MIPS assembler allows divide instructions to specify three registers, generating the mflo or mfhi instructions to place the desired result into a general-purpose register. </a:t>
            </a:r>
          </a:p>
          <a:p>
            <a:endParaRPr lang="en-US" altLang="en-US"/>
          </a:p>
          <a:p>
            <a:r>
              <a:rPr lang="en-US" altLang="en-US"/>
              <a:t>Hi contains the remainder, and Lo contains the quotient after the divide instruction completes. </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432DBE25-DD00-49F6-8283-8565C04C5DCA}"/>
              </a:ext>
            </a:extLst>
          </p:cNvPr>
          <p:cNvSpPr>
            <a:spLocks noGrp="1" noRot="1" noChangeAspect="1" noChangeArrowheads="1" noTextEdit="1"/>
          </p:cNvSpPr>
          <p:nvPr>
            <p:ph type="sldImg"/>
          </p:nvPr>
        </p:nvSpPr>
        <p:spPr>
          <a:ln/>
        </p:spPr>
      </p:sp>
      <p:sp>
        <p:nvSpPr>
          <p:cNvPr id="51202" name="Notes Placeholder 2">
            <a:extLst>
              <a:ext uri="{FF2B5EF4-FFF2-40B4-BE49-F238E27FC236}">
                <a16:creationId xmlns:a16="http://schemas.microsoft.com/office/drawing/2014/main" id="{E31EFC84-ABDC-46CC-9CBE-25A62C12E6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3" name="Header Placeholder 3">
            <a:extLst>
              <a:ext uri="{FF2B5EF4-FFF2-40B4-BE49-F238E27FC236}">
                <a16:creationId xmlns:a16="http://schemas.microsoft.com/office/drawing/2014/main" id="{A1BE67DB-359D-47C6-81F9-289AB8D6AFD2}"/>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1204" name="Date Placeholder 4">
            <a:extLst>
              <a:ext uri="{FF2B5EF4-FFF2-40B4-BE49-F238E27FC236}">
                <a16:creationId xmlns:a16="http://schemas.microsoft.com/office/drawing/2014/main" id="{A49EC2A5-648D-4FC9-850E-1610CA18DC3B}"/>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AAF8C1-087C-4351-A392-359BFAB43184}"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51205" name="Footer Placeholder 5">
            <a:extLst>
              <a:ext uri="{FF2B5EF4-FFF2-40B4-BE49-F238E27FC236}">
                <a16:creationId xmlns:a16="http://schemas.microsoft.com/office/drawing/2014/main" id="{CA923517-AB39-4A1B-B0EA-B7E95C3EA55D}"/>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51206" name="Slide Number Placeholder 6">
            <a:extLst>
              <a:ext uri="{FF2B5EF4-FFF2-40B4-BE49-F238E27FC236}">
                <a16:creationId xmlns:a16="http://schemas.microsoft.com/office/drawing/2014/main" id="{36C8F1CC-60EB-4050-94D6-FE811B76FC4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5383580-C4F6-4A7E-863C-3AF0BB032C4A}" type="slidenum">
              <a:rPr lang="en-AU" altLang="en-US" smtClean="0">
                <a:latin typeface="Times New Roman" panose="02020603050405020304" pitchFamily="18" charset="0"/>
              </a:rPr>
              <a:pPr/>
              <a:t>18</a:t>
            </a:fld>
            <a:endParaRPr lang="en-AU"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31E8E095-84E3-4582-B7ED-E324F8794FD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3250" name="Rectangle 3">
            <a:extLst>
              <a:ext uri="{FF2B5EF4-FFF2-40B4-BE49-F238E27FC236}">
                <a16:creationId xmlns:a16="http://schemas.microsoft.com/office/drawing/2014/main" id="{C0663591-AA18-4368-9828-2FDAC7F231A3}"/>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E5207F0-3237-45F5-B928-C7B683ED35F3}"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53251" name="Rectangle 6">
            <a:extLst>
              <a:ext uri="{FF2B5EF4-FFF2-40B4-BE49-F238E27FC236}">
                <a16:creationId xmlns:a16="http://schemas.microsoft.com/office/drawing/2014/main" id="{05E82A0E-1CD6-43FE-B05A-D61DD1230B3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53252" name="Rectangle 7">
            <a:extLst>
              <a:ext uri="{FF2B5EF4-FFF2-40B4-BE49-F238E27FC236}">
                <a16:creationId xmlns:a16="http://schemas.microsoft.com/office/drawing/2014/main" id="{7CA31B99-49AA-4786-8721-62AD09860D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8E7F5D6-8432-4E97-B4F5-A342CC5A5659}" type="slidenum">
              <a:rPr lang="en-AU" altLang="en-US" smtClean="0">
                <a:latin typeface="Times New Roman" panose="02020603050405020304" pitchFamily="18" charset="0"/>
              </a:rPr>
              <a:pPr/>
              <a:t>19</a:t>
            </a:fld>
            <a:endParaRPr lang="en-AU" altLang="en-US">
              <a:latin typeface="Times New Roman" panose="02020603050405020304" pitchFamily="18" charset="0"/>
            </a:endParaRPr>
          </a:p>
        </p:txBody>
      </p:sp>
      <p:sp>
        <p:nvSpPr>
          <p:cNvPr id="53253" name="Rectangle 2">
            <a:extLst>
              <a:ext uri="{FF2B5EF4-FFF2-40B4-BE49-F238E27FC236}">
                <a16:creationId xmlns:a16="http://schemas.microsoft.com/office/drawing/2014/main" id="{E3D29488-ABEB-4194-8E14-C786DFAE6578}"/>
              </a:ext>
            </a:extLst>
          </p:cNvPr>
          <p:cNvSpPr>
            <a:spLocks noChangeArrowheads="1" noTextEdit="1"/>
          </p:cNvSpPr>
          <p:nvPr>
            <p:ph type="sldImg"/>
          </p:nvPr>
        </p:nvSpPr>
        <p:spPr>
          <a:ln/>
        </p:spPr>
      </p:sp>
      <p:sp>
        <p:nvSpPr>
          <p:cNvPr id="53254" name="Rectangle 3">
            <a:extLst>
              <a:ext uri="{FF2B5EF4-FFF2-40B4-BE49-F238E27FC236}">
                <a16:creationId xmlns:a16="http://schemas.microsoft.com/office/drawing/2014/main" id="{792262BD-5924-49BC-9A88-43B7FA8D07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 For example, decimal 1234.567 is normalized as 1.234567 x 10</a:t>
            </a:r>
            <a:r>
              <a:rPr lang="en-US" altLang="en-US" baseline="30000"/>
              <a:t>3</a:t>
            </a:r>
            <a:r>
              <a:rPr lang="en-US" altLang="en-US"/>
              <a:t> by moving the decimal point so that only one digit appears before the decimal. The exponent expresses the number of positions the decimal point was moved left (positive exponent) or moved right (negative exponent).</a:t>
            </a:r>
          </a:p>
          <a:p>
            <a:r>
              <a:rPr lang="en-US" altLang="en-US"/>
              <a:t>- Similarly, the floating-point binary value 1101.101 is normalized as 1.101101 x 2</a:t>
            </a:r>
            <a:r>
              <a:rPr lang="en-US" altLang="en-US" baseline="30000"/>
              <a:t>3</a:t>
            </a:r>
            <a:r>
              <a:rPr lang="en-US" altLang="en-US"/>
              <a:t> by moving the decimal point 3 positions to the left, and multiplying by 2</a:t>
            </a:r>
            <a:r>
              <a:rPr lang="en-US" altLang="en-US" baseline="30000"/>
              <a:t>3</a:t>
            </a:r>
            <a:r>
              <a:rPr lang="en-US" altLang="en-US"/>
              <a:t>. Here are some examples of normalizations:</a:t>
            </a:r>
          </a:p>
          <a:p>
            <a:r>
              <a:rPr lang="en-US" altLang="en-US" b="1"/>
              <a:t>Binary ||  ValueNormalized As (mantissa).  ||  Exponent</a:t>
            </a:r>
          </a:p>
          <a:p>
            <a:r>
              <a:rPr lang="en-US" altLang="en-US" b="1"/>
              <a:t>------------------------------------------------------------------------------</a:t>
            </a:r>
          </a:p>
          <a:p>
            <a:r>
              <a:rPr lang="en-US" altLang="en-US"/>
              <a:t>1101.101      1.101101                                             3 </a:t>
            </a:r>
          </a:p>
          <a:p>
            <a:r>
              <a:rPr lang="en-US" altLang="en-US"/>
              <a:t>.00101               1.01                                              -3</a:t>
            </a:r>
          </a:p>
          <a:p>
            <a:r>
              <a:rPr lang="en-US" altLang="en-US"/>
              <a:t>1.0001              1.0001                                            0</a:t>
            </a:r>
          </a:p>
          <a:p>
            <a:r>
              <a:rPr lang="en-US" altLang="en-US"/>
              <a:t>10000011.0     1.0000011                                       7</a:t>
            </a:r>
          </a:p>
          <a:p>
            <a:endParaRPr lang="en-US" altLang="en-US"/>
          </a:p>
          <a:p>
            <a:r>
              <a:rPr lang="en-US" altLang="en-US"/>
              <a:t>You may have noticed that in a normalized mantissa, the digit 1 always appears to the left of the decimal point. In fact, the leading 1 is omitted from the mantissa's actual storage because it is redundant.</a:t>
            </a:r>
          </a:p>
          <a:p>
            <a:endParaRPr lang="en-US" altLang="en-US"/>
          </a:p>
          <a:p>
            <a:endParaRPr lang="en-US" altLang="en-US"/>
          </a:p>
          <a:p>
            <a:r>
              <a:rPr lang="en-US" altLang="en-US"/>
              <a:t>More details http://cstl-csm.semo.edu/xzhang/Class%20Folder/CS280/Workbook_HTML/FLOATING_tut.htm#:~:text=The%20sign%20of%20a%20binary,bit%20indicates%20a%20positive%20number.&amp;text=Before%20a%20floating%2Dpoint%20binary,its%20mantissa%20must%20be%20normalized.</a:t>
            </a:r>
          </a:p>
          <a:p>
            <a:br>
              <a:rPr lang="en-US" altLang="en-US"/>
            </a:b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DD48F36B-10F2-4EAA-B16E-A45D55B74B0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434" name="Rectangle 3">
            <a:extLst>
              <a:ext uri="{FF2B5EF4-FFF2-40B4-BE49-F238E27FC236}">
                <a16:creationId xmlns:a16="http://schemas.microsoft.com/office/drawing/2014/main" id="{28FF1747-BC8B-49A3-ADCE-1866D28E787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881012D-0795-4517-8BF7-F30881F83786}"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18435" name="Rectangle 6">
            <a:extLst>
              <a:ext uri="{FF2B5EF4-FFF2-40B4-BE49-F238E27FC236}">
                <a16:creationId xmlns:a16="http://schemas.microsoft.com/office/drawing/2014/main" id="{81AA033F-BB70-4F49-8DFC-236C4EAAADF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8436" name="Rectangle 7">
            <a:extLst>
              <a:ext uri="{FF2B5EF4-FFF2-40B4-BE49-F238E27FC236}">
                <a16:creationId xmlns:a16="http://schemas.microsoft.com/office/drawing/2014/main" id="{197D5645-76BE-4B80-938F-85FEA1263A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C5B459-0EF0-44D9-B24B-36D60F7BD8A0}" type="slidenum">
              <a:rPr lang="en-AU" altLang="en-US" smtClean="0">
                <a:latin typeface="Times New Roman" panose="02020603050405020304" pitchFamily="18" charset="0"/>
              </a:rPr>
              <a:pPr/>
              <a:t>2</a:t>
            </a:fld>
            <a:endParaRPr lang="en-AU" altLang="en-US">
              <a:latin typeface="Times New Roman" panose="02020603050405020304" pitchFamily="18" charset="0"/>
            </a:endParaRPr>
          </a:p>
        </p:txBody>
      </p:sp>
      <p:sp>
        <p:nvSpPr>
          <p:cNvPr id="18437" name="Rectangle 2">
            <a:extLst>
              <a:ext uri="{FF2B5EF4-FFF2-40B4-BE49-F238E27FC236}">
                <a16:creationId xmlns:a16="http://schemas.microsoft.com/office/drawing/2014/main" id="{AA8571C2-AD8D-4B12-88B6-E928E5FBBC7D}"/>
              </a:ext>
            </a:extLst>
          </p:cNvPr>
          <p:cNvSpPr>
            <a:spLocks noChangeArrowheads="1" noTextEdit="1"/>
          </p:cNvSpPr>
          <p:nvPr>
            <p:ph type="sldImg"/>
          </p:nvPr>
        </p:nvSpPr>
        <p:spPr>
          <a:ln/>
        </p:spPr>
      </p:sp>
      <p:sp>
        <p:nvSpPr>
          <p:cNvPr id="18438" name="Rectangle 3">
            <a:extLst>
              <a:ext uri="{FF2B5EF4-FFF2-40B4-BE49-F238E27FC236}">
                <a16:creationId xmlns:a16="http://schemas.microsoft.com/office/drawing/2014/main" id="{8BCA08B7-E081-4EE6-8FBC-A7FC657B19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BBFD826B-C91C-46C1-B243-24C3BA46FA82}"/>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5298" name="Rectangle 3">
            <a:extLst>
              <a:ext uri="{FF2B5EF4-FFF2-40B4-BE49-F238E27FC236}">
                <a16:creationId xmlns:a16="http://schemas.microsoft.com/office/drawing/2014/main" id="{59868A7F-5914-4489-A92C-A7EA8A0EAAB5}"/>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53E4CC-62A5-4B00-9915-201FE89DE650}"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55299" name="Rectangle 6">
            <a:extLst>
              <a:ext uri="{FF2B5EF4-FFF2-40B4-BE49-F238E27FC236}">
                <a16:creationId xmlns:a16="http://schemas.microsoft.com/office/drawing/2014/main" id="{90D8B50B-B7E6-46D8-93E8-093927CD76B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55300" name="Rectangle 7">
            <a:extLst>
              <a:ext uri="{FF2B5EF4-FFF2-40B4-BE49-F238E27FC236}">
                <a16:creationId xmlns:a16="http://schemas.microsoft.com/office/drawing/2014/main" id="{EEAFF7B9-F208-4AB0-B5A0-4F6CFC0D05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7070EB-AF12-4EBE-A391-517B5F0D974D}" type="slidenum">
              <a:rPr lang="en-AU" altLang="en-US" smtClean="0">
                <a:latin typeface="Times New Roman" panose="02020603050405020304" pitchFamily="18" charset="0"/>
              </a:rPr>
              <a:pPr/>
              <a:t>20</a:t>
            </a:fld>
            <a:endParaRPr lang="en-AU" altLang="en-US">
              <a:latin typeface="Times New Roman" panose="02020603050405020304" pitchFamily="18" charset="0"/>
            </a:endParaRPr>
          </a:p>
        </p:txBody>
      </p:sp>
      <p:sp>
        <p:nvSpPr>
          <p:cNvPr id="55301" name="Rectangle 2">
            <a:extLst>
              <a:ext uri="{FF2B5EF4-FFF2-40B4-BE49-F238E27FC236}">
                <a16:creationId xmlns:a16="http://schemas.microsoft.com/office/drawing/2014/main" id="{2EA94895-4D38-4CCC-8D35-B1E3DF2600BB}"/>
              </a:ext>
            </a:extLst>
          </p:cNvPr>
          <p:cNvSpPr>
            <a:spLocks noChangeArrowheads="1" noTextEdit="1"/>
          </p:cNvSpPr>
          <p:nvPr>
            <p:ph type="sldImg"/>
          </p:nvPr>
        </p:nvSpPr>
        <p:spPr>
          <a:ln/>
        </p:spPr>
      </p:sp>
      <p:sp>
        <p:nvSpPr>
          <p:cNvPr id="55302" name="Rectangle 3">
            <a:extLst>
              <a:ext uri="{FF2B5EF4-FFF2-40B4-BE49-F238E27FC236}">
                <a16:creationId xmlns:a16="http://schemas.microsoft.com/office/drawing/2014/main" id="{CADC3154-3146-45C1-8E9E-91D2DF3E70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25EA77B-A98B-4282-B4E5-1BF76DF88DCA}"/>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7346" name="Rectangle 3">
            <a:extLst>
              <a:ext uri="{FF2B5EF4-FFF2-40B4-BE49-F238E27FC236}">
                <a16:creationId xmlns:a16="http://schemas.microsoft.com/office/drawing/2014/main" id="{7E76EBCE-F536-4CB6-A329-09CCA6D8472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EF7F2E7-2A25-468C-8692-5CAAF2E9A518}"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57347" name="Rectangle 6">
            <a:extLst>
              <a:ext uri="{FF2B5EF4-FFF2-40B4-BE49-F238E27FC236}">
                <a16:creationId xmlns:a16="http://schemas.microsoft.com/office/drawing/2014/main" id="{E896BE12-071C-4E62-BEDD-F587B00D49DC}"/>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57348" name="Rectangle 7">
            <a:extLst>
              <a:ext uri="{FF2B5EF4-FFF2-40B4-BE49-F238E27FC236}">
                <a16:creationId xmlns:a16="http://schemas.microsoft.com/office/drawing/2014/main" id="{06CE70F6-26AD-4C49-B122-C4B7902C99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251860-8991-439B-B328-FCAB9FF4B659}" type="slidenum">
              <a:rPr lang="en-AU" altLang="en-US" smtClean="0">
                <a:latin typeface="Times New Roman" panose="02020603050405020304" pitchFamily="18" charset="0"/>
              </a:rPr>
              <a:pPr/>
              <a:t>21</a:t>
            </a:fld>
            <a:endParaRPr lang="en-AU" altLang="en-US">
              <a:latin typeface="Times New Roman" panose="02020603050405020304" pitchFamily="18" charset="0"/>
            </a:endParaRPr>
          </a:p>
        </p:txBody>
      </p:sp>
      <p:sp>
        <p:nvSpPr>
          <p:cNvPr id="57349" name="Rectangle 2">
            <a:extLst>
              <a:ext uri="{FF2B5EF4-FFF2-40B4-BE49-F238E27FC236}">
                <a16:creationId xmlns:a16="http://schemas.microsoft.com/office/drawing/2014/main" id="{6BCC3345-E159-4D30-9BA6-AC3F664F3A30}"/>
              </a:ext>
            </a:extLst>
          </p:cNvPr>
          <p:cNvSpPr>
            <a:spLocks noChangeArrowheads="1" noTextEdit="1"/>
          </p:cNvSpPr>
          <p:nvPr>
            <p:ph type="sldImg"/>
          </p:nvPr>
        </p:nvSpPr>
        <p:spPr>
          <a:ln/>
        </p:spPr>
      </p:sp>
      <p:sp>
        <p:nvSpPr>
          <p:cNvPr id="57350" name="Rectangle 3">
            <a:extLst>
              <a:ext uri="{FF2B5EF4-FFF2-40B4-BE49-F238E27FC236}">
                <a16:creationId xmlns:a16="http://schemas.microsoft.com/office/drawing/2014/main" id="{C883EC1C-9D31-4333-B0C5-1C499362D6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We have now reached the point where we can combine the sign, exponent, and fraction into the binary IEEE short real representation. Using Figure 1 as a reference, the value 1.101 x 2</a:t>
            </a:r>
            <a:r>
              <a:rPr lang="en-US" altLang="en-US" baseline="30000"/>
              <a:t>0</a:t>
            </a:r>
            <a:r>
              <a:rPr lang="en-US" altLang="en-US"/>
              <a:t> would be stored as sign = 0 (positive), fraction = 101, and exponent = 01111111 (the exponent value is added to 127). The leading "1." was dropped from the fraction. Here are  more examples:</a:t>
            </a:r>
          </a:p>
          <a:p>
            <a:endParaRPr lang="en-US" altLang="en-US"/>
          </a:p>
          <a:p>
            <a:r>
              <a:rPr lang="en-US" altLang="en-US" b="1"/>
              <a:t>Binary Value</a:t>
            </a:r>
            <a:r>
              <a:rPr lang="en-US" altLang="en-US"/>
              <a:t>  |||    </a:t>
            </a:r>
            <a:r>
              <a:rPr lang="en-US" altLang="en-US" b="1"/>
              <a:t>Biased Exponent.     ||||. Sign,Exponent, Fraction</a:t>
            </a:r>
            <a:endParaRPr lang="en-US" altLang="en-US"/>
          </a:p>
          <a:p>
            <a:r>
              <a:rPr lang="en-US" altLang="en-US"/>
              <a:t> -1.11                                  127                         1,  01111111, 11000000000000000000000 </a:t>
            </a:r>
          </a:p>
          <a:p>
            <a:r>
              <a:rPr lang="en-US" altLang="en-US"/>
              <a:t>+1101.101                          130                         0,  10000010, 10110100000000000000000</a:t>
            </a:r>
          </a:p>
          <a:p>
            <a:r>
              <a:rPr lang="en-US" altLang="en-US"/>
              <a:t> -.00101                             124                         1 ,  01111100,   01000000000000000000000 </a:t>
            </a:r>
          </a:p>
          <a:p>
            <a:r>
              <a:rPr lang="en-US" altLang="en-US"/>
              <a:t>+100111.0                         132                         0,  10000100,  00111000000000000000000 </a:t>
            </a:r>
          </a:p>
          <a:p>
            <a:r>
              <a:rPr lang="en-US" altLang="en-US"/>
              <a:t>+.0000001101011             120                         0,  01111000,  10101100000000000000000 </a:t>
            </a:r>
          </a:p>
          <a:p>
            <a:endParaRPr lang="en-US" altLang="en-US"/>
          </a:p>
          <a:p>
            <a:r>
              <a:rPr lang="en-US" altLang="en-US"/>
              <a:t>Significant = 1 + Fraction</a:t>
            </a:r>
          </a:p>
          <a:p>
            <a:endParaRPr lang="en-US" altLang="en-US"/>
          </a:p>
          <a:p>
            <a:endParaRPr lang="en-US" altLang="en-US"/>
          </a:p>
          <a:p>
            <a:endParaRPr lang="en-US" altLang="en-US"/>
          </a:p>
          <a:p>
            <a:endParaRPr lang="en-US" altLang="en-US"/>
          </a:p>
          <a:p>
            <a:br>
              <a:rPr lang="en-US" altLang="en-US"/>
            </a:b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72B4EF19-7899-4D6E-AD45-C32D0CA3272C}"/>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9394" name="Rectangle 3">
            <a:extLst>
              <a:ext uri="{FF2B5EF4-FFF2-40B4-BE49-F238E27FC236}">
                <a16:creationId xmlns:a16="http://schemas.microsoft.com/office/drawing/2014/main" id="{22A7D2EB-6ACA-4B63-9D70-C833B8A0EE25}"/>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12F7C8B-4D7D-41F8-B662-E0548F95AFE4}"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59395" name="Rectangle 6">
            <a:extLst>
              <a:ext uri="{FF2B5EF4-FFF2-40B4-BE49-F238E27FC236}">
                <a16:creationId xmlns:a16="http://schemas.microsoft.com/office/drawing/2014/main" id="{2F9BA418-477D-4103-AD24-A80DBAEEAC81}"/>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59396" name="Rectangle 7">
            <a:extLst>
              <a:ext uri="{FF2B5EF4-FFF2-40B4-BE49-F238E27FC236}">
                <a16:creationId xmlns:a16="http://schemas.microsoft.com/office/drawing/2014/main" id="{E72D09E9-A2D3-42B0-B43B-2FE11EEB2E7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96CBB4-1DDE-4E86-A8C8-74DE012A1C0B}" type="slidenum">
              <a:rPr lang="en-AU" altLang="en-US" smtClean="0">
                <a:latin typeface="Times New Roman" panose="02020603050405020304" pitchFamily="18" charset="0"/>
              </a:rPr>
              <a:pPr/>
              <a:t>22</a:t>
            </a:fld>
            <a:endParaRPr lang="en-AU" altLang="en-US">
              <a:latin typeface="Times New Roman" panose="02020603050405020304" pitchFamily="18" charset="0"/>
            </a:endParaRPr>
          </a:p>
        </p:txBody>
      </p:sp>
      <p:sp>
        <p:nvSpPr>
          <p:cNvPr id="59397" name="Rectangle 2">
            <a:extLst>
              <a:ext uri="{FF2B5EF4-FFF2-40B4-BE49-F238E27FC236}">
                <a16:creationId xmlns:a16="http://schemas.microsoft.com/office/drawing/2014/main" id="{8AACFDDA-88F5-4BFB-82A7-6E3806341464}"/>
              </a:ext>
            </a:extLst>
          </p:cNvPr>
          <p:cNvSpPr>
            <a:spLocks noChangeArrowheads="1" noTextEdit="1"/>
          </p:cNvSpPr>
          <p:nvPr>
            <p:ph type="sldImg"/>
          </p:nvPr>
        </p:nvSpPr>
        <p:spPr>
          <a:ln/>
        </p:spPr>
      </p:sp>
      <p:sp>
        <p:nvSpPr>
          <p:cNvPr id="59398" name="Rectangle 3">
            <a:extLst>
              <a:ext uri="{FF2B5EF4-FFF2-40B4-BE49-F238E27FC236}">
                <a16:creationId xmlns:a16="http://schemas.microsoft.com/office/drawing/2014/main" id="{EA9BFE6E-E9C5-4B21-AE8F-CCA355B2C1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EB5BA33C-F6C8-4414-8E78-CB1AA895A3DE}"/>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1442" name="Rectangle 3">
            <a:extLst>
              <a:ext uri="{FF2B5EF4-FFF2-40B4-BE49-F238E27FC236}">
                <a16:creationId xmlns:a16="http://schemas.microsoft.com/office/drawing/2014/main" id="{577FD69F-686A-4AAE-ACAF-734A73E5CC95}"/>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55B344E-466D-4E1F-A35D-56FBF10375C9}"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61443" name="Rectangle 6">
            <a:extLst>
              <a:ext uri="{FF2B5EF4-FFF2-40B4-BE49-F238E27FC236}">
                <a16:creationId xmlns:a16="http://schemas.microsoft.com/office/drawing/2014/main" id="{3F56D51D-4A32-4D11-92DF-B53A74CF4BB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61444" name="Rectangle 7">
            <a:extLst>
              <a:ext uri="{FF2B5EF4-FFF2-40B4-BE49-F238E27FC236}">
                <a16:creationId xmlns:a16="http://schemas.microsoft.com/office/drawing/2014/main" id="{3BB6E74A-78A4-466B-A1D3-753F7D60B0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8451C34-57D4-4808-BEDD-CB51D05293E6}" type="slidenum">
              <a:rPr lang="en-AU" altLang="en-US" smtClean="0">
                <a:latin typeface="Times New Roman" panose="02020603050405020304" pitchFamily="18" charset="0"/>
              </a:rPr>
              <a:pPr/>
              <a:t>23</a:t>
            </a:fld>
            <a:endParaRPr lang="en-AU" altLang="en-US">
              <a:latin typeface="Times New Roman" panose="02020603050405020304" pitchFamily="18" charset="0"/>
            </a:endParaRPr>
          </a:p>
        </p:txBody>
      </p:sp>
      <p:sp>
        <p:nvSpPr>
          <p:cNvPr id="61445" name="Rectangle 2">
            <a:extLst>
              <a:ext uri="{FF2B5EF4-FFF2-40B4-BE49-F238E27FC236}">
                <a16:creationId xmlns:a16="http://schemas.microsoft.com/office/drawing/2014/main" id="{E4258544-ED28-4BBB-95AE-41248BB7DD87}"/>
              </a:ext>
            </a:extLst>
          </p:cNvPr>
          <p:cNvSpPr>
            <a:spLocks noChangeArrowheads="1" noTextEdit="1"/>
          </p:cNvSpPr>
          <p:nvPr>
            <p:ph type="sldImg"/>
          </p:nvPr>
        </p:nvSpPr>
        <p:spPr>
          <a:ln/>
        </p:spPr>
      </p:sp>
      <p:sp>
        <p:nvSpPr>
          <p:cNvPr id="61446" name="Rectangle 3">
            <a:extLst>
              <a:ext uri="{FF2B5EF4-FFF2-40B4-BE49-F238E27FC236}">
                <a16:creationId xmlns:a16="http://schemas.microsoft.com/office/drawing/2014/main" id="{77169DAC-F9F8-4800-ABC0-ECCBB2675FC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85F48258-21DA-44EE-A1D3-EFAB07DE29D0}"/>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3490" name="Rectangle 3">
            <a:extLst>
              <a:ext uri="{FF2B5EF4-FFF2-40B4-BE49-F238E27FC236}">
                <a16:creationId xmlns:a16="http://schemas.microsoft.com/office/drawing/2014/main" id="{B0C30E65-49CB-4F5E-8E76-5ED245D6F3FA}"/>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1D576BD-6487-4CA4-8535-4D38E33B7950}"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63491" name="Rectangle 6">
            <a:extLst>
              <a:ext uri="{FF2B5EF4-FFF2-40B4-BE49-F238E27FC236}">
                <a16:creationId xmlns:a16="http://schemas.microsoft.com/office/drawing/2014/main" id="{DD5DBEE8-9519-4DE4-804E-0CB12EB4772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63492" name="Rectangle 7">
            <a:extLst>
              <a:ext uri="{FF2B5EF4-FFF2-40B4-BE49-F238E27FC236}">
                <a16:creationId xmlns:a16="http://schemas.microsoft.com/office/drawing/2014/main" id="{3EBCA0A3-AD23-4DE2-999E-C41D9B66AD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054B3E2-480C-4848-95A5-24AA141E3D73}" type="slidenum">
              <a:rPr lang="en-AU" altLang="en-US" smtClean="0">
                <a:latin typeface="Times New Roman" panose="02020603050405020304" pitchFamily="18" charset="0"/>
              </a:rPr>
              <a:pPr/>
              <a:t>24</a:t>
            </a:fld>
            <a:endParaRPr lang="en-AU" altLang="en-US">
              <a:latin typeface="Times New Roman" panose="02020603050405020304" pitchFamily="18" charset="0"/>
            </a:endParaRPr>
          </a:p>
        </p:txBody>
      </p:sp>
      <p:sp>
        <p:nvSpPr>
          <p:cNvPr id="63493" name="Rectangle 2">
            <a:extLst>
              <a:ext uri="{FF2B5EF4-FFF2-40B4-BE49-F238E27FC236}">
                <a16:creationId xmlns:a16="http://schemas.microsoft.com/office/drawing/2014/main" id="{E559F07D-1B9B-4367-82DE-36D797D4761D}"/>
              </a:ext>
            </a:extLst>
          </p:cNvPr>
          <p:cNvSpPr>
            <a:spLocks noChangeArrowheads="1" noTextEdit="1"/>
          </p:cNvSpPr>
          <p:nvPr>
            <p:ph type="sldImg"/>
          </p:nvPr>
        </p:nvSpPr>
        <p:spPr>
          <a:ln/>
        </p:spPr>
      </p:sp>
      <p:sp>
        <p:nvSpPr>
          <p:cNvPr id="63494" name="Rectangle 3">
            <a:extLst>
              <a:ext uri="{FF2B5EF4-FFF2-40B4-BE49-F238E27FC236}">
                <a16:creationId xmlns:a16="http://schemas.microsoft.com/office/drawing/2014/main" id="{F77DEBA3-41FE-45F5-AE8C-FD6E1B07A9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450FC178-303F-40E5-A694-98130E5D881E}"/>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5538" name="Rectangle 3">
            <a:extLst>
              <a:ext uri="{FF2B5EF4-FFF2-40B4-BE49-F238E27FC236}">
                <a16:creationId xmlns:a16="http://schemas.microsoft.com/office/drawing/2014/main" id="{5195D09E-AA12-42CE-8E19-65B061E46816}"/>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3D588C1-D517-4096-899E-B8BFEF41AC6E}"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65539" name="Rectangle 6">
            <a:extLst>
              <a:ext uri="{FF2B5EF4-FFF2-40B4-BE49-F238E27FC236}">
                <a16:creationId xmlns:a16="http://schemas.microsoft.com/office/drawing/2014/main" id="{C4E2BB6C-BE38-434C-B80F-E6021FBEC8A1}"/>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65540" name="Rectangle 7">
            <a:extLst>
              <a:ext uri="{FF2B5EF4-FFF2-40B4-BE49-F238E27FC236}">
                <a16:creationId xmlns:a16="http://schemas.microsoft.com/office/drawing/2014/main" id="{19E6FB85-333A-4036-BB65-A3FF81BA1D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A834C7A-A936-481F-A083-1E424C3F5375}" type="slidenum">
              <a:rPr lang="en-AU" altLang="en-US" smtClean="0">
                <a:latin typeface="Times New Roman" panose="02020603050405020304" pitchFamily="18" charset="0"/>
              </a:rPr>
              <a:pPr/>
              <a:t>25</a:t>
            </a:fld>
            <a:endParaRPr lang="en-AU" altLang="en-US">
              <a:latin typeface="Times New Roman" panose="02020603050405020304" pitchFamily="18" charset="0"/>
            </a:endParaRPr>
          </a:p>
        </p:txBody>
      </p:sp>
      <p:sp>
        <p:nvSpPr>
          <p:cNvPr id="65541" name="Rectangle 2">
            <a:extLst>
              <a:ext uri="{FF2B5EF4-FFF2-40B4-BE49-F238E27FC236}">
                <a16:creationId xmlns:a16="http://schemas.microsoft.com/office/drawing/2014/main" id="{D8BB4243-ABFA-4E5C-8B9C-B45695362862}"/>
              </a:ext>
            </a:extLst>
          </p:cNvPr>
          <p:cNvSpPr>
            <a:spLocks noChangeArrowheads="1" noTextEdit="1"/>
          </p:cNvSpPr>
          <p:nvPr>
            <p:ph type="sldImg"/>
          </p:nvPr>
        </p:nvSpPr>
        <p:spPr>
          <a:ln/>
        </p:spPr>
      </p:sp>
      <p:sp>
        <p:nvSpPr>
          <p:cNvPr id="65542" name="Rectangle 3">
            <a:extLst>
              <a:ext uri="{FF2B5EF4-FFF2-40B4-BE49-F238E27FC236}">
                <a16:creationId xmlns:a16="http://schemas.microsoft.com/office/drawing/2014/main" id="{F0A5CCA9-353D-4CF2-9DD2-F20DED335F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D6CBD289-B8C1-474F-BF35-1EC834C99C3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7586" name="Rectangle 3">
            <a:extLst>
              <a:ext uri="{FF2B5EF4-FFF2-40B4-BE49-F238E27FC236}">
                <a16:creationId xmlns:a16="http://schemas.microsoft.com/office/drawing/2014/main" id="{BA849FDD-1477-4CFE-ACCB-15B5E5459E3F}"/>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E0E1512-484A-4E09-A4DA-5A7367CD1C02}"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67587" name="Rectangle 6">
            <a:extLst>
              <a:ext uri="{FF2B5EF4-FFF2-40B4-BE49-F238E27FC236}">
                <a16:creationId xmlns:a16="http://schemas.microsoft.com/office/drawing/2014/main" id="{B1586925-CF46-4D49-BA8E-900380D5B33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67588" name="Rectangle 7">
            <a:extLst>
              <a:ext uri="{FF2B5EF4-FFF2-40B4-BE49-F238E27FC236}">
                <a16:creationId xmlns:a16="http://schemas.microsoft.com/office/drawing/2014/main" id="{399DBD36-C354-4635-8B18-3D342A821C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CAA45C-78C7-443B-A1F2-5517278B3257}" type="slidenum">
              <a:rPr lang="en-AU" altLang="en-US" smtClean="0">
                <a:latin typeface="Times New Roman" panose="02020603050405020304" pitchFamily="18" charset="0"/>
              </a:rPr>
              <a:pPr/>
              <a:t>26</a:t>
            </a:fld>
            <a:endParaRPr lang="en-AU" altLang="en-US">
              <a:latin typeface="Times New Roman" panose="02020603050405020304" pitchFamily="18" charset="0"/>
            </a:endParaRPr>
          </a:p>
        </p:txBody>
      </p:sp>
      <p:sp>
        <p:nvSpPr>
          <p:cNvPr id="67589" name="Rectangle 2">
            <a:extLst>
              <a:ext uri="{FF2B5EF4-FFF2-40B4-BE49-F238E27FC236}">
                <a16:creationId xmlns:a16="http://schemas.microsoft.com/office/drawing/2014/main" id="{77435F68-7311-446E-9C66-F857F34942CD}"/>
              </a:ext>
            </a:extLst>
          </p:cNvPr>
          <p:cNvSpPr>
            <a:spLocks noChangeArrowheads="1" noTextEdit="1"/>
          </p:cNvSpPr>
          <p:nvPr>
            <p:ph type="sldImg"/>
          </p:nvPr>
        </p:nvSpPr>
        <p:spPr>
          <a:ln/>
        </p:spPr>
      </p:sp>
      <p:sp>
        <p:nvSpPr>
          <p:cNvPr id="67590" name="Rectangle 3">
            <a:extLst>
              <a:ext uri="{FF2B5EF4-FFF2-40B4-BE49-F238E27FC236}">
                <a16:creationId xmlns:a16="http://schemas.microsoft.com/office/drawing/2014/main" id="{B1642B06-38DD-40D7-9E8C-0B3BB595B7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3428DA0F-5913-4C9B-8205-8F8FE2E28E6A}"/>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9634" name="Rectangle 3">
            <a:extLst>
              <a:ext uri="{FF2B5EF4-FFF2-40B4-BE49-F238E27FC236}">
                <a16:creationId xmlns:a16="http://schemas.microsoft.com/office/drawing/2014/main" id="{57B683E5-D6A7-4467-99FD-099B8D9C81C5}"/>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3526970-BCF7-4A4D-8D75-066A89E0C97A}"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69635" name="Rectangle 6">
            <a:extLst>
              <a:ext uri="{FF2B5EF4-FFF2-40B4-BE49-F238E27FC236}">
                <a16:creationId xmlns:a16="http://schemas.microsoft.com/office/drawing/2014/main" id="{57934B71-06CB-4FC1-8EA6-D2A5D1A38B6B}"/>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69636" name="Rectangle 7">
            <a:extLst>
              <a:ext uri="{FF2B5EF4-FFF2-40B4-BE49-F238E27FC236}">
                <a16:creationId xmlns:a16="http://schemas.microsoft.com/office/drawing/2014/main" id="{7663C609-BFC1-465B-92C2-06E86985ED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2949F1B-1620-4CB1-9BF3-63D3FCBECDFF}" type="slidenum">
              <a:rPr lang="en-AU" altLang="en-US" smtClean="0">
                <a:latin typeface="Times New Roman" panose="02020603050405020304" pitchFamily="18" charset="0"/>
              </a:rPr>
              <a:pPr/>
              <a:t>27</a:t>
            </a:fld>
            <a:endParaRPr lang="en-AU" altLang="en-US">
              <a:latin typeface="Times New Roman" panose="02020603050405020304" pitchFamily="18" charset="0"/>
            </a:endParaRPr>
          </a:p>
        </p:txBody>
      </p:sp>
      <p:sp>
        <p:nvSpPr>
          <p:cNvPr id="69637" name="Rectangle 2">
            <a:extLst>
              <a:ext uri="{FF2B5EF4-FFF2-40B4-BE49-F238E27FC236}">
                <a16:creationId xmlns:a16="http://schemas.microsoft.com/office/drawing/2014/main" id="{716E20E6-3D28-48E5-9039-F4BE9BF93455}"/>
              </a:ext>
            </a:extLst>
          </p:cNvPr>
          <p:cNvSpPr>
            <a:spLocks noChangeArrowheads="1" noTextEdit="1"/>
          </p:cNvSpPr>
          <p:nvPr>
            <p:ph type="sldImg"/>
          </p:nvPr>
        </p:nvSpPr>
        <p:spPr>
          <a:ln/>
        </p:spPr>
      </p:sp>
      <p:sp>
        <p:nvSpPr>
          <p:cNvPr id="69638" name="Rectangle 3">
            <a:extLst>
              <a:ext uri="{FF2B5EF4-FFF2-40B4-BE49-F238E27FC236}">
                <a16:creationId xmlns:a16="http://schemas.microsoft.com/office/drawing/2014/main" id="{C1D0D4D8-47A4-4F80-BF4C-84017F27C4F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7CF81F9E-F0F6-411D-9995-D927C7DD5C1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1682" name="Rectangle 3">
            <a:extLst>
              <a:ext uri="{FF2B5EF4-FFF2-40B4-BE49-F238E27FC236}">
                <a16:creationId xmlns:a16="http://schemas.microsoft.com/office/drawing/2014/main" id="{089549F1-7F12-4068-BE2E-B9DFE3B13C18}"/>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79930C-FD7F-4F99-B49F-ADFA1CB0C313}"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71683" name="Rectangle 6">
            <a:extLst>
              <a:ext uri="{FF2B5EF4-FFF2-40B4-BE49-F238E27FC236}">
                <a16:creationId xmlns:a16="http://schemas.microsoft.com/office/drawing/2014/main" id="{BC00EB9C-5B82-4179-828E-CA397FDE51B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71684" name="Rectangle 7">
            <a:extLst>
              <a:ext uri="{FF2B5EF4-FFF2-40B4-BE49-F238E27FC236}">
                <a16:creationId xmlns:a16="http://schemas.microsoft.com/office/drawing/2014/main" id="{E583FA47-1724-44FA-9E26-ABC46E8616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574BD2D-97C4-40AD-851F-725184FEA490}" type="slidenum">
              <a:rPr lang="en-AU" altLang="en-US" smtClean="0">
                <a:latin typeface="Times New Roman" panose="02020603050405020304" pitchFamily="18" charset="0"/>
              </a:rPr>
              <a:pPr/>
              <a:t>28</a:t>
            </a:fld>
            <a:endParaRPr lang="en-AU" altLang="en-US">
              <a:latin typeface="Times New Roman" panose="02020603050405020304" pitchFamily="18" charset="0"/>
            </a:endParaRPr>
          </a:p>
        </p:txBody>
      </p:sp>
      <p:sp>
        <p:nvSpPr>
          <p:cNvPr id="71685" name="Rectangle 2">
            <a:extLst>
              <a:ext uri="{FF2B5EF4-FFF2-40B4-BE49-F238E27FC236}">
                <a16:creationId xmlns:a16="http://schemas.microsoft.com/office/drawing/2014/main" id="{BF5E53CD-D660-4656-A0F2-C55F53A351EB}"/>
              </a:ext>
            </a:extLst>
          </p:cNvPr>
          <p:cNvSpPr>
            <a:spLocks noChangeArrowheads="1" noTextEdit="1"/>
          </p:cNvSpPr>
          <p:nvPr>
            <p:ph type="sldImg"/>
          </p:nvPr>
        </p:nvSpPr>
        <p:spPr>
          <a:ln/>
        </p:spPr>
      </p:sp>
      <p:sp>
        <p:nvSpPr>
          <p:cNvPr id="71686" name="Rectangle 3">
            <a:extLst>
              <a:ext uri="{FF2B5EF4-FFF2-40B4-BE49-F238E27FC236}">
                <a16:creationId xmlns:a16="http://schemas.microsoft.com/office/drawing/2014/main" id="{02CBC1C3-80A1-43CC-BA95-3326183F7A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81E1820E-D638-467A-A317-D4285C8F4D8E}"/>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3730" name="Rectangle 3">
            <a:extLst>
              <a:ext uri="{FF2B5EF4-FFF2-40B4-BE49-F238E27FC236}">
                <a16:creationId xmlns:a16="http://schemas.microsoft.com/office/drawing/2014/main" id="{F5892FFD-7BDE-4C48-983F-A99A6534DF11}"/>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ED66FF5-F698-4C69-A8C4-A6DA262492CF}"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73731" name="Rectangle 6">
            <a:extLst>
              <a:ext uri="{FF2B5EF4-FFF2-40B4-BE49-F238E27FC236}">
                <a16:creationId xmlns:a16="http://schemas.microsoft.com/office/drawing/2014/main" id="{3AFCE500-B140-4CE0-AC34-E4D691116B6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73732" name="Rectangle 7">
            <a:extLst>
              <a:ext uri="{FF2B5EF4-FFF2-40B4-BE49-F238E27FC236}">
                <a16:creationId xmlns:a16="http://schemas.microsoft.com/office/drawing/2014/main" id="{E8EA1376-50DA-486E-80A2-68FDD5B8CC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B36D2E0-EEB9-4EE3-AEBD-30CB597B4FAA}" type="slidenum">
              <a:rPr lang="en-AU" altLang="en-US" smtClean="0">
                <a:latin typeface="Times New Roman" panose="02020603050405020304" pitchFamily="18" charset="0"/>
              </a:rPr>
              <a:pPr/>
              <a:t>29</a:t>
            </a:fld>
            <a:endParaRPr lang="en-AU" altLang="en-US">
              <a:latin typeface="Times New Roman" panose="02020603050405020304" pitchFamily="18" charset="0"/>
            </a:endParaRPr>
          </a:p>
        </p:txBody>
      </p:sp>
      <p:sp>
        <p:nvSpPr>
          <p:cNvPr id="73733" name="Rectangle 2">
            <a:extLst>
              <a:ext uri="{FF2B5EF4-FFF2-40B4-BE49-F238E27FC236}">
                <a16:creationId xmlns:a16="http://schemas.microsoft.com/office/drawing/2014/main" id="{7B7E96E9-3438-44EE-A556-66E4108E6C0B}"/>
              </a:ext>
            </a:extLst>
          </p:cNvPr>
          <p:cNvSpPr>
            <a:spLocks noChangeArrowheads="1" noTextEdit="1"/>
          </p:cNvSpPr>
          <p:nvPr>
            <p:ph type="sldImg"/>
          </p:nvPr>
        </p:nvSpPr>
        <p:spPr>
          <a:ln/>
        </p:spPr>
      </p:sp>
      <p:sp>
        <p:nvSpPr>
          <p:cNvPr id="73734" name="Rectangle 3">
            <a:extLst>
              <a:ext uri="{FF2B5EF4-FFF2-40B4-BE49-F238E27FC236}">
                <a16:creationId xmlns:a16="http://schemas.microsoft.com/office/drawing/2014/main" id="{135B0AA9-63B2-41A0-98AE-01F0E69137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549B8D4-1C9E-4513-B214-E2F38A71D5AB}"/>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482" name="Rectangle 3">
            <a:extLst>
              <a:ext uri="{FF2B5EF4-FFF2-40B4-BE49-F238E27FC236}">
                <a16:creationId xmlns:a16="http://schemas.microsoft.com/office/drawing/2014/main" id="{A7747808-BEB6-4273-91A5-7B4D20B17FA7}"/>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930FD13-E900-42B5-A04E-8F93DE774C53}"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20483" name="Rectangle 6">
            <a:extLst>
              <a:ext uri="{FF2B5EF4-FFF2-40B4-BE49-F238E27FC236}">
                <a16:creationId xmlns:a16="http://schemas.microsoft.com/office/drawing/2014/main" id="{C18F6D38-D8B9-47F0-8D9B-64AB29029A41}"/>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0484" name="Rectangle 7">
            <a:extLst>
              <a:ext uri="{FF2B5EF4-FFF2-40B4-BE49-F238E27FC236}">
                <a16:creationId xmlns:a16="http://schemas.microsoft.com/office/drawing/2014/main" id="{0983BA06-F547-40F8-9741-A7F55E623B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26C515C-DF25-410C-AFA4-082ED995D8A1}" type="slidenum">
              <a:rPr lang="en-AU" altLang="en-US" smtClean="0">
                <a:latin typeface="Times New Roman" panose="02020603050405020304" pitchFamily="18" charset="0"/>
              </a:rPr>
              <a:pPr/>
              <a:t>3</a:t>
            </a:fld>
            <a:endParaRPr lang="en-AU" altLang="en-US">
              <a:latin typeface="Times New Roman" panose="02020603050405020304" pitchFamily="18" charset="0"/>
            </a:endParaRPr>
          </a:p>
        </p:txBody>
      </p:sp>
      <p:sp>
        <p:nvSpPr>
          <p:cNvPr id="20485" name="Rectangle 2">
            <a:extLst>
              <a:ext uri="{FF2B5EF4-FFF2-40B4-BE49-F238E27FC236}">
                <a16:creationId xmlns:a16="http://schemas.microsoft.com/office/drawing/2014/main" id="{B69B9754-70FD-4D99-9797-A2341A2A4E1E}"/>
              </a:ext>
            </a:extLst>
          </p:cNvPr>
          <p:cNvSpPr>
            <a:spLocks noChangeArrowheads="1" noTextEdit="1"/>
          </p:cNvSpPr>
          <p:nvPr>
            <p:ph type="sldImg"/>
          </p:nvPr>
        </p:nvSpPr>
        <p:spPr>
          <a:ln/>
        </p:spPr>
      </p:sp>
      <p:sp>
        <p:nvSpPr>
          <p:cNvPr id="10247" name="Rectangle 3">
            <a:extLst>
              <a:ext uri="{FF2B5EF4-FFF2-40B4-BE49-F238E27FC236}">
                <a16:creationId xmlns:a16="http://schemas.microsoft.com/office/drawing/2014/main" id="{1B1797B1-E66F-4E90-8E0E-11DED756509C}"/>
              </a:ext>
            </a:extLst>
          </p:cNvPr>
          <p:cNvSpPr>
            <a:spLocks noGrp="1" noChangeArrowheads="1"/>
          </p:cNvSpPr>
          <p:nvPr>
            <p:ph type="body" idx="1"/>
          </p:nvPr>
        </p:nvSpPr>
        <p:spPr/>
        <p:txBody>
          <a:bodyPr/>
          <a:lstStyle/>
          <a:p>
            <a:pPr>
              <a:defRPr/>
            </a:pPr>
            <a:r>
              <a:rPr lang="en-US" altLang="en-US" dirty="0"/>
              <a:t>- </a:t>
            </a:r>
            <a:r>
              <a:rPr lang="en-US" dirty="0"/>
              <a:t>The rightmost bit adds 1 to 0, resulting in the sum of this bit being 1 and the carry out from this bit being 0. Hence, the operation for the second digit to the right is 0 + 1 + 1. This generates a 0 for this sum bit and a carry out of 1. The third digit is the sum of 1 + 1 +1, resulting in a carry out of 1 and a sum bit of 1. The fourth bit is 1 + 0 + 0, yielding a 1 sum and no carry. </a:t>
            </a:r>
          </a:p>
          <a:p>
            <a:pPr>
              <a:defRPr/>
            </a:pPr>
            <a:endParaRPr lang="en-US" altLang="en-US" dirty="0"/>
          </a:p>
          <a:p>
            <a:pPr marL="171450" indent="-171450">
              <a:buFontTx/>
              <a:buChar char="-"/>
              <a:defRPr/>
            </a:pPr>
            <a:r>
              <a:rPr lang="en-US" dirty="0"/>
              <a:t>When can overflow occur in addition? When adding operands with different signs, overflow cannot occur. The reason is the sum must be no larger than one of the operands. For example, -10 + 4 = -6. Since the operands fit in 32 bits and the sum is no larger than an operand, the sum must fit in 32 bits as well. Therefore, no overflow can occur when adding positive and negative operands. </a:t>
            </a:r>
          </a:p>
          <a:p>
            <a:pPr marL="171450" indent="-171450">
              <a:buFontTx/>
              <a:buChar char="-"/>
              <a:defRPr/>
            </a:pPr>
            <a:endParaRPr lang="en-US" dirty="0"/>
          </a:p>
          <a:p>
            <a:pPr marL="171450" indent="-171450">
              <a:buFontTx/>
              <a:buChar char="-"/>
              <a:defRPr/>
            </a:pPr>
            <a:endParaRPr lang="en-US" dirty="0"/>
          </a:p>
          <a:p>
            <a:pPr>
              <a:defRPr/>
            </a:pPr>
            <a:r>
              <a:rPr lang="en-US" dirty="0"/>
              <a:t>- Knowing when overflow cannot occur in addition and subtraction is all well and good, but how do we detect it when it </a:t>
            </a:r>
            <a:r>
              <a:rPr lang="en-US" i="1" dirty="0"/>
              <a:t>does </a:t>
            </a:r>
            <a:r>
              <a:rPr lang="en-US" dirty="0"/>
              <a:t>occur? Clearly, adding or subtracting two 32-bit numbers can yield a result that needs 33 bits to be fully expressed. The lack of a 33rd bit means that when overflow occurs, the sign bit is set with the </a:t>
            </a:r>
            <a:r>
              <a:rPr lang="en-US" i="1" dirty="0"/>
              <a:t>value </a:t>
            </a:r>
            <a:r>
              <a:rPr lang="en-US" dirty="0"/>
              <a:t>of the result instead of the proper sign of the result. Since we need just one extra bit, only the sign bit can be wrong. Hence, overflow occurs when adding two positive numbers and the sum is negative, or vice versa. This spurious sum means a carry out occurred into the sign bit. </a:t>
            </a:r>
          </a:p>
          <a:p>
            <a:pPr marL="171450" indent="-171450">
              <a:buFontTx/>
              <a:buChar char="-"/>
              <a:defRPr/>
            </a:pPr>
            <a:endParaRPr lang="en-US" dirty="0"/>
          </a:p>
          <a:p>
            <a:pPr marL="171450" indent="-171450">
              <a:buFontTx/>
              <a:buChar char="-"/>
              <a:defRPr/>
            </a:pPr>
            <a:endParaRPr lang="en-US" dirty="0"/>
          </a:p>
          <a:p>
            <a:pPr>
              <a:defRPr/>
            </a:pP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468874F0-4CEE-4819-AFED-35BF184638CD}"/>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5778" name="Rectangle 3">
            <a:extLst>
              <a:ext uri="{FF2B5EF4-FFF2-40B4-BE49-F238E27FC236}">
                <a16:creationId xmlns:a16="http://schemas.microsoft.com/office/drawing/2014/main" id="{80BE2B96-89EB-4259-8723-2364E846DBE6}"/>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D0227E8-5CF5-4FD6-91ED-0DDCEE9E4044}"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75779" name="Rectangle 6">
            <a:extLst>
              <a:ext uri="{FF2B5EF4-FFF2-40B4-BE49-F238E27FC236}">
                <a16:creationId xmlns:a16="http://schemas.microsoft.com/office/drawing/2014/main" id="{D8853732-2380-4855-8C55-04C68481DC6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75780" name="Rectangle 7">
            <a:extLst>
              <a:ext uri="{FF2B5EF4-FFF2-40B4-BE49-F238E27FC236}">
                <a16:creationId xmlns:a16="http://schemas.microsoft.com/office/drawing/2014/main" id="{69A1FAF0-5301-4E23-89EA-1FA82676C15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1501CF9-DDD5-444B-A3DF-988F6A00562E}" type="slidenum">
              <a:rPr lang="en-AU" altLang="en-US" smtClean="0">
                <a:latin typeface="Times New Roman" panose="02020603050405020304" pitchFamily="18" charset="0"/>
              </a:rPr>
              <a:pPr/>
              <a:t>30</a:t>
            </a:fld>
            <a:endParaRPr lang="en-AU" altLang="en-US">
              <a:latin typeface="Times New Roman" panose="02020603050405020304" pitchFamily="18" charset="0"/>
            </a:endParaRPr>
          </a:p>
        </p:txBody>
      </p:sp>
      <p:sp>
        <p:nvSpPr>
          <p:cNvPr id="75781" name="Rectangle 2">
            <a:extLst>
              <a:ext uri="{FF2B5EF4-FFF2-40B4-BE49-F238E27FC236}">
                <a16:creationId xmlns:a16="http://schemas.microsoft.com/office/drawing/2014/main" id="{3F55C80A-342C-42FD-BBFD-B0CAE10F999D}"/>
              </a:ext>
            </a:extLst>
          </p:cNvPr>
          <p:cNvSpPr>
            <a:spLocks noChangeArrowheads="1" noTextEdit="1"/>
          </p:cNvSpPr>
          <p:nvPr>
            <p:ph type="sldImg"/>
          </p:nvPr>
        </p:nvSpPr>
        <p:spPr>
          <a:ln/>
        </p:spPr>
      </p:sp>
      <p:sp>
        <p:nvSpPr>
          <p:cNvPr id="75782" name="Rectangle 3">
            <a:extLst>
              <a:ext uri="{FF2B5EF4-FFF2-40B4-BE49-F238E27FC236}">
                <a16:creationId xmlns:a16="http://schemas.microsoft.com/office/drawing/2014/main" id="{95762C2B-E434-4C4E-9F7D-B6E2E99CD3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33CA76E1-9D67-47A7-8647-3AF80C609F83}"/>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7826" name="Rectangle 3">
            <a:extLst>
              <a:ext uri="{FF2B5EF4-FFF2-40B4-BE49-F238E27FC236}">
                <a16:creationId xmlns:a16="http://schemas.microsoft.com/office/drawing/2014/main" id="{8B054223-0AD7-46DD-BFA1-BF95BB7D0406}"/>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FFA1623-3DB7-44E8-A49B-FBB7DD7A46C6}"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77827" name="Rectangle 6">
            <a:extLst>
              <a:ext uri="{FF2B5EF4-FFF2-40B4-BE49-F238E27FC236}">
                <a16:creationId xmlns:a16="http://schemas.microsoft.com/office/drawing/2014/main" id="{84B7D3D1-D3B0-4B60-B261-53EA1474C385}"/>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77828" name="Rectangle 7">
            <a:extLst>
              <a:ext uri="{FF2B5EF4-FFF2-40B4-BE49-F238E27FC236}">
                <a16:creationId xmlns:a16="http://schemas.microsoft.com/office/drawing/2014/main" id="{0601DDD2-C000-44CF-9F5B-2D96F3CA8B9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2ED9DFF-73B0-468F-A9A7-72A79EC59B33}" type="slidenum">
              <a:rPr lang="en-AU" altLang="en-US" smtClean="0">
                <a:latin typeface="Times New Roman" panose="02020603050405020304" pitchFamily="18" charset="0"/>
              </a:rPr>
              <a:pPr/>
              <a:t>31</a:t>
            </a:fld>
            <a:endParaRPr lang="en-AU" altLang="en-US">
              <a:latin typeface="Times New Roman" panose="02020603050405020304" pitchFamily="18" charset="0"/>
            </a:endParaRPr>
          </a:p>
        </p:txBody>
      </p:sp>
      <p:sp>
        <p:nvSpPr>
          <p:cNvPr id="77829" name="Rectangle 2">
            <a:extLst>
              <a:ext uri="{FF2B5EF4-FFF2-40B4-BE49-F238E27FC236}">
                <a16:creationId xmlns:a16="http://schemas.microsoft.com/office/drawing/2014/main" id="{E1422BC5-8DEC-4416-A5FD-D9E5D5D9684D}"/>
              </a:ext>
            </a:extLst>
          </p:cNvPr>
          <p:cNvSpPr>
            <a:spLocks noChangeArrowheads="1" noTextEdit="1"/>
          </p:cNvSpPr>
          <p:nvPr>
            <p:ph type="sldImg"/>
          </p:nvPr>
        </p:nvSpPr>
        <p:spPr>
          <a:ln/>
        </p:spPr>
      </p:sp>
      <p:sp>
        <p:nvSpPr>
          <p:cNvPr id="77830" name="Rectangle 3">
            <a:extLst>
              <a:ext uri="{FF2B5EF4-FFF2-40B4-BE49-F238E27FC236}">
                <a16:creationId xmlns:a16="http://schemas.microsoft.com/office/drawing/2014/main" id="{0F85FE46-4833-4B84-B0E0-4476689C17E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669FF26E-62F6-456E-BE67-C506AB5C375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9874" name="Rectangle 3">
            <a:extLst>
              <a:ext uri="{FF2B5EF4-FFF2-40B4-BE49-F238E27FC236}">
                <a16:creationId xmlns:a16="http://schemas.microsoft.com/office/drawing/2014/main" id="{DFDE8C01-CDAA-4161-A564-B7B2AEFCBDA1}"/>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D6CFF94-7339-4A98-8DF8-22F0628D3129}"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79875" name="Rectangle 6">
            <a:extLst>
              <a:ext uri="{FF2B5EF4-FFF2-40B4-BE49-F238E27FC236}">
                <a16:creationId xmlns:a16="http://schemas.microsoft.com/office/drawing/2014/main" id="{FBE60EE0-BB5B-44AA-9DB3-E19FE5E3C092}"/>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79876" name="Rectangle 7">
            <a:extLst>
              <a:ext uri="{FF2B5EF4-FFF2-40B4-BE49-F238E27FC236}">
                <a16:creationId xmlns:a16="http://schemas.microsoft.com/office/drawing/2014/main" id="{088BE759-8CC1-4F4B-97E8-80A978500C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5C39212-3193-48B4-B19E-E16DB188325B}" type="slidenum">
              <a:rPr lang="en-AU" altLang="en-US" smtClean="0">
                <a:latin typeface="Times New Roman" panose="02020603050405020304" pitchFamily="18" charset="0"/>
              </a:rPr>
              <a:pPr/>
              <a:t>32</a:t>
            </a:fld>
            <a:endParaRPr lang="en-AU" altLang="en-US">
              <a:latin typeface="Times New Roman" panose="02020603050405020304" pitchFamily="18" charset="0"/>
            </a:endParaRPr>
          </a:p>
        </p:txBody>
      </p:sp>
      <p:sp>
        <p:nvSpPr>
          <p:cNvPr id="79877" name="Rectangle 2">
            <a:extLst>
              <a:ext uri="{FF2B5EF4-FFF2-40B4-BE49-F238E27FC236}">
                <a16:creationId xmlns:a16="http://schemas.microsoft.com/office/drawing/2014/main" id="{AD97E46E-3868-4C19-B72E-F996CB642063}"/>
              </a:ext>
            </a:extLst>
          </p:cNvPr>
          <p:cNvSpPr>
            <a:spLocks noChangeArrowheads="1" noTextEdit="1"/>
          </p:cNvSpPr>
          <p:nvPr>
            <p:ph type="sldImg"/>
          </p:nvPr>
        </p:nvSpPr>
        <p:spPr>
          <a:ln/>
        </p:spPr>
      </p:sp>
      <p:sp>
        <p:nvSpPr>
          <p:cNvPr id="79878" name="Rectangle 3">
            <a:extLst>
              <a:ext uri="{FF2B5EF4-FFF2-40B4-BE49-F238E27FC236}">
                <a16:creationId xmlns:a16="http://schemas.microsoft.com/office/drawing/2014/main" id="{233F86CE-D010-415B-BDC3-BD0394B855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4FAEC5C-54EC-402D-AA29-EB13A6DE0C5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2530" name="Rectangle 3">
            <a:extLst>
              <a:ext uri="{FF2B5EF4-FFF2-40B4-BE49-F238E27FC236}">
                <a16:creationId xmlns:a16="http://schemas.microsoft.com/office/drawing/2014/main" id="{7E728EAA-CA77-4D7F-801E-246AFB0281B6}"/>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411689-0C4D-471C-A520-97DD94E9B889}"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22531" name="Rectangle 6">
            <a:extLst>
              <a:ext uri="{FF2B5EF4-FFF2-40B4-BE49-F238E27FC236}">
                <a16:creationId xmlns:a16="http://schemas.microsoft.com/office/drawing/2014/main" id="{D61E60F0-956B-4536-8F31-97F456CBCA9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2532" name="Rectangle 7">
            <a:extLst>
              <a:ext uri="{FF2B5EF4-FFF2-40B4-BE49-F238E27FC236}">
                <a16:creationId xmlns:a16="http://schemas.microsoft.com/office/drawing/2014/main" id="{55D13368-37E4-4AC6-BF0D-80442467AB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9F5299F-AB49-453C-B19B-A7CB0340346B}" type="slidenum">
              <a:rPr lang="en-AU" altLang="en-US" smtClean="0">
                <a:latin typeface="Times New Roman" panose="02020603050405020304" pitchFamily="18" charset="0"/>
              </a:rPr>
              <a:pPr/>
              <a:t>4</a:t>
            </a:fld>
            <a:endParaRPr lang="en-AU" altLang="en-US">
              <a:latin typeface="Times New Roman" panose="02020603050405020304" pitchFamily="18" charset="0"/>
            </a:endParaRPr>
          </a:p>
        </p:txBody>
      </p:sp>
      <p:sp>
        <p:nvSpPr>
          <p:cNvPr id="22533" name="Rectangle 2">
            <a:extLst>
              <a:ext uri="{FF2B5EF4-FFF2-40B4-BE49-F238E27FC236}">
                <a16:creationId xmlns:a16="http://schemas.microsoft.com/office/drawing/2014/main" id="{82829CB9-0469-4264-88AB-F468D89460B6}"/>
              </a:ext>
            </a:extLst>
          </p:cNvPr>
          <p:cNvSpPr>
            <a:spLocks noChangeArrowheads="1" noTextEdit="1"/>
          </p:cNvSpPr>
          <p:nvPr>
            <p:ph type="sldImg"/>
          </p:nvPr>
        </p:nvSpPr>
        <p:spPr>
          <a:ln/>
        </p:spPr>
      </p:sp>
      <p:sp>
        <p:nvSpPr>
          <p:cNvPr id="22534" name="Rectangle 3">
            <a:extLst>
              <a:ext uri="{FF2B5EF4-FFF2-40B4-BE49-F238E27FC236}">
                <a16:creationId xmlns:a16="http://schemas.microsoft.com/office/drawing/2014/main" id="{F0A3E451-8294-43AD-BA9F-CC8A83E5AB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 There are similar restrictions to the occurrence of overflow during subtract, but it’s just the opposite principle: when the signs of the operands are the </a:t>
            </a:r>
            <a:r>
              <a:rPr lang="en-US" altLang="en-US" i="1"/>
              <a:t>same</a:t>
            </a:r>
            <a:r>
              <a:rPr lang="en-US" altLang="en-US"/>
              <a:t>, overflow cannot occur. To see this, remember that </a:t>
            </a:r>
            <a:r>
              <a:rPr lang="en-US" altLang="en-US" i="1"/>
              <a:t>c - a = c +</a:t>
            </a:r>
            <a:r>
              <a:rPr lang="en-US" altLang="en-US"/>
              <a:t> (-</a:t>
            </a:r>
            <a:r>
              <a:rPr lang="en-US" altLang="en-US" i="1"/>
              <a:t>a</a:t>
            </a:r>
            <a:r>
              <a:rPr lang="en-US" altLang="en-US"/>
              <a:t>) because we subtract by negating the second operand and then add. Therefore, when we subtract operands of the same sign we end up by </a:t>
            </a:r>
            <a:r>
              <a:rPr lang="en-US" altLang="en-US" i="1"/>
              <a:t>adding </a:t>
            </a:r>
            <a:r>
              <a:rPr lang="en-US" altLang="en-US"/>
              <a:t>operands of </a:t>
            </a:r>
            <a:r>
              <a:rPr lang="en-US" altLang="en-US" i="1"/>
              <a:t>different </a:t>
            </a:r>
            <a:r>
              <a:rPr lang="en-US" altLang="en-US"/>
              <a:t>signs. From the prior paragraph, we know that overflow cannot occur in this case either. </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00D3A079-B0DF-45A0-9868-2491F502369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4578" name="Rectangle 3">
            <a:extLst>
              <a:ext uri="{FF2B5EF4-FFF2-40B4-BE49-F238E27FC236}">
                <a16:creationId xmlns:a16="http://schemas.microsoft.com/office/drawing/2014/main" id="{4F43887C-78B0-422F-9BEB-6D74782B967A}"/>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8B753E-6BFA-43DC-8669-87DCA56CCE61}"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24579" name="Rectangle 6">
            <a:extLst>
              <a:ext uri="{FF2B5EF4-FFF2-40B4-BE49-F238E27FC236}">
                <a16:creationId xmlns:a16="http://schemas.microsoft.com/office/drawing/2014/main" id="{DBCBE097-3CB4-4391-9CA8-D6D0267FE90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4580" name="Rectangle 7">
            <a:extLst>
              <a:ext uri="{FF2B5EF4-FFF2-40B4-BE49-F238E27FC236}">
                <a16:creationId xmlns:a16="http://schemas.microsoft.com/office/drawing/2014/main" id="{B0B50269-DE71-447B-984A-105199DA33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D5A3E0-3341-49D8-BA95-9F8CF5903B7B}" type="slidenum">
              <a:rPr lang="en-AU" altLang="en-US" smtClean="0">
                <a:latin typeface="Times New Roman" panose="02020603050405020304" pitchFamily="18" charset="0"/>
              </a:rPr>
              <a:pPr/>
              <a:t>5</a:t>
            </a:fld>
            <a:endParaRPr lang="en-AU" altLang="en-US">
              <a:latin typeface="Times New Roman" panose="02020603050405020304" pitchFamily="18" charset="0"/>
            </a:endParaRPr>
          </a:p>
        </p:txBody>
      </p:sp>
      <p:sp>
        <p:nvSpPr>
          <p:cNvPr id="24581" name="Rectangle 2">
            <a:extLst>
              <a:ext uri="{FF2B5EF4-FFF2-40B4-BE49-F238E27FC236}">
                <a16:creationId xmlns:a16="http://schemas.microsoft.com/office/drawing/2014/main" id="{F826B6DE-D0B5-4BD3-A9B7-24935DC9C8A2}"/>
              </a:ext>
            </a:extLst>
          </p:cNvPr>
          <p:cNvSpPr>
            <a:spLocks noChangeArrowheads="1" noTextEdit="1"/>
          </p:cNvSpPr>
          <p:nvPr>
            <p:ph type="sldImg"/>
          </p:nvPr>
        </p:nvSpPr>
        <p:spPr>
          <a:ln/>
        </p:spPr>
      </p:sp>
      <p:sp>
        <p:nvSpPr>
          <p:cNvPr id="24582" name="Rectangle 3">
            <a:extLst>
              <a:ext uri="{FF2B5EF4-FFF2-40B4-BE49-F238E27FC236}">
                <a16:creationId xmlns:a16="http://schemas.microsoft.com/office/drawing/2014/main" id="{BF8C4584-EEE5-4D2B-8717-CD62FDA76BF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What about overflow with unsigned integers? Unsigned integers are commonly used for memory addresses where overflows are ignored. </a:t>
            </a:r>
          </a:p>
          <a:p>
            <a:r>
              <a:rPr lang="en-US" altLang="en-US"/>
              <a:t>The computer designer must therefore provide a way to ignore overflow in some cases and to recognize it in others. </a:t>
            </a:r>
          </a:p>
          <a:p>
            <a:r>
              <a:rPr lang="en-US" altLang="en-US"/>
              <a:t>The MIPS solution is to have two kinds of arithmetic instructions to recognize the two choices: </a:t>
            </a:r>
          </a:p>
          <a:p>
            <a:r>
              <a:rPr lang="en-US" altLang="en-US"/>
              <a:t>■ Add (add), add immediate (addi), and subtract (sub) cause exceptions on overflow. </a:t>
            </a:r>
          </a:p>
          <a:p>
            <a:r>
              <a:rPr lang="en-US" altLang="en-US"/>
              <a:t>■ Add unsigned (addu), add immediate unsigned (addiu), and subtract unsigned (subu) do </a:t>
            </a:r>
            <a:r>
              <a:rPr lang="en-US" altLang="en-US" i="1"/>
              <a:t>not </a:t>
            </a:r>
            <a:r>
              <a:rPr lang="en-US" altLang="en-US"/>
              <a:t>cause exceptions on overflow. </a:t>
            </a:r>
          </a:p>
          <a:p>
            <a:endParaRPr lang="en-US" altLang="en-US"/>
          </a:p>
          <a:p>
            <a:r>
              <a:rPr lang="en-US" altLang="en-US"/>
              <a:t>MIPS detects overflow with an </a:t>
            </a:r>
            <a:r>
              <a:rPr lang="en-US" altLang="en-US" b="1"/>
              <a:t>exception</a:t>
            </a:r>
            <a:r>
              <a:rPr lang="en-US" altLang="en-US"/>
              <a:t>, also called an </a:t>
            </a:r>
            <a:r>
              <a:rPr lang="en-US" altLang="en-US" b="1"/>
              <a:t>interrupt </a:t>
            </a:r>
            <a:r>
              <a:rPr lang="en-US" altLang="en-US"/>
              <a:t>on many computers. An exception or interrupt is essentially an unscheduled procedure call. </a:t>
            </a:r>
          </a:p>
          <a:p>
            <a:r>
              <a:rPr lang="en-US" altLang="en-US"/>
              <a:t>The address of the instruction that overflowed is saved in a register, and the computer jumps to a predefined address to invoke the appropriate routine for that exception. The interrupted address is saved so that in some situations the program can continue after corrective code is executed. </a:t>
            </a:r>
          </a:p>
          <a:p>
            <a:endParaRPr lang="en-US" altLang="en-US"/>
          </a:p>
          <a:p>
            <a:r>
              <a:rPr lang="en-US" altLang="en-US"/>
              <a:t>MIPS includes a register called the </a:t>
            </a:r>
            <a:r>
              <a:rPr lang="en-US" altLang="en-US" i="1"/>
              <a:t>exception program counter </a:t>
            </a:r>
            <a:r>
              <a:rPr lang="en-US" altLang="en-US"/>
              <a:t>(EPC) to contain the address of the instruction that caused the exception. </a:t>
            </a:r>
          </a:p>
          <a:p>
            <a:r>
              <a:rPr lang="en-US" altLang="en-US"/>
              <a:t>The instruction </a:t>
            </a:r>
            <a:r>
              <a:rPr lang="en-US" altLang="en-US" i="1"/>
              <a:t>move from system control </a:t>
            </a:r>
            <a:r>
              <a:rPr lang="en-US" altLang="en-US"/>
              <a:t>(mfc0) is used to copy EPC into a general-purpose register so that MIPS software has the option of returning to the offending instruction via a jump register instruction. </a:t>
            </a:r>
          </a:p>
          <a:p>
            <a:endParaRPr lang="en-US" altLang="en-US"/>
          </a:p>
          <a:p>
            <a:endParaRPr lang="en-US" altLang="en-US"/>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5AC16015-450E-4106-91A6-CDB9A2BCBC75}"/>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6626" name="Rectangle 3">
            <a:extLst>
              <a:ext uri="{FF2B5EF4-FFF2-40B4-BE49-F238E27FC236}">
                <a16:creationId xmlns:a16="http://schemas.microsoft.com/office/drawing/2014/main" id="{B9C19A35-BA75-42A7-AF80-396652957FDC}"/>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E8C066-623D-49EB-8A67-0D1736957133}"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26627" name="Rectangle 6">
            <a:extLst>
              <a:ext uri="{FF2B5EF4-FFF2-40B4-BE49-F238E27FC236}">
                <a16:creationId xmlns:a16="http://schemas.microsoft.com/office/drawing/2014/main" id="{6AF9AA38-266B-4DFC-A05E-D348C58B38F6}"/>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6628" name="Rectangle 7">
            <a:extLst>
              <a:ext uri="{FF2B5EF4-FFF2-40B4-BE49-F238E27FC236}">
                <a16:creationId xmlns:a16="http://schemas.microsoft.com/office/drawing/2014/main" id="{3813B2C5-7947-4AF3-BE42-F46866E146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FEC8A6-B82B-46D1-A704-062500BD6A61}" type="slidenum">
              <a:rPr lang="en-AU" altLang="en-US" smtClean="0">
                <a:latin typeface="Times New Roman" panose="02020603050405020304" pitchFamily="18" charset="0"/>
              </a:rPr>
              <a:pPr/>
              <a:t>6</a:t>
            </a:fld>
            <a:endParaRPr lang="en-AU" altLang="en-US">
              <a:latin typeface="Times New Roman" panose="02020603050405020304" pitchFamily="18" charset="0"/>
            </a:endParaRPr>
          </a:p>
        </p:txBody>
      </p:sp>
      <p:sp>
        <p:nvSpPr>
          <p:cNvPr id="26629" name="Rectangle 2">
            <a:extLst>
              <a:ext uri="{FF2B5EF4-FFF2-40B4-BE49-F238E27FC236}">
                <a16:creationId xmlns:a16="http://schemas.microsoft.com/office/drawing/2014/main" id="{A3CE9C39-A46C-45FA-955B-AB0AC66FB1CD}"/>
              </a:ext>
            </a:extLst>
          </p:cNvPr>
          <p:cNvSpPr>
            <a:spLocks noChangeArrowheads="1" noTextEdit="1"/>
          </p:cNvSpPr>
          <p:nvPr>
            <p:ph type="sldImg"/>
          </p:nvPr>
        </p:nvSpPr>
        <p:spPr>
          <a:ln/>
        </p:spPr>
      </p:sp>
      <p:sp>
        <p:nvSpPr>
          <p:cNvPr id="26630" name="Rectangle 3">
            <a:extLst>
              <a:ext uri="{FF2B5EF4-FFF2-40B4-BE49-F238E27FC236}">
                <a16:creationId xmlns:a16="http://schemas.microsoft.com/office/drawing/2014/main" id="{617F8AF2-0248-46A6-8E9E-93AA047919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7F3885A-7E7B-4343-BB49-73466B51F76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8674" name="Rectangle 3">
            <a:extLst>
              <a:ext uri="{FF2B5EF4-FFF2-40B4-BE49-F238E27FC236}">
                <a16:creationId xmlns:a16="http://schemas.microsoft.com/office/drawing/2014/main" id="{5BCB1CD2-C818-4C02-9B42-02801C8FE84A}"/>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0840BA0-15C7-4666-BD55-A6D67F8800F6}"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28675" name="Rectangle 6">
            <a:extLst>
              <a:ext uri="{FF2B5EF4-FFF2-40B4-BE49-F238E27FC236}">
                <a16:creationId xmlns:a16="http://schemas.microsoft.com/office/drawing/2014/main" id="{D394067C-C446-47C9-AE5A-50B0082743D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8676" name="Rectangle 7">
            <a:extLst>
              <a:ext uri="{FF2B5EF4-FFF2-40B4-BE49-F238E27FC236}">
                <a16:creationId xmlns:a16="http://schemas.microsoft.com/office/drawing/2014/main" id="{8CA0390D-C557-4A81-A2BB-72B0E8DCB4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1D78306-5DD3-47C5-A494-E357CE69E45A}" type="slidenum">
              <a:rPr lang="en-AU" altLang="en-US" smtClean="0">
                <a:latin typeface="Times New Roman" panose="02020603050405020304" pitchFamily="18" charset="0"/>
              </a:rPr>
              <a:pPr/>
              <a:t>7</a:t>
            </a:fld>
            <a:endParaRPr lang="en-AU" altLang="en-US">
              <a:latin typeface="Times New Roman" panose="02020603050405020304" pitchFamily="18" charset="0"/>
            </a:endParaRPr>
          </a:p>
        </p:txBody>
      </p:sp>
      <p:sp>
        <p:nvSpPr>
          <p:cNvPr id="28677" name="Rectangle 2">
            <a:extLst>
              <a:ext uri="{FF2B5EF4-FFF2-40B4-BE49-F238E27FC236}">
                <a16:creationId xmlns:a16="http://schemas.microsoft.com/office/drawing/2014/main" id="{8E3ACC32-0F66-491A-9CA7-093DB2915142}"/>
              </a:ext>
            </a:extLst>
          </p:cNvPr>
          <p:cNvSpPr>
            <a:spLocks noChangeArrowheads="1" noTextEdit="1"/>
          </p:cNvSpPr>
          <p:nvPr>
            <p:ph type="sldImg"/>
          </p:nvPr>
        </p:nvSpPr>
        <p:spPr>
          <a:ln/>
        </p:spPr>
      </p:sp>
      <p:sp>
        <p:nvSpPr>
          <p:cNvPr id="20487" name="Rectangle 3">
            <a:extLst>
              <a:ext uri="{FF2B5EF4-FFF2-40B4-BE49-F238E27FC236}">
                <a16:creationId xmlns:a16="http://schemas.microsoft.com/office/drawing/2014/main" id="{5B166388-A366-4801-A6E8-D7D44FBA1D34}"/>
              </a:ext>
            </a:extLst>
          </p:cNvPr>
          <p:cNvSpPr>
            <a:spLocks noGrp="1" noChangeArrowheads="1"/>
          </p:cNvSpPr>
          <p:nvPr>
            <p:ph type="body" idx="1"/>
          </p:nvPr>
        </p:nvSpPr>
        <p:spPr/>
        <p:txBody>
          <a:bodyPr/>
          <a:lstStyle/>
          <a:p>
            <a:pPr marL="171450" indent="-171450">
              <a:buFontTx/>
              <a:buChar char="-"/>
              <a:defRPr/>
            </a:pPr>
            <a:r>
              <a:rPr lang="en-US" dirty="0"/>
              <a:t>Let’s assume that the multiplier is in the 32-bit Multiplier register and that the 64- bit Product register is initialized to 0. </a:t>
            </a:r>
          </a:p>
          <a:p>
            <a:pPr marL="171450" indent="-171450">
              <a:buFontTx/>
              <a:buChar char="-"/>
              <a:defRPr/>
            </a:pPr>
            <a:r>
              <a:rPr lang="en-US" dirty="0"/>
              <a:t>From the paper-and-pencil example above, it’s clear that we will need to move the multiplicand left one digit each step, as it may be added to the intermediate products. Over 32 steps, a 32-bit multiplicand would move 32 bits to the left. Hence, we need a 64-bit Multiplicand register, initialized with the 32-bit multiplicand in the right half and zero in the left half. This register is then shifted left 1 bit each step to align the multiplicand with the sum being accumulated in the 64-bit Product register. </a:t>
            </a:r>
          </a:p>
          <a:p>
            <a:pPr>
              <a:defRPr/>
            </a:pPr>
            <a:endParaRPr lang="en-US" altLang="en-US" dirty="0"/>
          </a:p>
          <a:p>
            <a:pPr marL="171450" indent="-171450">
              <a:buFontTx/>
              <a:buChar char="-"/>
              <a:defRPr/>
            </a:pPr>
            <a:r>
              <a:rPr lang="en-US" altLang="en-US" dirty="0"/>
              <a:t>Figure </a:t>
            </a:r>
            <a:r>
              <a:rPr lang="en-US" dirty="0"/>
              <a:t>shows the three basic steps needed for each bit </a:t>
            </a:r>
          </a:p>
          <a:p>
            <a:pPr marL="171450" indent="-171450">
              <a:buFontTx/>
              <a:buChar char="-"/>
              <a:defRPr/>
            </a:pPr>
            <a:r>
              <a:rPr lang="en-US" dirty="0"/>
              <a:t>The least significant bit of the multiplier (Multiplier0) determines whether the multiplicand is added to the Product register. The left shift in step 2 has the effect of moving the intermediate operands to the left, just as when multiplying with paper and pencil. The shift right in step 3 gives us the next bit of the multiplier to examine in the following iteration. These three steps are repeated 32 times to obtain the product. If each step took a clock cycle, this algorithm would require almost 100 clock cycles to multiply two 32-bit numbers. </a:t>
            </a:r>
          </a:p>
          <a:p>
            <a:pPr marL="171450" indent="-171450">
              <a:buFontTx/>
              <a:buChar char="-"/>
              <a:defRPr/>
            </a:pPr>
            <a:r>
              <a:rPr lang="en-US" dirty="0"/>
              <a:t>If the least significant bit of the multiplier is 1, add the multiplicand to the product. If not, go to the next step. Shift the multiplicand left and the multiplier right in the next two steps. These three steps are repeated 32 times. </a:t>
            </a:r>
          </a:p>
          <a:p>
            <a:pPr marL="171450" indent="-171450">
              <a:buFontTx/>
              <a:buChar char="-"/>
              <a:defRPr/>
            </a:pPr>
            <a:endParaRPr lang="en-US" dirty="0"/>
          </a:p>
          <a:p>
            <a:pPr marL="171450" indent="-171450">
              <a:buFontTx/>
              <a:buChar char="-"/>
              <a:defRPr/>
            </a:pPr>
            <a:endParaRPr lang="en-US" dirty="0"/>
          </a:p>
          <a:p>
            <a:pPr>
              <a:defRPr/>
            </a:pPr>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125FA390-3ADD-4E4B-8B32-74D6840A32E4}"/>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4675FEB7-D3ED-48FF-BF12-7CE9D2384A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bit examined to determine the next step is circled in color. </a:t>
            </a:r>
          </a:p>
          <a:p>
            <a:endParaRPr lang="en-US" altLang="en-US"/>
          </a:p>
        </p:txBody>
      </p:sp>
      <p:sp>
        <p:nvSpPr>
          <p:cNvPr id="30723" name="Header Placeholder 3">
            <a:extLst>
              <a:ext uri="{FF2B5EF4-FFF2-40B4-BE49-F238E27FC236}">
                <a16:creationId xmlns:a16="http://schemas.microsoft.com/office/drawing/2014/main" id="{AC9AFB85-51FE-487E-84B3-373B84CAF61C}"/>
              </a:ext>
            </a:extLst>
          </p:cNvPr>
          <p:cNvSpPr>
            <a:spLocks noGrp="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0724" name="Date Placeholder 4">
            <a:extLst>
              <a:ext uri="{FF2B5EF4-FFF2-40B4-BE49-F238E27FC236}">
                <a16:creationId xmlns:a16="http://schemas.microsoft.com/office/drawing/2014/main" id="{694159B7-8964-4CAA-BEBD-FC06EA0B15F5}"/>
              </a:ext>
            </a:extLst>
          </p:cNvPr>
          <p:cNvSpPr>
            <a:spLocks noGrp="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2D342A5-74F0-4F8B-900E-6713333CC4B4}"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30725" name="Footer Placeholder 5">
            <a:extLst>
              <a:ext uri="{FF2B5EF4-FFF2-40B4-BE49-F238E27FC236}">
                <a16:creationId xmlns:a16="http://schemas.microsoft.com/office/drawing/2014/main" id="{C8DBF295-4825-4AC6-BB6A-3A92CDAE0EC1}"/>
              </a:ext>
            </a:extLst>
          </p:cNvPr>
          <p:cNvSpPr>
            <a:spLocks noGrp="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30726" name="Slide Number Placeholder 6">
            <a:extLst>
              <a:ext uri="{FF2B5EF4-FFF2-40B4-BE49-F238E27FC236}">
                <a16:creationId xmlns:a16="http://schemas.microsoft.com/office/drawing/2014/main" id="{5D9086B3-C89F-4638-8CF3-70D67BC18D1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B41F5D6-9465-4454-B1FD-C5CE87671AF6}" type="slidenum">
              <a:rPr lang="en-AU" altLang="en-US" smtClean="0">
                <a:latin typeface="Times New Roman" panose="02020603050405020304" pitchFamily="18" charset="0"/>
              </a:rPr>
              <a:pPr/>
              <a:t>8</a:t>
            </a:fld>
            <a:endParaRPr lang="en-AU"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83540B01-EEFF-4A8C-A313-0964EF5418B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2770" name="Rectangle 3">
            <a:extLst>
              <a:ext uri="{FF2B5EF4-FFF2-40B4-BE49-F238E27FC236}">
                <a16:creationId xmlns:a16="http://schemas.microsoft.com/office/drawing/2014/main" id="{5AF5CBA6-1729-481F-A579-11DF5A834288}"/>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1E20BCC-8F46-4F47-A9B1-2F0B976908BD}" type="datetime3">
              <a:rPr lang="en-AU" altLang="en-US" smtClean="0">
                <a:latin typeface="Times New Roman" panose="02020603050405020304" pitchFamily="18" charset="0"/>
              </a:rPr>
              <a:pPr/>
              <a:t>27 October, 2020</a:t>
            </a:fld>
            <a:endParaRPr lang="en-AU" altLang="en-US">
              <a:latin typeface="Times New Roman" panose="02020603050405020304" pitchFamily="18" charset="0"/>
            </a:endParaRPr>
          </a:p>
        </p:txBody>
      </p:sp>
      <p:sp>
        <p:nvSpPr>
          <p:cNvPr id="32771" name="Rectangle 6">
            <a:extLst>
              <a:ext uri="{FF2B5EF4-FFF2-40B4-BE49-F238E27FC236}">
                <a16:creationId xmlns:a16="http://schemas.microsoft.com/office/drawing/2014/main" id="{539045F9-E4B8-484F-AFF8-6FF6EAFD25C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32772" name="Rectangle 7">
            <a:extLst>
              <a:ext uri="{FF2B5EF4-FFF2-40B4-BE49-F238E27FC236}">
                <a16:creationId xmlns:a16="http://schemas.microsoft.com/office/drawing/2014/main" id="{2D9E1581-CCAE-42DA-9764-4F6ECBC525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274246-8F28-4882-BEBD-D2C6F285E38E}" type="slidenum">
              <a:rPr lang="en-AU" altLang="en-US" smtClean="0">
                <a:latin typeface="Times New Roman" panose="02020603050405020304" pitchFamily="18" charset="0"/>
              </a:rPr>
              <a:pPr/>
              <a:t>9</a:t>
            </a:fld>
            <a:endParaRPr lang="en-AU" altLang="en-US">
              <a:latin typeface="Times New Roman" panose="02020603050405020304" pitchFamily="18" charset="0"/>
            </a:endParaRPr>
          </a:p>
        </p:txBody>
      </p:sp>
      <p:sp>
        <p:nvSpPr>
          <p:cNvPr id="32773" name="Rectangle 2">
            <a:extLst>
              <a:ext uri="{FF2B5EF4-FFF2-40B4-BE49-F238E27FC236}">
                <a16:creationId xmlns:a16="http://schemas.microsoft.com/office/drawing/2014/main" id="{2F483521-0D87-45DC-9D20-0ED78640F6E6}"/>
              </a:ext>
            </a:extLst>
          </p:cNvPr>
          <p:cNvSpPr>
            <a:spLocks noChangeArrowheads="1" noTextEdit="1"/>
          </p:cNvSpPr>
          <p:nvPr>
            <p:ph type="sldImg"/>
          </p:nvPr>
        </p:nvSpPr>
        <p:spPr>
          <a:ln/>
        </p:spPr>
      </p:sp>
      <p:sp>
        <p:nvSpPr>
          <p:cNvPr id="22535" name="Rectangle 3">
            <a:extLst>
              <a:ext uri="{FF2B5EF4-FFF2-40B4-BE49-F238E27FC236}">
                <a16:creationId xmlns:a16="http://schemas.microsoft.com/office/drawing/2014/main" id="{B0A98C22-626B-4E2C-8507-DC0FB43507CA}"/>
              </a:ext>
            </a:extLst>
          </p:cNvPr>
          <p:cNvSpPr>
            <a:spLocks noGrp="1" noChangeArrowheads="1"/>
          </p:cNvSpPr>
          <p:nvPr>
            <p:ph type="body" idx="1"/>
          </p:nvPr>
        </p:nvSpPr>
        <p:spPr/>
        <p:txBody>
          <a:bodyPr/>
          <a:lstStyle/>
          <a:p>
            <a:pPr marL="171450" indent="-171450">
              <a:buFontTx/>
              <a:buChar char="-"/>
              <a:defRPr/>
            </a:pPr>
            <a:r>
              <a:rPr lang="en-US" dirty="0"/>
              <a:t>Refined version of the multiplication hardware: Compare with the first version, the Multiplicand register, ALU, and Multiplier register are all 32 bits wide, with only the Product register left at 64 bits. Now the product is shifted right. The separate Multiplier register also disappeared. The multiplier is placed instead in the right half of the Product register. These changes are highlighted in color. (The Product register should really be 65 bits to hold the carry out of the adder, but it’s shown here as 64 bits to highlight the evolution from first version before.) </a:t>
            </a:r>
          </a:p>
          <a:p>
            <a:pPr marL="171450" indent="-171450">
              <a:buFontTx/>
              <a:buChar char="-"/>
              <a:defRPr/>
            </a:pPr>
            <a:endParaRPr lang="en-US" dirty="0"/>
          </a:p>
          <a:p>
            <a:pPr>
              <a:defRPr/>
            </a:pP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7">
            <a:extLst>
              <a:ext uri="{FF2B5EF4-FFF2-40B4-BE49-F238E27FC236}">
                <a16:creationId xmlns:a16="http://schemas.microsoft.com/office/drawing/2014/main" id="{436A9D96-4F3B-455E-BDB7-65AE402B77FB}"/>
              </a:ext>
            </a:extLst>
          </p:cNvPr>
          <p:cNvSpPr>
            <a:spLocks noChangeArrowheads="1"/>
          </p:cNvSpPr>
          <p:nvPr/>
        </p:nvSpPr>
        <p:spPr bwMode="auto">
          <a:xfrm>
            <a:off x="1619250" y="1125538"/>
            <a:ext cx="28575" cy="5732462"/>
          </a:xfrm>
          <a:prstGeom prst="rect">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5" name="Rectangle 36">
            <a:extLst>
              <a:ext uri="{FF2B5EF4-FFF2-40B4-BE49-F238E27FC236}">
                <a16:creationId xmlns:a16="http://schemas.microsoft.com/office/drawing/2014/main" id="{49146503-E494-4EE6-95F0-31ABE27FA3A8}"/>
              </a:ext>
            </a:extLst>
          </p:cNvPr>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6" name="Rectangle 37">
            <a:extLst>
              <a:ext uri="{FF2B5EF4-FFF2-40B4-BE49-F238E27FC236}">
                <a16:creationId xmlns:a16="http://schemas.microsoft.com/office/drawing/2014/main" id="{75B5234D-18C7-4109-9FC1-0819E562C26A}"/>
              </a:ext>
            </a:extLst>
          </p:cNvPr>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7" name="Rectangle 38">
            <a:extLst>
              <a:ext uri="{FF2B5EF4-FFF2-40B4-BE49-F238E27FC236}">
                <a16:creationId xmlns:a16="http://schemas.microsoft.com/office/drawing/2014/main" id="{05F3EC88-B2AB-4BF6-9109-386DEDE83565}"/>
              </a:ext>
            </a:extLst>
          </p:cNvPr>
          <p:cNvSpPr>
            <a:spLocks noChangeArrowheads="1"/>
          </p:cNvSpPr>
          <p:nvPr/>
        </p:nvSpPr>
        <p:spPr bwMode="auto">
          <a:xfrm>
            <a:off x="0" y="0"/>
            <a:ext cx="9144000" cy="1125538"/>
          </a:xfrm>
          <a:prstGeom prst="rect">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pic>
        <p:nvPicPr>
          <p:cNvPr id="8" name="Picture 40" descr="MKP-logo-white-transparent">
            <a:extLst>
              <a:ext uri="{FF2B5EF4-FFF2-40B4-BE49-F238E27FC236}">
                <a16:creationId xmlns:a16="http://schemas.microsoft.com/office/drawing/2014/main" id="{A9ADECB9-AE8F-46FC-9105-7122538AB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39725"/>
            <a:ext cx="13604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6">
            <a:extLst>
              <a:ext uri="{FF2B5EF4-FFF2-40B4-BE49-F238E27FC236}">
                <a16:creationId xmlns:a16="http://schemas.microsoft.com/office/drawing/2014/main" id="{EEF1C169-FDC6-4ADF-B398-C28CAA0729A0}"/>
              </a:ext>
            </a:extLst>
          </p:cNvPr>
          <p:cNvSpPr>
            <a:spLocks noChangeArrowheads="1"/>
          </p:cNvSpPr>
          <p:nvPr/>
        </p:nvSpPr>
        <p:spPr bwMode="auto">
          <a:xfrm>
            <a:off x="0" y="1125538"/>
            <a:ext cx="9144000" cy="17462"/>
          </a:xfrm>
          <a:prstGeom prst="rect">
            <a:avLst/>
          </a:prstGeom>
          <a:solidFill>
            <a:srgbClr val="FF0000"/>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 name="Rectangle 48">
            <a:extLst>
              <a:ext uri="{FF2B5EF4-FFF2-40B4-BE49-F238E27FC236}">
                <a16:creationId xmlns:a16="http://schemas.microsoft.com/office/drawing/2014/main" id="{C98B25EB-502D-4070-A099-DD631A5440EA}"/>
              </a:ext>
            </a:extLst>
          </p:cNvPr>
          <p:cNvSpPr>
            <a:spLocks noChangeArrowheads="1"/>
          </p:cNvSpPr>
          <p:nvPr/>
        </p:nvSpPr>
        <p:spPr bwMode="auto">
          <a:xfrm>
            <a:off x="1619250" y="549275"/>
            <a:ext cx="28575" cy="576263"/>
          </a:xfrm>
          <a:prstGeom prst="rect">
            <a:avLst/>
          </a:prstGeom>
          <a:solidFill>
            <a:schemeClr val="bg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pic>
        <p:nvPicPr>
          <p:cNvPr id="11" name="Picture 51" descr="Title">
            <a:extLst>
              <a:ext uri="{FF2B5EF4-FFF2-40B4-BE49-F238E27FC236}">
                <a16:creationId xmlns:a16="http://schemas.microsoft.com/office/drawing/2014/main" id="{7982A5BE-E0D1-409F-862C-5404861F1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15888"/>
            <a:ext cx="64246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2" descr="4th-edition">
            <a:extLst>
              <a:ext uri="{FF2B5EF4-FFF2-40B4-BE49-F238E27FC236}">
                <a16:creationId xmlns:a16="http://schemas.microsoft.com/office/drawing/2014/main" id="{294283B6-13E7-4D25-B82A-C5C66A783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8813" y="188913"/>
            <a:ext cx="7302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anose="020B0A04020102020204" pitchFamily="34" charset="0"/>
              </a:defRPr>
            </a:lvl1pPr>
          </a:lstStyle>
          <a:p>
            <a:pPr lvl="0"/>
            <a:r>
              <a:rPr lang="en-AU" altLang="en-US" noProof="0"/>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anose="05000000000000000000" pitchFamily="2" charset="2"/>
              <a:buNone/>
              <a:defRPr>
                <a:latin typeface="Arial Black" panose="020B0A04020102020204" pitchFamily="34" charset="0"/>
              </a:defRPr>
            </a:lvl1pPr>
          </a:lstStyle>
          <a:p>
            <a:pPr lvl="0"/>
            <a:r>
              <a:rPr lang="en-AU" altLang="en-US" noProof="0"/>
              <a:t>Subtitle</a:t>
            </a:r>
          </a:p>
        </p:txBody>
      </p:sp>
    </p:spTree>
    <p:extLst>
      <p:ext uri="{BB962C8B-B14F-4D97-AF65-F5344CB8AC3E}">
        <p14:creationId xmlns:p14="http://schemas.microsoft.com/office/powerpoint/2010/main" val="63465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44A3EB8E-A0E4-4981-8C7A-5F3EB468BEB6}"/>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F051C5F4-ED3D-48E7-8FB4-38F75AE43355}" type="slidenum">
              <a:rPr lang="en-AU" altLang="en-US" smtClean="0"/>
              <a:pPr>
                <a:defRPr/>
              </a:pPr>
              <a:t>‹#›</a:t>
            </a:fld>
            <a:endParaRPr lang="en-AU" altLang="en-US"/>
          </a:p>
        </p:txBody>
      </p:sp>
    </p:spTree>
    <p:extLst>
      <p:ext uri="{BB962C8B-B14F-4D97-AF65-F5344CB8AC3E}">
        <p14:creationId xmlns:p14="http://schemas.microsoft.com/office/powerpoint/2010/main" val="380052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A514D4F5-B274-4A50-B862-DAFFEE4E5FCA}"/>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6D50A76A-FD2C-4848-BBA9-A4407CD53B11}" type="slidenum">
              <a:rPr lang="en-AU" altLang="en-US" smtClean="0"/>
              <a:pPr>
                <a:defRPr/>
              </a:pPr>
              <a:t>‹#›</a:t>
            </a:fld>
            <a:endParaRPr lang="en-AU" altLang="en-US"/>
          </a:p>
        </p:txBody>
      </p:sp>
    </p:spTree>
    <p:extLst>
      <p:ext uri="{BB962C8B-B14F-4D97-AF65-F5344CB8AC3E}">
        <p14:creationId xmlns:p14="http://schemas.microsoft.com/office/powerpoint/2010/main" val="21916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5C6F9086-173C-48A5-9038-22DE8299346D}"/>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E0824569-D3FD-4EF6-AAAE-AFB5C77D7B4E}" type="slidenum">
              <a:rPr lang="en-AU" altLang="en-US" smtClean="0"/>
              <a:pPr>
                <a:defRPr/>
              </a:pPr>
              <a:t>‹#›</a:t>
            </a:fld>
            <a:endParaRPr lang="en-AU" altLang="en-US"/>
          </a:p>
        </p:txBody>
      </p:sp>
    </p:spTree>
    <p:extLst>
      <p:ext uri="{BB962C8B-B14F-4D97-AF65-F5344CB8AC3E}">
        <p14:creationId xmlns:p14="http://schemas.microsoft.com/office/powerpoint/2010/main" val="119647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9">
            <a:extLst>
              <a:ext uri="{FF2B5EF4-FFF2-40B4-BE49-F238E27FC236}">
                <a16:creationId xmlns:a16="http://schemas.microsoft.com/office/drawing/2014/main" id="{A0A50646-7BB9-4F90-B8AE-B5510D846376}"/>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9F30B333-5B4C-4D25-B226-18854AF83756}" type="slidenum">
              <a:rPr lang="en-AU" altLang="en-US" smtClean="0"/>
              <a:pPr>
                <a:defRPr/>
              </a:pPr>
              <a:t>‹#›</a:t>
            </a:fld>
            <a:endParaRPr lang="en-AU" altLang="en-US"/>
          </a:p>
        </p:txBody>
      </p:sp>
    </p:spTree>
    <p:extLst>
      <p:ext uri="{BB962C8B-B14F-4D97-AF65-F5344CB8AC3E}">
        <p14:creationId xmlns:p14="http://schemas.microsoft.com/office/powerpoint/2010/main" val="321941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a:extLst>
              <a:ext uri="{FF2B5EF4-FFF2-40B4-BE49-F238E27FC236}">
                <a16:creationId xmlns:a16="http://schemas.microsoft.com/office/drawing/2014/main" id="{2CA3FD02-72EE-46F3-B8FC-C90382E3D8CA}"/>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69BB3888-2850-486D-A13E-A949A97ED4DF}" type="slidenum">
              <a:rPr lang="en-AU" altLang="en-US" smtClean="0"/>
              <a:pPr>
                <a:defRPr/>
              </a:pPr>
              <a:t>‹#›</a:t>
            </a:fld>
            <a:endParaRPr lang="en-AU" altLang="en-US"/>
          </a:p>
        </p:txBody>
      </p:sp>
    </p:spTree>
    <p:extLst>
      <p:ext uri="{BB962C8B-B14F-4D97-AF65-F5344CB8AC3E}">
        <p14:creationId xmlns:p14="http://schemas.microsoft.com/office/powerpoint/2010/main" val="273594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a:extLst>
              <a:ext uri="{FF2B5EF4-FFF2-40B4-BE49-F238E27FC236}">
                <a16:creationId xmlns:a16="http://schemas.microsoft.com/office/drawing/2014/main" id="{D5C5515F-ADCB-4959-86E5-8C36C79D4538}"/>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4EFD45D8-6818-4D66-8909-9172FFBB3B1B}" type="slidenum">
              <a:rPr lang="en-AU" altLang="en-US" smtClean="0"/>
              <a:pPr>
                <a:defRPr/>
              </a:pPr>
              <a:t>‹#›</a:t>
            </a:fld>
            <a:endParaRPr lang="en-AU" altLang="en-US"/>
          </a:p>
        </p:txBody>
      </p:sp>
    </p:spTree>
    <p:extLst>
      <p:ext uri="{BB962C8B-B14F-4D97-AF65-F5344CB8AC3E}">
        <p14:creationId xmlns:p14="http://schemas.microsoft.com/office/powerpoint/2010/main" val="13776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a:extLst>
              <a:ext uri="{FF2B5EF4-FFF2-40B4-BE49-F238E27FC236}">
                <a16:creationId xmlns:a16="http://schemas.microsoft.com/office/drawing/2014/main" id="{04B8EDFA-39A2-4E9D-B8E7-DE21E519089C}"/>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7104EDCC-3E0E-43D9-B6B7-5A5929D8D975}" type="slidenum">
              <a:rPr lang="en-AU" altLang="en-US" smtClean="0"/>
              <a:pPr>
                <a:defRPr/>
              </a:pPr>
              <a:t>‹#›</a:t>
            </a:fld>
            <a:endParaRPr lang="en-AU" altLang="en-US"/>
          </a:p>
        </p:txBody>
      </p:sp>
    </p:spTree>
    <p:extLst>
      <p:ext uri="{BB962C8B-B14F-4D97-AF65-F5344CB8AC3E}">
        <p14:creationId xmlns:p14="http://schemas.microsoft.com/office/powerpoint/2010/main" val="334170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4387E643-240C-4251-95DC-5FA3494AE308}"/>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67B767AA-CB6F-4BA4-B7BF-BA49D11575BF}" type="slidenum">
              <a:rPr lang="en-AU" altLang="en-US" smtClean="0"/>
              <a:pPr>
                <a:defRPr/>
              </a:pPr>
              <a:t>‹#›</a:t>
            </a:fld>
            <a:endParaRPr lang="en-AU" altLang="en-US"/>
          </a:p>
        </p:txBody>
      </p:sp>
    </p:spTree>
    <p:extLst>
      <p:ext uri="{BB962C8B-B14F-4D97-AF65-F5344CB8AC3E}">
        <p14:creationId xmlns:p14="http://schemas.microsoft.com/office/powerpoint/2010/main" val="37528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9">
            <a:extLst>
              <a:ext uri="{FF2B5EF4-FFF2-40B4-BE49-F238E27FC236}">
                <a16:creationId xmlns:a16="http://schemas.microsoft.com/office/drawing/2014/main" id="{853FB9B2-2BBF-421B-9651-DFCE71D0E2ED}"/>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8F1C312D-06EA-46D7-BFCF-8199EB8B0639}" type="slidenum">
              <a:rPr lang="en-AU" altLang="en-US" smtClean="0"/>
              <a:pPr>
                <a:defRPr/>
              </a:pPr>
              <a:t>‹#›</a:t>
            </a:fld>
            <a:endParaRPr lang="en-AU" altLang="en-US"/>
          </a:p>
        </p:txBody>
      </p:sp>
    </p:spTree>
    <p:extLst>
      <p:ext uri="{BB962C8B-B14F-4D97-AF65-F5344CB8AC3E}">
        <p14:creationId xmlns:p14="http://schemas.microsoft.com/office/powerpoint/2010/main" val="60163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9">
            <a:extLst>
              <a:ext uri="{FF2B5EF4-FFF2-40B4-BE49-F238E27FC236}">
                <a16:creationId xmlns:a16="http://schemas.microsoft.com/office/drawing/2014/main" id="{9CFD896C-C74D-48BA-8DEB-DBE61C40CBF8}"/>
              </a:ext>
            </a:extLst>
          </p:cNvPr>
          <p:cNvSpPr>
            <a:spLocks noGrp="1" noChangeArrowheads="1"/>
          </p:cNvSpPr>
          <p:nvPr>
            <p:ph type="ftr" sz="quarter" idx="10"/>
          </p:nvPr>
        </p:nvSpPr>
        <p:spPr>
          <a:ln/>
        </p:spPr>
        <p:txBody>
          <a:bodyPr/>
          <a:lstStyle>
            <a:lvl1pPr>
              <a:defRPr/>
            </a:lvl1pPr>
          </a:lstStyle>
          <a:p>
            <a:pPr>
              <a:defRPr/>
            </a:pPr>
            <a:r>
              <a:rPr lang="en-AU" altLang="en-US"/>
              <a:t>Chapter 3 — Arithmetic for Computers — </a:t>
            </a:r>
            <a:fld id="{47B1D932-B8A2-49A2-81E4-33082FC79783}" type="slidenum">
              <a:rPr lang="en-AU" altLang="en-US" smtClean="0"/>
              <a:pPr>
                <a:defRPr/>
              </a:pPr>
              <a:t>‹#›</a:t>
            </a:fld>
            <a:endParaRPr lang="en-AU" altLang="en-US"/>
          </a:p>
        </p:txBody>
      </p:sp>
    </p:spTree>
    <p:extLst>
      <p:ext uri="{BB962C8B-B14F-4D97-AF65-F5344CB8AC3E}">
        <p14:creationId xmlns:p14="http://schemas.microsoft.com/office/powerpoint/2010/main" val="41266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6">
            <a:extLst>
              <a:ext uri="{FF2B5EF4-FFF2-40B4-BE49-F238E27FC236}">
                <a16:creationId xmlns:a16="http://schemas.microsoft.com/office/drawing/2014/main" id="{70665C83-C745-4DC8-B37B-7D074E696377}"/>
              </a:ext>
            </a:extLst>
          </p:cNvPr>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27" name="Rectangle 9">
            <a:extLst>
              <a:ext uri="{FF2B5EF4-FFF2-40B4-BE49-F238E27FC236}">
                <a16:creationId xmlns:a16="http://schemas.microsoft.com/office/drawing/2014/main" id="{AEE1DEA4-7BE3-4A4B-8C78-317DD5308E52}"/>
              </a:ext>
            </a:extLst>
          </p:cNvPr>
          <p:cNvSpPr>
            <a:spLocks noGrp="1" noChangeArrowheads="1"/>
          </p:cNvSpPr>
          <p:nvPr>
            <p:ph type="title"/>
          </p:nvPr>
        </p:nvSpPr>
        <p:spPr bwMode="auto">
          <a:xfrm>
            <a:off x="684213" y="146050"/>
            <a:ext cx="82597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10">
            <a:extLst>
              <a:ext uri="{FF2B5EF4-FFF2-40B4-BE49-F238E27FC236}">
                <a16:creationId xmlns:a16="http://schemas.microsoft.com/office/drawing/2014/main" id="{C2733050-9B65-4B62-909F-C6722ECF6274}"/>
              </a:ext>
            </a:extLst>
          </p:cNvPr>
          <p:cNvSpPr>
            <a:spLocks noGrp="1" noChangeArrowheads="1"/>
          </p:cNvSpPr>
          <p:nvPr>
            <p:ph type="body" idx="1"/>
          </p:nvPr>
        </p:nvSpPr>
        <p:spPr bwMode="auto">
          <a:xfrm>
            <a:off x="684213" y="1125538"/>
            <a:ext cx="8270875"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0979" name="Rectangle 19">
            <a:extLst>
              <a:ext uri="{FF2B5EF4-FFF2-40B4-BE49-F238E27FC236}">
                <a16:creationId xmlns:a16="http://schemas.microsoft.com/office/drawing/2014/main" id="{0D47C75C-E77E-4AB1-AAD5-B0FB2174DADD}"/>
              </a:ext>
            </a:extLst>
          </p:cNvPr>
          <p:cNvSpPr>
            <a:spLocks noGrp="1" noChangeArrowheads="1"/>
          </p:cNvSpPr>
          <p:nvPr>
            <p:ph type="ftr" sz="quarter" idx="3"/>
          </p:nvPr>
        </p:nvSpPr>
        <p:spPr bwMode="auto">
          <a:xfrm>
            <a:off x="1692275" y="6381750"/>
            <a:ext cx="7272338" cy="35877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pPr>
              <a:defRPr/>
            </a:pPr>
            <a:r>
              <a:rPr lang="en-AU" altLang="en-US"/>
              <a:t>Chapter 3 — Arithmetic for Computers — </a:t>
            </a:r>
            <a:fld id="{C46BC341-9522-4D70-980C-B7BBB411ABD1}" type="slidenum">
              <a:rPr lang="en-AU" altLang="en-US" smtClean="0"/>
              <a:pPr>
                <a:defRPr/>
              </a:pPr>
              <a:t>‹#›</a:t>
            </a:fld>
            <a:endParaRPr lang="en-AU" altLang="en-US"/>
          </a:p>
        </p:txBody>
      </p:sp>
      <p:pic>
        <p:nvPicPr>
          <p:cNvPr id="1030" name="Picture 24" descr="MKP-logo">
            <a:extLst>
              <a:ext uri="{FF2B5EF4-FFF2-40B4-BE49-F238E27FC236}">
                <a16:creationId xmlns:a16="http://schemas.microsoft.com/office/drawing/2014/main" id="{64EBEC69-3AA5-4D3D-98E1-0D67AC48B34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388" y="6308725"/>
            <a:ext cx="1371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25">
            <a:extLst>
              <a:ext uri="{FF2B5EF4-FFF2-40B4-BE49-F238E27FC236}">
                <a16:creationId xmlns:a16="http://schemas.microsoft.com/office/drawing/2014/main" id="{94DC9224-512C-446F-B39A-878CD10F1A37}"/>
              </a:ext>
            </a:extLst>
          </p:cNvPr>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722"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dt="0"/>
  <p:txStyles>
    <p:titleStyle>
      <a:lvl1pPr algn="l" rtl="0" eaLnBrk="0" fontAlgn="base" hangingPunct="0">
        <a:spcBef>
          <a:spcPct val="0"/>
        </a:spcBef>
        <a:spcAft>
          <a:spcPct val="0"/>
        </a:spcAft>
        <a:defRPr sz="4400" b="1" kern="1200">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a:extLst>
              <a:ext uri="{FF2B5EF4-FFF2-40B4-BE49-F238E27FC236}">
                <a16:creationId xmlns:a16="http://schemas.microsoft.com/office/drawing/2014/main" id="{FD4FE753-2041-45E7-B90C-6BF6A3709DA7}"/>
              </a:ext>
            </a:extLst>
          </p:cNvPr>
          <p:cNvSpPr>
            <a:spLocks noGrp="1" noChangeArrowheads="1"/>
          </p:cNvSpPr>
          <p:nvPr>
            <p:ph type="ctrTitle"/>
          </p:nvPr>
        </p:nvSpPr>
        <p:spPr/>
        <p:txBody>
          <a:bodyPr/>
          <a:lstStyle/>
          <a:p>
            <a:pPr eaLnBrk="1" hangingPunct="1"/>
            <a:r>
              <a:rPr lang="en-AU" altLang="en-US">
                <a:solidFill>
                  <a:schemeClr val="tx1"/>
                </a:solidFill>
              </a:rPr>
              <a:t>Chapter 3</a:t>
            </a:r>
          </a:p>
        </p:txBody>
      </p:sp>
      <p:sp>
        <p:nvSpPr>
          <p:cNvPr id="15362" name="Rectangle 5">
            <a:extLst>
              <a:ext uri="{FF2B5EF4-FFF2-40B4-BE49-F238E27FC236}">
                <a16:creationId xmlns:a16="http://schemas.microsoft.com/office/drawing/2014/main" id="{E5A12EA4-F9DC-40D1-BE56-7418AA8347FE}"/>
              </a:ext>
            </a:extLst>
          </p:cNvPr>
          <p:cNvSpPr>
            <a:spLocks noGrp="1" noChangeArrowheads="1"/>
          </p:cNvSpPr>
          <p:nvPr>
            <p:ph type="subTitle" idx="1"/>
          </p:nvPr>
        </p:nvSpPr>
        <p:spPr/>
        <p:txBody>
          <a:bodyPr/>
          <a:lstStyle/>
          <a:p>
            <a:pPr eaLnBrk="1" hangingPunct="1"/>
            <a:r>
              <a:rPr lang="en-AU" altLang="en-US"/>
              <a:t>Arithmetic for Computers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a:extLst>
              <a:ext uri="{FF2B5EF4-FFF2-40B4-BE49-F238E27FC236}">
                <a16:creationId xmlns:a16="http://schemas.microsoft.com/office/drawing/2014/main" id="{28135152-F8CE-46E2-B0A5-F659291E79B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C6E441F8-FFC4-4AC1-AA02-A8C5CDD29726}" type="slidenum">
              <a:rPr lang="en-AU" altLang="en-US" sz="1400" smtClean="0"/>
              <a:pPr>
                <a:spcBef>
                  <a:spcPct val="0"/>
                </a:spcBef>
                <a:buClrTx/>
                <a:buSzTx/>
                <a:buFontTx/>
                <a:buNone/>
              </a:pPr>
              <a:t>10</a:t>
            </a:fld>
            <a:endParaRPr lang="en-AU" altLang="en-US" sz="1400"/>
          </a:p>
        </p:txBody>
      </p:sp>
      <p:sp>
        <p:nvSpPr>
          <p:cNvPr id="33794" name="Rectangle 6">
            <a:extLst>
              <a:ext uri="{FF2B5EF4-FFF2-40B4-BE49-F238E27FC236}">
                <a16:creationId xmlns:a16="http://schemas.microsoft.com/office/drawing/2014/main" id="{088C1302-234F-41CD-B309-E2F82B288779}"/>
              </a:ext>
            </a:extLst>
          </p:cNvPr>
          <p:cNvSpPr>
            <a:spLocks noGrp="1" noChangeArrowheads="1"/>
          </p:cNvSpPr>
          <p:nvPr>
            <p:ph type="title"/>
          </p:nvPr>
        </p:nvSpPr>
        <p:spPr/>
        <p:txBody>
          <a:bodyPr/>
          <a:lstStyle/>
          <a:p>
            <a:pPr eaLnBrk="1" hangingPunct="1"/>
            <a:r>
              <a:rPr lang="en-US" altLang="en-US"/>
              <a:t>Faster Multiplier</a:t>
            </a:r>
            <a:endParaRPr lang="en-AU" altLang="en-US"/>
          </a:p>
        </p:txBody>
      </p:sp>
      <p:sp>
        <p:nvSpPr>
          <p:cNvPr id="33795" name="Rectangle 7">
            <a:extLst>
              <a:ext uri="{FF2B5EF4-FFF2-40B4-BE49-F238E27FC236}">
                <a16:creationId xmlns:a16="http://schemas.microsoft.com/office/drawing/2014/main" id="{3F68DD9B-9723-4066-B80F-25D56A8A69B0}"/>
              </a:ext>
            </a:extLst>
          </p:cNvPr>
          <p:cNvSpPr>
            <a:spLocks noGrp="1" noChangeArrowheads="1"/>
          </p:cNvSpPr>
          <p:nvPr>
            <p:ph type="body" idx="1"/>
          </p:nvPr>
        </p:nvSpPr>
        <p:spPr>
          <a:xfrm>
            <a:off x="684213" y="1125538"/>
            <a:ext cx="8270875" cy="1223962"/>
          </a:xfrm>
        </p:spPr>
        <p:txBody>
          <a:bodyPr/>
          <a:lstStyle/>
          <a:p>
            <a:pPr eaLnBrk="1" hangingPunct="1"/>
            <a:r>
              <a:rPr lang="en-US" altLang="en-US"/>
              <a:t>Uses multiple adders</a:t>
            </a:r>
          </a:p>
          <a:p>
            <a:pPr lvl="1" eaLnBrk="1" hangingPunct="1"/>
            <a:r>
              <a:rPr lang="en-US" altLang="en-US"/>
              <a:t>Cost/performance tradeoff</a:t>
            </a:r>
          </a:p>
        </p:txBody>
      </p:sp>
      <p:pic>
        <p:nvPicPr>
          <p:cNvPr id="33796" name="Picture 5" descr="f03-08-P374493">
            <a:extLst>
              <a:ext uri="{FF2B5EF4-FFF2-40B4-BE49-F238E27FC236}">
                <a16:creationId xmlns:a16="http://schemas.microsoft.com/office/drawing/2014/main" id="{E881CB64-D3D0-4FE3-A32F-46A7CB89D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420938"/>
            <a:ext cx="684530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8">
            <a:extLst>
              <a:ext uri="{FF2B5EF4-FFF2-40B4-BE49-F238E27FC236}">
                <a16:creationId xmlns:a16="http://schemas.microsoft.com/office/drawing/2014/main" id="{153122B8-5FE3-4FA4-89D3-964676FC9F25}"/>
              </a:ext>
            </a:extLst>
          </p:cNvPr>
          <p:cNvSpPr>
            <a:spLocks noChangeArrowheads="1"/>
          </p:cNvSpPr>
          <p:nvPr/>
        </p:nvSpPr>
        <p:spPr bwMode="auto">
          <a:xfrm>
            <a:off x="684213" y="5157788"/>
            <a:ext cx="8270875"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a:t>Can be pipelined</a:t>
            </a:r>
          </a:p>
          <a:p>
            <a:pPr lvl="1" eaLnBrk="1" hangingPunct="1"/>
            <a:r>
              <a:rPr lang="en-US" altLang="en-US"/>
              <a:t>Several multiplication performed in parallel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a:extLst>
              <a:ext uri="{FF2B5EF4-FFF2-40B4-BE49-F238E27FC236}">
                <a16:creationId xmlns:a16="http://schemas.microsoft.com/office/drawing/2014/main" id="{DE80D53D-5370-42A0-9A11-1F92C1134F4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2C49CA5F-C585-4CC9-AD6A-026EB2CC800B}" type="slidenum">
              <a:rPr lang="en-AU" altLang="en-US" sz="1400" smtClean="0"/>
              <a:pPr>
                <a:spcBef>
                  <a:spcPct val="0"/>
                </a:spcBef>
                <a:buClrTx/>
                <a:buSzTx/>
                <a:buFontTx/>
                <a:buNone/>
              </a:pPr>
              <a:t>11</a:t>
            </a:fld>
            <a:endParaRPr lang="en-AU" altLang="en-US" sz="1400"/>
          </a:p>
        </p:txBody>
      </p:sp>
      <p:sp>
        <p:nvSpPr>
          <p:cNvPr id="35842" name="Rectangle 2">
            <a:extLst>
              <a:ext uri="{FF2B5EF4-FFF2-40B4-BE49-F238E27FC236}">
                <a16:creationId xmlns:a16="http://schemas.microsoft.com/office/drawing/2014/main" id="{6EDE6A4E-D694-462C-8887-EF0E43C8081F}"/>
              </a:ext>
            </a:extLst>
          </p:cNvPr>
          <p:cNvSpPr>
            <a:spLocks noGrp="1" noChangeArrowheads="1"/>
          </p:cNvSpPr>
          <p:nvPr>
            <p:ph type="title"/>
          </p:nvPr>
        </p:nvSpPr>
        <p:spPr/>
        <p:txBody>
          <a:bodyPr/>
          <a:lstStyle/>
          <a:p>
            <a:pPr eaLnBrk="1" hangingPunct="1"/>
            <a:r>
              <a:rPr lang="en-US" altLang="en-US"/>
              <a:t>MIPS Multiplication</a:t>
            </a:r>
            <a:endParaRPr lang="en-AU" altLang="en-US"/>
          </a:p>
        </p:txBody>
      </p:sp>
      <p:sp>
        <p:nvSpPr>
          <p:cNvPr id="35843" name="Rectangle 3">
            <a:extLst>
              <a:ext uri="{FF2B5EF4-FFF2-40B4-BE49-F238E27FC236}">
                <a16:creationId xmlns:a16="http://schemas.microsoft.com/office/drawing/2014/main" id="{B888FFBA-C753-4479-B491-029FB509FF46}"/>
              </a:ext>
            </a:extLst>
          </p:cNvPr>
          <p:cNvSpPr>
            <a:spLocks noGrp="1" noChangeArrowheads="1"/>
          </p:cNvSpPr>
          <p:nvPr>
            <p:ph type="body" idx="1"/>
          </p:nvPr>
        </p:nvSpPr>
        <p:spPr/>
        <p:txBody>
          <a:bodyPr/>
          <a:lstStyle/>
          <a:p>
            <a:pPr eaLnBrk="1" hangingPunct="1"/>
            <a:r>
              <a:rPr lang="en-US" altLang="en-US" sz="2800"/>
              <a:t>Two 32-bit registers for product</a:t>
            </a:r>
          </a:p>
          <a:p>
            <a:pPr lvl="1" eaLnBrk="1" hangingPunct="1"/>
            <a:r>
              <a:rPr lang="en-US" altLang="en-US" sz="2400"/>
              <a:t>HI: most-significant 32 bits</a:t>
            </a:r>
          </a:p>
          <a:p>
            <a:pPr lvl="1" eaLnBrk="1" hangingPunct="1"/>
            <a:r>
              <a:rPr lang="en-US" altLang="en-US" sz="2400"/>
              <a:t>LO: least-significant 32-bits</a:t>
            </a:r>
          </a:p>
          <a:p>
            <a:pPr eaLnBrk="1" hangingPunct="1"/>
            <a:r>
              <a:rPr lang="en-US" altLang="en-US" sz="2800"/>
              <a:t>Instructions</a:t>
            </a:r>
          </a:p>
          <a:p>
            <a:pPr lvl="1" eaLnBrk="1" hangingPunct="1"/>
            <a:r>
              <a:rPr lang="en-US" altLang="en-US" sz="2400">
                <a:latin typeface="Lucida Console" panose="020B0609040504020204" pitchFamily="49" charset="0"/>
              </a:rPr>
              <a:t>mult rs, rt  /  multu rs, rt</a:t>
            </a:r>
          </a:p>
          <a:p>
            <a:pPr lvl="2" eaLnBrk="1" hangingPunct="1"/>
            <a:r>
              <a:rPr lang="en-US" altLang="en-US" sz="2000"/>
              <a:t>64-bit product in HI/LO</a:t>
            </a:r>
          </a:p>
          <a:p>
            <a:pPr lvl="1" eaLnBrk="1" hangingPunct="1"/>
            <a:r>
              <a:rPr lang="en-US" altLang="en-US" sz="2400">
                <a:latin typeface="Lucida Console" panose="020B0609040504020204" pitchFamily="49" charset="0"/>
              </a:rPr>
              <a:t>mfhi rd  /  mflo rd</a:t>
            </a:r>
          </a:p>
          <a:p>
            <a:pPr lvl="2" eaLnBrk="1" hangingPunct="1"/>
            <a:r>
              <a:rPr lang="en-US" altLang="en-US" sz="2000"/>
              <a:t>Move from HI/LO to rd</a:t>
            </a:r>
          </a:p>
          <a:p>
            <a:pPr lvl="2" eaLnBrk="1" hangingPunct="1"/>
            <a:r>
              <a:rPr lang="en-US" altLang="en-US" sz="2000"/>
              <a:t>Can test HI value to see if product overflows 32 bits</a:t>
            </a:r>
            <a:endParaRPr lang="en-AU" altLang="en-US" sz="2000"/>
          </a:p>
          <a:p>
            <a:pPr lvl="1" eaLnBrk="1" hangingPunct="1"/>
            <a:r>
              <a:rPr lang="en-US" altLang="en-US" sz="2400">
                <a:latin typeface="Lucida Console" panose="020B0609040504020204" pitchFamily="49" charset="0"/>
              </a:rPr>
              <a:t>mul rd, rs, rt</a:t>
            </a:r>
          </a:p>
          <a:p>
            <a:pPr lvl="2" eaLnBrk="1" hangingPunct="1"/>
            <a:r>
              <a:rPr lang="en-US" altLang="en-US" sz="2000"/>
              <a:t>Least-significant 32 bits of product –&gt; 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a:extLst>
              <a:ext uri="{FF2B5EF4-FFF2-40B4-BE49-F238E27FC236}">
                <a16:creationId xmlns:a16="http://schemas.microsoft.com/office/drawing/2014/main" id="{F38B819E-EAC7-47DE-B54D-27ED5226B1A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039B3E65-20A5-43C6-979F-7EBDD0EE6187}" type="slidenum">
              <a:rPr lang="en-AU" altLang="en-US" sz="1400" smtClean="0"/>
              <a:pPr>
                <a:spcBef>
                  <a:spcPct val="0"/>
                </a:spcBef>
                <a:buClrTx/>
                <a:buSzTx/>
                <a:buFontTx/>
                <a:buNone/>
              </a:pPr>
              <a:t>12</a:t>
            </a:fld>
            <a:endParaRPr lang="en-AU" altLang="en-US" sz="1400"/>
          </a:p>
        </p:txBody>
      </p:sp>
      <p:sp>
        <p:nvSpPr>
          <p:cNvPr id="37890" name="Rectangle 2">
            <a:extLst>
              <a:ext uri="{FF2B5EF4-FFF2-40B4-BE49-F238E27FC236}">
                <a16:creationId xmlns:a16="http://schemas.microsoft.com/office/drawing/2014/main" id="{60D72272-90A4-4206-84CA-1249EFCAA119}"/>
              </a:ext>
            </a:extLst>
          </p:cNvPr>
          <p:cNvSpPr>
            <a:spLocks noGrp="1" noChangeArrowheads="1"/>
          </p:cNvSpPr>
          <p:nvPr>
            <p:ph type="title"/>
          </p:nvPr>
        </p:nvSpPr>
        <p:spPr/>
        <p:txBody>
          <a:bodyPr/>
          <a:lstStyle/>
          <a:p>
            <a:pPr eaLnBrk="1" hangingPunct="1"/>
            <a:r>
              <a:rPr lang="en-US" altLang="en-US"/>
              <a:t>Division</a:t>
            </a:r>
            <a:endParaRPr lang="en-AU" altLang="en-US"/>
          </a:p>
        </p:txBody>
      </p:sp>
      <p:sp>
        <p:nvSpPr>
          <p:cNvPr id="37891" name="Rectangle 3">
            <a:extLst>
              <a:ext uri="{FF2B5EF4-FFF2-40B4-BE49-F238E27FC236}">
                <a16:creationId xmlns:a16="http://schemas.microsoft.com/office/drawing/2014/main" id="{13E80AA2-A263-4AD7-AFA7-F3B2191EEE96}"/>
              </a:ext>
            </a:extLst>
          </p:cNvPr>
          <p:cNvSpPr>
            <a:spLocks noGrp="1" noChangeArrowheads="1"/>
          </p:cNvSpPr>
          <p:nvPr>
            <p:ph type="body" idx="1"/>
          </p:nvPr>
        </p:nvSpPr>
        <p:spPr>
          <a:xfrm>
            <a:off x="3754438" y="1125538"/>
            <a:ext cx="5200650" cy="5111750"/>
          </a:xfrm>
        </p:spPr>
        <p:txBody>
          <a:bodyPr/>
          <a:lstStyle/>
          <a:p>
            <a:pPr eaLnBrk="1" hangingPunct="1">
              <a:lnSpc>
                <a:spcPct val="90000"/>
              </a:lnSpc>
            </a:pPr>
            <a:r>
              <a:rPr lang="en-US" altLang="en-US" sz="2400"/>
              <a:t>Check for 0 divisor</a:t>
            </a:r>
            <a:endParaRPr lang="en-AU" altLang="en-US" sz="2400"/>
          </a:p>
          <a:p>
            <a:pPr eaLnBrk="1" hangingPunct="1">
              <a:lnSpc>
                <a:spcPct val="90000"/>
              </a:lnSpc>
            </a:pPr>
            <a:r>
              <a:rPr lang="en-US" altLang="en-US" sz="2400"/>
              <a:t>Long division approach</a:t>
            </a:r>
          </a:p>
          <a:p>
            <a:pPr lvl="1" eaLnBrk="1" hangingPunct="1">
              <a:lnSpc>
                <a:spcPct val="90000"/>
              </a:lnSpc>
            </a:pPr>
            <a:r>
              <a:rPr lang="en-US" altLang="en-US" sz="2000"/>
              <a:t>If divisor ≤ dividend bits</a:t>
            </a:r>
          </a:p>
          <a:p>
            <a:pPr lvl="2" eaLnBrk="1" hangingPunct="1">
              <a:lnSpc>
                <a:spcPct val="90000"/>
              </a:lnSpc>
            </a:pPr>
            <a:r>
              <a:rPr lang="en-US" altLang="en-US" sz="1800"/>
              <a:t>1 bit in quotient, subtract</a:t>
            </a:r>
          </a:p>
          <a:p>
            <a:pPr lvl="1" eaLnBrk="1" hangingPunct="1">
              <a:lnSpc>
                <a:spcPct val="90000"/>
              </a:lnSpc>
            </a:pPr>
            <a:r>
              <a:rPr lang="en-US" altLang="en-US" sz="2000"/>
              <a:t>Otherwise</a:t>
            </a:r>
          </a:p>
          <a:p>
            <a:pPr lvl="2" eaLnBrk="1" hangingPunct="1">
              <a:lnSpc>
                <a:spcPct val="90000"/>
              </a:lnSpc>
            </a:pPr>
            <a:r>
              <a:rPr lang="en-US" altLang="en-US" sz="1800"/>
              <a:t>0 bit in quotient, bring down next dividend bit</a:t>
            </a:r>
          </a:p>
          <a:p>
            <a:pPr eaLnBrk="1" hangingPunct="1">
              <a:lnSpc>
                <a:spcPct val="90000"/>
              </a:lnSpc>
            </a:pPr>
            <a:r>
              <a:rPr lang="en-US" altLang="en-US" sz="2400"/>
              <a:t>Restoring division</a:t>
            </a:r>
          </a:p>
          <a:p>
            <a:pPr lvl="1" eaLnBrk="1" hangingPunct="1">
              <a:lnSpc>
                <a:spcPct val="90000"/>
              </a:lnSpc>
            </a:pPr>
            <a:r>
              <a:rPr lang="en-US" altLang="en-US" sz="2000"/>
              <a:t>Do the subtract, and if remainder goes &lt; 0, add divisor back</a:t>
            </a:r>
          </a:p>
          <a:p>
            <a:pPr eaLnBrk="1" hangingPunct="1">
              <a:lnSpc>
                <a:spcPct val="90000"/>
              </a:lnSpc>
            </a:pPr>
            <a:r>
              <a:rPr lang="en-US" altLang="en-US" sz="2400"/>
              <a:t>Signed division</a:t>
            </a:r>
          </a:p>
          <a:p>
            <a:pPr lvl="1" eaLnBrk="1" hangingPunct="1">
              <a:lnSpc>
                <a:spcPct val="90000"/>
              </a:lnSpc>
            </a:pPr>
            <a:r>
              <a:rPr lang="en-US" altLang="en-US" sz="2000"/>
              <a:t>Divide using absolute values</a:t>
            </a:r>
          </a:p>
          <a:p>
            <a:pPr lvl="1" eaLnBrk="1" hangingPunct="1">
              <a:lnSpc>
                <a:spcPct val="90000"/>
              </a:lnSpc>
            </a:pPr>
            <a:r>
              <a:rPr lang="en-US" altLang="en-US" sz="2000"/>
              <a:t>Adjust sign of quotient and remainder as required</a:t>
            </a:r>
          </a:p>
        </p:txBody>
      </p:sp>
      <p:sp>
        <p:nvSpPr>
          <p:cNvPr id="37892" name="Text Box 4">
            <a:extLst>
              <a:ext uri="{FF2B5EF4-FFF2-40B4-BE49-F238E27FC236}">
                <a16:creationId xmlns:a16="http://schemas.microsoft.com/office/drawing/2014/main" id="{295FD6DF-200D-422B-9C28-20D7864F4CD5}"/>
              </a:ext>
            </a:extLst>
          </p:cNvPr>
          <p:cNvSpPr txBox="1">
            <a:spLocks noChangeArrowheads="1"/>
          </p:cNvSpPr>
          <p:nvPr/>
        </p:nvSpPr>
        <p:spPr bwMode="auto">
          <a:xfrm>
            <a:off x="1592263" y="2565400"/>
            <a:ext cx="20129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Lucida Console" panose="020B0609040504020204" pitchFamily="49" charset="0"/>
              </a:rPr>
              <a:t>        1001</a:t>
            </a:r>
          </a:p>
          <a:p>
            <a:pPr>
              <a:spcBef>
                <a:spcPct val="0"/>
              </a:spcBef>
              <a:buClrTx/>
              <a:buSzTx/>
              <a:buFontTx/>
              <a:buNone/>
            </a:pPr>
            <a:r>
              <a:rPr lang="en-US" altLang="en-US" sz="2000">
                <a:latin typeface="Lucida Console" panose="020B0609040504020204" pitchFamily="49" charset="0"/>
              </a:rPr>
              <a:t>1000 1001010</a:t>
            </a:r>
          </a:p>
          <a:p>
            <a:pPr>
              <a:spcBef>
                <a:spcPct val="0"/>
              </a:spcBef>
              <a:buClrTx/>
              <a:buSzTx/>
              <a:buFontTx/>
              <a:buNone/>
            </a:pPr>
            <a:r>
              <a:rPr lang="en-US" altLang="en-US" sz="2000">
                <a:latin typeface="Lucida Console" panose="020B0609040504020204" pitchFamily="49" charset="0"/>
              </a:rPr>
              <a:t>    -1000</a:t>
            </a:r>
          </a:p>
          <a:p>
            <a:pPr>
              <a:spcBef>
                <a:spcPct val="0"/>
              </a:spcBef>
              <a:buClrTx/>
              <a:buSzTx/>
              <a:buFontTx/>
              <a:buNone/>
            </a:pPr>
            <a:r>
              <a:rPr lang="en-US" altLang="en-US" sz="2000">
                <a:latin typeface="Lucida Console" panose="020B0609040504020204" pitchFamily="49" charset="0"/>
              </a:rPr>
              <a:t>        10</a:t>
            </a:r>
          </a:p>
          <a:p>
            <a:pPr>
              <a:spcBef>
                <a:spcPct val="0"/>
              </a:spcBef>
              <a:buClrTx/>
              <a:buSzTx/>
              <a:buFontTx/>
              <a:buNone/>
            </a:pPr>
            <a:r>
              <a:rPr lang="en-US" altLang="en-US" sz="2000">
                <a:latin typeface="Lucida Console" panose="020B0609040504020204" pitchFamily="49" charset="0"/>
              </a:rPr>
              <a:t>        101 </a:t>
            </a:r>
          </a:p>
          <a:p>
            <a:pPr>
              <a:spcBef>
                <a:spcPct val="0"/>
              </a:spcBef>
              <a:buClrTx/>
              <a:buSzTx/>
              <a:buFontTx/>
              <a:buNone/>
            </a:pPr>
            <a:r>
              <a:rPr lang="en-US" altLang="en-US" sz="2000">
                <a:latin typeface="Lucida Console" panose="020B0609040504020204" pitchFamily="49" charset="0"/>
              </a:rPr>
              <a:t>        1010</a:t>
            </a:r>
          </a:p>
          <a:p>
            <a:pPr>
              <a:spcBef>
                <a:spcPct val="0"/>
              </a:spcBef>
              <a:buClrTx/>
              <a:buSzTx/>
              <a:buFontTx/>
              <a:buNone/>
            </a:pPr>
            <a:r>
              <a:rPr lang="en-US" altLang="en-US" sz="2000">
                <a:latin typeface="Lucida Console" panose="020B0609040504020204" pitchFamily="49" charset="0"/>
              </a:rPr>
              <a:t>       -1000</a:t>
            </a:r>
          </a:p>
          <a:p>
            <a:pPr>
              <a:spcBef>
                <a:spcPct val="0"/>
              </a:spcBef>
              <a:buClrTx/>
              <a:buSzTx/>
              <a:buFontTx/>
              <a:buNone/>
            </a:pPr>
            <a:r>
              <a:rPr lang="en-US" altLang="en-US" sz="2000">
                <a:latin typeface="Lucida Console" panose="020B0609040504020204" pitchFamily="49" charset="0"/>
              </a:rPr>
              <a:t>          10</a:t>
            </a:r>
            <a:endParaRPr lang="en-AU" altLang="en-US" sz="2000">
              <a:latin typeface="Lucida Console" panose="020B0609040504020204" pitchFamily="49" charset="0"/>
            </a:endParaRPr>
          </a:p>
        </p:txBody>
      </p:sp>
      <p:sp>
        <p:nvSpPr>
          <p:cNvPr id="37893" name="Line 5">
            <a:extLst>
              <a:ext uri="{FF2B5EF4-FFF2-40B4-BE49-F238E27FC236}">
                <a16:creationId xmlns:a16="http://schemas.microsoft.com/office/drawing/2014/main" id="{CD0ECAC5-1912-4411-B2E0-8A8B4EE8BD0B}"/>
              </a:ext>
            </a:extLst>
          </p:cNvPr>
          <p:cNvSpPr>
            <a:spLocks noChangeShapeType="1"/>
          </p:cNvSpPr>
          <p:nvPr/>
        </p:nvSpPr>
        <p:spPr bwMode="auto">
          <a:xfrm flipH="1">
            <a:off x="2339975" y="2924175"/>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894" name="Line 6">
            <a:extLst>
              <a:ext uri="{FF2B5EF4-FFF2-40B4-BE49-F238E27FC236}">
                <a16:creationId xmlns:a16="http://schemas.microsoft.com/office/drawing/2014/main" id="{E9D10E42-1A8D-47DC-83A1-AAF4DC05D8A3}"/>
              </a:ext>
            </a:extLst>
          </p:cNvPr>
          <p:cNvSpPr>
            <a:spLocks noChangeShapeType="1"/>
          </p:cNvSpPr>
          <p:nvPr/>
        </p:nvSpPr>
        <p:spPr bwMode="auto">
          <a:xfrm flipH="1">
            <a:off x="2411413" y="3500438"/>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895" name="Text Box 7">
            <a:extLst>
              <a:ext uri="{FF2B5EF4-FFF2-40B4-BE49-F238E27FC236}">
                <a16:creationId xmlns:a16="http://schemas.microsoft.com/office/drawing/2014/main" id="{CEA3FFA4-4FF2-4202-9914-7C0AA15AC9E4}"/>
              </a:ext>
            </a:extLst>
          </p:cNvPr>
          <p:cNvSpPr txBox="1">
            <a:spLocks noChangeArrowheads="1"/>
          </p:cNvSpPr>
          <p:nvPr/>
        </p:nvSpPr>
        <p:spPr bwMode="auto">
          <a:xfrm>
            <a:off x="827088" y="5376863"/>
            <a:ext cx="2686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i="1"/>
              <a:t>n</a:t>
            </a:r>
            <a:r>
              <a:rPr lang="en-US" altLang="en-US" sz="1800"/>
              <a:t>-bit operands yield </a:t>
            </a:r>
            <a:r>
              <a:rPr lang="en-US" altLang="en-US" sz="1800" i="1"/>
              <a:t>n</a:t>
            </a:r>
            <a:r>
              <a:rPr lang="en-US" altLang="en-US" sz="1800"/>
              <a:t>-bit</a:t>
            </a:r>
            <a:br>
              <a:rPr lang="en-US" altLang="en-US" sz="1800"/>
            </a:br>
            <a:r>
              <a:rPr lang="en-US" altLang="en-US" sz="1800"/>
              <a:t>quotient and remainder</a:t>
            </a:r>
            <a:endParaRPr lang="en-AU" altLang="en-US" sz="1800"/>
          </a:p>
        </p:txBody>
      </p:sp>
      <p:sp>
        <p:nvSpPr>
          <p:cNvPr id="37896" name="AutoShape 8">
            <a:extLst>
              <a:ext uri="{FF2B5EF4-FFF2-40B4-BE49-F238E27FC236}">
                <a16:creationId xmlns:a16="http://schemas.microsoft.com/office/drawing/2014/main" id="{DC556B62-D4CD-48A4-93DC-1AAD611DD5D0}"/>
              </a:ext>
            </a:extLst>
          </p:cNvPr>
          <p:cNvSpPr>
            <a:spLocks/>
          </p:cNvSpPr>
          <p:nvPr/>
        </p:nvSpPr>
        <p:spPr bwMode="auto">
          <a:xfrm>
            <a:off x="684213" y="1844675"/>
            <a:ext cx="1439862" cy="330200"/>
          </a:xfrm>
          <a:prstGeom prst="borderCallout1">
            <a:avLst>
              <a:gd name="adj1" fmla="val 34616"/>
              <a:gd name="adj2" fmla="val 105292"/>
              <a:gd name="adj3" fmla="val 237019"/>
              <a:gd name="adj4" fmla="val 154245"/>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quotient</a:t>
            </a:r>
            <a:endParaRPr lang="en-AU" altLang="en-US" sz="1600"/>
          </a:p>
        </p:txBody>
      </p:sp>
      <p:sp>
        <p:nvSpPr>
          <p:cNvPr id="37897" name="AutoShape 9">
            <a:extLst>
              <a:ext uri="{FF2B5EF4-FFF2-40B4-BE49-F238E27FC236}">
                <a16:creationId xmlns:a16="http://schemas.microsoft.com/office/drawing/2014/main" id="{EEDCA040-C11B-463F-B442-13FE3711CCCE}"/>
              </a:ext>
            </a:extLst>
          </p:cNvPr>
          <p:cNvSpPr>
            <a:spLocks/>
          </p:cNvSpPr>
          <p:nvPr/>
        </p:nvSpPr>
        <p:spPr bwMode="auto">
          <a:xfrm>
            <a:off x="684213" y="2276475"/>
            <a:ext cx="1439862" cy="330200"/>
          </a:xfrm>
          <a:prstGeom prst="borderCallout1">
            <a:avLst>
              <a:gd name="adj1" fmla="val 34616"/>
              <a:gd name="adj2" fmla="val 105292"/>
              <a:gd name="adj3" fmla="val 178366"/>
              <a:gd name="adj4" fmla="val 130870"/>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dividend</a:t>
            </a:r>
            <a:endParaRPr lang="en-AU" altLang="en-US" sz="1600"/>
          </a:p>
        </p:txBody>
      </p:sp>
      <p:sp>
        <p:nvSpPr>
          <p:cNvPr id="37898" name="AutoShape 10">
            <a:extLst>
              <a:ext uri="{FF2B5EF4-FFF2-40B4-BE49-F238E27FC236}">
                <a16:creationId xmlns:a16="http://schemas.microsoft.com/office/drawing/2014/main" id="{3D5926AC-C391-4C02-A378-E153A0CBD216}"/>
              </a:ext>
            </a:extLst>
          </p:cNvPr>
          <p:cNvSpPr>
            <a:spLocks/>
          </p:cNvSpPr>
          <p:nvPr/>
        </p:nvSpPr>
        <p:spPr bwMode="auto">
          <a:xfrm>
            <a:off x="1042988" y="4797425"/>
            <a:ext cx="1150937" cy="330200"/>
          </a:xfrm>
          <a:prstGeom prst="borderCallout1">
            <a:avLst>
              <a:gd name="adj1" fmla="val 34616"/>
              <a:gd name="adj2" fmla="val 106620"/>
              <a:gd name="adj3" fmla="val 33171"/>
              <a:gd name="adj4" fmla="val 180690"/>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remainder</a:t>
            </a:r>
            <a:endParaRPr lang="en-AU" altLang="en-US" sz="1600"/>
          </a:p>
        </p:txBody>
      </p:sp>
      <p:sp>
        <p:nvSpPr>
          <p:cNvPr id="37899" name="Line 11">
            <a:extLst>
              <a:ext uri="{FF2B5EF4-FFF2-40B4-BE49-F238E27FC236}">
                <a16:creationId xmlns:a16="http://schemas.microsoft.com/office/drawing/2014/main" id="{EB65C522-5D7F-4449-8F9C-DC57B1ED0E08}"/>
              </a:ext>
            </a:extLst>
          </p:cNvPr>
          <p:cNvSpPr>
            <a:spLocks noChangeShapeType="1"/>
          </p:cNvSpPr>
          <p:nvPr/>
        </p:nvSpPr>
        <p:spPr bwMode="auto">
          <a:xfrm flipH="1">
            <a:off x="2843213" y="4724400"/>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00" name="Arc 12">
            <a:extLst>
              <a:ext uri="{FF2B5EF4-FFF2-40B4-BE49-F238E27FC236}">
                <a16:creationId xmlns:a16="http://schemas.microsoft.com/office/drawing/2014/main" id="{D19425E5-EA65-4EB3-B3EA-7540AA24313C}"/>
              </a:ext>
            </a:extLst>
          </p:cNvPr>
          <p:cNvSpPr>
            <a:spLocks/>
          </p:cNvSpPr>
          <p:nvPr/>
        </p:nvSpPr>
        <p:spPr bwMode="auto">
          <a:xfrm>
            <a:off x="2339975" y="2924175"/>
            <a:ext cx="73025" cy="144463"/>
          </a:xfrm>
          <a:custGeom>
            <a:avLst/>
            <a:gdLst>
              <a:gd name="T0" fmla="*/ 0 w 21600"/>
              <a:gd name="T1" fmla="*/ 0 h 21600"/>
              <a:gd name="T2" fmla="*/ 9539874 w 21600"/>
              <a:gd name="T3" fmla="*/ 289046693 h 21600"/>
              <a:gd name="T4" fmla="*/ 0 w 21600"/>
              <a:gd name="T5" fmla="*/ 28904669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01" name="Arc 13">
            <a:extLst>
              <a:ext uri="{FF2B5EF4-FFF2-40B4-BE49-F238E27FC236}">
                <a16:creationId xmlns:a16="http://schemas.microsoft.com/office/drawing/2014/main" id="{88030840-A138-46A6-8DA6-FF27F92C1E0D}"/>
              </a:ext>
            </a:extLst>
          </p:cNvPr>
          <p:cNvSpPr>
            <a:spLocks/>
          </p:cNvSpPr>
          <p:nvPr/>
        </p:nvSpPr>
        <p:spPr bwMode="auto">
          <a:xfrm flipV="1">
            <a:off x="2339975" y="3068638"/>
            <a:ext cx="73025" cy="144462"/>
          </a:xfrm>
          <a:custGeom>
            <a:avLst/>
            <a:gdLst>
              <a:gd name="T0" fmla="*/ 0 w 21600"/>
              <a:gd name="T1" fmla="*/ 0 h 21600"/>
              <a:gd name="T2" fmla="*/ 9539874 w 21600"/>
              <a:gd name="T3" fmla="*/ 289036834 h 21600"/>
              <a:gd name="T4" fmla="*/ 0 w 21600"/>
              <a:gd name="T5" fmla="*/ 28903683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02" name="AutoShape 14">
            <a:extLst>
              <a:ext uri="{FF2B5EF4-FFF2-40B4-BE49-F238E27FC236}">
                <a16:creationId xmlns:a16="http://schemas.microsoft.com/office/drawing/2014/main" id="{E4E612DF-42EB-4548-A82D-F3F3B36BE9E0}"/>
              </a:ext>
            </a:extLst>
          </p:cNvPr>
          <p:cNvSpPr>
            <a:spLocks/>
          </p:cNvSpPr>
          <p:nvPr/>
        </p:nvSpPr>
        <p:spPr bwMode="auto">
          <a:xfrm>
            <a:off x="250825" y="3357563"/>
            <a:ext cx="1079500" cy="330200"/>
          </a:xfrm>
          <a:prstGeom prst="borderCallout1">
            <a:avLst>
              <a:gd name="adj1" fmla="val 34616"/>
              <a:gd name="adj2" fmla="val 107060"/>
              <a:gd name="adj3" fmla="val -48556"/>
              <a:gd name="adj4" fmla="val 131912"/>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divisor</a:t>
            </a:r>
            <a:endParaRPr lang="en-AU" altLang="en-US" sz="1600"/>
          </a:p>
        </p:txBody>
      </p:sp>
      <p:sp>
        <p:nvSpPr>
          <p:cNvPr id="37903" name="Text Box 16">
            <a:extLst>
              <a:ext uri="{FF2B5EF4-FFF2-40B4-BE49-F238E27FC236}">
                <a16:creationId xmlns:a16="http://schemas.microsoft.com/office/drawing/2014/main" id="{6E7B9B2D-75E4-44A9-B198-5636DE99AD25}"/>
              </a:ext>
            </a:extLst>
          </p:cNvPr>
          <p:cNvSpPr txBox="1">
            <a:spLocks noChangeArrowheads="1"/>
          </p:cNvSpPr>
          <p:nvPr/>
        </p:nvSpPr>
        <p:spPr bwMode="auto">
          <a:xfrm rot="5400000">
            <a:off x="8214519" y="562769"/>
            <a:ext cx="14922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§3.4 Division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a:extLst>
              <a:ext uri="{FF2B5EF4-FFF2-40B4-BE49-F238E27FC236}">
                <a16:creationId xmlns:a16="http://schemas.microsoft.com/office/drawing/2014/main" id="{C042C05C-EBF1-4CA3-AA56-D7A5C208019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DBEBDF55-9F24-4C16-B256-FC91CC2DF1D6}" type="slidenum">
              <a:rPr lang="en-AU" altLang="en-US" sz="1400" smtClean="0"/>
              <a:pPr>
                <a:spcBef>
                  <a:spcPct val="0"/>
                </a:spcBef>
                <a:buClrTx/>
                <a:buSzTx/>
                <a:buFontTx/>
                <a:buNone/>
              </a:pPr>
              <a:t>13</a:t>
            </a:fld>
            <a:endParaRPr lang="en-AU" altLang="en-US" sz="1400"/>
          </a:p>
        </p:txBody>
      </p:sp>
      <p:pic>
        <p:nvPicPr>
          <p:cNvPr id="39938" name="Picture 9" descr="f03-10-P374493">
            <a:extLst>
              <a:ext uri="{FF2B5EF4-FFF2-40B4-BE49-F238E27FC236}">
                <a16:creationId xmlns:a16="http://schemas.microsoft.com/office/drawing/2014/main" id="{1F9E6CC4-50DC-422D-BB14-9D7779A16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96975"/>
            <a:ext cx="4016375"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2">
            <a:extLst>
              <a:ext uri="{FF2B5EF4-FFF2-40B4-BE49-F238E27FC236}">
                <a16:creationId xmlns:a16="http://schemas.microsoft.com/office/drawing/2014/main" id="{C1CFC48F-688E-42C0-BCB8-8D4FE783123C}"/>
              </a:ext>
            </a:extLst>
          </p:cNvPr>
          <p:cNvSpPr>
            <a:spLocks noGrp="1" noChangeArrowheads="1"/>
          </p:cNvSpPr>
          <p:nvPr>
            <p:ph type="title"/>
          </p:nvPr>
        </p:nvSpPr>
        <p:spPr/>
        <p:txBody>
          <a:bodyPr/>
          <a:lstStyle/>
          <a:p>
            <a:pPr eaLnBrk="1" hangingPunct="1"/>
            <a:r>
              <a:rPr lang="en-US" altLang="en-US"/>
              <a:t>Division Hardware</a:t>
            </a:r>
            <a:endParaRPr lang="en-AU" altLang="en-US"/>
          </a:p>
        </p:txBody>
      </p:sp>
      <p:sp>
        <p:nvSpPr>
          <p:cNvPr id="39940" name="AutoShape 5">
            <a:extLst>
              <a:ext uri="{FF2B5EF4-FFF2-40B4-BE49-F238E27FC236}">
                <a16:creationId xmlns:a16="http://schemas.microsoft.com/office/drawing/2014/main" id="{E4D3A84C-659D-4A8A-9B7C-DCD44FE81C2C}"/>
              </a:ext>
            </a:extLst>
          </p:cNvPr>
          <p:cNvSpPr>
            <a:spLocks/>
          </p:cNvSpPr>
          <p:nvPr/>
        </p:nvSpPr>
        <p:spPr bwMode="auto">
          <a:xfrm>
            <a:off x="6588125" y="5516563"/>
            <a:ext cx="1728788" cy="330200"/>
          </a:xfrm>
          <a:prstGeom prst="borderCallout1">
            <a:avLst>
              <a:gd name="adj1" fmla="val 34616"/>
              <a:gd name="adj2" fmla="val -4407"/>
              <a:gd name="adj3" fmla="val -157213"/>
              <a:gd name="adj4" fmla="val -32139"/>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Initially dividend</a:t>
            </a:r>
            <a:endParaRPr lang="en-AU" altLang="en-US" sz="1600"/>
          </a:p>
        </p:txBody>
      </p:sp>
      <p:sp>
        <p:nvSpPr>
          <p:cNvPr id="39941" name="AutoShape 6">
            <a:extLst>
              <a:ext uri="{FF2B5EF4-FFF2-40B4-BE49-F238E27FC236}">
                <a16:creationId xmlns:a16="http://schemas.microsoft.com/office/drawing/2014/main" id="{1354213A-BA8A-4A89-BA52-5892BEB9ABF2}"/>
              </a:ext>
            </a:extLst>
          </p:cNvPr>
          <p:cNvSpPr>
            <a:spLocks/>
          </p:cNvSpPr>
          <p:nvPr/>
        </p:nvSpPr>
        <p:spPr bwMode="auto">
          <a:xfrm>
            <a:off x="7092950" y="1484313"/>
            <a:ext cx="1584325" cy="576262"/>
          </a:xfrm>
          <a:prstGeom prst="borderCallout1">
            <a:avLst>
              <a:gd name="adj1" fmla="val 19833"/>
              <a:gd name="adj2" fmla="val -4810"/>
              <a:gd name="adj3" fmla="val 155648"/>
              <a:gd name="adj4" fmla="val -34468"/>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Initially divisor in left half</a:t>
            </a:r>
            <a:endParaRPr lang="en-AU" altLang="en-US" sz="1600"/>
          </a:p>
        </p:txBody>
      </p:sp>
      <p:pic>
        <p:nvPicPr>
          <p:cNvPr id="39942" name="Picture 7" descr="f03-09-P374493">
            <a:extLst>
              <a:ext uri="{FF2B5EF4-FFF2-40B4-BE49-F238E27FC236}">
                <a16:creationId xmlns:a16="http://schemas.microsoft.com/office/drawing/2014/main" id="{FF9A0726-8748-4B38-8DA4-14B4600A9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349500"/>
            <a:ext cx="442595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4C9321ED-FBFE-43FB-A46E-E748F8F06944}"/>
              </a:ext>
            </a:extLst>
          </p:cNvPr>
          <p:cNvSpPr>
            <a:spLocks noGrp="1" noChangeArrowheads="1"/>
          </p:cNvSpPr>
          <p:nvPr>
            <p:ph type="title"/>
          </p:nvPr>
        </p:nvSpPr>
        <p:spPr/>
        <p:txBody>
          <a:bodyPr/>
          <a:lstStyle/>
          <a:p>
            <a:r>
              <a:rPr lang="en-US" altLang="en-US"/>
              <a:t>Example</a:t>
            </a:r>
          </a:p>
        </p:txBody>
      </p:sp>
      <p:pic>
        <p:nvPicPr>
          <p:cNvPr id="41986" name="Content Placeholder 5">
            <a:extLst>
              <a:ext uri="{FF2B5EF4-FFF2-40B4-BE49-F238E27FC236}">
                <a16:creationId xmlns:a16="http://schemas.microsoft.com/office/drawing/2014/main" id="{D5C92056-81A2-4C0D-AA77-349D667D87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82700" y="1655763"/>
            <a:ext cx="7073900" cy="4051300"/>
          </a:xfrm>
        </p:spPr>
      </p:pic>
      <p:sp>
        <p:nvSpPr>
          <p:cNvPr id="41987" name="Footer Placeholder 3">
            <a:extLst>
              <a:ext uri="{FF2B5EF4-FFF2-40B4-BE49-F238E27FC236}">
                <a16:creationId xmlns:a16="http://schemas.microsoft.com/office/drawing/2014/main" id="{E62EE254-7652-4C7D-9D3C-087B707D7E95}"/>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6123873E-46B2-47A8-B5F3-A43646044F76}" type="slidenum">
              <a:rPr lang="en-AU" altLang="en-US" sz="1400" smtClean="0"/>
              <a:pPr>
                <a:spcBef>
                  <a:spcPct val="0"/>
                </a:spcBef>
                <a:buClrTx/>
                <a:buSzTx/>
                <a:buFontTx/>
                <a:buNone/>
              </a:pPr>
              <a:t>14</a:t>
            </a:fld>
            <a:endParaRPr lang="en-AU"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a:extLst>
              <a:ext uri="{FF2B5EF4-FFF2-40B4-BE49-F238E27FC236}">
                <a16:creationId xmlns:a16="http://schemas.microsoft.com/office/drawing/2014/main" id="{24B7A832-420A-4196-8154-2C6C265A48B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909DE39B-BE25-471B-9A11-1456DD96E2C1}" type="slidenum">
              <a:rPr lang="en-AU" altLang="en-US" sz="1400" smtClean="0"/>
              <a:pPr>
                <a:spcBef>
                  <a:spcPct val="0"/>
                </a:spcBef>
                <a:buClrTx/>
                <a:buSzTx/>
                <a:buFontTx/>
                <a:buNone/>
              </a:pPr>
              <a:t>15</a:t>
            </a:fld>
            <a:endParaRPr lang="en-AU" altLang="en-US" sz="1400"/>
          </a:p>
        </p:txBody>
      </p:sp>
      <p:pic>
        <p:nvPicPr>
          <p:cNvPr id="44034" name="Picture 6" descr="f03-12-P374493">
            <a:extLst>
              <a:ext uri="{FF2B5EF4-FFF2-40B4-BE49-F238E27FC236}">
                <a16:creationId xmlns:a16="http://schemas.microsoft.com/office/drawing/2014/main" id="{FFD8B646-5299-4B0B-8FE2-223818DF4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484313"/>
            <a:ext cx="5340350"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a:extLst>
              <a:ext uri="{FF2B5EF4-FFF2-40B4-BE49-F238E27FC236}">
                <a16:creationId xmlns:a16="http://schemas.microsoft.com/office/drawing/2014/main" id="{FECDC5C3-8F00-40D2-8DC6-F3049C66DB81}"/>
              </a:ext>
            </a:extLst>
          </p:cNvPr>
          <p:cNvSpPr>
            <a:spLocks noGrp="1" noChangeArrowheads="1"/>
          </p:cNvSpPr>
          <p:nvPr>
            <p:ph type="title"/>
          </p:nvPr>
        </p:nvSpPr>
        <p:spPr/>
        <p:txBody>
          <a:bodyPr/>
          <a:lstStyle/>
          <a:p>
            <a:pPr eaLnBrk="1" hangingPunct="1"/>
            <a:r>
              <a:rPr lang="en-US" altLang="en-US"/>
              <a:t>Optimized Divider</a:t>
            </a:r>
            <a:endParaRPr lang="en-AU" altLang="en-US"/>
          </a:p>
        </p:txBody>
      </p:sp>
      <p:sp>
        <p:nvSpPr>
          <p:cNvPr id="44036" name="Rectangle 3">
            <a:extLst>
              <a:ext uri="{FF2B5EF4-FFF2-40B4-BE49-F238E27FC236}">
                <a16:creationId xmlns:a16="http://schemas.microsoft.com/office/drawing/2014/main" id="{DD5C0F77-43B4-4B0D-BC9D-84094F3AB343}"/>
              </a:ext>
            </a:extLst>
          </p:cNvPr>
          <p:cNvSpPr>
            <a:spLocks noGrp="1" noChangeArrowheads="1"/>
          </p:cNvSpPr>
          <p:nvPr>
            <p:ph type="body" idx="1"/>
          </p:nvPr>
        </p:nvSpPr>
        <p:spPr>
          <a:xfrm>
            <a:off x="684213" y="4583113"/>
            <a:ext cx="8270875" cy="1654175"/>
          </a:xfrm>
        </p:spPr>
        <p:txBody>
          <a:bodyPr/>
          <a:lstStyle/>
          <a:p>
            <a:pPr eaLnBrk="1" hangingPunct="1"/>
            <a:r>
              <a:rPr lang="en-US" altLang="en-US" sz="2800"/>
              <a:t>One cycle per partial-remainder subtraction</a:t>
            </a:r>
          </a:p>
          <a:p>
            <a:pPr eaLnBrk="1" hangingPunct="1"/>
            <a:r>
              <a:rPr lang="en-US" altLang="en-US" sz="2800"/>
              <a:t>Looks a lot like a multiplier!</a:t>
            </a:r>
          </a:p>
          <a:p>
            <a:pPr lvl="1" eaLnBrk="1" hangingPunct="1"/>
            <a:r>
              <a:rPr lang="en-US" altLang="en-US" sz="2400"/>
              <a:t>Same hardware can be used for both</a:t>
            </a:r>
            <a:endParaRPr lang="en-AU"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a:extLst>
              <a:ext uri="{FF2B5EF4-FFF2-40B4-BE49-F238E27FC236}">
                <a16:creationId xmlns:a16="http://schemas.microsoft.com/office/drawing/2014/main" id="{D50265FA-F019-4321-99E0-89DED234E20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A097A208-CBDC-49B3-9330-4D9A7FFD05AD}" type="slidenum">
              <a:rPr lang="en-AU" altLang="en-US" sz="1400" smtClean="0"/>
              <a:pPr>
                <a:spcBef>
                  <a:spcPct val="0"/>
                </a:spcBef>
                <a:buClrTx/>
                <a:buSzTx/>
                <a:buFontTx/>
                <a:buNone/>
              </a:pPr>
              <a:t>16</a:t>
            </a:fld>
            <a:endParaRPr lang="en-AU" altLang="en-US" sz="1400"/>
          </a:p>
        </p:txBody>
      </p:sp>
      <p:sp>
        <p:nvSpPr>
          <p:cNvPr id="46082" name="Rectangle 2">
            <a:extLst>
              <a:ext uri="{FF2B5EF4-FFF2-40B4-BE49-F238E27FC236}">
                <a16:creationId xmlns:a16="http://schemas.microsoft.com/office/drawing/2014/main" id="{C51D3225-0F9D-4969-B5D2-1FCB099F5CAE}"/>
              </a:ext>
            </a:extLst>
          </p:cNvPr>
          <p:cNvSpPr>
            <a:spLocks noGrp="1" noChangeArrowheads="1"/>
          </p:cNvSpPr>
          <p:nvPr>
            <p:ph type="title"/>
          </p:nvPr>
        </p:nvSpPr>
        <p:spPr/>
        <p:txBody>
          <a:bodyPr/>
          <a:lstStyle/>
          <a:p>
            <a:pPr eaLnBrk="1" hangingPunct="1"/>
            <a:r>
              <a:rPr lang="en-US" altLang="en-US"/>
              <a:t>Faster Division</a:t>
            </a:r>
            <a:endParaRPr lang="en-AU" altLang="en-US"/>
          </a:p>
        </p:txBody>
      </p:sp>
      <p:sp>
        <p:nvSpPr>
          <p:cNvPr id="46083" name="Rectangle 3">
            <a:extLst>
              <a:ext uri="{FF2B5EF4-FFF2-40B4-BE49-F238E27FC236}">
                <a16:creationId xmlns:a16="http://schemas.microsoft.com/office/drawing/2014/main" id="{B66A208E-AA72-436B-91C8-EF14AA86A5BF}"/>
              </a:ext>
            </a:extLst>
          </p:cNvPr>
          <p:cNvSpPr>
            <a:spLocks noGrp="1" noChangeArrowheads="1"/>
          </p:cNvSpPr>
          <p:nvPr>
            <p:ph type="body" idx="1"/>
          </p:nvPr>
        </p:nvSpPr>
        <p:spPr/>
        <p:txBody>
          <a:bodyPr/>
          <a:lstStyle/>
          <a:p>
            <a:pPr eaLnBrk="1" hangingPunct="1"/>
            <a:r>
              <a:rPr lang="en-US" altLang="en-US"/>
              <a:t>Can’t use parallel hardware as in multiplier</a:t>
            </a:r>
          </a:p>
          <a:p>
            <a:pPr lvl="1" eaLnBrk="1" hangingPunct="1"/>
            <a:r>
              <a:rPr lang="en-US" altLang="en-US"/>
              <a:t>Subtraction is conditional on sign of remainder</a:t>
            </a:r>
          </a:p>
          <a:p>
            <a:pPr eaLnBrk="1" hangingPunct="1"/>
            <a:r>
              <a:rPr lang="en-US" altLang="en-US"/>
              <a:t>Faster dividers (e.g. SRT devision) generate multiple quotient bits per step</a:t>
            </a:r>
          </a:p>
          <a:p>
            <a:pPr lvl="1" eaLnBrk="1" hangingPunct="1"/>
            <a:r>
              <a:rPr lang="en-US" altLang="en-US"/>
              <a:t>Still require multiple steps</a:t>
            </a:r>
            <a:endParaRPr lang="en-A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a:extLst>
              <a:ext uri="{FF2B5EF4-FFF2-40B4-BE49-F238E27FC236}">
                <a16:creationId xmlns:a16="http://schemas.microsoft.com/office/drawing/2014/main" id="{090F1AC6-3554-4E08-A783-02CF18C923E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0856E9E0-C005-47DC-B115-E0A58542FBD8}" type="slidenum">
              <a:rPr lang="en-AU" altLang="en-US" sz="1400" smtClean="0"/>
              <a:pPr>
                <a:spcBef>
                  <a:spcPct val="0"/>
                </a:spcBef>
                <a:buClrTx/>
                <a:buSzTx/>
                <a:buFontTx/>
                <a:buNone/>
              </a:pPr>
              <a:t>17</a:t>
            </a:fld>
            <a:endParaRPr lang="en-AU" altLang="en-US" sz="1400"/>
          </a:p>
        </p:txBody>
      </p:sp>
      <p:sp>
        <p:nvSpPr>
          <p:cNvPr id="48130" name="Rectangle 2">
            <a:extLst>
              <a:ext uri="{FF2B5EF4-FFF2-40B4-BE49-F238E27FC236}">
                <a16:creationId xmlns:a16="http://schemas.microsoft.com/office/drawing/2014/main" id="{1F0AE680-D55F-4BF7-8456-B67A7CDC22B2}"/>
              </a:ext>
            </a:extLst>
          </p:cNvPr>
          <p:cNvSpPr>
            <a:spLocks noGrp="1" noChangeArrowheads="1"/>
          </p:cNvSpPr>
          <p:nvPr>
            <p:ph type="title"/>
          </p:nvPr>
        </p:nvSpPr>
        <p:spPr/>
        <p:txBody>
          <a:bodyPr/>
          <a:lstStyle/>
          <a:p>
            <a:pPr eaLnBrk="1" hangingPunct="1"/>
            <a:r>
              <a:rPr lang="en-US" altLang="en-US"/>
              <a:t>MIPS Division</a:t>
            </a:r>
            <a:endParaRPr lang="en-AU" altLang="en-US"/>
          </a:p>
        </p:txBody>
      </p:sp>
      <p:sp>
        <p:nvSpPr>
          <p:cNvPr id="48131" name="Rectangle 3">
            <a:extLst>
              <a:ext uri="{FF2B5EF4-FFF2-40B4-BE49-F238E27FC236}">
                <a16:creationId xmlns:a16="http://schemas.microsoft.com/office/drawing/2014/main" id="{0A678790-CD80-4EBE-A7B8-C9E0C3A73396}"/>
              </a:ext>
            </a:extLst>
          </p:cNvPr>
          <p:cNvSpPr>
            <a:spLocks noGrp="1" noChangeArrowheads="1"/>
          </p:cNvSpPr>
          <p:nvPr>
            <p:ph type="body" idx="1"/>
          </p:nvPr>
        </p:nvSpPr>
        <p:spPr/>
        <p:txBody>
          <a:bodyPr/>
          <a:lstStyle/>
          <a:p>
            <a:pPr eaLnBrk="1" hangingPunct="1"/>
            <a:r>
              <a:rPr lang="en-US" altLang="en-US"/>
              <a:t>Use HI/LO registers for result</a:t>
            </a:r>
          </a:p>
          <a:p>
            <a:pPr lvl="1" eaLnBrk="1" hangingPunct="1"/>
            <a:r>
              <a:rPr lang="en-US" altLang="en-US"/>
              <a:t>HI: 32-bit remainder</a:t>
            </a:r>
          </a:p>
          <a:p>
            <a:pPr lvl="1" eaLnBrk="1" hangingPunct="1"/>
            <a:r>
              <a:rPr lang="en-US" altLang="en-US"/>
              <a:t>LO: 32-bit quotient</a:t>
            </a:r>
          </a:p>
          <a:p>
            <a:pPr eaLnBrk="1" hangingPunct="1"/>
            <a:r>
              <a:rPr lang="en-US" altLang="en-US"/>
              <a:t>Instructions</a:t>
            </a:r>
          </a:p>
          <a:p>
            <a:pPr lvl="1" eaLnBrk="1" hangingPunct="1"/>
            <a:r>
              <a:rPr lang="en-US" altLang="en-US">
                <a:latin typeface="Lucida Console" panose="020B0609040504020204" pitchFamily="49" charset="0"/>
              </a:rPr>
              <a:t>div rs, rt  /  divu rs, rt</a:t>
            </a:r>
          </a:p>
          <a:p>
            <a:pPr lvl="1" eaLnBrk="1" hangingPunct="1"/>
            <a:r>
              <a:rPr lang="en-US" altLang="en-US"/>
              <a:t>No overflow or divide-by-0 checking</a:t>
            </a:r>
          </a:p>
          <a:p>
            <a:pPr lvl="2" eaLnBrk="1" hangingPunct="1"/>
            <a:r>
              <a:rPr lang="en-US" altLang="en-US"/>
              <a:t>Software must perform checks if required</a:t>
            </a:r>
          </a:p>
          <a:p>
            <a:pPr lvl="1" eaLnBrk="1" hangingPunct="1"/>
            <a:r>
              <a:rPr lang="en-US" altLang="en-US"/>
              <a:t>Use </a:t>
            </a:r>
            <a:r>
              <a:rPr lang="en-US" altLang="en-US">
                <a:latin typeface="Lucida Console" panose="020B0609040504020204" pitchFamily="49" charset="0"/>
              </a:rPr>
              <a:t>mfhi</a:t>
            </a:r>
            <a:r>
              <a:rPr lang="en-US" altLang="en-US"/>
              <a:t>, </a:t>
            </a:r>
            <a:r>
              <a:rPr lang="en-US" altLang="en-US">
                <a:latin typeface="Lucida Console" panose="020B0609040504020204" pitchFamily="49" charset="0"/>
              </a:rPr>
              <a:t>mflo</a:t>
            </a:r>
            <a:r>
              <a:rPr lang="en-US" altLang="en-US"/>
              <a:t> to access result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E65B2B8-C681-4FB5-A344-D83EC7F14B06}"/>
              </a:ext>
            </a:extLst>
          </p:cNvPr>
          <p:cNvSpPr>
            <a:spLocks noGrp="1" noChangeArrowheads="1"/>
          </p:cNvSpPr>
          <p:nvPr>
            <p:ph type="title"/>
          </p:nvPr>
        </p:nvSpPr>
        <p:spPr/>
        <p:txBody>
          <a:bodyPr/>
          <a:lstStyle/>
          <a:p>
            <a:r>
              <a:rPr lang="en-US" altLang="en-US"/>
              <a:t>Instructions</a:t>
            </a:r>
          </a:p>
        </p:txBody>
      </p:sp>
      <p:pic>
        <p:nvPicPr>
          <p:cNvPr id="50178" name="Content Placeholder 5">
            <a:extLst>
              <a:ext uri="{FF2B5EF4-FFF2-40B4-BE49-F238E27FC236}">
                <a16:creationId xmlns:a16="http://schemas.microsoft.com/office/drawing/2014/main" id="{120614F5-552A-4B9F-8E8D-7FAE5546D9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3716338"/>
            <a:ext cx="9174163" cy="1728787"/>
          </a:xfrm>
        </p:spPr>
      </p:pic>
      <p:sp>
        <p:nvSpPr>
          <p:cNvPr id="50179" name="Footer Placeholder 3">
            <a:extLst>
              <a:ext uri="{FF2B5EF4-FFF2-40B4-BE49-F238E27FC236}">
                <a16:creationId xmlns:a16="http://schemas.microsoft.com/office/drawing/2014/main" id="{35B2365E-6C8A-4EA6-AB4B-B8FC22AEA09B}"/>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ACD71519-FC94-44B7-B1D8-9BEF341F5A51}" type="slidenum">
              <a:rPr lang="en-AU" altLang="en-US" sz="1400" smtClean="0"/>
              <a:pPr>
                <a:spcBef>
                  <a:spcPct val="0"/>
                </a:spcBef>
                <a:buClrTx/>
                <a:buSzTx/>
                <a:buFontTx/>
                <a:buNone/>
              </a:pPr>
              <a:t>18</a:t>
            </a:fld>
            <a:endParaRPr lang="en-AU"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a:extLst>
              <a:ext uri="{FF2B5EF4-FFF2-40B4-BE49-F238E27FC236}">
                <a16:creationId xmlns:a16="http://schemas.microsoft.com/office/drawing/2014/main" id="{99B7ED00-739D-447F-94B4-3E51581F3C8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01C1723E-C40C-42B1-AC82-CB1595EEAA0E}" type="slidenum">
              <a:rPr lang="en-AU" altLang="en-US" sz="1400" smtClean="0"/>
              <a:pPr>
                <a:spcBef>
                  <a:spcPct val="0"/>
                </a:spcBef>
                <a:buClrTx/>
                <a:buSzTx/>
                <a:buFontTx/>
                <a:buNone/>
              </a:pPr>
              <a:t>19</a:t>
            </a:fld>
            <a:endParaRPr lang="en-AU" altLang="en-US" sz="1400"/>
          </a:p>
        </p:txBody>
      </p:sp>
      <p:sp>
        <p:nvSpPr>
          <p:cNvPr id="52226" name="Rectangle 2">
            <a:extLst>
              <a:ext uri="{FF2B5EF4-FFF2-40B4-BE49-F238E27FC236}">
                <a16:creationId xmlns:a16="http://schemas.microsoft.com/office/drawing/2014/main" id="{494EB9D4-83B7-4467-A46D-5AE743FE6B97}"/>
              </a:ext>
            </a:extLst>
          </p:cNvPr>
          <p:cNvSpPr>
            <a:spLocks noGrp="1" noChangeArrowheads="1"/>
          </p:cNvSpPr>
          <p:nvPr>
            <p:ph type="title"/>
          </p:nvPr>
        </p:nvSpPr>
        <p:spPr/>
        <p:txBody>
          <a:bodyPr/>
          <a:lstStyle/>
          <a:p>
            <a:pPr eaLnBrk="1" hangingPunct="1"/>
            <a:r>
              <a:rPr lang="en-US" altLang="en-US"/>
              <a:t>Floating Point</a:t>
            </a:r>
            <a:endParaRPr lang="en-AU" altLang="en-US"/>
          </a:p>
        </p:txBody>
      </p:sp>
      <p:sp>
        <p:nvSpPr>
          <p:cNvPr id="52227" name="Rectangle 3">
            <a:extLst>
              <a:ext uri="{FF2B5EF4-FFF2-40B4-BE49-F238E27FC236}">
                <a16:creationId xmlns:a16="http://schemas.microsoft.com/office/drawing/2014/main" id="{B60C0D77-2F63-4B92-9FBE-74C3AA7E497D}"/>
              </a:ext>
            </a:extLst>
          </p:cNvPr>
          <p:cNvSpPr>
            <a:spLocks noGrp="1" noChangeArrowheads="1"/>
          </p:cNvSpPr>
          <p:nvPr>
            <p:ph type="body" idx="1"/>
          </p:nvPr>
        </p:nvSpPr>
        <p:spPr/>
        <p:txBody>
          <a:bodyPr/>
          <a:lstStyle/>
          <a:p>
            <a:pPr eaLnBrk="1" hangingPunct="1"/>
            <a:r>
              <a:rPr lang="en-US" altLang="en-US"/>
              <a:t>Representation for non-integral numbers</a:t>
            </a:r>
          </a:p>
          <a:p>
            <a:pPr lvl="1" eaLnBrk="1" hangingPunct="1"/>
            <a:r>
              <a:rPr lang="en-US" altLang="en-US"/>
              <a:t>Including very small and very large numbers</a:t>
            </a:r>
          </a:p>
          <a:p>
            <a:pPr eaLnBrk="1" hangingPunct="1"/>
            <a:r>
              <a:rPr lang="en-US" altLang="en-US"/>
              <a:t>Like scientific notation</a:t>
            </a:r>
          </a:p>
          <a:p>
            <a:pPr lvl="1" eaLnBrk="1" hangingPunct="1"/>
            <a:r>
              <a:rPr lang="en-US" altLang="en-US"/>
              <a:t>–2.34 × 10</a:t>
            </a:r>
            <a:r>
              <a:rPr lang="en-US" altLang="en-US" baseline="30000"/>
              <a:t>56</a:t>
            </a:r>
            <a:endParaRPr lang="en-US" altLang="en-US"/>
          </a:p>
          <a:p>
            <a:pPr lvl="1" eaLnBrk="1" hangingPunct="1"/>
            <a:r>
              <a:rPr lang="en-US" altLang="en-US"/>
              <a:t>+0.002 × 10</a:t>
            </a:r>
            <a:r>
              <a:rPr lang="en-US" altLang="en-US" baseline="30000"/>
              <a:t>–4</a:t>
            </a:r>
            <a:endParaRPr lang="en-US" altLang="en-US"/>
          </a:p>
          <a:p>
            <a:pPr lvl="1" eaLnBrk="1" hangingPunct="1"/>
            <a:r>
              <a:rPr lang="en-US" altLang="en-US"/>
              <a:t>+987.02 × 10</a:t>
            </a:r>
            <a:r>
              <a:rPr lang="en-US" altLang="en-US" baseline="30000"/>
              <a:t>9</a:t>
            </a:r>
            <a:endParaRPr lang="en-US" altLang="en-US"/>
          </a:p>
          <a:p>
            <a:pPr eaLnBrk="1" hangingPunct="1"/>
            <a:r>
              <a:rPr lang="en-US" altLang="en-US"/>
              <a:t>In binary</a:t>
            </a:r>
          </a:p>
          <a:p>
            <a:pPr lvl="1" eaLnBrk="1" hangingPunct="1"/>
            <a:r>
              <a:rPr lang="en-US" altLang="en-US">
                <a:cs typeface="Arial" panose="020B0604020202020204" pitchFamily="34" charset="0"/>
              </a:rPr>
              <a:t>±1.</a:t>
            </a:r>
            <a:r>
              <a:rPr lang="en-US" altLang="en-US" i="1">
                <a:cs typeface="Arial" panose="020B0604020202020204" pitchFamily="34" charset="0"/>
              </a:rPr>
              <a:t>xxxxxxx</a:t>
            </a:r>
            <a:r>
              <a:rPr lang="en-US" altLang="en-US" baseline="-25000">
                <a:cs typeface="Arial" panose="020B0604020202020204" pitchFamily="34" charset="0"/>
              </a:rPr>
              <a:t>2</a:t>
            </a:r>
            <a:r>
              <a:rPr lang="en-US" altLang="en-US">
                <a:cs typeface="Arial" panose="020B0604020202020204" pitchFamily="34" charset="0"/>
              </a:rPr>
              <a:t> × 2</a:t>
            </a:r>
            <a:r>
              <a:rPr lang="en-US" altLang="en-US" i="1" baseline="30000">
                <a:cs typeface="Arial" panose="020B0604020202020204" pitchFamily="34" charset="0"/>
              </a:rPr>
              <a:t>yyyy</a:t>
            </a:r>
          </a:p>
          <a:p>
            <a:pPr eaLnBrk="1" hangingPunct="1"/>
            <a:r>
              <a:rPr lang="en-US" altLang="en-US"/>
              <a:t>Types </a:t>
            </a:r>
            <a:r>
              <a:rPr lang="en-US" altLang="en-US">
                <a:latin typeface="Lucida Console" panose="020B0609040504020204" pitchFamily="49" charset="0"/>
              </a:rPr>
              <a:t>float</a:t>
            </a:r>
            <a:r>
              <a:rPr lang="en-US" altLang="en-US"/>
              <a:t> and </a:t>
            </a:r>
            <a:r>
              <a:rPr lang="en-US" altLang="en-US">
                <a:latin typeface="Lucida Console" panose="020B0609040504020204" pitchFamily="49" charset="0"/>
              </a:rPr>
              <a:t>double</a:t>
            </a:r>
            <a:r>
              <a:rPr lang="en-US" altLang="en-US"/>
              <a:t> in C</a:t>
            </a:r>
            <a:endParaRPr lang="en-AU" altLang="en-US"/>
          </a:p>
        </p:txBody>
      </p:sp>
      <p:sp>
        <p:nvSpPr>
          <p:cNvPr id="52228" name="AutoShape 4">
            <a:extLst>
              <a:ext uri="{FF2B5EF4-FFF2-40B4-BE49-F238E27FC236}">
                <a16:creationId xmlns:a16="http://schemas.microsoft.com/office/drawing/2014/main" id="{5F36B6D6-57E1-4F27-8C9E-E3F95CE9B95A}"/>
              </a:ext>
            </a:extLst>
          </p:cNvPr>
          <p:cNvSpPr>
            <a:spLocks/>
          </p:cNvSpPr>
          <p:nvPr/>
        </p:nvSpPr>
        <p:spPr bwMode="auto">
          <a:xfrm>
            <a:off x="5219700" y="2924175"/>
            <a:ext cx="1508125" cy="401638"/>
          </a:xfrm>
          <a:prstGeom prst="borderCallout1">
            <a:avLst>
              <a:gd name="adj1" fmla="val 28458"/>
              <a:gd name="adj2" fmla="val -5051"/>
              <a:gd name="adj3" fmla="val 28458"/>
              <a:gd name="adj4" fmla="val -91051"/>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normalized</a:t>
            </a:r>
            <a:endParaRPr lang="en-AU" altLang="en-US" sz="1800"/>
          </a:p>
        </p:txBody>
      </p:sp>
      <p:sp>
        <p:nvSpPr>
          <p:cNvPr id="52229" name="AutoShape 5">
            <a:extLst>
              <a:ext uri="{FF2B5EF4-FFF2-40B4-BE49-F238E27FC236}">
                <a16:creationId xmlns:a16="http://schemas.microsoft.com/office/drawing/2014/main" id="{44315AB7-9ED6-4D57-B711-7F03711A21B0}"/>
              </a:ext>
            </a:extLst>
          </p:cNvPr>
          <p:cNvSpPr>
            <a:spLocks/>
          </p:cNvSpPr>
          <p:nvPr/>
        </p:nvSpPr>
        <p:spPr bwMode="auto">
          <a:xfrm>
            <a:off x="5651500" y="3573463"/>
            <a:ext cx="1944688" cy="401637"/>
          </a:xfrm>
          <a:prstGeom prst="borderCallout1">
            <a:avLst>
              <a:gd name="adj1" fmla="val 28458"/>
              <a:gd name="adj2" fmla="val -3917"/>
              <a:gd name="adj3" fmla="val -2370"/>
              <a:gd name="adj4" fmla="val -87264"/>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not normalized</a:t>
            </a:r>
            <a:endParaRPr lang="en-AU" altLang="en-US" sz="1800"/>
          </a:p>
        </p:txBody>
      </p:sp>
      <p:sp>
        <p:nvSpPr>
          <p:cNvPr id="52230" name="Line 6">
            <a:extLst>
              <a:ext uri="{FF2B5EF4-FFF2-40B4-BE49-F238E27FC236}">
                <a16:creationId xmlns:a16="http://schemas.microsoft.com/office/drawing/2014/main" id="{C4D09CDC-98FD-480F-92C9-629C5DB117F7}"/>
              </a:ext>
            </a:extLst>
          </p:cNvPr>
          <p:cNvSpPr>
            <a:spLocks noChangeShapeType="1"/>
          </p:cNvSpPr>
          <p:nvPr/>
        </p:nvSpPr>
        <p:spPr bwMode="auto">
          <a:xfrm flipH="1">
            <a:off x="4067175" y="3790950"/>
            <a:ext cx="1512888"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2231" name="Text Box 8">
            <a:extLst>
              <a:ext uri="{FF2B5EF4-FFF2-40B4-BE49-F238E27FC236}">
                <a16:creationId xmlns:a16="http://schemas.microsoft.com/office/drawing/2014/main" id="{706F9E39-7AF5-4E2F-AFDE-F949D486DEBF}"/>
              </a:ext>
            </a:extLst>
          </p:cNvPr>
          <p:cNvSpPr txBox="1">
            <a:spLocks noChangeArrowheads="1"/>
          </p:cNvSpPr>
          <p:nvPr/>
        </p:nvSpPr>
        <p:spPr bwMode="auto">
          <a:xfrm rot="5400000">
            <a:off x="7916069" y="861219"/>
            <a:ext cx="20891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§3.5 Floating Point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a:extLst>
              <a:ext uri="{FF2B5EF4-FFF2-40B4-BE49-F238E27FC236}">
                <a16:creationId xmlns:a16="http://schemas.microsoft.com/office/drawing/2014/main" id="{40A63396-31BD-461D-8BDB-F514A36A7B9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EF019A6C-1EBC-4A8E-8EC8-0F1732C91FA8}" type="slidenum">
              <a:rPr lang="en-AU" altLang="en-US" sz="1400" smtClean="0"/>
              <a:pPr>
                <a:spcBef>
                  <a:spcPct val="0"/>
                </a:spcBef>
                <a:buClrTx/>
                <a:buSzTx/>
                <a:buFontTx/>
                <a:buNone/>
              </a:pPr>
              <a:t>2</a:t>
            </a:fld>
            <a:endParaRPr lang="en-AU" altLang="en-US" sz="1400"/>
          </a:p>
        </p:txBody>
      </p:sp>
      <p:sp>
        <p:nvSpPr>
          <p:cNvPr id="17410" name="Rectangle 4">
            <a:extLst>
              <a:ext uri="{FF2B5EF4-FFF2-40B4-BE49-F238E27FC236}">
                <a16:creationId xmlns:a16="http://schemas.microsoft.com/office/drawing/2014/main" id="{878333AB-E5E4-423A-B810-4C019B7534C6}"/>
              </a:ext>
            </a:extLst>
          </p:cNvPr>
          <p:cNvSpPr>
            <a:spLocks noGrp="1" noChangeArrowheads="1"/>
          </p:cNvSpPr>
          <p:nvPr>
            <p:ph type="title"/>
          </p:nvPr>
        </p:nvSpPr>
        <p:spPr/>
        <p:txBody>
          <a:bodyPr/>
          <a:lstStyle/>
          <a:p>
            <a:pPr eaLnBrk="1" hangingPunct="1"/>
            <a:r>
              <a:rPr lang="en-AU" altLang="en-US"/>
              <a:t>Arithmetic for Computers</a:t>
            </a:r>
          </a:p>
        </p:txBody>
      </p:sp>
      <p:sp>
        <p:nvSpPr>
          <p:cNvPr id="17411" name="Rectangle 5">
            <a:extLst>
              <a:ext uri="{FF2B5EF4-FFF2-40B4-BE49-F238E27FC236}">
                <a16:creationId xmlns:a16="http://schemas.microsoft.com/office/drawing/2014/main" id="{C5BBC418-EE51-41ED-9F3D-44C7EB8CD001}"/>
              </a:ext>
            </a:extLst>
          </p:cNvPr>
          <p:cNvSpPr>
            <a:spLocks noGrp="1" noChangeArrowheads="1"/>
          </p:cNvSpPr>
          <p:nvPr>
            <p:ph type="body" idx="1"/>
          </p:nvPr>
        </p:nvSpPr>
        <p:spPr/>
        <p:txBody>
          <a:bodyPr/>
          <a:lstStyle/>
          <a:p>
            <a:pPr eaLnBrk="1" hangingPunct="1"/>
            <a:r>
              <a:rPr lang="en-AU" altLang="en-US"/>
              <a:t>Operations on integers</a:t>
            </a:r>
          </a:p>
          <a:p>
            <a:pPr lvl="1" eaLnBrk="1" hangingPunct="1"/>
            <a:r>
              <a:rPr lang="en-AU" altLang="en-US"/>
              <a:t>Addition and subtraction</a:t>
            </a:r>
          </a:p>
          <a:p>
            <a:pPr lvl="1" eaLnBrk="1" hangingPunct="1"/>
            <a:r>
              <a:rPr lang="en-AU" altLang="en-US"/>
              <a:t>Multiplication and division</a:t>
            </a:r>
          </a:p>
          <a:p>
            <a:pPr lvl="1" eaLnBrk="1" hangingPunct="1"/>
            <a:r>
              <a:rPr lang="en-AU" altLang="en-US"/>
              <a:t>Dealing with overflow</a:t>
            </a:r>
          </a:p>
          <a:p>
            <a:pPr eaLnBrk="1" hangingPunct="1"/>
            <a:r>
              <a:rPr lang="en-AU" altLang="en-US"/>
              <a:t>Floating-point real numbers</a:t>
            </a:r>
          </a:p>
          <a:p>
            <a:pPr lvl="1" eaLnBrk="1" hangingPunct="1"/>
            <a:r>
              <a:rPr lang="en-AU" altLang="en-US"/>
              <a:t>Representation and operations </a:t>
            </a:r>
          </a:p>
        </p:txBody>
      </p:sp>
      <p:sp>
        <p:nvSpPr>
          <p:cNvPr id="17412" name="Text Box 9">
            <a:extLst>
              <a:ext uri="{FF2B5EF4-FFF2-40B4-BE49-F238E27FC236}">
                <a16:creationId xmlns:a16="http://schemas.microsoft.com/office/drawing/2014/main" id="{B3DA00E4-C12E-425D-A50A-C4C1D8DE57C5}"/>
              </a:ext>
            </a:extLst>
          </p:cNvPr>
          <p:cNvSpPr txBox="1">
            <a:spLocks noChangeArrowheads="1"/>
          </p:cNvSpPr>
          <p:nvPr/>
        </p:nvSpPr>
        <p:spPr bwMode="auto">
          <a:xfrm rot="5400000">
            <a:off x="8017669" y="759619"/>
            <a:ext cx="18859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§3.1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a:extLst>
              <a:ext uri="{FF2B5EF4-FFF2-40B4-BE49-F238E27FC236}">
                <a16:creationId xmlns:a16="http://schemas.microsoft.com/office/drawing/2014/main" id="{DDC57F83-190E-4941-9FE2-C7D62C85A31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7F992C50-DE99-4668-811D-544355643F38}" type="slidenum">
              <a:rPr lang="en-AU" altLang="en-US" sz="1400" smtClean="0"/>
              <a:pPr>
                <a:spcBef>
                  <a:spcPct val="0"/>
                </a:spcBef>
                <a:buClrTx/>
                <a:buSzTx/>
                <a:buFontTx/>
                <a:buNone/>
              </a:pPr>
              <a:t>20</a:t>
            </a:fld>
            <a:endParaRPr lang="en-AU" altLang="en-US" sz="1400"/>
          </a:p>
        </p:txBody>
      </p:sp>
      <p:sp>
        <p:nvSpPr>
          <p:cNvPr id="54274" name="Rectangle 2">
            <a:extLst>
              <a:ext uri="{FF2B5EF4-FFF2-40B4-BE49-F238E27FC236}">
                <a16:creationId xmlns:a16="http://schemas.microsoft.com/office/drawing/2014/main" id="{2B590622-9791-4E8C-89D3-3ACEDAAB2F5D}"/>
              </a:ext>
            </a:extLst>
          </p:cNvPr>
          <p:cNvSpPr>
            <a:spLocks noGrp="1" noChangeArrowheads="1"/>
          </p:cNvSpPr>
          <p:nvPr>
            <p:ph type="title"/>
          </p:nvPr>
        </p:nvSpPr>
        <p:spPr/>
        <p:txBody>
          <a:bodyPr/>
          <a:lstStyle/>
          <a:p>
            <a:pPr eaLnBrk="1" hangingPunct="1"/>
            <a:r>
              <a:rPr lang="en-US" altLang="en-US"/>
              <a:t>Floating Point Standard</a:t>
            </a:r>
            <a:endParaRPr lang="en-AU" altLang="en-US"/>
          </a:p>
        </p:txBody>
      </p:sp>
      <p:sp>
        <p:nvSpPr>
          <p:cNvPr id="54275" name="Rectangle 3">
            <a:extLst>
              <a:ext uri="{FF2B5EF4-FFF2-40B4-BE49-F238E27FC236}">
                <a16:creationId xmlns:a16="http://schemas.microsoft.com/office/drawing/2014/main" id="{B97AD125-0DAA-44A6-8678-09AFE748DFE9}"/>
              </a:ext>
            </a:extLst>
          </p:cNvPr>
          <p:cNvSpPr>
            <a:spLocks noGrp="1" noChangeArrowheads="1"/>
          </p:cNvSpPr>
          <p:nvPr>
            <p:ph type="body" idx="1"/>
          </p:nvPr>
        </p:nvSpPr>
        <p:spPr/>
        <p:txBody>
          <a:bodyPr/>
          <a:lstStyle/>
          <a:p>
            <a:pPr eaLnBrk="1" hangingPunct="1"/>
            <a:r>
              <a:rPr lang="en-US" altLang="en-US"/>
              <a:t>Defined by IEEE Std 754-1985</a:t>
            </a:r>
          </a:p>
          <a:p>
            <a:pPr eaLnBrk="1" hangingPunct="1"/>
            <a:r>
              <a:rPr lang="en-US" altLang="en-US"/>
              <a:t>Developed in response to divergence of representations</a:t>
            </a:r>
          </a:p>
          <a:p>
            <a:pPr lvl="1" eaLnBrk="1" hangingPunct="1"/>
            <a:r>
              <a:rPr lang="en-US" altLang="en-US"/>
              <a:t>Portability issues for scientific code</a:t>
            </a:r>
          </a:p>
          <a:p>
            <a:pPr eaLnBrk="1" hangingPunct="1"/>
            <a:r>
              <a:rPr lang="en-US" altLang="en-US"/>
              <a:t>Now almost universally adopted</a:t>
            </a:r>
          </a:p>
          <a:p>
            <a:pPr eaLnBrk="1" hangingPunct="1"/>
            <a:r>
              <a:rPr lang="en-US" altLang="en-US"/>
              <a:t>Two representations</a:t>
            </a:r>
          </a:p>
          <a:p>
            <a:pPr lvl="1" eaLnBrk="1" hangingPunct="1"/>
            <a:r>
              <a:rPr lang="en-US" altLang="en-US"/>
              <a:t>Single precision (32-bit)</a:t>
            </a:r>
          </a:p>
          <a:p>
            <a:pPr lvl="1" eaLnBrk="1" hangingPunct="1"/>
            <a:r>
              <a:rPr lang="en-US" altLang="en-US"/>
              <a:t>Double precision (64-bit) </a:t>
            </a:r>
            <a:endParaRPr lang="en-A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a:extLst>
              <a:ext uri="{FF2B5EF4-FFF2-40B4-BE49-F238E27FC236}">
                <a16:creationId xmlns:a16="http://schemas.microsoft.com/office/drawing/2014/main" id="{A1FF4D69-5D04-4EB2-960E-22413059E93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D90A2B54-218E-4861-8E72-C4A54EB5C747}" type="slidenum">
              <a:rPr lang="en-AU" altLang="en-US" sz="1400" smtClean="0"/>
              <a:pPr>
                <a:spcBef>
                  <a:spcPct val="0"/>
                </a:spcBef>
                <a:buClrTx/>
                <a:buSzTx/>
                <a:buFontTx/>
                <a:buNone/>
              </a:pPr>
              <a:t>21</a:t>
            </a:fld>
            <a:endParaRPr lang="en-AU" altLang="en-US" sz="1400"/>
          </a:p>
        </p:txBody>
      </p:sp>
      <p:sp>
        <p:nvSpPr>
          <p:cNvPr id="56322" name="Rectangle 10">
            <a:extLst>
              <a:ext uri="{FF2B5EF4-FFF2-40B4-BE49-F238E27FC236}">
                <a16:creationId xmlns:a16="http://schemas.microsoft.com/office/drawing/2014/main" id="{D65A4BE1-4FEC-412C-9EBF-E4A427325E79}"/>
              </a:ext>
            </a:extLst>
          </p:cNvPr>
          <p:cNvSpPr>
            <a:spLocks noGrp="1" noChangeArrowheads="1"/>
          </p:cNvSpPr>
          <p:nvPr>
            <p:ph type="title"/>
          </p:nvPr>
        </p:nvSpPr>
        <p:spPr/>
        <p:txBody>
          <a:bodyPr/>
          <a:lstStyle/>
          <a:p>
            <a:pPr eaLnBrk="1" hangingPunct="1"/>
            <a:r>
              <a:rPr lang="en-US" altLang="en-US"/>
              <a:t>IEEE Floating-Point Format</a:t>
            </a:r>
          </a:p>
        </p:txBody>
      </p:sp>
      <p:sp>
        <p:nvSpPr>
          <p:cNvPr id="56323" name="Rectangle 11">
            <a:extLst>
              <a:ext uri="{FF2B5EF4-FFF2-40B4-BE49-F238E27FC236}">
                <a16:creationId xmlns:a16="http://schemas.microsoft.com/office/drawing/2014/main" id="{ED996BE3-D20B-49C7-AFFE-703FE6CAB052}"/>
              </a:ext>
            </a:extLst>
          </p:cNvPr>
          <p:cNvSpPr>
            <a:spLocks noGrp="1" noChangeArrowheads="1"/>
          </p:cNvSpPr>
          <p:nvPr>
            <p:ph type="body" idx="1"/>
          </p:nvPr>
        </p:nvSpPr>
        <p:spPr>
          <a:xfrm>
            <a:off x="684213" y="3573463"/>
            <a:ext cx="8270875" cy="2663825"/>
          </a:xfrm>
        </p:spPr>
        <p:txBody>
          <a:bodyPr/>
          <a:lstStyle/>
          <a:p>
            <a:pPr eaLnBrk="1" hangingPunct="1">
              <a:lnSpc>
                <a:spcPct val="80000"/>
              </a:lnSpc>
            </a:pPr>
            <a:r>
              <a:rPr lang="en-US" altLang="en-US" sz="2400"/>
              <a:t>S: sign bit (0 </a:t>
            </a:r>
            <a:r>
              <a:rPr lang="en-US" altLang="en-US" sz="2400">
                <a:sym typeface="Symbol" panose="05050102010706020507" pitchFamily="18" charset="2"/>
              </a:rPr>
              <a:t> non-negative, 1  negative)</a:t>
            </a:r>
          </a:p>
          <a:p>
            <a:pPr eaLnBrk="1" hangingPunct="1">
              <a:lnSpc>
                <a:spcPct val="80000"/>
              </a:lnSpc>
            </a:pPr>
            <a:r>
              <a:rPr lang="en-US" altLang="en-US" sz="2400">
                <a:sym typeface="Symbol" panose="05050102010706020507" pitchFamily="18" charset="2"/>
              </a:rPr>
              <a:t>Normalize significand: 1.0 ≤ |significand| &lt; 2.0</a:t>
            </a:r>
          </a:p>
          <a:p>
            <a:pPr lvl="1" eaLnBrk="1" hangingPunct="1">
              <a:lnSpc>
                <a:spcPct val="80000"/>
              </a:lnSpc>
            </a:pPr>
            <a:r>
              <a:rPr lang="en-US" altLang="en-US" sz="2000">
                <a:sym typeface="Symbol" panose="05050102010706020507" pitchFamily="18" charset="2"/>
              </a:rPr>
              <a:t>Always has a leading pre-binary-point 1 bit, so no need to represent it explicitly (hidden bit)</a:t>
            </a:r>
          </a:p>
          <a:p>
            <a:pPr lvl="1" eaLnBrk="1" hangingPunct="1">
              <a:lnSpc>
                <a:spcPct val="80000"/>
              </a:lnSpc>
            </a:pPr>
            <a:r>
              <a:rPr lang="en-US" altLang="en-US" sz="2000">
                <a:sym typeface="Symbol" panose="05050102010706020507" pitchFamily="18" charset="2"/>
              </a:rPr>
              <a:t>Significand is Fraction with the “1.” restored</a:t>
            </a:r>
          </a:p>
          <a:p>
            <a:pPr eaLnBrk="1" hangingPunct="1">
              <a:lnSpc>
                <a:spcPct val="80000"/>
              </a:lnSpc>
            </a:pPr>
            <a:r>
              <a:rPr lang="en-US" altLang="en-US" sz="2400">
                <a:sym typeface="Symbol" panose="05050102010706020507" pitchFamily="18" charset="2"/>
              </a:rPr>
              <a:t>Exponent: excess representation: actual exponent + Bias</a:t>
            </a:r>
          </a:p>
          <a:p>
            <a:pPr lvl="1" eaLnBrk="1" hangingPunct="1">
              <a:lnSpc>
                <a:spcPct val="80000"/>
              </a:lnSpc>
            </a:pPr>
            <a:r>
              <a:rPr lang="en-US" altLang="en-US" sz="2000">
                <a:sym typeface="Symbol" panose="05050102010706020507" pitchFamily="18" charset="2"/>
              </a:rPr>
              <a:t>Ensures exponent is unsigned</a:t>
            </a:r>
          </a:p>
          <a:p>
            <a:pPr lvl="1" eaLnBrk="1" hangingPunct="1">
              <a:lnSpc>
                <a:spcPct val="80000"/>
              </a:lnSpc>
            </a:pPr>
            <a:r>
              <a:rPr lang="en-US" altLang="en-US" sz="2000">
                <a:sym typeface="Symbol" panose="05050102010706020507" pitchFamily="18" charset="2"/>
              </a:rPr>
              <a:t>Single: Bias = 127; Double: Bias = 1203</a:t>
            </a:r>
          </a:p>
        </p:txBody>
      </p:sp>
      <p:sp>
        <p:nvSpPr>
          <p:cNvPr id="56324" name="Text Box 4">
            <a:extLst>
              <a:ext uri="{FF2B5EF4-FFF2-40B4-BE49-F238E27FC236}">
                <a16:creationId xmlns:a16="http://schemas.microsoft.com/office/drawing/2014/main" id="{5AB44B95-DC62-4B83-B0BD-001E4F6BD28E}"/>
              </a:ext>
            </a:extLst>
          </p:cNvPr>
          <p:cNvSpPr txBox="1">
            <a:spLocks noChangeArrowheads="1"/>
          </p:cNvSpPr>
          <p:nvPr/>
        </p:nvSpPr>
        <p:spPr bwMode="auto">
          <a:xfrm>
            <a:off x="1549400" y="1917700"/>
            <a:ext cx="35877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400"/>
              <a:t>S</a:t>
            </a:r>
          </a:p>
        </p:txBody>
      </p:sp>
      <p:sp>
        <p:nvSpPr>
          <p:cNvPr id="56325" name="Text Box 5">
            <a:extLst>
              <a:ext uri="{FF2B5EF4-FFF2-40B4-BE49-F238E27FC236}">
                <a16:creationId xmlns:a16="http://schemas.microsoft.com/office/drawing/2014/main" id="{4FEA15E5-F055-4E4E-913A-BF4930774254}"/>
              </a:ext>
            </a:extLst>
          </p:cNvPr>
          <p:cNvSpPr txBox="1">
            <a:spLocks noChangeArrowheads="1"/>
          </p:cNvSpPr>
          <p:nvPr/>
        </p:nvSpPr>
        <p:spPr bwMode="auto">
          <a:xfrm>
            <a:off x="1908175" y="1917700"/>
            <a:ext cx="15843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400"/>
              <a:t>Exponent</a:t>
            </a:r>
          </a:p>
        </p:txBody>
      </p:sp>
      <p:sp>
        <p:nvSpPr>
          <p:cNvPr id="56326" name="Text Box 6">
            <a:extLst>
              <a:ext uri="{FF2B5EF4-FFF2-40B4-BE49-F238E27FC236}">
                <a16:creationId xmlns:a16="http://schemas.microsoft.com/office/drawing/2014/main" id="{635509AD-E424-445C-B77A-2B112D1226A8}"/>
              </a:ext>
            </a:extLst>
          </p:cNvPr>
          <p:cNvSpPr txBox="1">
            <a:spLocks noChangeArrowheads="1"/>
          </p:cNvSpPr>
          <p:nvPr/>
        </p:nvSpPr>
        <p:spPr bwMode="auto">
          <a:xfrm>
            <a:off x="3494088" y="1917700"/>
            <a:ext cx="3671887"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400"/>
              <a:t>Fraction</a:t>
            </a:r>
          </a:p>
        </p:txBody>
      </p:sp>
      <p:sp>
        <p:nvSpPr>
          <p:cNvPr id="56327" name="Text Box 7">
            <a:extLst>
              <a:ext uri="{FF2B5EF4-FFF2-40B4-BE49-F238E27FC236}">
                <a16:creationId xmlns:a16="http://schemas.microsoft.com/office/drawing/2014/main" id="{5CA8DAC6-360E-4D28-95F2-B325FD05343F}"/>
              </a:ext>
            </a:extLst>
          </p:cNvPr>
          <p:cNvSpPr txBox="1">
            <a:spLocks noChangeArrowheads="1"/>
          </p:cNvSpPr>
          <p:nvPr/>
        </p:nvSpPr>
        <p:spPr bwMode="auto">
          <a:xfrm>
            <a:off x="1836738" y="1196975"/>
            <a:ext cx="1857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ahoma" panose="020B0604030504040204" pitchFamily="34" charset="0"/>
              </a:rPr>
              <a:t>single: 8 bits</a:t>
            </a:r>
            <a:br>
              <a:rPr lang="en-US" altLang="en-US" sz="2000">
                <a:latin typeface="Tahoma" panose="020B0604030504040204" pitchFamily="34" charset="0"/>
              </a:rPr>
            </a:br>
            <a:r>
              <a:rPr lang="en-US" altLang="en-US" sz="2000">
                <a:latin typeface="Tahoma" panose="020B0604030504040204" pitchFamily="34" charset="0"/>
              </a:rPr>
              <a:t>double: 11 bits</a:t>
            </a:r>
          </a:p>
        </p:txBody>
      </p:sp>
      <p:sp>
        <p:nvSpPr>
          <p:cNvPr id="56328" name="Text Box 8">
            <a:extLst>
              <a:ext uri="{FF2B5EF4-FFF2-40B4-BE49-F238E27FC236}">
                <a16:creationId xmlns:a16="http://schemas.microsoft.com/office/drawing/2014/main" id="{1D6BD741-6F39-4179-8C42-2B75653438B3}"/>
              </a:ext>
            </a:extLst>
          </p:cNvPr>
          <p:cNvSpPr txBox="1">
            <a:spLocks noChangeArrowheads="1"/>
          </p:cNvSpPr>
          <p:nvPr/>
        </p:nvSpPr>
        <p:spPr bwMode="auto">
          <a:xfrm>
            <a:off x="4427538" y="1196975"/>
            <a:ext cx="1857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ahoma" panose="020B0604030504040204" pitchFamily="34" charset="0"/>
              </a:rPr>
              <a:t>single: 23 bits</a:t>
            </a:r>
            <a:br>
              <a:rPr lang="en-US" altLang="en-US" sz="2000">
                <a:latin typeface="Tahoma" panose="020B0604030504040204" pitchFamily="34" charset="0"/>
              </a:rPr>
            </a:br>
            <a:r>
              <a:rPr lang="en-US" altLang="en-US" sz="2000">
                <a:latin typeface="Tahoma" panose="020B0604030504040204" pitchFamily="34" charset="0"/>
              </a:rPr>
              <a:t>double: 52 bits</a:t>
            </a:r>
          </a:p>
        </p:txBody>
      </p:sp>
      <p:graphicFrame>
        <p:nvGraphicFramePr>
          <p:cNvPr id="56329" name="Object 9">
            <a:extLst>
              <a:ext uri="{FF2B5EF4-FFF2-40B4-BE49-F238E27FC236}">
                <a16:creationId xmlns:a16="http://schemas.microsoft.com/office/drawing/2014/main" id="{63132E1E-D5AE-45A6-B88D-5E593FB88C75}"/>
              </a:ext>
            </a:extLst>
          </p:cNvPr>
          <p:cNvGraphicFramePr>
            <a:graphicFrameLocks noChangeAspect="1"/>
          </p:cNvGraphicFramePr>
          <p:nvPr/>
        </p:nvGraphicFramePr>
        <p:xfrm>
          <a:off x="1476375" y="2667000"/>
          <a:ext cx="5867400" cy="546100"/>
        </p:xfrm>
        <a:graphic>
          <a:graphicData uri="http://schemas.openxmlformats.org/presentationml/2006/ole">
            <mc:AlternateContent xmlns:mc="http://schemas.openxmlformats.org/markup-compatibility/2006">
              <mc:Choice xmlns:v="urn:schemas-microsoft-com:vml" Requires="v">
                <p:oleObj spid="_x0000_s56330" name="Equation" r:id="rId4" imgW="0" imgH="0" progId="Equation.3">
                  <p:embed/>
                </p:oleObj>
              </mc:Choice>
              <mc:Fallback>
                <p:oleObj name="Equation" r:id="rId4" imgW="0" imgH="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667000"/>
                        <a:ext cx="5867400" cy="54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a:extLst>
              <a:ext uri="{FF2B5EF4-FFF2-40B4-BE49-F238E27FC236}">
                <a16:creationId xmlns:a16="http://schemas.microsoft.com/office/drawing/2014/main" id="{C593776C-4797-4F80-B97C-92C31B0458A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F0E5E79C-7591-44E2-B33E-06EB3AA676CC}" type="slidenum">
              <a:rPr lang="en-AU" altLang="en-US" sz="1400" smtClean="0"/>
              <a:pPr>
                <a:spcBef>
                  <a:spcPct val="0"/>
                </a:spcBef>
                <a:buClrTx/>
                <a:buSzTx/>
                <a:buFontTx/>
                <a:buNone/>
              </a:pPr>
              <a:t>22</a:t>
            </a:fld>
            <a:endParaRPr lang="en-AU" altLang="en-US" sz="1400"/>
          </a:p>
        </p:txBody>
      </p:sp>
      <p:sp>
        <p:nvSpPr>
          <p:cNvPr id="58370" name="Rectangle 6">
            <a:extLst>
              <a:ext uri="{FF2B5EF4-FFF2-40B4-BE49-F238E27FC236}">
                <a16:creationId xmlns:a16="http://schemas.microsoft.com/office/drawing/2014/main" id="{A918D9BC-6210-4950-8DE4-3F932BBC9DBC}"/>
              </a:ext>
            </a:extLst>
          </p:cNvPr>
          <p:cNvSpPr>
            <a:spLocks noGrp="1" noChangeArrowheads="1"/>
          </p:cNvSpPr>
          <p:nvPr>
            <p:ph type="title"/>
          </p:nvPr>
        </p:nvSpPr>
        <p:spPr/>
        <p:txBody>
          <a:bodyPr/>
          <a:lstStyle/>
          <a:p>
            <a:pPr eaLnBrk="1" hangingPunct="1"/>
            <a:r>
              <a:rPr lang="en-US" altLang="en-US"/>
              <a:t>Single-Precision Range</a:t>
            </a:r>
          </a:p>
        </p:txBody>
      </p:sp>
      <p:sp>
        <p:nvSpPr>
          <p:cNvPr id="58371" name="Rectangle 7">
            <a:extLst>
              <a:ext uri="{FF2B5EF4-FFF2-40B4-BE49-F238E27FC236}">
                <a16:creationId xmlns:a16="http://schemas.microsoft.com/office/drawing/2014/main" id="{303FF922-E368-466B-84E2-D8B7E167C0DA}"/>
              </a:ext>
            </a:extLst>
          </p:cNvPr>
          <p:cNvSpPr>
            <a:spLocks noGrp="1" noChangeArrowheads="1"/>
          </p:cNvSpPr>
          <p:nvPr>
            <p:ph type="body" idx="1"/>
          </p:nvPr>
        </p:nvSpPr>
        <p:spPr/>
        <p:txBody>
          <a:bodyPr/>
          <a:lstStyle/>
          <a:p>
            <a:pPr eaLnBrk="1" hangingPunct="1"/>
            <a:r>
              <a:rPr lang="en-US" altLang="en-US" sz="2800"/>
              <a:t>Exponents 00000000 and 11111111 reserved</a:t>
            </a:r>
          </a:p>
          <a:p>
            <a:pPr eaLnBrk="1" hangingPunct="1"/>
            <a:r>
              <a:rPr lang="en-US" altLang="en-US" sz="2800"/>
              <a:t>Smallest value</a:t>
            </a:r>
          </a:p>
          <a:p>
            <a:pPr lvl="1" eaLnBrk="1" hangingPunct="1"/>
            <a:r>
              <a:rPr lang="en-US" altLang="en-US" sz="2400"/>
              <a:t>Exponent: 00000001</a:t>
            </a:r>
            <a:br>
              <a:rPr lang="en-US" altLang="en-US" sz="2400"/>
            </a:br>
            <a:r>
              <a:rPr lang="en-US" altLang="en-US" sz="2400">
                <a:sym typeface="Symbol" panose="05050102010706020507" pitchFamily="18" charset="2"/>
              </a:rPr>
              <a:t> actual exponent = 1 – 127 = –126</a:t>
            </a:r>
          </a:p>
          <a:p>
            <a:pPr lvl="1" eaLnBrk="1" hangingPunct="1"/>
            <a:r>
              <a:rPr lang="en-US" altLang="en-US" sz="2400">
                <a:sym typeface="Symbol" panose="05050102010706020507" pitchFamily="18" charset="2"/>
              </a:rPr>
              <a:t>Fraction: 000…00</a:t>
            </a:r>
            <a:r>
              <a:rPr lang="en-US" altLang="en-US" sz="2400"/>
              <a:t> </a:t>
            </a:r>
            <a:r>
              <a:rPr lang="en-US" altLang="en-US" sz="2400">
                <a:sym typeface="Symbol" panose="05050102010706020507" pitchFamily="18" charset="2"/>
              </a:rPr>
              <a:t> significand = 1.0</a:t>
            </a:r>
          </a:p>
          <a:p>
            <a:pPr lvl="1" eaLnBrk="1" hangingPunct="1"/>
            <a:r>
              <a:rPr lang="en-US" altLang="en-US" sz="2400">
                <a:sym typeface="Symbol" panose="05050102010706020507" pitchFamily="18" charset="2"/>
              </a:rPr>
              <a:t>±1.0 × 2</a:t>
            </a:r>
            <a:r>
              <a:rPr lang="en-US" altLang="en-US" sz="2400" baseline="30000">
                <a:sym typeface="Symbol" panose="05050102010706020507" pitchFamily="18" charset="2"/>
              </a:rPr>
              <a:t>–126</a:t>
            </a:r>
            <a:r>
              <a:rPr lang="en-US" altLang="en-US" sz="2400">
                <a:sym typeface="Symbol" panose="05050102010706020507" pitchFamily="18" charset="2"/>
              </a:rPr>
              <a:t> ≈ ±1.2 × 10</a:t>
            </a:r>
            <a:r>
              <a:rPr lang="en-US" altLang="en-US" sz="2400" baseline="30000">
                <a:sym typeface="Symbol" panose="05050102010706020507" pitchFamily="18" charset="2"/>
              </a:rPr>
              <a:t>–38</a:t>
            </a:r>
          </a:p>
          <a:p>
            <a:pPr eaLnBrk="1" hangingPunct="1"/>
            <a:r>
              <a:rPr lang="en-US" altLang="en-US" sz="2800">
                <a:sym typeface="Symbol" panose="05050102010706020507" pitchFamily="18" charset="2"/>
              </a:rPr>
              <a:t>Largest value</a:t>
            </a:r>
          </a:p>
          <a:p>
            <a:pPr lvl="1" eaLnBrk="1" hangingPunct="1"/>
            <a:r>
              <a:rPr lang="en-US" altLang="en-US" sz="2400">
                <a:sym typeface="Symbol" panose="05050102010706020507" pitchFamily="18" charset="2"/>
              </a:rPr>
              <a:t>exponent: 11111110</a:t>
            </a:r>
            <a:br>
              <a:rPr lang="en-US" altLang="en-US" sz="2400">
                <a:sym typeface="Symbol" panose="05050102010706020507" pitchFamily="18" charset="2"/>
              </a:rPr>
            </a:br>
            <a:r>
              <a:rPr lang="en-US" altLang="en-US" sz="2400">
                <a:sym typeface="Symbol" panose="05050102010706020507" pitchFamily="18" charset="2"/>
              </a:rPr>
              <a:t> actual exponent = 254 – 127 = +127</a:t>
            </a:r>
          </a:p>
          <a:p>
            <a:pPr lvl="1" eaLnBrk="1" hangingPunct="1"/>
            <a:r>
              <a:rPr lang="en-US" altLang="en-US" sz="2400">
                <a:sym typeface="Symbol" panose="05050102010706020507" pitchFamily="18" charset="2"/>
              </a:rPr>
              <a:t>Fraction: 111…11</a:t>
            </a:r>
            <a:r>
              <a:rPr lang="en-US" altLang="en-US" sz="2400"/>
              <a:t> </a:t>
            </a:r>
            <a:r>
              <a:rPr lang="en-US" altLang="en-US" sz="2400">
                <a:sym typeface="Symbol" panose="05050102010706020507" pitchFamily="18" charset="2"/>
              </a:rPr>
              <a:t> significand ≈ 2.0</a:t>
            </a:r>
          </a:p>
          <a:p>
            <a:pPr lvl="1" eaLnBrk="1" hangingPunct="1"/>
            <a:r>
              <a:rPr lang="en-US" altLang="en-US" sz="2400">
                <a:sym typeface="Symbol" panose="05050102010706020507" pitchFamily="18" charset="2"/>
              </a:rPr>
              <a:t>±2.0 × 2</a:t>
            </a:r>
            <a:r>
              <a:rPr lang="en-US" altLang="en-US" sz="2400" baseline="30000">
                <a:sym typeface="Symbol" panose="05050102010706020507" pitchFamily="18" charset="2"/>
              </a:rPr>
              <a:t>+127</a:t>
            </a:r>
            <a:r>
              <a:rPr lang="en-US" altLang="en-US" sz="2400">
                <a:sym typeface="Symbol" panose="05050102010706020507" pitchFamily="18" charset="2"/>
              </a:rPr>
              <a:t> ≈ ±3.4 × 10</a:t>
            </a:r>
            <a:r>
              <a:rPr lang="en-US" altLang="en-US" sz="2400" baseline="30000">
                <a:sym typeface="Symbol" panose="05050102010706020507" pitchFamily="18" charset="2"/>
              </a:rPr>
              <a:t>+38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a:extLst>
              <a:ext uri="{FF2B5EF4-FFF2-40B4-BE49-F238E27FC236}">
                <a16:creationId xmlns:a16="http://schemas.microsoft.com/office/drawing/2014/main" id="{DBD56205-03EC-42B0-A61F-D49D3F94A74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5F9000BC-3AA2-4F91-A091-141D79EFC783}" type="slidenum">
              <a:rPr lang="en-AU" altLang="en-US" sz="1400" smtClean="0"/>
              <a:pPr>
                <a:spcBef>
                  <a:spcPct val="0"/>
                </a:spcBef>
                <a:buClrTx/>
                <a:buSzTx/>
                <a:buFontTx/>
                <a:buNone/>
              </a:pPr>
              <a:t>23</a:t>
            </a:fld>
            <a:endParaRPr lang="en-AU" altLang="en-US" sz="1400"/>
          </a:p>
        </p:txBody>
      </p:sp>
      <p:sp>
        <p:nvSpPr>
          <p:cNvPr id="60418" name="Rectangle 6">
            <a:extLst>
              <a:ext uri="{FF2B5EF4-FFF2-40B4-BE49-F238E27FC236}">
                <a16:creationId xmlns:a16="http://schemas.microsoft.com/office/drawing/2014/main" id="{A33E349A-AA40-4D3C-8AA5-19F0CB514D2A}"/>
              </a:ext>
            </a:extLst>
          </p:cNvPr>
          <p:cNvSpPr>
            <a:spLocks noGrp="1" noChangeArrowheads="1"/>
          </p:cNvSpPr>
          <p:nvPr>
            <p:ph type="title"/>
          </p:nvPr>
        </p:nvSpPr>
        <p:spPr/>
        <p:txBody>
          <a:bodyPr/>
          <a:lstStyle/>
          <a:p>
            <a:pPr eaLnBrk="1" hangingPunct="1"/>
            <a:r>
              <a:rPr lang="en-US" altLang="en-US"/>
              <a:t>Double-Precision Range</a:t>
            </a:r>
          </a:p>
        </p:txBody>
      </p:sp>
      <p:sp>
        <p:nvSpPr>
          <p:cNvPr id="60419" name="Rectangle 7">
            <a:extLst>
              <a:ext uri="{FF2B5EF4-FFF2-40B4-BE49-F238E27FC236}">
                <a16:creationId xmlns:a16="http://schemas.microsoft.com/office/drawing/2014/main" id="{83079CB2-972E-4D38-A41A-E47F62F76F5C}"/>
              </a:ext>
            </a:extLst>
          </p:cNvPr>
          <p:cNvSpPr>
            <a:spLocks noGrp="1" noChangeArrowheads="1"/>
          </p:cNvSpPr>
          <p:nvPr>
            <p:ph type="body" idx="1"/>
          </p:nvPr>
        </p:nvSpPr>
        <p:spPr/>
        <p:txBody>
          <a:bodyPr/>
          <a:lstStyle/>
          <a:p>
            <a:pPr eaLnBrk="1" hangingPunct="1"/>
            <a:r>
              <a:rPr lang="en-US" altLang="en-US" sz="2800"/>
              <a:t>Exponents 0000…00 and 1111…11 reserved</a:t>
            </a:r>
          </a:p>
          <a:p>
            <a:pPr eaLnBrk="1" hangingPunct="1"/>
            <a:r>
              <a:rPr lang="en-US" altLang="en-US" sz="2800"/>
              <a:t>Smallest value</a:t>
            </a:r>
          </a:p>
          <a:p>
            <a:pPr lvl="1" eaLnBrk="1" hangingPunct="1"/>
            <a:r>
              <a:rPr lang="en-US" altLang="en-US" sz="2400"/>
              <a:t>Exponent: 00000000001</a:t>
            </a:r>
            <a:br>
              <a:rPr lang="en-US" altLang="en-US" sz="2400"/>
            </a:br>
            <a:r>
              <a:rPr lang="en-US" altLang="en-US" sz="2400">
                <a:sym typeface="Symbol" panose="05050102010706020507" pitchFamily="18" charset="2"/>
              </a:rPr>
              <a:t> actual exponent = 1 – 1023 = –1022</a:t>
            </a:r>
          </a:p>
          <a:p>
            <a:pPr lvl="1" eaLnBrk="1" hangingPunct="1"/>
            <a:r>
              <a:rPr lang="en-US" altLang="en-US" sz="2400">
                <a:sym typeface="Symbol" panose="05050102010706020507" pitchFamily="18" charset="2"/>
              </a:rPr>
              <a:t>Fraction: 000…00</a:t>
            </a:r>
            <a:r>
              <a:rPr lang="en-US" altLang="en-US" sz="2400"/>
              <a:t> </a:t>
            </a:r>
            <a:r>
              <a:rPr lang="en-US" altLang="en-US" sz="2400">
                <a:sym typeface="Symbol" panose="05050102010706020507" pitchFamily="18" charset="2"/>
              </a:rPr>
              <a:t> significand = 1.0</a:t>
            </a:r>
          </a:p>
          <a:p>
            <a:pPr lvl="1" eaLnBrk="1" hangingPunct="1"/>
            <a:r>
              <a:rPr lang="en-US" altLang="en-US" sz="2400">
                <a:sym typeface="Symbol" panose="05050102010706020507" pitchFamily="18" charset="2"/>
              </a:rPr>
              <a:t>±1.0 × 2</a:t>
            </a:r>
            <a:r>
              <a:rPr lang="en-US" altLang="en-US" sz="2400" baseline="30000">
                <a:sym typeface="Symbol" panose="05050102010706020507" pitchFamily="18" charset="2"/>
              </a:rPr>
              <a:t>–1022</a:t>
            </a:r>
            <a:r>
              <a:rPr lang="en-US" altLang="en-US" sz="2400">
                <a:sym typeface="Symbol" panose="05050102010706020507" pitchFamily="18" charset="2"/>
              </a:rPr>
              <a:t> ≈ ±2.2 × 10</a:t>
            </a:r>
            <a:r>
              <a:rPr lang="en-US" altLang="en-US" sz="2400" baseline="30000">
                <a:sym typeface="Symbol" panose="05050102010706020507" pitchFamily="18" charset="2"/>
              </a:rPr>
              <a:t>–308</a:t>
            </a:r>
          </a:p>
          <a:p>
            <a:pPr eaLnBrk="1" hangingPunct="1"/>
            <a:r>
              <a:rPr lang="en-US" altLang="en-US" sz="2800">
                <a:sym typeface="Symbol" panose="05050102010706020507" pitchFamily="18" charset="2"/>
              </a:rPr>
              <a:t>Largest value</a:t>
            </a:r>
          </a:p>
          <a:p>
            <a:pPr lvl="1" eaLnBrk="1" hangingPunct="1"/>
            <a:r>
              <a:rPr lang="en-US" altLang="en-US" sz="2400">
                <a:sym typeface="Symbol" panose="05050102010706020507" pitchFamily="18" charset="2"/>
              </a:rPr>
              <a:t>Exponent: 11111111110</a:t>
            </a:r>
            <a:br>
              <a:rPr lang="en-US" altLang="en-US" sz="2400">
                <a:sym typeface="Symbol" panose="05050102010706020507" pitchFamily="18" charset="2"/>
              </a:rPr>
            </a:br>
            <a:r>
              <a:rPr lang="en-US" altLang="en-US" sz="2400">
                <a:sym typeface="Symbol" panose="05050102010706020507" pitchFamily="18" charset="2"/>
              </a:rPr>
              <a:t> actual exponent = 2046 – 1023 = +1023</a:t>
            </a:r>
          </a:p>
          <a:p>
            <a:pPr lvl="1" eaLnBrk="1" hangingPunct="1"/>
            <a:r>
              <a:rPr lang="en-US" altLang="en-US" sz="2400">
                <a:sym typeface="Symbol" panose="05050102010706020507" pitchFamily="18" charset="2"/>
              </a:rPr>
              <a:t>Fraction: 111…11</a:t>
            </a:r>
            <a:r>
              <a:rPr lang="en-US" altLang="en-US" sz="2400"/>
              <a:t> </a:t>
            </a:r>
            <a:r>
              <a:rPr lang="en-US" altLang="en-US" sz="2400">
                <a:sym typeface="Symbol" panose="05050102010706020507" pitchFamily="18" charset="2"/>
              </a:rPr>
              <a:t> significand ≈ 2.0</a:t>
            </a:r>
          </a:p>
          <a:p>
            <a:pPr lvl="1" eaLnBrk="1" hangingPunct="1"/>
            <a:r>
              <a:rPr lang="en-US" altLang="en-US" sz="2400">
                <a:sym typeface="Symbol" panose="05050102010706020507" pitchFamily="18" charset="2"/>
              </a:rPr>
              <a:t>±2.0 × 2</a:t>
            </a:r>
            <a:r>
              <a:rPr lang="en-US" altLang="en-US" sz="2400" baseline="30000">
                <a:sym typeface="Symbol" panose="05050102010706020507" pitchFamily="18" charset="2"/>
              </a:rPr>
              <a:t>+1023</a:t>
            </a:r>
            <a:r>
              <a:rPr lang="en-US" altLang="en-US" sz="2400">
                <a:sym typeface="Symbol" panose="05050102010706020507" pitchFamily="18" charset="2"/>
              </a:rPr>
              <a:t> ≈ ±1.8 × 10</a:t>
            </a:r>
            <a:r>
              <a:rPr lang="en-US" altLang="en-US" sz="2400" baseline="30000">
                <a:sym typeface="Symbol" panose="05050102010706020507" pitchFamily="18" charset="2"/>
              </a:rPr>
              <a:t>+308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a:extLst>
              <a:ext uri="{FF2B5EF4-FFF2-40B4-BE49-F238E27FC236}">
                <a16:creationId xmlns:a16="http://schemas.microsoft.com/office/drawing/2014/main" id="{93C57259-52B1-4415-9AFA-FBE3345A7A3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E4202A72-C352-4937-B985-F878309DEAE9}" type="slidenum">
              <a:rPr lang="en-AU" altLang="en-US" sz="1400" smtClean="0"/>
              <a:pPr>
                <a:spcBef>
                  <a:spcPct val="0"/>
                </a:spcBef>
                <a:buClrTx/>
                <a:buSzTx/>
                <a:buFontTx/>
                <a:buNone/>
              </a:pPr>
              <a:t>24</a:t>
            </a:fld>
            <a:endParaRPr lang="en-AU" altLang="en-US" sz="1400"/>
          </a:p>
        </p:txBody>
      </p:sp>
      <p:sp>
        <p:nvSpPr>
          <p:cNvPr id="62466" name="Rectangle 4">
            <a:extLst>
              <a:ext uri="{FF2B5EF4-FFF2-40B4-BE49-F238E27FC236}">
                <a16:creationId xmlns:a16="http://schemas.microsoft.com/office/drawing/2014/main" id="{D7234FFF-E2AB-4ED3-A233-1C654337769E}"/>
              </a:ext>
            </a:extLst>
          </p:cNvPr>
          <p:cNvSpPr>
            <a:spLocks noGrp="1" noChangeArrowheads="1"/>
          </p:cNvSpPr>
          <p:nvPr>
            <p:ph type="title"/>
          </p:nvPr>
        </p:nvSpPr>
        <p:spPr/>
        <p:txBody>
          <a:bodyPr/>
          <a:lstStyle/>
          <a:p>
            <a:pPr eaLnBrk="1" hangingPunct="1"/>
            <a:r>
              <a:rPr lang="en-US" altLang="en-US"/>
              <a:t>Floating-Point Precision</a:t>
            </a:r>
          </a:p>
        </p:txBody>
      </p:sp>
      <p:sp>
        <p:nvSpPr>
          <p:cNvPr id="62467" name="Rectangle 5">
            <a:extLst>
              <a:ext uri="{FF2B5EF4-FFF2-40B4-BE49-F238E27FC236}">
                <a16:creationId xmlns:a16="http://schemas.microsoft.com/office/drawing/2014/main" id="{0A14C4F7-2076-4DC8-A90E-8B83CC8062D8}"/>
              </a:ext>
            </a:extLst>
          </p:cNvPr>
          <p:cNvSpPr>
            <a:spLocks noGrp="1" noChangeArrowheads="1"/>
          </p:cNvSpPr>
          <p:nvPr>
            <p:ph type="body" idx="1"/>
          </p:nvPr>
        </p:nvSpPr>
        <p:spPr/>
        <p:txBody>
          <a:bodyPr/>
          <a:lstStyle/>
          <a:p>
            <a:pPr eaLnBrk="1" hangingPunct="1"/>
            <a:r>
              <a:rPr lang="en-US" altLang="en-US"/>
              <a:t>Relative precision</a:t>
            </a:r>
          </a:p>
          <a:p>
            <a:pPr lvl="1" eaLnBrk="1" hangingPunct="1"/>
            <a:r>
              <a:rPr lang="en-US" altLang="en-US"/>
              <a:t>all fraction bits are significant</a:t>
            </a:r>
          </a:p>
          <a:p>
            <a:pPr lvl="1" eaLnBrk="1" hangingPunct="1"/>
            <a:r>
              <a:rPr lang="en-US" altLang="en-US"/>
              <a:t>Single: approx 2</a:t>
            </a:r>
            <a:r>
              <a:rPr lang="en-US" altLang="en-US" baseline="30000"/>
              <a:t>–23</a:t>
            </a:r>
          </a:p>
          <a:p>
            <a:pPr lvl="2" eaLnBrk="1" hangingPunct="1"/>
            <a:r>
              <a:rPr lang="en-US" altLang="en-US"/>
              <a:t>Equivalent to 23 × log</a:t>
            </a:r>
            <a:r>
              <a:rPr lang="en-US" altLang="en-US" baseline="-25000"/>
              <a:t>10</a:t>
            </a:r>
            <a:r>
              <a:rPr lang="en-US" altLang="en-US"/>
              <a:t>2 ≈ 23 × 0.3 ≈ 6 decimal digits of precision</a:t>
            </a:r>
          </a:p>
          <a:p>
            <a:pPr lvl="1" eaLnBrk="1" hangingPunct="1"/>
            <a:r>
              <a:rPr lang="en-US" altLang="en-US"/>
              <a:t>Double: approx 2</a:t>
            </a:r>
            <a:r>
              <a:rPr lang="en-US" altLang="en-US" baseline="30000"/>
              <a:t>–52</a:t>
            </a:r>
          </a:p>
          <a:p>
            <a:pPr lvl="2" eaLnBrk="1" hangingPunct="1"/>
            <a:r>
              <a:rPr lang="en-US" altLang="en-US"/>
              <a:t>Equivalent to 52 × log</a:t>
            </a:r>
            <a:r>
              <a:rPr lang="en-US" altLang="en-US" baseline="-25000"/>
              <a:t>10</a:t>
            </a:r>
            <a:r>
              <a:rPr lang="en-US" altLang="en-US"/>
              <a:t>2 ≈ 52 × 0.3 ≈ 16 decimal digits of precision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a:extLst>
              <a:ext uri="{FF2B5EF4-FFF2-40B4-BE49-F238E27FC236}">
                <a16:creationId xmlns:a16="http://schemas.microsoft.com/office/drawing/2014/main" id="{C7481FD4-A34F-4E6C-A14D-09928B1C51C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6557113A-9AA9-46C1-A535-0F435E6D0D23}" type="slidenum">
              <a:rPr lang="en-AU" altLang="en-US" sz="1400" smtClean="0"/>
              <a:pPr>
                <a:spcBef>
                  <a:spcPct val="0"/>
                </a:spcBef>
                <a:buClrTx/>
                <a:buSzTx/>
                <a:buFontTx/>
                <a:buNone/>
              </a:pPr>
              <a:t>25</a:t>
            </a:fld>
            <a:endParaRPr lang="en-AU" altLang="en-US" sz="1400"/>
          </a:p>
        </p:txBody>
      </p:sp>
      <p:sp>
        <p:nvSpPr>
          <p:cNvPr id="64514" name="Rectangle 2">
            <a:extLst>
              <a:ext uri="{FF2B5EF4-FFF2-40B4-BE49-F238E27FC236}">
                <a16:creationId xmlns:a16="http://schemas.microsoft.com/office/drawing/2014/main" id="{44ECA1FB-DCDE-4DE8-B18A-C58ACB834C5E}"/>
              </a:ext>
            </a:extLst>
          </p:cNvPr>
          <p:cNvSpPr>
            <a:spLocks noGrp="1" noChangeArrowheads="1"/>
          </p:cNvSpPr>
          <p:nvPr>
            <p:ph type="title"/>
          </p:nvPr>
        </p:nvSpPr>
        <p:spPr/>
        <p:txBody>
          <a:bodyPr/>
          <a:lstStyle/>
          <a:p>
            <a:pPr eaLnBrk="1" hangingPunct="1"/>
            <a:r>
              <a:rPr lang="en-US" altLang="en-US"/>
              <a:t>Floating-Point Example</a:t>
            </a:r>
            <a:endParaRPr lang="en-AU" altLang="en-US"/>
          </a:p>
        </p:txBody>
      </p:sp>
      <p:sp>
        <p:nvSpPr>
          <p:cNvPr id="291843" name="Rectangle 3">
            <a:extLst>
              <a:ext uri="{FF2B5EF4-FFF2-40B4-BE49-F238E27FC236}">
                <a16:creationId xmlns:a16="http://schemas.microsoft.com/office/drawing/2014/main" id="{C6C8B7B6-36D6-41E1-B305-B708BFB1B356}"/>
              </a:ext>
            </a:extLst>
          </p:cNvPr>
          <p:cNvSpPr>
            <a:spLocks noGrp="1" noChangeArrowheads="1"/>
          </p:cNvSpPr>
          <p:nvPr>
            <p:ph type="body" idx="1"/>
          </p:nvPr>
        </p:nvSpPr>
        <p:spPr/>
        <p:txBody>
          <a:bodyPr/>
          <a:lstStyle/>
          <a:p>
            <a:pPr eaLnBrk="1" hangingPunct="1"/>
            <a:r>
              <a:rPr lang="en-US" altLang="en-US"/>
              <a:t>Represent –0.75</a:t>
            </a:r>
          </a:p>
          <a:p>
            <a:pPr lvl="1" eaLnBrk="1" hangingPunct="1"/>
            <a:r>
              <a:rPr lang="en-US" altLang="en-US"/>
              <a:t>–0.75 = (–1)</a:t>
            </a:r>
            <a:r>
              <a:rPr lang="en-US" altLang="en-US" baseline="30000"/>
              <a:t>1</a:t>
            </a:r>
            <a:r>
              <a:rPr lang="en-US" altLang="en-US"/>
              <a:t> × 1.1</a:t>
            </a:r>
            <a:r>
              <a:rPr lang="en-US" altLang="en-US" baseline="-25000"/>
              <a:t>2</a:t>
            </a:r>
            <a:r>
              <a:rPr lang="en-US" altLang="en-US"/>
              <a:t> × 2</a:t>
            </a:r>
            <a:r>
              <a:rPr lang="en-US" altLang="en-US" baseline="30000"/>
              <a:t>–1</a:t>
            </a:r>
          </a:p>
          <a:p>
            <a:pPr lvl="1" eaLnBrk="1" hangingPunct="1"/>
            <a:r>
              <a:rPr lang="en-US" altLang="en-US"/>
              <a:t>S = </a:t>
            </a:r>
            <a:r>
              <a:rPr lang="en-US" altLang="en-US">
                <a:solidFill>
                  <a:schemeClr val="hlink"/>
                </a:solidFill>
              </a:rPr>
              <a:t>1</a:t>
            </a:r>
          </a:p>
          <a:p>
            <a:pPr lvl="1" eaLnBrk="1" hangingPunct="1"/>
            <a:r>
              <a:rPr lang="en-US" altLang="en-US"/>
              <a:t>Fraction = </a:t>
            </a:r>
            <a:r>
              <a:rPr lang="en-US" altLang="en-US">
                <a:solidFill>
                  <a:schemeClr val="tx2"/>
                </a:solidFill>
              </a:rPr>
              <a:t>1000…00</a:t>
            </a:r>
            <a:r>
              <a:rPr lang="en-US" altLang="en-US" baseline="-25000"/>
              <a:t>2</a:t>
            </a:r>
            <a:endParaRPr lang="en-US" altLang="en-US">
              <a:solidFill>
                <a:schemeClr val="folHlink"/>
              </a:solidFill>
            </a:endParaRPr>
          </a:p>
          <a:p>
            <a:pPr lvl="1" eaLnBrk="1" hangingPunct="1"/>
            <a:r>
              <a:rPr lang="en-US" altLang="en-US"/>
              <a:t>Exponent = –1 + Bias</a:t>
            </a:r>
          </a:p>
          <a:p>
            <a:pPr lvl="2" eaLnBrk="1" hangingPunct="1"/>
            <a:r>
              <a:rPr lang="en-US" altLang="en-US"/>
              <a:t>Single: –1 + 127 = 126 = </a:t>
            </a:r>
            <a:r>
              <a:rPr lang="en-US" altLang="en-US">
                <a:solidFill>
                  <a:srgbClr val="008000"/>
                </a:solidFill>
              </a:rPr>
              <a:t>01111110</a:t>
            </a:r>
            <a:r>
              <a:rPr lang="en-US" altLang="en-US" baseline="-25000"/>
              <a:t>2</a:t>
            </a:r>
            <a:endParaRPr lang="en-US" altLang="en-US"/>
          </a:p>
          <a:p>
            <a:pPr lvl="2" eaLnBrk="1" hangingPunct="1"/>
            <a:r>
              <a:rPr lang="en-US" altLang="en-US"/>
              <a:t>Double: –1 + 1023 = 1022 = </a:t>
            </a:r>
            <a:r>
              <a:rPr lang="en-US" altLang="en-US">
                <a:solidFill>
                  <a:srgbClr val="008000"/>
                </a:solidFill>
              </a:rPr>
              <a:t>01111111110</a:t>
            </a:r>
            <a:r>
              <a:rPr lang="en-US" altLang="en-US" baseline="-25000"/>
              <a:t>2</a:t>
            </a:r>
            <a:endParaRPr lang="en-US" altLang="en-US"/>
          </a:p>
          <a:p>
            <a:pPr eaLnBrk="1" hangingPunct="1"/>
            <a:r>
              <a:rPr lang="en-US" altLang="en-US"/>
              <a:t>Single: </a:t>
            </a:r>
            <a:r>
              <a:rPr lang="en-US" altLang="en-US">
                <a:solidFill>
                  <a:schemeClr val="hlink"/>
                </a:solidFill>
              </a:rPr>
              <a:t>1</a:t>
            </a:r>
            <a:r>
              <a:rPr lang="en-US" altLang="en-US">
                <a:solidFill>
                  <a:srgbClr val="008000"/>
                </a:solidFill>
              </a:rPr>
              <a:t>01111110</a:t>
            </a:r>
            <a:r>
              <a:rPr lang="en-US" altLang="en-US">
                <a:solidFill>
                  <a:schemeClr val="tx2"/>
                </a:solidFill>
              </a:rPr>
              <a:t>1000…00</a:t>
            </a:r>
          </a:p>
          <a:p>
            <a:pPr eaLnBrk="1" hangingPunct="1"/>
            <a:r>
              <a:rPr lang="en-US" altLang="en-US"/>
              <a:t>Double: </a:t>
            </a:r>
            <a:r>
              <a:rPr lang="en-US" altLang="en-US">
                <a:solidFill>
                  <a:schemeClr val="hlink"/>
                </a:solidFill>
              </a:rPr>
              <a:t>1</a:t>
            </a:r>
            <a:r>
              <a:rPr lang="en-US" altLang="en-US">
                <a:solidFill>
                  <a:srgbClr val="008000"/>
                </a:solidFill>
              </a:rPr>
              <a:t>01111111110</a:t>
            </a:r>
            <a:r>
              <a:rPr lang="en-US" altLang="en-US">
                <a:solidFill>
                  <a:schemeClr val="tx2"/>
                </a:solidFill>
              </a:rPr>
              <a:t>1000…00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18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1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1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18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18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18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1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a:extLst>
              <a:ext uri="{FF2B5EF4-FFF2-40B4-BE49-F238E27FC236}">
                <a16:creationId xmlns:a16="http://schemas.microsoft.com/office/drawing/2014/main" id="{8CD45760-862A-4583-8FD7-53A88E2F807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968A6EA2-7718-493F-B2E2-1F313924B0F4}" type="slidenum">
              <a:rPr lang="en-AU" altLang="en-US" sz="1400" smtClean="0"/>
              <a:pPr>
                <a:spcBef>
                  <a:spcPct val="0"/>
                </a:spcBef>
                <a:buClrTx/>
                <a:buSzTx/>
                <a:buFontTx/>
                <a:buNone/>
              </a:pPr>
              <a:t>26</a:t>
            </a:fld>
            <a:endParaRPr lang="en-AU" altLang="en-US" sz="1400"/>
          </a:p>
        </p:txBody>
      </p:sp>
      <p:sp>
        <p:nvSpPr>
          <p:cNvPr id="66562" name="Rectangle 2">
            <a:extLst>
              <a:ext uri="{FF2B5EF4-FFF2-40B4-BE49-F238E27FC236}">
                <a16:creationId xmlns:a16="http://schemas.microsoft.com/office/drawing/2014/main" id="{3DD00C24-E4AA-4352-B385-2A7F0DD4E952}"/>
              </a:ext>
            </a:extLst>
          </p:cNvPr>
          <p:cNvSpPr>
            <a:spLocks noGrp="1" noChangeArrowheads="1"/>
          </p:cNvSpPr>
          <p:nvPr>
            <p:ph type="title"/>
          </p:nvPr>
        </p:nvSpPr>
        <p:spPr/>
        <p:txBody>
          <a:bodyPr/>
          <a:lstStyle/>
          <a:p>
            <a:pPr eaLnBrk="1" hangingPunct="1"/>
            <a:r>
              <a:rPr lang="en-US" altLang="en-US"/>
              <a:t>Floating-Point Example</a:t>
            </a:r>
            <a:endParaRPr lang="en-AU" altLang="en-US"/>
          </a:p>
        </p:txBody>
      </p:sp>
      <p:sp>
        <p:nvSpPr>
          <p:cNvPr id="293891" name="Rectangle 3">
            <a:extLst>
              <a:ext uri="{FF2B5EF4-FFF2-40B4-BE49-F238E27FC236}">
                <a16:creationId xmlns:a16="http://schemas.microsoft.com/office/drawing/2014/main" id="{4DF672A9-DABA-438C-AD2E-209E656F458C}"/>
              </a:ext>
            </a:extLst>
          </p:cNvPr>
          <p:cNvSpPr>
            <a:spLocks noGrp="1" noChangeArrowheads="1"/>
          </p:cNvSpPr>
          <p:nvPr>
            <p:ph type="body" idx="1"/>
          </p:nvPr>
        </p:nvSpPr>
        <p:spPr/>
        <p:txBody>
          <a:bodyPr/>
          <a:lstStyle/>
          <a:p>
            <a:pPr eaLnBrk="1" hangingPunct="1">
              <a:lnSpc>
                <a:spcPct val="90000"/>
              </a:lnSpc>
            </a:pPr>
            <a:r>
              <a:rPr lang="en-US" altLang="en-US"/>
              <a:t>What number is represented by the single-precision float</a:t>
            </a:r>
          </a:p>
          <a:p>
            <a:pPr eaLnBrk="1" hangingPunct="1">
              <a:lnSpc>
                <a:spcPct val="90000"/>
              </a:lnSpc>
              <a:buFont typeface="Wingdings" panose="05000000000000000000" pitchFamily="2" charset="2"/>
              <a:buNone/>
            </a:pPr>
            <a:r>
              <a:rPr lang="en-US" altLang="en-US">
                <a:solidFill>
                  <a:schemeClr val="hlink"/>
                </a:solidFill>
              </a:rPr>
              <a:t>	1</a:t>
            </a:r>
            <a:r>
              <a:rPr lang="en-US" altLang="en-US">
                <a:solidFill>
                  <a:srgbClr val="008000"/>
                </a:solidFill>
              </a:rPr>
              <a:t>10000001</a:t>
            </a:r>
            <a:r>
              <a:rPr lang="en-US" altLang="en-US">
                <a:solidFill>
                  <a:schemeClr val="tx2"/>
                </a:solidFill>
              </a:rPr>
              <a:t>01000…00</a:t>
            </a:r>
          </a:p>
          <a:p>
            <a:pPr lvl="1" eaLnBrk="1" hangingPunct="1">
              <a:lnSpc>
                <a:spcPct val="90000"/>
              </a:lnSpc>
            </a:pPr>
            <a:r>
              <a:rPr lang="en-US" altLang="en-US"/>
              <a:t>S = </a:t>
            </a:r>
            <a:r>
              <a:rPr lang="en-US" altLang="en-US">
                <a:solidFill>
                  <a:schemeClr val="hlink"/>
                </a:solidFill>
              </a:rPr>
              <a:t>1</a:t>
            </a:r>
          </a:p>
          <a:p>
            <a:pPr lvl="1" eaLnBrk="1" hangingPunct="1">
              <a:lnSpc>
                <a:spcPct val="90000"/>
              </a:lnSpc>
            </a:pPr>
            <a:r>
              <a:rPr lang="en-US" altLang="en-US"/>
              <a:t>Fraction = </a:t>
            </a:r>
            <a:r>
              <a:rPr lang="en-US" altLang="en-US">
                <a:solidFill>
                  <a:schemeClr val="tx2"/>
                </a:solidFill>
              </a:rPr>
              <a:t>01000…00</a:t>
            </a:r>
            <a:r>
              <a:rPr lang="en-US" altLang="en-US" baseline="-25000"/>
              <a:t>2</a:t>
            </a:r>
            <a:endParaRPr lang="en-US" altLang="en-US">
              <a:solidFill>
                <a:schemeClr val="folHlink"/>
              </a:solidFill>
            </a:endParaRPr>
          </a:p>
          <a:p>
            <a:pPr lvl="1" eaLnBrk="1" hangingPunct="1">
              <a:lnSpc>
                <a:spcPct val="90000"/>
              </a:lnSpc>
            </a:pPr>
            <a:r>
              <a:rPr lang="en-US" altLang="en-US"/>
              <a:t>Exponent = </a:t>
            </a:r>
            <a:r>
              <a:rPr lang="en-US" altLang="en-US">
                <a:solidFill>
                  <a:srgbClr val="008000"/>
                </a:solidFill>
              </a:rPr>
              <a:t>10000001</a:t>
            </a:r>
            <a:r>
              <a:rPr lang="en-US" altLang="en-US" baseline="-25000"/>
              <a:t>2</a:t>
            </a:r>
            <a:r>
              <a:rPr lang="en-US" altLang="en-US"/>
              <a:t> = 129</a:t>
            </a:r>
          </a:p>
          <a:p>
            <a:pPr eaLnBrk="1" hangingPunct="1">
              <a:lnSpc>
                <a:spcPct val="90000"/>
              </a:lnSpc>
            </a:pPr>
            <a:r>
              <a:rPr lang="en-US" altLang="en-US"/>
              <a:t>x = (–1)</a:t>
            </a:r>
            <a:r>
              <a:rPr lang="en-US" altLang="en-US" baseline="30000"/>
              <a:t>1</a:t>
            </a:r>
            <a:r>
              <a:rPr lang="en-US" altLang="en-US"/>
              <a:t> × (1 + 01</a:t>
            </a:r>
            <a:r>
              <a:rPr lang="en-US" altLang="en-US" baseline="-25000"/>
              <a:t>2</a:t>
            </a:r>
            <a:r>
              <a:rPr lang="en-US" altLang="en-US"/>
              <a:t>) × 2</a:t>
            </a:r>
            <a:r>
              <a:rPr lang="en-US" altLang="en-US" baseline="30000"/>
              <a:t>(129 – 127)</a:t>
            </a:r>
            <a:endParaRPr lang="en-US" altLang="en-US"/>
          </a:p>
          <a:p>
            <a:pPr lvl="1" eaLnBrk="1" hangingPunct="1">
              <a:lnSpc>
                <a:spcPct val="90000"/>
              </a:lnSpc>
              <a:buFont typeface="Wingdings" panose="05000000000000000000" pitchFamily="2" charset="2"/>
              <a:buNone/>
            </a:pPr>
            <a:r>
              <a:rPr lang="en-US" altLang="en-US"/>
              <a:t>	= (–1) × 1.25 × 2</a:t>
            </a:r>
            <a:r>
              <a:rPr lang="en-US" altLang="en-US" baseline="30000"/>
              <a:t>2</a:t>
            </a:r>
            <a:endParaRPr lang="en-US" altLang="en-US"/>
          </a:p>
          <a:p>
            <a:pPr lvl="1" eaLnBrk="1" hangingPunct="1">
              <a:lnSpc>
                <a:spcPct val="90000"/>
              </a:lnSpc>
              <a:buFont typeface="Wingdings" panose="05000000000000000000" pitchFamily="2" charset="2"/>
              <a:buNone/>
            </a:pPr>
            <a:r>
              <a:rPr lang="en-US" altLang="en-US"/>
              <a:t>	= –5.0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38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38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389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938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38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3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a:extLst>
              <a:ext uri="{FF2B5EF4-FFF2-40B4-BE49-F238E27FC236}">
                <a16:creationId xmlns:a16="http://schemas.microsoft.com/office/drawing/2014/main" id="{CE8D0D6D-0C4E-4F49-9654-8832CD53A07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B2015E2A-06F1-4A3E-B3E7-C9F39DCBD0BB}" type="slidenum">
              <a:rPr lang="en-AU" altLang="en-US" sz="1400" smtClean="0"/>
              <a:pPr>
                <a:spcBef>
                  <a:spcPct val="0"/>
                </a:spcBef>
                <a:buClrTx/>
                <a:buSzTx/>
                <a:buFontTx/>
                <a:buNone/>
              </a:pPr>
              <a:t>27</a:t>
            </a:fld>
            <a:endParaRPr lang="en-AU" altLang="en-US" sz="1400"/>
          </a:p>
        </p:txBody>
      </p:sp>
      <p:sp>
        <p:nvSpPr>
          <p:cNvPr id="68610" name="Rectangle 4">
            <a:extLst>
              <a:ext uri="{FF2B5EF4-FFF2-40B4-BE49-F238E27FC236}">
                <a16:creationId xmlns:a16="http://schemas.microsoft.com/office/drawing/2014/main" id="{85DC9BEA-DCFD-4F35-9ACF-695DD418AF1E}"/>
              </a:ext>
            </a:extLst>
          </p:cNvPr>
          <p:cNvSpPr>
            <a:spLocks noGrp="1" noChangeArrowheads="1"/>
          </p:cNvSpPr>
          <p:nvPr>
            <p:ph type="title"/>
          </p:nvPr>
        </p:nvSpPr>
        <p:spPr/>
        <p:txBody>
          <a:bodyPr/>
          <a:lstStyle/>
          <a:p>
            <a:pPr eaLnBrk="1" hangingPunct="1"/>
            <a:r>
              <a:rPr lang="en-US" altLang="en-US"/>
              <a:t>Floating-Point Addition</a:t>
            </a:r>
            <a:endParaRPr lang="en-AU" altLang="en-US"/>
          </a:p>
        </p:txBody>
      </p:sp>
      <p:sp>
        <p:nvSpPr>
          <p:cNvPr id="68611" name="Rectangle 5">
            <a:extLst>
              <a:ext uri="{FF2B5EF4-FFF2-40B4-BE49-F238E27FC236}">
                <a16:creationId xmlns:a16="http://schemas.microsoft.com/office/drawing/2014/main" id="{45639C19-380C-4FB6-AD19-194BEC927F85}"/>
              </a:ext>
            </a:extLst>
          </p:cNvPr>
          <p:cNvSpPr>
            <a:spLocks noGrp="1" noChangeArrowheads="1"/>
          </p:cNvSpPr>
          <p:nvPr>
            <p:ph type="body" idx="1"/>
          </p:nvPr>
        </p:nvSpPr>
        <p:spPr/>
        <p:txBody>
          <a:bodyPr/>
          <a:lstStyle/>
          <a:p>
            <a:pPr eaLnBrk="1" hangingPunct="1">
              <a:lnSpc>
                <a:spcPct val="90000"/>
              </a:lnSpc>
            </a:pPr>
            <a:r>
              <a:rPr lang="en-US" altLang="en-US" sz="2800"/>
              <a:t>Consider a 4-digit decimal example</a:t>
            </a:r>
          </a:p>
          <a:p>
            <a:pPr lvl="1" eaLnBrk="1" hangingPunct="1">
              <a:lnSpc>
                <a:spcPct val="90000"/>
              </a:lnSpc>
            </a:pPr>
            <a:r>
              <a:rPr lang="en-US" altLang="en-US" sz="2400"/>
              <a:t>9.999 × 10</a:t>
            </a:r>
            <a:r>
              <a:rPr lang="en-US" altLang="en-US" sz="2400" baseline="30000"/>
              <a:t>1</a:t>
            </a:r>
            <a:r>
              <a:rPr lang="en-US" altLang="en-US" sz="2400"/>
              <a:t> + 1.610 × 10</a:t>
            </a:r>
            <a:r>
              <a:rPr lang="en-US" altLang="en-US" sz="2400" baseline="30000"/>
              <a:t>–1</a:t>
            </a:r>
          </a:p>
          <a:p>
            <a:pPr eaLnBrk="1" hangingPunct="1">
              <a:lnSpc>
                <a:spcPct val="90000"/>
              </a:lnSpc>
            </a:pPr>
            <a:r>
              <a:rPr lang="en-US" altLang="en-US" sz="2800"/>
              <a:t>1. Align decimal points</a:t>
            </a:r>
          </a:p>
          <a:p>
            <a:pPr lvl="1" eaLnBrk="1" hangingPunct="1">
              <a:lnSpc>
                <a:spcPct val="90000"/>
              </a:lnSpc>
            </a:pPr>
            <a:r>
              <a:rPr lang="en-US" altLang="en-US" sz="2400"/>
              <a:t>Shift number with smaller exponent</a:t>
            </a:r>
          </a:p>
          <a:p>
            <a:pPr lvl="1" eaLnBrk="1" hangingPunct="1">
              <a:lnSpc>
                <a:spcPct val="90000"/>
              </a:lnSpc>
            </a:pPr>
            <a:r>
              <a:rPr lang="en-US" altLang="en-US" sz="2400"/>
              <a:t>9.999 × 10</a:t>
            </a:r>
            <a:r>
              <a:rPr lang="en-US" altLang="en-US" sz="2400" baseline="30000"/>
              <a:t>1</a:t>
            </a:r>
            <a:r>
              <a:rPr lang="en-US" altLang="en-US" sz="2400"/>
              <a:t> + 0.016 × 10</a:t>
            </a:r>
            <a:r>
              <a:rPr lang="en-US" altLang="en-US" sz="2400" baseline="30000"/>
              <a:t>1</a:t>
            </a:r>
          </a:p>
          <a:p>
            <a:pPr eaLnBrk="1" hangingPunct="1">
              <a:lnSpc>
                <a:spcPct val="90000"/>
              </a:lnSpc>
            </a:pPr>
            <a:r>
              <a:rPr lang="en-US" altLang="en-US" sz="2800"/>
              <a:t>2. Add significands</a:t>
            </a:r>
          </a:p>
          <a:p>
            <a:pPr lvl="1" eaLnBrk="1" hangingPunct="1">
              <a:lnSpc>
                <a:spcPct val="90000"/>
              </a:lnSpc>
            </a:pPr>
            <a:r>
              <a:rPr lang="en-US" altLang="en-US" sz="2400"/>
              <a:t>9.999 × 10</a:t>
            </a:r>
            <a:r>
              <a:rPr lang="en-US" altLang="en-US" sz="2400" baseline="30000"/>
              <a:t>1</a:t>
            </a:r>
            <a:r>
              <a:rPr lang="en-US" altLang="en-US" sz="2400"/>
              <a:t> + 0.016 × 10</a:t>
            </a:r>
            <a:r>
              <a:rPr lang="en-US" altLang="en-US" sz="2400" baseline="30000"/>
              <a:t>1</a:t>
            </a:r>
            <a:r>
              <a:rPr lang="en-US" altLang="en-US" sz="2400"/>
              <a:t> = 10.015 × 10</a:t>
            </a:r>
            <a:r>
              <a:rPr lang="en-US" altLang="en-US" sz="2400" baseline="30000"/>
              <a:t>1</a:t>
            </a:r>
          </a:p>
          <a:p>
            <a:pPr eaLnBrk="1" hangingPunct="1">
              <a:lnSpc>
                <a:spcPct val="90000"/>
              </a:lnSpc>
            </a:pPr>
            <a:r>
              <a:rPr lang="en-US" altLang="en-US" sz="2800"/>
              <a:t>3. Normalize result &amp; check for over/underflow</a:t>
            </a:r>
          </a:p>
          <a:p>
            <a:pPr lvl="1" eaLnBrk="1" hangingPunct="1">
              <a:lnSpc>
                <a:spcPct val="90000"/>
              </a:lnSpc>
            </a:pPr>
            <a:r>
              <a:rPr lang="en-US" altLang="en-US" sz="2400"/>
              <a:t>1.0015 × 10</a:t>
            </a:r>
            <a:r>
              <a:rPr lang="en-US" altLang="en-US" sz="2400" baseline="30000"/>
              <a:t>2</a:t>
            </a:r>
          </a:p>
          <a:p>
            <a:pPr eaLnBrk="1" hangingPunct="1">
              <a:lnSpc>
                <a:spcPct val="90000"/>
              </a:lnSpc>
            </a:pPr>
            <a:r>
              <a:rPr lang="en-US" altLang="en-US" sz="2800"/>
              <a:t>4. Round and renormalize if necessary</a:t>
            </a:r>
          </a:p>
          <a:p>
            <a:pPr lvl="1" eaLnBrk="1" hangingPunct="1">
              <a:lnSpc>
                <a:spcPct val="90000"/>
              </a:lnSpc>
            </a:pPr>
            <a:r>
              <a:rPr lang="en-US" altLang="en-US" sz="2400"/>
              <a:t>1.002 × 10</a:t>
            </a:r>
            <a:r>
              <a:rPr lang="en-US" altLang="en-US" sz="2400" baseline="30000"/>
              <a:t>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a:extLst>
              <a:ext uri="{FF2B5EF4-FFF2-40B4-BE49-F238E27FC236}">
                <a16:creationId xmlns:a16="http://schemas.microsoft.com/office/drawing/2014/main" id="{EFA016B3-4760-4221-B897-13E783EF54F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70991F68-1754-45CC-8F6F-CEC7F7E8879E}" type="slidenum">
              <a:rPr lang="en-AU" altLang="en-US" sz="1400" smtClean="0"/>
              <a:pPr>
                <a:spcBef>
                  <a:spcPct val="0"/>
                </a:spcBef>
                <a:buClrTx/>
                <a:buSzTx/>
                <a:buFontTx/>
                <a:buNone/>
              </a:pPr>
              <a:t>28</a:t>
            </a:fld>
            <a:endParaRPr lang="en-AU" altLang="en-US" sz="1400"/>
          </a:p>
        </p:txBody>
      </p:sp>
      <p:sp>
        <p:nvSpPr>
          <p:cNvPr id="70658" name="Rectangle 4">
            <a:extLst>
              <a:ext uri="{FF2B5EF4-FFF2-40B4-BE49-F238E27FC236}">
                <a16:creationId xmlns:a16="http://schemas.microsoft.com/office/drawing/2014/main" id="{1D444CA3-F8BF-4F41-8BAE-7C419464066B}"/>
              </a:ext>
            </a:extLst>
          </p:cNvPr>
          <p:cNvSpPr>
            <a:spLocks noGrp="1" noChangeArrowheads="1"/>
          </p:cNvSpPr>
          <p:nvPr>
            <p:ph type="title"/>
          </p:nvPr>
        </p:nvSpPr>
        <p:spPr/>
        <p:txBody>
          <a:bodyPr/>
          <a:lstStyle/>
          <a:p>
            <a:pPr eaLnBrk="1" hangingPunct="1"/>
            <a:r>
              <a:rPr lang="en-US" altLang="en-US"/>
              <a:t>Floating-Point Addition</a:t>
            </a:r>
            <a:endParaRPr lang="en-AU" altLang="en-US"/>
          </a:p>
        </p:txBody>
      </p:sp>
      <p:sp>
        <p:nvSpPr>
          <p:cNvPr id="70659" name="Rectangle 5">
            <a:extLst>
              <a:ext uri="{FF2B5EF4-FFF2-40B4-BE49-F238E27FC236}">
                <a16:creationId xmlns:a16="http://schemas.microsoft.com/office/drawing/2014/main" id="{E785CCCE-1686-419B-AFF3-8C562B6C7758}"/>
              </a:ext>
            </a:extLst>
          </p:cNvPr>
          <p:cNvSpPr>
            <a:spLocks noGrp="1" noChangeArrowheads="1"/>
          </p:cNvSpPr>
          <p:nvPr>
            <p:ph type="body" idx="1"/>
          </p:nvPr>
        </p:nvSpPr>
        <p:spPr/>
        <p:txBody>
          <a:bodyPr/>
          <a:lstStyle/>
          <a:p>
            <a:pPr eaLnBrk="1" hangingPunct="1">
              <a:lnSpc>
                <a:spcPct val="90000"/>
              </a:lnSpc>
            </a:pPr>
            <a:r>
              <a:rPr lang="en-US" altLang="en-US" sz="2800"/>
              <a:t>Now consider a 4-digit binary example</a:t>
            </a:r>
          </a:p>
          <a:p>
            <a:pPr lvl="1" eaLnBrk="1" hangingPunct="1">
              <a:lnSpc>
                <a:spcPct val="90000"/>
              </a:lnSpc>
            </a:pPr>
            <a:r>
              <a:rPr lang="en-US" altLang="en-US" sz="2400"/>
              <a:t>1.000</a:t>
            </a:r>
            <a:r>
              <a:rPr lang="en-US" altLang="en-US" sz="2400" baseline="-25000"/>
              <a:t>2</a:t>
            </a:r>
            <a:r>
              <a:rPr lang="en-US" altLang="en-US" sz="2400"/>
              <a:t> × 2</a:t>
            </a:r>
            <a:r>
              <a:rPr lang="en-US" altLang="en-US" sz="2400" baseline="30000"/>
              <a:t>–1</a:t>
            </a:r>
            <a:r>
              <a:rPr lang="en-US" altLang="en-US" sz="2400"/>
              <a:t> + –1.110</a:t>
            </a:r>
            <a:r>
              <a:rPr lang="en-US" altLang="en-US" sz="2400" baseline="-25000"/>
              <a:t>2</a:t>
            </a:r>
            <a:r>
              <a:rPr lang="en-US" altLang="en-US" sz="2400"/>
              <a:t> × 2</a:t>
            </a:r>
            <a:r>
              <a:rPr lang="en-US" altLang="en-US" sz="2400" baseline="30000"/>
              <a:t>–2</a:t>
            </a:r>
            <a:r>
              <a:rPr lang="en-US" altLang="en-US" sz="2400"/>
              <a:t> (0.5 + –0.4375)</a:t>
            </a:r>
          </a:p>
          <a:p>
            <a:pPr eaLnBrk="1" hangingPunct="1">
              <a:lnSpc>
                <a:spcPct val="90000"/>
              </a:lnSpc>
            </a:pPr>
            <a:r>
              <a:rPr lang="en-US" altLang="en-US" sz="2800"/>
              <a:t>1. Align binary points</a:t>
            </a:r>
          </a:p>
          <a:p>
            <a:pPr lvl="1" eaLnBrk="1" hangingPunct="1">
              <a:lnSpc>
                <a:spcPct val="90000"/>
              </a:lnSpc>
            </a:pPr>
            <a:r>
              <a:rPr lang="en-US" altLang="en-US" sz="2400"/>
              <a:t>Shift number with smaller exponent</a:t>
            </a:r>
          </a:p>
          <a:p>
            <a:pPr lvl="1" eaLnBrk="1" hangingPunct="1">
              <a:lnSpc>
                <a:spcPct val="90000"/>
              </a:lnSpc>
            </a:pPr>
            <a:r>
              <a:rPr lang="en-US" altLang="en-US" sz="2400"/>
              <a:t>1.000</a:t>
            </a:r>
            <a:r>
              <a:rPr lang="en-US" altLang="en-US" sz="2400" baseline="-25000"/>
              <a:t>2</a:t>
            </a:r>
            <a:r>
              <a:rPr lang="en-US" altLang="en-US" sz="2400"/>
              <a:t> × 2</a:t>
            </a:r>
            <a:r>
              <a:rPr lang="en-US" altLang="en-US" sz="2400" baseline="30000"/>
              <a:t>–1</a:t>
            </a:r>
            <a:r>
              <a:rPr lang="en-US" altLang="en-US" sz="2400"/>
              <a:t> + –0.111</a:t>
            </a:r>
            <a:r>
              <a:rPr lang="en-US" altLang="en-US" sz="2400" baseline="-25000"/>
              <a:t>2</a:t>
            </a:r>
            <a:r>
              <a:rPr lang="en-US" altLang="en-US" sz="2400"/>
              <a:t> × 2</a:t>
            </a:r>
            <a:r>
              <a:rPr lang="en-US" altLang="en-US" sz="2400" baseline="30000"/>
              <a:t>–1</a:t>
            </a:r>
          </a:p>
          <a:p>
            <a:pPr eaLnBrk="1" hangingPunct="1">
              <a:lnSpc>
                <a:spcPct val="90000"/>
              </a:lnSpc>
            </a:pPr>
            <a:r>
              <a:rPr lang="en-US" altLang="en-US" sz="2800"/>
              <a:t>2. Add significands</a:t>
            </a:r>
          </a:p>
          <a:p>
            <a:pPr lvl="1" eaLnBrk="1" hangingPunct="1">
              <a:lnSpc>
                <a:spcPct val="90000"/>
              </a:lnSpc>
            </a:pPr>
            <a:r>
              <a:rPr lang="en-US" altLang="en-US" sz="2400"/>
              <a:t>1.000</a:t>
            </a:r>
            <a:r>
              <a:rPr lang="en-US" altLang="en-US" sz="2400" baseline="-25000"/>
              <a:t>2</a:t>
            </a:r>
            <a:r>
              <a:rPr lang="en-US" altLang="en-US" sz="2400"/>
              <a:t> × 2</a:t>
            </a:r>
            <a:r>
              <a:rPr lang="en-US" altLang="en-US" sz="2400" baseline="30000"/>
              <a:t>–1</a:t>
            </a:r>
            <a:r>
              <a:rPr lang="en-US" altLang="en-US" sz="2400"/>
              <a:t> + –0.111</a:t>
            </a:r>
            <a:r>
              <a:rPr lang="en-US" altLang="en-US" sz="2400" baseline="-25000"/>
              <a:t>2</a:t>
            </a:r>
            <a:r>
              <a:rPr lang="en-US" altLang="en-US" sz="2400"/>
              <a:t> × 2</a:t>
            </a:r>
            <a:r>
              <a:rPr lang="en-US" altLang="en-US" sz="2400" baseline="30000"/>
              <a:t>–</a:t>
            </a:r>
            <a:r>
              <a:rPr lang="en-US" altLang="en-US" sz="2400"/>
              <a:t>1 = 0.001</a:t>
            </a:r>
            <a:r>
              <a:rPr lang="en-US" altLang="en-US" sz="2400" baseline="-25000"/>
              <a:t>2</a:t>
            </a:r>
            <a:r>
              <a:rPr lang="en-US" altLang="en-US" sz="2400"/>
              <a:t> × 2</a:t>
            </a:r>
            <a:r>
              <a:rPr lang="en-US" altLang="en-US" sz="2400" baseline="30000"/>
              <a:t>–1</a:t>
            </a:r>
          </a:p>
          <a:p>
            <a:pPr eaLnBrk="1" hangingPunct="1">
              <a:lnSpc>
                <a:spcPct val="90000"/>
              </a:lnSpc>
            </a:pPr>
            <a:r>
              <a:rPr lang="en-US" altLang="en-US" sz="2800"/>
              <a:t>3. Normalize result &amp; check for over/underflow</a:t>
            </a:r>
          </a:p>
          <a:p>
            <a:pPr lvl="1" eaLnBrk="1" hangingPunct="1">
              <a:lnSpc>
                <a:spcPct val="90000"/>
              </a:lnSpc>
            </a:pPr>
            <a:r>
              <a:rPr lang="en-US" altLang="en-US" sz="2400"/>
              <a:t>1.000</a:t>
            </a:r>
            <a:r>
              <a:rPr lang="en-US" altLang="en-US" sz="2400" baseline="-25000"/>
              <a:t>2</a:t>
            </a:r>
            <a:r>
              <a:rPr lang="en-US" altLang="en-US" sz="2400"/>
              <a:t> × 2</a:t>
            </a:r>
            <a:r>
              <a:rPr lang="en-US" altLang="en-US" sz="2400" baseline="30000"/>
              <a:t>–4</a:t>
            </a:r>
            <a:r>
              <a:rPr lang="en-US" altLang="en-US" sz="2400"/>
              <a:t>, with no over/underflow</a:t>
            </a:r>
          </a:p>
          <a:p>
            <a:pPr eaLnBrk="1" hangingPunct="1">
              <a:lnSpc>
                <a:spcPct val="90000"/>
              </a:lnSpc>
            </a:pPr>
            <a:r>
              <a:rPr lang="en-US" altLang="en-US" sz="2800"/>
              <a:t>4. Round and renormalize if necessary</a:t>
            </a:r>
          </a:p>
          <a:p>
            <a:pPr lvl="1" eaLnBrk="1" hangingPunct="1">
              <a:lnSpc>
                <a:spcPct val="90000"/>
              </a:lnSpc>
            </a:pPr>
            <a:r>
              <a:rPr lang="en-US" altLang="en-US" sz="2400"/>
              <a:t>1.000</a:t>
            </a:r>
            <a:r>
              <a:rPr lang="en-US" altLang="en-US" sz="2400" baseline="-25000"/>
              <a:t>2</a:t>
            </a:r>
            <a:r>
              <a:rPr lang="en-US" altLang="en-US" sz="2400"/>
              <a:t> × 2</a:t>
            </a:r>
            <a:r>
              <a:rPr lang="en-US" altLang="en-US" sz="2400" baseline="30000"/>
              <a:t>–4</a:t>
            </a:r>
            <a:r>
              <a:rPr lang="en-US" altLang="en-US" sz="2400"/>
              <a:t> (no change)  = 0.0625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a:extLst>
              <a:ext uri="{FF2B5EF4-FFF2-40B4-BE49-F238E27FC236}">
                <a16:creationId xmlns:a16="http://schemas.microsoft.com/office/drawing/2014/main" id="{68AB91FE-6F12-4D2E-B760-6F8755BD94F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316B8337-7553-416B-8463-EBD6275D3CA3}" type="slidenum">
              <a:rPr lang="en-AU" altLang="en-US" sz="1400" smtClean="0"/>
              <a:pPr>
                <a:spcBef>
                  <a:spcPct val="0"/>
                </a:spcBef>
                <a:buClrTx/>
                <a:buSzTx/>
                <a:buFontTx/>
                <a:buNone/>
              </a:pPr>
              <a:t>29</a:t>
            </a:fld>
            <a:endParaRPr lang="en-AU" altLang="en-US" sz="1400"/>
          </a:p>
        </p:txBody>
      </p:sp>
      <p:sp>
        <p:nvSpPr>
          <p:cNvPr id="72706" name="Rectangle 2">
            <a:extLst>
              <a:ext uri="{FF2B5EF4-FFF2-40B4-BE49-F238E27FC236}">
                <a16:creationId xmlns:a16="http://schemas.microsoft.com/office/drawing/2014/main" id="{68FC353C-218B-4E74-BEDE-3B527F0F3FF7}"/>
              </a:ext>
            </a:extLst>
          </p:cNvPr>
          <p:cNvSpPr>
            <a:spLocks noGrp="1" noChangeArrowheads="1"/>
          </p:cNvSpPr>
          <p:nvPr>
            <p:ph type="title"/>
          </p:nvPr>
        </p:nvSpPr>
        <p:spPr/>
        <p:txBody>
          <a:bodyPr/>
          <a:lstStyle/>
          <a:p>
            <a:pPr eaLnBrk="1" hangingPunct="1"/>
            <a:r>
              <a:rPr lang="en-US" altLang="en-US"/>
              <a:t>FP Adder Hardware</a:t>
            </a:r>
            <a:endParaRPr lang="en-AU" altLang="en-US"/>
          </a:p>
        </p:txBody>
      </p:sp>
      <p:sp>
        <p:nvSpPr>
          <p:cNvPr id="72707" name="Rectangle 3">
            <a:extLst>
              <a:ext uri="{FF2B5EF4-FFF2-40B4-BE49-F238E27FC236}">
                <a16:creationId xmlns:a16="http://schemas.microsoft.com/office/drawing/2014/main" id="{049B0C7A-F02D-4B1D-900C-95F2870D3274}"/>
              </a:ext>
            </a:extLst>
          </p:cNvPr>
          <p:cNvSpPr>
            <a:spLocks noGrp="1" noChangeArrowheads="1"/>
          </p:cNvSpPr>
          <p:nvPr>
            <p:ph type="body" idx="1"/>
          </p:nvPr>
        </p:nvSpPr>
        <p:spPr/>
        <p:txBody>
          <a:bodyPr/>
          <a:lstStyle/>
          <a:p>
            <a:pPr eaLnBrk="1" hangingPunct="1"/>
            <a:r>
              <a:rPr lang="en-US" altLang="en-US"/>
              <a:t>Much more complex than integer adder</a:t>
            </a:r>
          </a:p>
          <a:p>
            <a:pPr eaLnBrk="1" hangingPunct="1"/>
            <a:r>
              <a:rPr lang="en-US" altLang="en-US"/>
              <a:t>Doing it in one clock cycle would take too long</a:t>
            </a:r>
          </a:p>
          <a:p>
            <a:pPr lvl="1" eaLnBrk="1" hangingPunct="1"/>
            <a:r>
              <a:rPr lang="en-US" altLang="en-US"/>
              <a:t>Much longer than integer operations</a:t>
            </a:r>
          </a:p>
          <a:p>
            <a:pPr lvl="1" eaLnBrk="1" hangingPunct="1"/>
            <a:r>
              <a:rPr lang="en-US" altLang="en-US"/>
              <a:t>Slower clock would penalize all instructions</a:t>
            </a:r>
          </a:p>
          <a:p>
            <a:pPr eaLnBrk="1" hangingPunct="1"/>
            <a:r>
              <a:rPr lang="en-US" altLang="en-US"/>
              <a:t>FP adder usually takes several cycles</a:t>
            </a:r>
          </a:p>
          <a:p>
            <a:pPr lvl="1" eaLnBrk="1" hangingPunct="1"/>
            <a:r>
              <a:rPr lang="en-US" altLang="en-US"/>
              <a:t>Can be pipelined</a:t>
            </a:r>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a:extLst>
              <a:ext uri="{FF2B5EF4-FFF2-40B4-BE49-F238E27FC236}">
                <a16:creationId xmlns:a16="http://schemas.microsoft.com/office/drawing/2014/main" id="{E0599903-C1C2-473E-A22F-42AC0F43C72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651D89C5-E37F-4381-91E5-DD448CEA2CA7}" type="slidenum">
              <a:rPr lang="en-AU" altLang="en-US" sz="1400" smtClean="0"/>
              <a:pPr>
                <a:spcBef>
                  <a:spcPct val="0"/>
                </a:spcBef>
                <a:buClrTx/>
                <a:buSzTx/>
                <a:buFontTx/>
                <a:buNone/>
              </a:pPr>
              <a:t>3</a:t>
            </a:fld>
            <a:endParaRPr lang="en-AU" altLang="en-US" sz="1400"/>
          </a:p>
        </p:txBody>
      </p:sp>
      <p:pic>
        <p:nvPicPr>
          <p:cNvPr id="19458" name="Picture 9" descr="f03-01-P374493">
            <a:extLst>
              <a:ext uri="{FF2B5EF4-FFF2-40B4-BE49-F238E27FC236}">
                <a16:creationId xmlns:a16="http://schemas.microsoft.com/office/drawing/2014/main" id="{67D733F8-6B55-4004-B014-30BFE8243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844675"/>
            <a:ext cx="693896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7B193F9D-3048-44DC-B908-3D94EEA47340}"/>
              </a:ext>
            </a:extLst>
          </p:cNvPr>
          <p:cNvSpPr>
            <a:spLocks noGrp="1" noChangeArrowheads="1"/>
          </p:cNvSpPr>
          <p:nvPr>
            <p:ph type="title"/>
          </p:nvPr>
        </p:nvSpPr>
        <p:spPr/>
        <p:txBody>
          <a:bodyPr/>
          <a:lstStyle/>
          <a:p>
            <a:pPr eaLnBrk="1" hangingPunct="1"/>
            <a:r>
              <a:rPr lang="en-AU" altLang="en-US"/>
              <a:t>Integer Addition</a:t>
            </a:r>
          </a:p>
        </p:txBody>
      </p:sp>
      <p:sp>
        <p:nvSpPr>
          <p:cNvPr id="19460" name="Rectangle 3">
            <a:extLst>
              <a:ext uri="{FF2B5EF4-FFF2-40B4-BE49-F238E27FC236}">
                <a16:creationId xmlns:a16="http://schemas.microsoft.com/office/drawing/2014/main" id="{42699427-E3F3-4C5C-AFAE-646980E488F5}"/>
              </a:ext>
            </a:extLst>
          </p:cNvPr>
          <p:cNvSpPr>
            <a:spLocks noGrp="1" noChangeArrowheads="1"/>
          </p:cNvSpPr>
          <p:nvPr>
            <p:ph type="body" idx="1"/>
          </p:nvPr>
        </p:nvSpPr>
        <p:spPr>
          <a:xfrm>
            <a:off x="684213" y="1125538"/>
            <a:ext cx="8270875" cy="674687"/>
          </a:xfrm>
        </p:spPr>
        <p:txBody>
          <a:bodyPr/>
          <a:lstStyle/>
          <a:p>
            <a:pPr eaLnBrk="1" hangingPunct="1"/>
            <a:r>
              <a:rPr lang="en-US" altLang="en-US"/>
              <a:t>Example: 7 + 6</a:t>
            </a:r>
            <a:endParaRPr lang="en-AU" altLang="en-US"/>
          </a:p>
        </p:txBody>
      </p:sp>
      <p:sp>
        <p:nvSpPr>
          <p:cNvPr id="19461" name="Text Box 4">
            <a:extLst>
              <a:ext uri="{FF2B5EF4-FFF2-40B4-BE49-F238E27FC236}">
                <a16:creationId xmlns:a16="http://schemas.microsoft.com/office/drawing/2014/main" id="{323AE00A-762D-4B64-92B8-792CF65B4628}"/>
              </a:ext>
            </a:extLst>
          </p:cNvPr>
          <p:cNvSpPr txBox="1">
            <a:spLocks noChangeArrowheads="1"/>
          </p:cNvSpPr>
          <p:nvPr/>
        </p:nvSpPr>
        <p:spPr bwMode="auto">
          <a:xfrm rot="5400000">
            <a:off x="7369969" y="1407319"/>
            <a:ext cx="31813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§3.2 Addition and Subtraction</a:t>
            </a:r>
          </a:p>
        </p:txBody>
      </p:sp>
      <p:sp>
        <p:nvSpPr>
          <p:cNvPr id="240647" name="Rectangle 7">
            <a:extLst>
              <a:ext uri="{FF2B5EF4-FFF2-40B4-BE49-F238E27FC236}">
                <a16:creationId xmlns:a16="http://schemas.microsoft.com/office/drawing/2014/main" id="{9C267CC9-36E7-458F-AE57-9A595B9D8889}"/>
              </a:ext>
            </a:extLst>
          </p:cNvPr>
          <p:cNvSpPr>
            <a:spLocks noChangeArrowheads="1"/>
          </p:cNvSpPr>
          <p:nvPr/>
        </p:nvSpPr>
        <p:spPr bwMode="auto">
          <a:xfrm>
            <a:off x="684213" y="3644900"/>
            <a:ext cx="77724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a:t>Overflow if result out of range</a:t>
            </a:r>
          </a:p>
          <a:p>
            <a:pPr lvl="1" eaLnBrk="1" hangingPunct="1"/>
            <a:r>
              <a:rPr lang="en-US" altLang="en-US" sz="2400"/>
              <a:t>Adding +ve and –ve operands, no overflow</a:t>
            </a:r>
          </a:p>
          <a:p>
            <a:pPr lvl="1" eaLnBrk="1" hangingPunct="1"/>
            <a:r>
              <a:rPr lang="en-US" altLang="en-US" sz="2400"/>
              <a:t>Adding two +ve operands</a:t>
            </a:r>
          </a:p>
          <a:p>
            <a:pPr lvl="2" eaLnBrk="1" hangingPunct="1"/>
            <a:r>
              <a:rPr lang="en-US" altLang="en-US" sz="2000"/>
              <a:t>Overflow if result sign is 1</a:t>
            </a:r>
          </a:p>
          <a:p>
            <a:pPr lvl="1" eaLnBrk="1" hangingPunct="1"/>
            <a:r>
              <a:rPr lang="en-US" altLang="en-US" sz="2400"/>
              <a:t>Adding two –ve operands</a:t>
            </a:r>
          </a:p>
          <a:p>
            <a:pPr lvl="2" eaLnBrk="1" hangingPunct="1"/>
            <a:r>
              <a:rPr lang="en-US" altLang="en-US" sz="2000"/>
              <a:t>Overflow if result sign is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6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6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a:extLst>
              <a:ext uri="{FF2B5EF4-FFF2-40B4-BE49-F238E27FC236}">
                <a16:creationId xmlns:a16="http://schemas.microsoft.com/office/drawing/2014/main" id="{30B376C9-0979-4CBF-95ED-7CD69369B07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DE9B2565-AF08-4BB1-A3BF-36D22EDCC06B}" type="slidenum">
              <a:rPr lang="en-AU" altLang="en-US" sz="1400" smtClean="0"/>
              <a:pPr>
                <a:spcBef>
                  <a:spcPct val="0"/>
                </a:spcBef>
                <a:buClrTx/>
                <a:buSzTx/>
                <a:buFontTx/>
                <a:buNone/>
              </a:pPr>
              <a:t>30</a:t>
            </a:fld>
            <a:endParaRPr lang="en-AU" altLang="en-US" sz="1400"/>
          </a:p>
        </p:txBody>
      </p:sp>
      <p:pic>
        <p:nvPicPr>
          <p:cNvPr id="74754" name="Picture 14" descr="f03-16-P374493">
            <a:extLst>
              <a:ext uri="{FF2B5EF4-FFF2-40B4-BE49-F238E27FC236}">
                <a16:creationId xmlns:a16="http://schemas.microsoft.com/office/drawing/2014/main" id="{562FA679-055E-4D06-A7DB-79FE9769E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68413"/>
            <a:ext cx="5214937"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2">
            <a:extLst>
              <a:ext uri="{FF2B5EF4-FFF2-40B4-BE49-F238E27FC236}">
                <a16:creationId xmlns:a16="http://schemas.microsoft.com/office/drawing/2014/main" id="{794DC52D-75E2-4164-9AC0-6281DA95AAD5}"/>
              </a:ext>
            </a:extLst>
          </p:cNvPr>
          <p:cNvSpPr>
            <a:spLocks noGrp="1" noChangeArrowheads="1"/>
          </p:cNvSpPr>
          <p:nvPr>
            <p:ph type="title"/>
          </p:nvPr>
        </p:nvSpPr>
        <p:spPr/>
        <p:txBody>
          <a:bodyPr/>
          <a:lstStyle/>
          <a:p>
            <a:pPr eaLnBrk="1" hangingPunct="1"/>
            <a:r>
              <a:rPr lang="en-US" altLang="en-US"/>
              <a:t>FP Adder Hardware</a:t>
            </a:r>
            <a:endParaRPr lang="en-AU" altLang="en-US"/>
          </a:p>
        </p:txBody>
      </p:sp>
      <p:sp>
        <p:nvSpPr>
          <p:cNvPr id="74756" name="AutoShape 4">
            <a:extLst>
              <a:ext uri="{FF2B5EF4-FFF2-40B4-BE49-F238E27FC236}">
                <a16:creationId xmlns:a16="http://schemas.microsoft.com/office/drawing/2014/main" id="{402FC49D-4538-402C-A057-918547DD9F8D}"/>
              </a:ext>
            </a:extLst>
          </p:cNvPr>
          <p:cNvSpPr>
            <a:spLocks/>
          </p:cNvSpPr>
          <p:nvPr/>
        </p:nvSpPr>
        <p:spPr bwMode="auto">
          <a:xfrm>
            <a:off x="6588125" y="1844675"/>
            <a:ext cx="144463" cy="1800225"/>
          </a:xfrm>
          <a:prstGeom prst="rightBrace">
            <a:avLst>
              <a:gd name="adj1" fmla="val 10384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4757" name="AutoShape 5">
            <a:extLst>
              <a:ext uri="{FF2B5EF4-FFF2-40B4-BE49-F238E27FC236}">
                <a16:creationId xmlns:a16="http://schemas.microsoft.com/office/drawing/2014/main" id="{0D3958F4-50FD-475C-839E-FFC768B695E6}"/>
              </a:ext>
            </a:extLst>
          </p:cNvPr>
          <p:cNvSpPr>
            <a:spLocks/>
          </p:cNvSpPr>
          <p:nvPr/>
        </p:nvSpPr>
        <p:spPr bwMode="auto">
          <a:xfrm>
            <a:off x="6588125" y="3716338"/>
            <a:ext cx="144463" cy="792162"/>
          </a:xfrm>
          <a:prstGeom prst="rightBrace">
            <a:avLst>
              <a:gd name="adj1" fmla="val 456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4758" name="AutoShape 6">
            <a:extLst>
              <a:ext uri="{FF2B5EF4-FFF2-40B4-BE49-F238E27FC236}">
                <a16:creationId xmlns:a16="http://schemas.microsoft.com/office/drawing/2014/main" id="{336A4593-58CB-4BDD-AF99-3150E4A22D79}"/>
              </a:ext>
            </a:extLst>
          </p:cNvPr>
          <p:cNvSpPr>
            <a:spLocks/>
          </p:cNvSpPr>
          <p:nvPr/>
        </p:nvSpPr>
        <p:spPr bwMode="auto">
          <a:xfrm>
            <a:off x="6588125" y="4795838"/>
            <a:ext cx="144463" cy="576262"/>
          </a:xfrm>
          <a:prstGeom prst="rightBrace">
            <a:avLst>
              <a:gd name="adj1" fmla="val 332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4759" name="AutoShape 7">
            <a:extLst>
              <a:ext uri="{FF2B5EF4-FFF2-40B4-BE49-F238E27FC236}">
                <a16:creationId xmlns:a16="http://schemas.microsoft.com/office/drawing/2014/main" id="{ED75D923-1F64-4C36-B1B0-6683C7FD6D20}"/>
              </a:ext>
            </a:extLst>
          </p:cNvPr>
          <p:cNvSpPr>
            <a:spLocks/>
          </p:cNvSpPr>
          <p:nvPr/>
        </p:nvSpPr>
        <p:spPr bwMode="auto">
          <a:xfrm>
            <a:off x="6588125" y="5445125"/>
            <a:ext cx="144463" cy="576263"/>
          </a:xfrm>
          <a:prstGeom prst="rightBrace">
            <a:avLst>
              <a:gd name="adj1" fmla="val 332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4760" name="Text Box 8">
            <a:extLst>
              <a:ext uri="{FF2B5EF4-FFF2-40B4-BE49-F238E27FC236}">
                <a16:creationId xmlns:a16="http://schemas.microsoft.com/office/drawing/2014/main" id="{24BDDA0D-EAE1-4548-A47E-106946A139E6}"/>
              </a:ext>
            </a:extLst>
          </p:cNvPr>
          <p:cNvSpPr txBox="1">
            <a:spLocks noChangeArrowheads="1"/>
          </p:cNvSpPr>
          <p:nvPr/>
        </p:nvSpPr>
        <p:spPr bwMode="auto">
          <a:xfrm>
            <a:off x="6877050" y="2568575"/>
            <a:ext cx="781050"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Step 1</a:t>
            </a:r>
            <a:endParaRPr lang="en-AU" altLang="en-US" sz="1600"/>
          </a:p>
        </p:txBody>
      </p:sp>
      <p:sp>
        <p:nvSpPr>
          <p:cNvPr id="74761" name="Text Box 9">
            <a:extLst>
              <a:ext uri="{FF2B5EF4-FFF2-40B4-BE49-F238E27FC236}">
                <a16:creationId xmlns:a16="http://schemas.microsoft.com/office/drawing/2014/main" id="{3ED2C9E2-5BF0-4600-8B9D-77DCF14900D5}"/>
              </a:ext>
            </a:extLst>
          </p:cNvPr>
          <p:cNvSpPr txBox="1">
            <a:spLocks noChangeArrowheads="1"/>
          </p:cNvSpPr>
          <p:nvPr/>
        </p:nvSpPr>
        <p:spPr bwMode="auto">
          <a:xfrm>
            <a:off x="6877050" y="3937000"/>
            <a:ext cx="781050"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Step 2</a:t>
            </a:r>
            <a:endParaRPr lang="en-AU" altLang="en-US" sz="1600"/>
          </a:p>
        </p:txBody>
      </p:sp>
      <p:sp>
        <p:nvSpPr>
          <p:cNvPr id="74762" name="Text Box 10">
            <a:extLst>
              <a:ext uri="{FF2B5EF4-FFF2-40B4-BE49-F238E27FC236}">
                <a16:creationId xmlns:a16="http://schemas.microsoft.com/office/drawing/2014/main" id="{A04FBEED-0683-49B5-946C-B70B46C579B9}"/>
              </a:ext>
            </a:extLst>
          </p:cNvPr>
          <p:cNvSpPr txBox="1">
            <a:spLocks noChangeArrowheads="1"/>
          </p:cNvSpPr>
          <p:nvPr/>
        </p:nvSpPr>
        <p:spPr bwMode="auto">
          <a:xfrm>
            <a:off x="6877050" y="4873625"/>
            <a:ext cx="781050"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Step 3</a:t>
            </a:r>
            <a:endParaRPr lang="en-AU" altLang="en-US" sz="1600"/>
          </a:p>
        </p:txBody>
      </p:sp>
      <p:sp>
        <p:nvSpPr>
          <p:cNvPr id="74763" name="Text Box 11">
            <a:extLst>
              <a:ext uri="{FF2B5EF4-FFF2-40B4-BE49-F238E27FC236}">
                <a16:creationId xmlns:a16="http://schemas.microsoft.com/office/drawing/2014/main" id="{44A132BA-A605-4540-93B6-56114AEED281}"/>
              </a:ext>
            </a:extLst>
          </p:cNvPr>
          <p:cNvSpPr txBox="1">
            <a:spLocks noChangeArrowheads="1"/>
          </p:cNvSpPr>
          <p:nvPr/>
        </p:nvSpPr>
        <p:spPr bwMode="auto">
          <a:xfrm>
            <a:off x="6877050" y="5521325"/>
            <a:ext cx="781050"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Step 4</a:t>
            </a:r>
            <a:endParaRPr lang="en-AU" altLang="en-US" sz="1600"/>
          </a:p>
        </p:txBody>
      </p:sp>
      <p:sp>
        <p:nvSpPr>
          <p:cNvPr id="74764" name="AutoShape 12">
            <a:extLst>
              <a:ext uri="{FF2B5EF4-FFF2-40B4-BE49-F238E27FC236}">
                <a16:creationId xmlns:a16="http://schemas.microsoft.com/office/drawing/2014/main" id="{DFFF5CA6-331D-48A1-B336-6B73FC57590A}"/>
              </a:ext>
            </a:extLst>
          </p:cNvPr>
          <p:cNvSpPr>
            <a:spLocks noChangeArrowheads="1"/>
          </p:cNvSpPr>
          <p:nvPr/>
        </p:nvSpPr>
        <p:spPr bwMode="auto">
          <a:xfrm rot="10800000">
            <a:off x="7740650" y="4940300"/>
            <a:ext cx="288925" cy="792163"/>
          </a:xfrm>
          <a:prstGeom prst="curvedRightArrow">
            <a:avLst>
              <a:gd name="adj1" fmla="val 54835"/>
              <a:gd name="adj2" fmla="val 10967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Footer Placeholder 3">
            <a:extLst>
              <a:ext uri="{FF2B5EF4-FFF2-40B4-BE49-F238E27FC236}">
                <a16:creationId xmlns:a16="http://schemas.microsoft.com/office/drawing/2014/main" id="{8D5FAE09-19B2-4087-A7CD-EA573D6FCC6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816FF0DA-85E8-481A-91EE-D1564A08C4BE}" type="slidenum">
              <a:rPr lang="en-AU" altLang="en-US" sz="1400" smtClean="0"/>
              <a:pPr>
                <a:spcBef>
                  <a:spcPct val="0"/>
                </a:spcBef>
                <a:buClrTx/>
                <a:buSzTx/>
                <a:buFontTx/>
                <a:buNone/>
              </a:pPr>
              <a:t>31</a:t>
            </a:fld>
            <a:endParaRPr lang="en-AU" altLang="en-US" sz="1400"/>
          </a:p>
        </p:txBody>
      </p:sp>
      <p:sp>
        <p:nvSpPr>
          <p:cNvPr id="76802" name="Rectangle 4">
            <a:extLst>
              <a:ext uri="{FF2B5EF4-FFF2-40B4-BE49-F238E27FC236}">
                <a16:creationId xmlns:a16="http://schemas.microsoft.com/office/drawing/2014/main" id="{EB108522-8A33-46DF-A25A-FE793E6CD70A}"/>
              </a:ext>
            </a:extLst>
          </p:cNvPr>
          <p:cNvSpPr>
            <a:spLocks noGrp="1" noChangeArrowheads="1"/>
          </p:cNvSpPr>
          <p:nvPr>
            <p:ph type="title"/>
          </p:nvPr>
        </p:nvSpPr>
        <p:spPr/>
        <p:txBody>
          <a:bodyPr/>
          <a:lstStyle/>
          <a:p>
            <a:pPr eaLnBrk="1" hangingPunct="1"/>
            <a:r>
              <a:rPr lang="en-US" altLang="en-US"/>
              <a:t>Floating-Point Multiplication</a:t>
            </a:r>
            <a:endParaRPr lang="en-AU" altLang="en-US"/>
          </a:p>
        </p:txBody>
      </p:sp>
      <p:sp>
        <p:nvSpPr>
          <p:cNvPr id="76803" name="Rectangle 5">
            <a:extLst>
              <a:ext uri="{FF2B5EF4-FFF2-40B4-BE49-F238E27FC236}">
                <a16:creationId xmlns:a16="http://schemas.microsoft.com/office/drawing/2014/main" id="{13E58AFB-92E2-482B-9252-E48D9A6C1E94}"/>
              </a:ext>
            </a:extLst>
          </p:cNvPr>
          <p:cNvSpPr>
            <a:spLocks noGrp="1" noChangeArrowheads="1"/>
          </p:cNvSpPr>
          <p:nvPr>
            <p:ph type="body" idx="1"/>
          </p:nvPr>
        </p:nvSpPr>
        <p:spPr/>
        <p:txBody>
          <a:bodyPr/>
          <a:lstStyle/>
          <a:p>
            <a:pPr eaLnBrk="1" hangingPunct="1">
              <a:lnSpc>
                <a:spcPct val="90000"/>
              </a:lnSpc>
            </a:pPr>
            <a:r>
              <a:rPr lang="en-US" altLang="en-US" sz="2400"/>
              <a:t>Consider a 4-digit decimal example</a:t>
            </a:r>
          </a:p>
          <a:p>
            <a:pPr lvl="1" eaLnBrk="1" hangingPunct="1">
              <a:lnSpc>
                <a:spcPct val="90000"/>
              </a:lnSpc>
            </a:pPr>
            <a:r>
              <a:rPr lang="en-US" altLang="en-US" sz="2000"/>
              <a:t>1.110 × 10</a:t>
            </a:r>
            <a:r>
              <a:rPr lang="en-US" altLang="en-US" sz="2000" baseline="30000"/>
              <a:t>10</a:t>
            </a:r>
            <a:r>
              <a:rPr lang="en-US" altLang="en-US" sz="2000"/>
              <a:t> × 9.200 × 10</a:t>
            </a:r>
            <a:r>
              <a:rPr lang="en-US" altLang="en-US" sz="2000" baseline="30000"/>
              <a:t>–5</a:t>
            </a:r>
          </a:p>
          <a:p>
            <a:pPr eaLnBrk="1" hangingPunct="1">
              <a:lnSpc>
                <a:spcPct val="90000"/>
              </a:lnSpc>
            </a:pPr>
            <a:r>
              <a:rPr lang="en-US" altLang="en-US" sz="2400"/>
              <a:t>1. Add exponents</a:t>
            </a:r>
          </a:p>
          <a:p>
            <a:pPr lvl="1" eaLnBrk="1" hangingPunct="1">
              <a:lnSpc>
                <a:spcPct val="90000"/>
              </a:lnSpc>
            </a:pPr>
            <a:r>
              <a:rPr lang="en-US" altLang="en-US" sz="2000"/>
              <a:t>For biased exponents, subtract bias from sum</a:t>
            </a:r>
          </a:p>
          <a:p>
            <a:pPr lvl="1" eaLnBrk="1" hangingPunct="1">
              <a:lnSpc>
                <a:spcPct val="90000"/>
              </a:lnSpc>
            </a:pPr>
            <a:r>
              <a:rPr lang="en-US" altLang="en-US" sz="2000"/>
              <a:t>New exponent = 10 + –5 = 5</a:t>
            </a:r>
          </a:p>
          <a:p>
            <a:pPr eaLnBrk="1" hangingPunct="1">
              <a:lnSpc>
                <a:spcPct val="90000"/>
              </a:lnSpc>
            </a:pPr>
            <a:r>
              <a:rPr lang="en-US" altLang="en-US" sz="2400"/>
              <a:t>2. Multiply significands</a:t>
            </a:r>
          </a:p>
          <a:p>
            <a:pPr lvl="1" eaLnBrk="1" hangingPunct="1">
              <a:lnSpc>
                <a:spcPct val="90000"/>
              </a:lnSpc>
            </a:pPr>
            <a:r>
              <a:rPr lang="en-US" altLang="en-US" sz="2000"/>
              <a:t>1.110 × 9.200 = 10.212  </a:t>
            </a:r>
            <a:r>
              <a:rPr lang="en-US" altLang="en-US" sz="2000">
                <a:sym typeface="Symbol" panose="05050102010706020507" pitchFamily="18" charset="2"/>
              </a:rPr>
              <a:t>  10.212 </a:t>
            </a:r>
            <a:r>
              <a:rPr lang="en-US" altLang="en-US" sz="2000"/>
              <a:t>× 10</a:t>
            </a:r>
            <a:r>
              <a:rPr lang="en-US" altLang="en-US" sz="2000" baseline="30000"/>
              <a:t>5</a:t>
            </a:r>
            <a:endParaRPr lang="en-US" altLang="en-US" sz="2000" baseline="30000">
              <a:sym typeface="Symbol" panose="05050102010706020507" pitchFamily="18" charset="2"/>
            </a:endParaRPr>
          </a:p>
          <a:p>
            <a:pPr eaLnBrk="1" hangingPunct="1">
              <a:lnSpc>
                <a:spcPct val="90000"/>
              </a:lnSpc>
            </a:pPr>
            <a:r>
              <a:rPr lang="en-US" altLang="en-US" sz="2400"/>
              <a:t>3. Normalize result &amp; check for over/underflow</a:t>
            </a:r>
          </a:p>
          <a:p>
            <a:pPr lvl="1" eaLnBrk="1" hangingPunct="1">
              <a:lnSpc>
                <a:spcPct val="90000"/>
              </a:lnSpc>
            </a:pPr>
            <a:r>
              <a:rPr lang="en-US" altLang="en-US" sz="2000"/>
              <a:t>1.0212 × 10</a:t>
            </a:r>
            <a:r>
              <a:rPr lang="en-US" altLang="en-US" sz="2000" baseline="30000"/>
              <a:t>6</a:t>
            </a:r>
          </a:p>
          <a:p>
            <a:pPr eaLnBrk="1" hangingPunct="1">
              <a:lnSpc>
                <a:spcPct val="90000"/>
              </a:lnSpc>
            </a:pPr>
            <a:r>
              <a:rPr lang="en-US" altLang="en-US" sz="2400"/>
              <a:t>4. Round and renormalize if necessary</a:t>
            </a:r>
          </a:p>
          <a:p>
            <a:pPr lvl="1" eaLnBrk="1" hangingPunct="1">
              <a:lnSpc>
                <a:spcPct val="90000"/>
              </a:lnSpc>
            </a:pPr>
            <a:r>
              <a:rPr lang="en-US" altLang="en-US" sz="2000"/>
              <a:t>1.021 × 10</a:t>
            </a:r>
            <a:r>
              <a:rPr lang="en-US" altLang="en-US" sz="2000" baseline="30000"/>
              <a:t>6</a:t>
            </a:r>
          </a:p>
          <a:p>
            <a:pPr eaLnBrk="1" hangingPunct="1">
              <a:lnSpc>
                <a:spcPct val="90000"/>
              </a:lnSpc>
            </a:pPr>
            <a:r>
              <a:rPr lang="en-US" altLang="en-US" sz="2400"/>
              <a:t>5. Determine sign of result from signs of operands</a:t>
            </a:r>
          </a:p>
          <a:p>
            <a:pPr lvl="1" eaLnBrk="1" hangingPunct="1">
              <a:lnSpc>
                <a:spcPct val="90000"/>
              </a:lnSpc>
            </a:pPr>
            <a:r>
              <a:rPr lang="en-US" altLang="en-US" sz="2000"/>
              <a:t>+1.021 × 10</a:t>
            </a:r>
            <a:r>
              <a:rPr lang="en-US" altLang="en-US" sz="2000" baseline="30000"/>
              <a:t>6</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9" name="Footer Placeholder 3">
            <a:extLst>
              <a:ext uri="{FF2B5EF4-FFF2-40B4-BE49-F238E27FC236}">
                <a16:creationId xmlns:a16="http://schemas.microsoft.com/office/drawing/2014/main" id="{C5356D91-34C5-47E0-83CA-51F901E675F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DDA9D5CA-9288-48B1-8684-C4E7E988519E}" type="slidenum">
              <a:rPr lang="en-AU" altLang="en-US" sz="1400" smtClean="0"/>
              <a:pPr>
                <a:spcBef>
                  <a:spcPct val="0"/>
                </a:spcBef>
                <a:buClrTx/>
                <a:buSzTx/>
                <a:buFontTx/>
                <a:buNone/>
              </a:pPr>
              <a:t>32</a:t>
            </a:fld>
            <a:endParaRPr lang="en-AU" altLang="en-US" sz="1400"/>
          </a:p>
        </p:txBody>
      </p:sp>
      <p:sp>
        <p:nvSpPr>
          <p:cNvPr id="78850" name="Rectangle 4">
            <a:extLst>
              <a:ext uri="{FF2B5EF4-FFF2-40B4-BE49-F238E27FC236}">
                <a16:creationId xmlns:a16="http://schemas.microsoft.com/office/drawing/2014/main" id="{2974C382-6502-4790-88C9-DAB9CA3665ED}"/>
              </a:ext>
            </a:extLst>
          </p:cNvPr>
          <p:cNvSpPr>
            <a:spLocks noGrp="1" noChangeArrowheads="1"/>
          </p:cNvSpPr>
          <p:nvPr>
            <p:ph type="title"/>
          </p:nvPr>
        </p:nvSpPr>
        <p:spPr/>
        <p:txBody>
          <a:bodyPr/>
          <a:lstStyle/>
          <a:p>
            <a:pPr eaLnBrk="1" hangingPunct="1"/>
            <a:r>
              <a:rPr lang="en-US" altLang="en-US"/>
              <a:t>Floating-Point Multiplication</a:t>
            </a:r>
            <a:endParaRPr lang="en-AU" altLang="en-US"/>
          </a:p>
        </p:txBody>
      </p:sp>
      <p:sp>
        <p:nvSpPr>
          <p:cNvPr id="78851" name="Rectangle 5">
            <a:extLst>
              <a:ext uri="{FF2B5EF4-FFF2-40B4-BE49-F238E27FC236}">
                <a16:creationId xmlns:a16="http://schemas.microsoft.com/office/drawing/2014/main" id="{751D25B4-7EDF-4995-A6D3-0D20D0BE9D53}"/>
              </a:ext>
            </a:extLst>
          </p:cNvPr>
          <p:cNvSpPr>
            <a:spLocks noGrp="1" noChangeArrowheads="1"/>
          </p:cNvSpPr>
          <p:nvPr>
            <p:ph type="body" idx="1"/>
          </p:nvPr>
        </p:nvSpPr>
        <p:spPr/>
        <p:txBody>
          <a:bodyPr/>
          <a:lstStyle/>
          <a:p>
            <a:pPr eaLnBrk="1" hangingPunct="1">
              <a:lnSpc>
                <a:spcPct val="90000"/>
              </a:lnSpc>
            </a:pPr>
            <a:r>
              <a:rPr lang="en-US" altLang="en-US" sz="2400"/>
              <a:t>Now consider a 4-digit binary example</a:t>
            </a:r>
          </a:p>
          <a:p>
            <a:pPr lvl="1" eaLnBrk="1" hangingPunct="1">
              <a:lnSpc>
                <a:spcPct val="90000"/>
              </a:lnSpc>
            </a:pPr>
            <a:r>
              <a:rPr lang="en-US" altLang="en-US" sz="2000"/>
              <a:t>1.000</a:t>
            </a:r>
            <a:r>
              <a:rPr lang="en-US" altLang="en-US" sz="2000" baseline="-25000"/>
              <a:t>2</a:t>
            </a:r>
            <a:r>
              <a:rPr lang="en-US" altLang="en-US" sz="2000"/>
              <a:t> × 2</a:t>
            </a:r>
            <a:r>
              <a:rPr lang="en-US" altLang="en-US" sz="2000" baseline="30000"/>
              <a:t>–1</a:t>
            </a:r>
            <a:r>
              <a:rPr lang="en-US" altLang="en-US" sz="2000"/>
              <a:t> × –1.110</a:t>
            </a:r>
            <a:r>
              <a:rPr lang="en-US" altLang="en-US" sz="2000" baseline="-25000"/>
              <a:t>2</a:t>
            </a:r>
            <a:r>
              <a:rPr lang="en-US" altLang="en-US" sz="2000"/>
              <a:t> × 2</a:t>
            </a:r>
            <a:r>
              <a:rPr lang="en-US" altLang="en-US" sz="2000" baseline="30000"/>
              <a:t>–2</a:t>
            </a:r>
            <a:r>
              <a:rPr lang="en-US" altLang="en-US" sz="2000"/>
              <a:t> (0.5 × –0.4375)</a:t>
            </a:r>
          </a:p>
          <a:p>
            <a:pPr eaLnBrk="1" hangingPunct="1">
              <a:lnSpc>
                <a:spcPct val="90000"/>
              </a:lnSpc>
            </a:pPr>
            <a:r>
              <a:rPr lang="en-US" altLang="en-US" sz="2400"/>
              <a:t>1. Add exponents</a:t>
            </a:r>
          </a:p>
          <a:p>
            <a:pPr lvl="1" eaLnBrk="1" hangingPunct="1">
              <a:lnSpc>
                <a:spcPct val="90000"/>
              </a:lnSpc>
            </a:pPr>
            <a:r>
              <a:rPr lang="en-US" altLang="en-US" sz="2000"/>
              <a:t>Unbiased: –1 + –2 = –3</a:t>
            </a:r>
          </a:p>
          <a:p>
            <a:pPr lvl="1" eaLnBrk="1" hangingPunct="1">
              <a:lnSpc>
                <a:spcPct val="90000"/>
              </a:lnSpc>
            </a:pPr>
            <a:r>
              <a:rPr lang="en-US" altLang="en-US" sz="2000"/>
              <a:t>Biased: (–1 + 127) + (–2 + 127) = –3 + 254 – 127 = –3 + 127</a:t>
            </a:r>
          </a:p>
          <a:p>
            <a:pPr eaLnBrk="1" hangingPunct="1">
              <a:lnSpc>
                <a:spcPct val="90000"/>
              </a:lnSpc>
            </a:pPr>
            <a:r>
              <a:rPr lang="en-US" altLang="en-US" sz="2400"/>
              <a:t>2. Multiply significands</a:t>
            </a:r>
          </a:p>
          <a:p>
            <a:pPr lvl="1" eaLnBrk="1" hangingPunct="1">
              <a:lnSpc>
                <a:spcPct val="90000"/>
              </a:lnSpc>
            </a:pPr>
            <a:r>
              <a:rPr lang="en-US" altLang="en-US" sz="2000"/>
              <a:t>1.000</a:t>
            </a:r>
            <a:r>
              <a:rPr lang="en-US" altLang="en-US" sz="2000" baseline="-25000"/>
              <a:t>2</a:t>
            </a:r>
            <a:r>
              <a:rPr lang="en-US" altLang="en-US" sz="2000"/>
              <a:t> × 1.110</a:t>
            </a:r>
            <a:r>
              <a:rPr lang="en-US" altLang="en-US" sz="2000" baseline="-25000"/>
              <a:t>2</a:t>
            </a:r>
            <a:r>
              <a:rPr lang="en-US" altLang="en-US" sz="2000"/>
              <a:t> = 1.1102  </a:t>
            </a:r>
            <a:r>
              <a:rPr lang="en-US" altLang="en-US" sz="2000">
                <a:sym typeface="Symbol" panose="05050102010706020507" pitchFamily="18" charset="2"/>
              </a:rPr>
              <a:t>  </a:t>
            </a:r>
            <a:r>
              <a:rPr lang="en-US" altLang="en-US" sz="2000"/>
              <a:t>1.110</a:t>
            </a:r>
            <a:r>
              <a:rPr lang="en-US" altLang="en-US" sz="2000" baseline="-25000"/>
              <a:t>2</a:t>
            </a:r>
            <a:r>
              <a:rPr lang="en-US" altLang="en-US" sz="2000"/>
              <a:t> × 2</a:t>
            </a:r>
            <a:r>
              <a:rPr lang="en-US" altLang="en-US" sz="2000" baseline="30000"/>
              <a:t>–3</a:t>
            </a:r>
          </a:p>
          <a:p>
            <a:pPr eaLnBrk="1" hangingPunct="1">
              <a:lnSpc>
                <a:spcPct val="90000"/>
              </a:lnSpc>
            </a:pPr>
            <a:r>
              <a:rPr lang="en-US" altLang="en-US" sz="2400"/>
              <a:t>3. Normalize result &amp; check for over/underflow</a:t>
            </a:r>
          </a:p>
          <a:p>
            <a:pPr lvl="1" eaLnBrk="1" hangingPunct="1">
              <a:lnSpc>
                <a:spcPct val="90000"/>
              </a:lnSpc>
            </a:pPr>
            <a:r>
              <a:rPr lang="en-US" altLang="en-US" sz="2000"/>
              <a:t>1.110</a:t>
            </a:r>
            <a:r>
              <a:rPr lang="en-US" altLang="en-US" sz="2000" baseline="-25000"/>
              <a:t>2</a:t>
            </a:r>
            <a:r>
              <a:rPr lang="en-US" altLang="en-US" sz="2000"/>
              <a:t> × 2</a:t>
            </a:r>
            <a:r>
              <a:rPr lang="en-US" altLang="en-US" sz="2000" baseline="30000"/>
              <a:t>–3</a:t>
            </a:r>
            <a:r>
              <a:rPr lang="en-US" altLang="en-US" sz="2000"/>
              <a:t> (no change) with no over/underflow</a:t>
            </a:r>
          </a:p>
          <a:p>
            <a:pPr eaLnBrk="1" hangingPunct="1">
              <a:lnSpc>
                <a:spcPct val="90000"/>
              </a:lnSpc>
            </a:pPr>
            <a:r>
              <a:rPr lang="en-US" altLang="en-US" sz="2400"/>
              <a:t>4. Round and renormalize if necessary</a:t>
            </a:r>
          </a:p>
          <a:p>
            <a:pPr lvl="1" eaLnBrk="1" hangingPunct="1">
              <a:lnSpc>
                <a:spcPct val="90000"/>
              </a:lnSpc>
            </a:pPr>
            <a:r>
              <a:rPr lang="en-US" altLang="en-US" sz="2000"/>
              <a:t>1.110</a:t>
            </a:r>
            <a:r>
              <a:rPr lang="en-US" altLang="en-US" sz="2000" baseline="-25000"/>
              <a:t>2</a:t>
            </a:r>
            <a:r>
              <a:rPr lang="en-US" altLang="en-US" sz="2000"/>
              <a:t> × 2</a:t>
            </a:r>
            <a:r>
              <a:rPr lang="en-US" altLang="en-US" sz="2000" baseline="30000"/>
              <a:t>–3</a:t>
            </a:r>
            <a:r>
              <a:rPr lang="en-US" altLang="en-US" sz="2000"/>
              <a:t> (no change)</a:t>
            </a:r>
          </a:p>
          <a:p>
            <a:pPr eaLnBrk="1" hangingPunct="1">
              <a:lnSpc>
                <a:spcPct val="90000"/>
              </a:lnSpc>
            </a:pPr>
            <a:r>
              <a:rPr lang="en-US" altLang="en-US" sz="2400"/>
              <a:t>5. Determine sign: +ve × –ve </a:t>
            </a:r>
            <a:r>
              <a:rPr lang="en-US" altLang="en-US" sz="2400">
                <a:sym typeface="Symbol" panose="05050102010706020507" pitchFamily="18" charset="2"/>
              </a:rPr>
              <a:t> </a:t>
            </a:r>
            <a:r>
              <a:rPr lang="en-US" altLang="en-US" sz="2400"/>
              <a:t>–ve</a:t>
            </a:r>
          </a:p>
          <a:p>
            <a:pPr lvl="1" eaLnBrk="1" hangingPunct="1">
              <a:lnSpc>
                <a:spcPct val="90000"/>
              </a:lnSpc>
            </a:pPr>
            <a:r>
              <a:rPr lang="en-US" altLang="en-US" sz="2000"/>
              <a:t>–1.110</a:t>
            </a:r>
            <a:r>
              <a:rPr lang="en-US" altLang="en-US" sz="2000" baseline="-25000"/>
              <a:t>2</a:t>
            </a:r>
            <a:r>
              <a:rPr lang="en-US" altLang="en-US" sz="2000"/>
              <a:t> × 2</a:t>
            </a:r>
            <a:r>
              <a:rPr lang="en-US" altLang="en-US" sz="2000" baseline="30000"/>
              <a:t>–3</a:t>
            </a:r>
            <a:r>
              <a:rPr lang="en-US" altLang="en-US" sz="2000"/>
              <a:t>  = –0.21875</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a:extLst>
              <a:ext uri="{FF2B5EF4-FFF2-40B4-BE49-F238E27FC236}">
                <a16:creationId xmlns:a16="http://schemas.microsoft.com/office/drawing/2014/main" id="{A7D8A3D9-A091-4296-AA67-C9F98F3EA85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DB629C72-37EA-48D7-A60E-2935055738F4}" type="slidenum">
              <a:rPr lang="en-AU" altLang="en-US" sz="1400" smtClean="0"/>
              <a:pPr>
                <a:spcBef>
                  <a:spcPct val="0"/>
                </a:spcBef>
                <a:buClrTx/>
                <a:buSzTx/>
                <a:buFontTx/>
                <a:buNone/>
              </a:pPr>
              <a:t>4</a:t>
            </a:fld>
            <a:endParaRPr lang="en-AU" altLang="en-US" sz="1400"/>
          </a:p>
        </p:txBody>
      </p:sp>
      <p:sp>
        <p:nvSpPr>
          <p:cNvPr id="21506" name="Rectangle 4">
            <a:extLst>
              <a:ext uri="{FF2B5EF4-FFF2-40B4-BE49-F238E27FC236}">
                <a16:creationId xmlns:a16="http://schemas.microsoft.com/office/drawing/2014/main" id="{3687D8A0-8B6A-4031-A9EF-3BACEB772BC7}"/>
              </a:ext>
            </a:extLst>
          </p:cNvPr>
          <p:cNvSpPr>
            <a:spLocks noGrp="1" noChangeArrowheads="1"/>
          </p:cNvSpPr>
          <p:nvPr>
            <p:ph type="title"/>
          </p:nvPr>
        </p:nvSpPr>
        <p:spPr/>
        <p:txBody>
          <a:bodyPr/>
          <a:lstStyle/>
          <a:p>
            <a:pPr eaLnBrk="1" hangingPunct="1"/>
            <a:r>
              <a:rPr lang="en-US" altLang="en-US"/>
              <a:t>Integer Subtraction</a:t>
            </a:r>
            <a:endParaRPr lang="en-AU" altLang="en-US"/>
          </a:p>
        </p:txBody>
      </p:sp>
      <p:sp>
        <p:nvSpPr>
          <p:cNvPr id="259077" name="Rectangle 5">
            <a:extLst>
              <a:ext uri="{FF2B5EF4-FFF2-40B4-BE49-F238E27FC236}">
                <a16:creationId xmlns:a16="http://schemas.microsoft.com/office/drawing/2014/main" id="{8684921B-87A4-4AB7-9BB1-17B90FC3123F}"/>
              </a:ext>
            </a:extLst>
          </p:cNvPr>
          <p:cNvSpPr>
            <a:spLocks noGrp="1" noChangeArrowheads="1"/>
          </p:cNvSpPr>
          <p:nvPr>
            <p:ph type="body" idx="1"/>
          </p:nvPr>
        </p:nvSpPr>
        <p:spPr/>
        <p:txBody>
          <a:bodyPr/>
          <a:lstStyle/>
          <a:p>
            <a:pPr eaLnBrk="1" hangingPunct="1"/>
            <a:r>
              <a:rPr lang="en-US" altLang="en-US" sz="2800"/>
              <a:t>Add negation of second operand</a:t>
            </a:r>
          </a:p>
          <a:p>
            <a:pPr eaLnBrk="1" hangingPunct="1"/>
            <a:r>
              <a:rPr lang="en-US" altLang="en-US" sz="2800"/>
              <a:t>Example: 7 – 6 = 7 + (–6)</a:t>
            </a:r>
          </a:p>
          <a:p>
            <a:pPr lvl="1" eaLnBrk="1" hangingPunct="1">
              <a:buFont typeface="Wingdings" panose="05000000000000000000" pitchFamily="2" charset="2"/>
              <a:buNone/>
            </a:pPr>
            <a:r>
              <a:rPr lang="en-US" altLang="en-US" sz="2400"/>
              <a:t>	+7:	0000 0000 … 0000 0111</a:t>
            </a:r>
            <a:br>
              <a:rPr lang="en-US" altLang="en-US" sz="2400"/>
            </a:br>
            <a:r>
              <a:rPr lang="en-US" altLang="en-US" sz="2400" u="sng"/>
              <a:t>–6:	1111 1111 … 1111 1010</a:t>
            </a:r>
            <a:br>
              <a:rPr lang="en-US" altLang="en-US" sz="2400"/>
            </a:br>
            <a:r>
              <a:rPr lang="en-US" altLang="en-US" sz="2400"/>
              <a:t>+1:	0000 0000 … 0000 0001</a:t>
            </a:r>
          </a:p>
          <a:p>
            <a:pPr eaLnBrk="1" hangingPunct="1"/>
            <a:r>
              <a:rPr lang="en-US" altLang="en-US" sz="2800"/>
              <a:t>Overflow if result out of range</a:t>
            </a:r>
          </a:p>
          <a:p>
            <a:pPr lvl="1" eaLnBrk="1" hangingPunct="1"/>
            <a:r>
              <a:rPr lang="en-US" altLang="en-US" sz="2400"/>
              <a:t>Subtracting two +ve or two –ve operands, no overflow</a:t>
            </a:r>
          </a:p>
          <a:p>
            <a:pPr lvl="1" eaLnBrk="1" hangingPunct="1"/>
            <a:r>
              <a:rPr lang="en-US" altLang="en-US" sz="2400"/>
              <a:t>Subtracting +ve from –ve operand</a:t>
            </a:r>
          </a:p>
          <a:p>
            <a:pPr lvl="2" eaLnBrk="1" hangingPunct="1"/>
            <a:r>
              <a:rPr lang="en-US" altLang="en-US" sz="2000"/>
              <a:t>Overflow if result sign is 0</a:t>
            </a:r>
          </a:p>
          <a:p>
            <a:pPr lvl="1" eaLnBrk="1" hangingPunct="1"/>
            <a:r>
              <a:rPr lang="en-US" altLang="en-US" sz="2400"/>
              <a:t>Subtracting –ve from +ve operand</a:t>
            </a:r>
          </a:p>
          <a:p>
            <a:pPr lvl="2" eaLnBrk="1" hangingPunct="1"/>
            <a:r>
              <a:rPr lang="en-US" altLang="en-US" sz="2000"/>
              <a:t>Overflow if result sign is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907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907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907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907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90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a:extLst>
              <a:ext uri="{FF2B5EF4-FFF2-40B4-BE49-F238E27FC236}">
                <a16:creationId xmlns:a16="http://schemas.microsoft.com/office/drawing/2014/main" id="{A511A0AF-D33E-4B63-BABA-A5B4B1DB871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29422E57-2207-4FD9-AC61-895675508767}" type="slidenum">
              <a:rPr lang="en-AU" altLang="en-US" sz="1400" smtClean="0"/>
              <a:pPr>
                <a:spcBef>
                  <a:spcPct val="0"/>
                </a:spcBef>
                <a:buClrTx/>
                <a:buSzTx/>
                <a:buFontTx/>
                <a:buNone/>
              </a:pPr>
              <a:t>5</a:t>
            </a:fld>
            <a:endParaRPr lang="en-AU" altLang="en-US" sz="1400"/>
          </a:p>
        </p:txBody>
      </p:sp>
      <p:sp>
        <p:nvSpPr>
          <p:cNvPr id="23554" name="Rectangle 4">
            <a:extLst>
              <a:ext uri="{FF2B5EF4-FFF2-40B4-BE49-F238E27FC236}">
                <a16:creationId xmlns:a16="http://schemas.microsoft.com/office/drawing/2014/main" id="{89355C77-115B-4690-9458-259E2189215F}"/>
              </a:ext>
            </a:extLst>
          </p:cNvPr>
          <p:cNvSpPr>
            <a:spLocks noGrp="1" noChangeArrowheads="1"/>
          </p:cNvSpPr>
          <p:nvPr>
            <p:ph type="title"/>
          </p:nvPr>
        </p:nvSpPr>
        <p:spPr/>
        <p:txBody>
          <a:bodyPr/>
          <a:lstStyle/>
          <a:p>
            <a:pPr eaLnBrk="1" hangingPunct="1"/>
            <a:r>
              <a:rPr lang="en-US" altLang="en-US"/>
              <a:t>Dealing with Overflow</a:t>
            </a:r>
            <a:endParaRPr lang="en-AU" altLang="en-US"/>
          </a:p>
        </p:txBody>
      </p:sp>
      <p:sp>
        <p:nvSpPr>
          <p:cNvPr id="23555" name="Rectangle 5">
            <a:extLst>
              <a:ext uri="{FF2B5EF4-FFF2-40B4-BE49-F238E27FC236}">
                <a16:creationId xmlns:a16="http://schemas.microsoft.com/office/drawing/2014/main" id="{8729544F-4C42-46C5-A0AC-710C81B7E767}"/>
              </a:ext>
            </a:extLst>
          </p:cNvPr>
          <p:cNvSpPr>
            <a:spLocks noGrp="1" noChangeArrowheads="1"/>
          </p:cNvSpPr>
          <p:nvPr>
            <p:ph type="body" idx="1"/>
          </p:nvPr>
        </p:nvSpPr>
        <p:spPr/>
        <p:txBody>
          <a:bodyPr/>
          <a:lstStyle/>
          <a:p>
            <a:pPr eaLnBrk="1" hangingPunct="1">
              <a:lnSpc>
                <a:spcPct val="90000"/>
              </a:lnSpc>
            </a:pPr>
            <a:r>
              <a:rPr lang="en-US" altLang="en-US"/>
              <a:t>Some languages (e.g., C) ignore overflow</a:t>
            </a:r>
          </a:p>
          <a:p>
            <a:pPr lvl="1" eaLnBrk="1" hangingPunct="1">
              <a:lnSpc>
                <a:spcPct val="90000"/>
              </a:lnSpc>
            </a:pPr>
            <a:r>
              <a:rPr lang="en-US" altLang="en-US"/>
              <a:t>Use MIPS </a:t>
            </a:r>
            <a:r>
              <a:rPr lang="en-US" altLang="en-US">
                <a:latin typeface="Lucida Console" panose="020B0609040504020204" pitchFamily="49" charset="0"/>
              </a:rPr>
              <a:t>addu</a:t>
            </a:r>
            <a:r>
              <a:rPr lang="en-US" altLang="en-US"/>
              <a:t>, </a:t>
            </a:r>
            <a:r>
              <a:rPr lang="en-US" altLang="en-US">
                <a:latin typeface="Lucida Console" panose="020B0609040504020204" pitchFamily="49" charset="0"/>
              </a:rPr>
              <a:t>addui</a:t>
            </a:r>
            <a:r>
              <a:rPr lang="en-US" altLang="en-US"/>
              <a:t>, </a:t>
            </a:r>
            <a:r>
              <a:rPr lang="en-US" altLang="en-US">
                <a:latin typeface="Lucida Console" panose="020B0609040504020204" pitchFamily="49" charset="0"/>
              </a:rPr>
              <a:t>subu</a:t>
            </a:r>
            <a:r>
              <a:rPr lang="en-US" altLang="en-US"/>
              <a:t> instructions</a:t>
            </a:r>
          </a:p>
          <a:p>
            <a:pPr eaLnBrk="1" hangingPunct="1">
              <a:lnSpc>
                <a:spcPct val="90000"/>
              </a:lnSpc>
            </a:pPr>
            <a:r>
              <a:rPr lang="en-US" altLang="en-US"/>
              <a:t>Other languages (e.g., Ada, Fortran) require raising an exception</a:t>
            </a:r>
          </a:p>
          <a:p>
            <a:pPr lvl="1" eaLnBrk="1" hangingPunct="1">
              <a:lnSpc>
                <a:spcPct val="90000"/>
              </a:lnSpc>
            </a:pPr>
            <a:r>
              <a:rPr lang="en-US" altLang="en-US"/>
              <a:t>Use MIPS </a:t>
            </a:r>
            <a:r>
              <a:rPr lang="en-US" altLang="en-US">
                <a:latin typeface="Lucida Console" panose="020B0609040504020204" pitchFamily="49" charset="0"/>
              </a:rPr>
              <a:t>add</a:t>
            </a:r>
            <a:r>
              <a:rPr lang="en-US" altLang="en-US"/>
              <a:t>, </a:t>
            </a:r>
            <a:r>
              <a:rPr lang="en-US" altLang="en-US">
                <a:latin typeface="Lucida Console" panose="020B0609040504020204" pitchFamily="49" charset="0"/>
              </a:rPr>
              <a:t>addi</a:t>
            </a:r>
            <a:r>
              <a:rPr lang="en-US" altLang="en-US"/>
              <a:t>, </a:t>
            </a:r>
            <a:r>
              <a:rPr lang="en-US" altLang="en-US">
                <a:latin typeface="Lucida Console" panose="020B0609040504020204" pitchFamily="49" charset="0"/>
              </a:rPr>
              <a:t>sub</a:t>
            </a:r>
            <a:r>
              <a:rPr lang="en-US" altLang="en-US"/>
              <a:t> instructions</a:t>
            </a:r>
          </a:p>
          <a:p>
            <a:pPr lvl="1" eaLnBrk="1" hangingPunct="1">
              <a:lnSpc>
                <a:spcPct val="90000"/>
              </a:lnSpc>
            </a:pPr>
            <a:r>
              <a:rPr lang="en-US" altLang="en-US"/>
              <a:t>On overflow, invoke exception handler</a:t>
            </a:r>
          </a:p>
          <a:p>
            <a:pPr lvl="2" eaLnBrk="1" hangingPunct="1">
              <a:lnSpc>
                <a:spcPct val="90000"/>
              </a:lnSpc>
            </a:pPr>
            <a:r>
              <a:rPr lang="en-US" altLang="en-US"/>
              <a:t>Save PC in exception program counter (EPC) register</a:t>
            </a:r>
          </a:p>
          <a:p>
            <a:pPr lvl="2" eaLnBrk="1" hangingPunct="1">
              <a:lnSpc>
                <a:spcPct val="90000"/>
              </a:lnSpc>
            </a:pPr>
            <a:r>
              <a:rPr lang="en-US" altLang="en-US"/>
              <a:t>Jump to predefined handler address</a:t>
            </a:r>
          </a:p>
          <a:p>
            <a:pPr lvl="2" eaLnBrk="1" hangingPunct="1">
              <a:lnSpc>
                <a:spcPct val="90000"/>
              </a:lnSpc>
            </a:pPr>
            <a:r>
              <a:rPr lang="en-US" altLang="en-US">
                <a:latin typeface="Lucida Console" panose="020B0609040504020204" pitchFamily="49" charset="0"/>
              </a:rPr>
              <a:t>mfc0</a:t>
            </a:r>
            <a:r>
              <a:rPr lang="en-US" altLang="en-US"/>
              <a:t> (move from coprocessor reg) instruction can retrieve EPC value, to return after corrective 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a:extLst>
              <a:ext uri="{FF2B5EF4-FFF2-40B4-BE49-F238E27FC236}">
                <a16:creationId xmlns:a16="http://schemas.microsoft.com/office/drawing/2014/main" id="{701A9241-F860-4D26-AEA3-5116CBE999F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2CBBDCAC-DCA6-4B02-B9C7-303CC0C0D46A}" type="slidenum">
              <a:rPr lang="en-AU" altLang="en-US" sz="1400" smtClean="0"/>
              <a:pPr>
                <a:spcBef>
                  <a:spcPct val="0"/>
                </a:spcBef>
                <a:buClrTx/>
                <a:buSzTx/>
                <a:buFontTx/>
                <a:buNone/>
              </a:pPr>
              <a:t>6</a:t>
            </a:fld>
            <a:endParaRPr lang="en-AU" altLang="en-US" sz="1400"/>
          </a:p>
        </p:txBody>
      </p:sp>
      <p:sp>
        <p:nvSpPr>
          <p:cNvPr id="25602" name="Rectangle 2">
            <a:extLst>
              <a:ext uri="{FF2B5EF4-FFF2-40B4-BE49-F238E27FC236}">
                <a16:creationId xmlns:a16="http://schemas.microsoft.com/office/drawing/2014/main" id="{1AFCB82A-FBEA-444E-BC56-A37527381851}"/>
              </a:ext>
            </a:extLst>
          </p:cNvPr>
          <p:cNvSpPr>
            <a:spLocks noGrp="1" noChangeArrowheads="1"/>
          </p:cNvSpPr>
          <p:nvPr>
            <p:ph type="title"/>
          </p:nvPr>
        </p:nvSpPr>
        <p:spPr/>
        <p:txBody>
          <a:bodyPr/>
          <a:lstStyle/>
          <a:p>
            <a:pPr eaLnBrk="1" hangingPunct="1"/>
            <a:r>
              <a:rPr lang="en-US" altLang="en-US"/>
              <a:t>Multiplication</a:t>
            </a:r>
            <a:endParaRPr lang="en-AU" altLang="en-US"/>
          </a:p>
        </p:txBody>
      </p:sp>
      <p:sp>
        <p:nvSpPr>
          <p:cNvPr id="25603" name="Rectangle 3">
            <a:extLst>
              <a:ext uri="{FF2B5EF4-FFF2-40B4-BE49-F238E27FC236}">
                <a16:creationId xmlns:a16="http://schemas.microsoft.com/office/drawing/2014/main" id="{5E583D02-4473-4F52-9F69-501AA106F2DE}"/>
              </a:ext>
            </a:extLst>
          </p:cNvPr>
          <p:cNvSpPr>
            <a:spLocks noGrp="1" noChangeArrowheads="1"/>
          </p:cNvSpPr>
          <p:nvPr>
            <p:ph type="body" idx="1"/>
          </p:nvPr>
        </p:nvSpPr>
        <p:spPr>
          <a:xfrm>
            <a:off x="684213" y="1125538"/>
            <a:ext cx="8270875" cy="766762"/>
          </a:xfrm>
        </p:spPr>
        <p:txBody>
          <a:bodyPr/>
          <a:lstStyle/>
          <a:p>
            <a:pPr eaLnBrk="1" hangingPunct="1"/>
            <a:r>
              <a:rPr lang="en-US" altLang="en-US"/>
              <a:t>Start with long-multiplication approach</a:t>
            </a:r>
            <a:endParaRPr lang="en-AU" altLang="en-US"/>
          </a:p>
        </p:txBody>
      </p:sp>
      <p:grpSp>
        <p:nvGrpSpPr>
          <p:cNvPr id="25604" name="Group 4">
            <a:extLst>
              <a:ext uri="{FF2B5EF4-FFF2-40B4-BE49-F238E27FC236}">
                <a16:creationId xmlns:a16="http://schemas.microsoft.com/office/drawing/2014/main" id="{5950CAE6-E742-49AD-9E75-AD6FCB8822E0}"/>
              </a:ext>
            </a:extLst>
          </p:cNvPr>
          <p:cNvGrpSpPr>
            <a:grpSpLocks/>
          </p:cNvGrpSpPr>
          <p:nvPr/>
        </p:nvGrpSpPr>
        <p:grpSpPr bwMode="auto">
          <a:xfrm>
            <a:off x="1808163" y="2349500"/>
            <a:ext cx="1250950" cy="2225675"/>
            <a:chOff x="703" y="1616"/>
            <a:chExt cx="788" cy="1402"/>
          </a:xfrm>
        </p:grpSpPr>
        <p:sp>
          <p:nvSpPr>
            <p:cNvPr id="25611" name="Text Box 5">
              <a:extLst>
                <a:ext uri="{FF2B5EF4-FFF2-40B4-BE49-F238E27FC236}">
                  <a16:creationId xmlns:a16="http://schemas.microsoft.com/office/drawing/2014/main" id="{94D14EB9-D7F2-4884-8C61-FABD48AE6AA9}"/>
                </a:ext>
              </a:extLst>
            </p:cNvPr>
            <p:cNvSpPr txBox="1">
              <a:spLocks noChangeArrowheads="1"/>
            </p:cNvSpPr>
            <p:nvPr/>
          </p:nvSpPr>
          <p:spPr bwMode="auto">
            <a:xfrm>
              <a:off x="703" y="1616"/>
              <a:ext cx="788"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Lucida Console" panose="020B0609040504020204" pitchFamily="49" charset="0"/>
                </a:rPr>
                <a:t>   1000</a:t>
              </a:r>
            </a:p>
            <a:p>
              <a:pPr>
                <a:spcBef>
                  <a:spcPct val="0"/>
                </a:spcBef>
                <a:buClrTx/>
                <a:buSzTx/>
                <a:buFontTx/>
                <a:buNone/>
              </a:pPr>
              <a:r>
                <a:rPr lang="en-US" altLang="en-US" sz="2000">
                  <a:latin typeface="Lucida Console" panose="020B0609040504020204" pitchFamily="49" charset="0"/>
                </a:rPr>
                <a:t>×  1001</a:t>
              </a:r>
            </a:p>
            <a:p>
              <a:pPr>
                <a:spcBef>
                  <a:spcPct val="0"/>
                </a:spcBef>
                <a:buClrTx/>
                <a:buSzTx/>
                <a:buFontTx/>
                <a:buNone/>
              </a:pPr>
              <a:r>
                <a:rPr lang="en-US" altLang="en-US" sz="2000">
                  <a:latin typeface="Lucida Console" panose="020B0609040504020204" pitchFamily="49" charset="0"/>
                </a:rPr>
                <a:t>   1000</a:t>
              </a:r>
            </a:p>
            <a:p>
              <a:pPr>
                <a:spcBef>
                  <a:spcPct val="0"/>
                </a:spcBef>
                <a:buClrTx/>
                <a:buSzTx/>
                <a:buFontTx/>
                <a:buNone/>
              </a:pPr>
              <a:r>
                <a:rPr lang="en-US" altLang="en-US" sz="2000">
                  <a:latin typeface="Lucida Console" panose="020B0609040504020204" pitchFamily="49" charset="0"/>
                </a:rPr>
                <a:t>  0000 </a:t>
              </a:r>
            </a:p>
            <a:p>
              <a:pPr>
                <a:spcBef>
                  <a:spcPct val="0"/>
                </a:spcBef>
                <a:buClrTx/>
                <a:buSzTx/>
                <a:buFontTx/>
                <a:buNone/>
              </a:pPr>
              <a:r>
                <a:rPr lang="en-US" altLang="en-US" sz="2000">
                  <a:latin typeface="Lucida Console" panose="020B0609040504020204" pitchFamily="49" charset="0"/>
                </a:rPr>
                <a:t> 0000  </a:t>
              </a:r>
            </a:p>
            <a:p>
              <a:pPr>
                <a:spcBef>
                  <a:spcPct val="0"/>
                </a:spcBef>
                <a:buClrTx/>
                <a:buSzTx/>
                <a:buFontTx/>
                <a:buNone/>
              </a:pPr>
              <a:r>
                <a:rPr lang="en-US" altLang="en-US" sz="2000">
                  <a:latin typeface="Lucida Console" panose="020B0609040504020204" pitchFamily="49" charset="0"/>
                </a:rPr>
                <a:t>1000   </a:t>
              </a:r>
            </a:p>
            <a:p>
              <a:pPr>
                <a:spcBef>
                  <a:spcPct val="0"/>
                </a:spcBef>
                <a:buClrTx/>
                <a:buSzTx/>
                <a:buFontTx/>
                <a:buNone/>
              </a:pPr>
              <a:r>
                <a:rPr lang="en-US" altLang="en-US" sz="2000">
                  <a:latin typeface="Lucida Console" panose="020B0609040504020204" pitchFamily="49" charset="0"/>
                </a:rPr>
                <a:t>1001000</a:t>
              </a:r>
              <a:endParaRPr lang="en-AU" altLang="en-US" sz="2000">
                <a:latin typeface="Lucida Console" panose="020B0609040504020204" pitchFamily="49" charset="0"/>
              </a:endParaRPr>
            </a:p>
          </p:txBody>
        </p:sp>
        <p:sp>
          <p:nvSpPr>
            <p:cNvPr id="25612" name="Line 6">
              <a:extLst>
                <a:ext uri="{FF2B5EF4-FFF2-40B4-BE49-F238E27FC236}">
                  <a16:creationId xmlns:a16="http://schemas.microsoft.com/office/drawing/2014/main" id="{7DA1B951-D131-43FD-9A0E-E6F14EE562F5}"/>
                </a:ext>
              </a:extLst>
            </p:cNvPr>
            <p:cNvSpPr>
              <a:spLocks noChangeShapeType="1"/>
            </p:cNvSpPr>
            <p:nvPr/>
          </p:nvSpPr>
          <p:spPr bwMode="auto">
            <a:xfrm flipH="1">
              <a:off x="703" y="2024"/>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13" name="Line 7">
              <a:extLst>
                <a:ext uri="{FF2B5EF4-FFF2-40B4-BE49-F238E27FC236}">
                  <a16:creationId xmlns:a16="http://schemas.microsoft.com/office/drawing/2014/main" id="{9B6E353C-CCDA-4AC9-8FDD-0A00BFE19A0D}"/>
                </a:ext>
              </a:extLst>
            </p:cNvPr>
            <p:cNvSpPr>
              <a:spLocks noChangeShapeType="1"/>
            </p:cNvSpPr>
            <p:nvPr/>
          </p:nvSpPr>
          <p:spPr bwMode="auto">
            <a:xfrm flipH="1">
              <a:off x="703" y="2795"/>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5605" name="Text Box 9">
            <a:extLst>
              <a:ext uri="{FF2B5EF4-FFF2-40B4-BE49-F238E27FC236}">
                <a16:creationId xmlns:a16="http://schemas.microsoft.com/office/drawing/2014/main" id="{578C0BE3-D9CF-4036-83C0-95D20CC89E1A}"/>
              </a:ext>
            </a:extLst>
          </p:cNvPr>
          <p:cNvSpPr txBox="1">
            <a:spLocks noChangeArrowheads="1"/>
          </p:cNvSpPr>
          <p:nvPr/>
        </p:nvSpPr>
        <p:spPr bwMode="auto">
          <a:xfrm>
            <a:off x="682625" y="4803775"/>
            <a:ext cx="230505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Length of product is the sum of operand lengths</a:t>
            </a:r>
            <a:endParaRPr lang="en-AU" altLang="en-US" sz="1800"/>
          </a:p>
        </p:txBody>
      </p:sp>
      <p:sp>
        <p:nvSpPr>
          <p:cNvPr id="25606" name="AutoShape 10">
            <a:extLst>
              <a:ext uri="{FF2B5EF4-FFF2-40B4-BE49-F238E27FC236}">
                <a16:creationId xmlns:a16="http://schemas.microsoft.com/office/drawing/2014/main" id="{4F1A4195-BE4C-49FC-B700-2F0CE3028A61}"/>
              </a:ext>
            </a:extLst>
          </p:cNvPr>
          <p:cNvSpPr>
            <a:spLocks/>
          </p:cNvSpPr>
          <p:nvPr/>
        </p:nvSpPr>
        <p:spPr bwMode="auto">
          <a:xfrm>
            <a:off x="179388" y="2090738"/>
            <a:ext cx="1439862" cy="330200"/>
          </a:xfrm>
          <a:prstGeom prst="borderCallout1">
            <a:avLst>
              <a:gd name="adj1" fmla="val 34616"/>
              <a:gd name="adj2" fmla="val 105292"/>
              <a:gd name="adj3" fmla="val 121634"/>
              <a:gd name="adj4" fmla="val 144875"/>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multiplicand</a:t>
            </a:r>
            <a:endParaRPr lang="en-AU" altLang="en-US" sz="1600"/>
          </a:p>
        </p:txBody>
      </p:sp>
      <p:sp>
        <p:nvSpPr>
          <p:cNvPr id="25607" name="AutoShape 11">
            <a:extLst>
              <a:ext uri="{FF2B5EF4-FFF2-40B4-BE49-F238E27FC236}">
                <a16:creationId xmlns:a16="http://schemas.microsoft.com/office/drawing/2014/main" id="{1FC686AB-F4DD-4DD4-9853-01C706AAA2A2}"/>
              </a:ext>
            </a:extLst>
          </p:cNvPr>
          <p:cNvSpPr>
            <a:spLocks/>
          </p:cNvSpPr>
          <p:nvPr/>
        </p:nvSpPr>
        <p:spPr bwMode="auto">
          <a:xfrm>
            <a:off x="179388" y="2565400"/>
            <a:ext cx="1439862" cy="330200"/>
          </a:xfrm>
          <a:prstGeom prst="borderCallout1">
            <a:avLst>
              <a:gd name="adj1" fmla="val 34616"/>
              <a:gd name="adj2" fmla="val 105292"/>
              <a:gd name="adj3" fmla="val 69231"/>
              <a:gd name="adj4" fmla="val 146639"/>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multiplier</a:t>
            </a:r>
            <a:endParaRPr lang="en-AU" altLang="en-US" sz="1600"/>
          </a:p>
        </p:txBody>
      </p:sp>
      <p:sp>
        <p:nvSpPr>
          <p:cNvPr id="25608" name="AutoShape 12">
            <a:extLst>
              <a:ext uri="{FF2B5EF4-FFF2-40B4-BE49-F238E27FC236}">
                <a16:creationId xmlns:a16="http://schemas.microsoft.com/office/drawing/2014/main" id="{7921E6E2-054A-41BF-A31E-97EF80F2A9B4}"/>
              </a:ext>
            </a:extLst>
          </p:cNvPr>
          <p:cNvSpPr>
            <a:spLocks/>
          </p:cNvSpPr>
          <p:nvPr/>
        </p:nvSpPr>
        <p:spPr bwMode="auto">
          <a:xfrm>
            <a:off x="179388" y="4149725"/>
            <a:ext cx="1150937" cy="358775"/>
          </a:xfrm>
          <a:prstGeom prst="borderCallout1">
            <a:avLst>
              <a:gd name="adj1" fmla="val 31856"/>
              <a:gd name="adj2" fmla="val 106620"/>
              <a:gd name="adj3" fmla="val 58407"/>
              <a:gd name="adj4" fmla="val 144551"/>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product</a:t>
            </a:r>
            <a:endParaRPr lang="en-AU" altLang="en-US" sz="1600"/>
          </a:p>
        </p:txBody>
      </p:sp>
      <p:sp>
        <p:nvSpPr>
          <p:cNvPr id="25609" name="Text Box 14">
            <a:extLst>
              <a:ext uri="{FF2B5EF4-FFF2-40B4-BE49-F238E27FC236}">
                <a16:creationId xmlns:a16="http://schemas.microsoft.com/office/drawing/2014/main" id="{6AE11A2D-4552-4115-8B0F-58472B48F0BA}"/>
              </a:ext>
            </a:extLst>
          </p:cNvPr>
          <p:cNvSpPr txBox="1">
            <a:spLocks noChangeArrowheads="1"/>
          </p:cNvSpPr>
          <p:nvPr/>
        </p:nvSpPr>
        <p:spPr bwMode="auto">
          <a:xfrm rot="5400000">
            <a:off x="7954169" y="823119"/>
            <a:ext cx="20129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§3.3 Multiplication</a:t>
            </a:r>
          </a:p>
        </p:txBody>
      </p:sp>
      <p:pic>
        <p:nvPicPr>
          <p:cNvPr id="25610" name="Picture 15" descr="f03-04-P374493">
            <a:extLst>
              <a:ext uri="{FF2B5EF4-FFF2-40B4-BE49-F238E27FC236}">
                <a16:creationId xmlns:a16="http://schemas.microsoft.com/office/drawing/2014/main" id="{6914E5EF-B170-4537-B33D-63A292FB8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2133600"/>
            <a:ext cx="5326063"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a:extLst>
              <a:ext uri="{FF2B5EF4-FFF2-40B4-BE49-F238E27FC236}">
                <a16:creationId xmlns:a16="http://schemas.microsoft.com/office/drawing/2014/main" id="{1C6106CD-74E4-49B6-869A-586FAE2AE10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9C323D87-205E-4A10-A905-915670210526}" type="slidenum">
              <a:rPr lang="en-AU" altLang="en-US" sz="1400" smtClean="0"/>
              <a:pPr>
                <a:spcBef>
                  <a:spcPct val="0"/>
                </a:spcBef>
                <a:buClrTx/>
                <a:buSzTx/>
                <a:buFontTx/>
                <a:buNone/>
              </a:pPr>
              <a:t>7</a:t>
            </a:fld>
            <a:endParaRPr lang="en-AU" altLang="en-US" sz="1400"/>
          </a:p>
        </p:txBody>
      </p:sp>
      <p:pic>
        <p:nvPicPr>
          <p:cNvPr id="27650" name="Picture 9" descr="f03-05-P374493">
            <a:extLst>
              <a:ext uri="{FF2B5EF4-FFF2-40B4-BE49-F238E27FC236}">
                <a16:creationId xmlns:a16="http://schemas.microsoft.com/office/drawing/2014/main" id="{74ED7081-A34F-48E5-8A4F-3AC9AAD60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773238"/>
            <a:ext cx="3135313" cy="42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8412E342-8BBD-4637-A27D-9B6CEAADF410}"/>
              </a:ext>
            </a:extLst>
          </p:cNvPr>
          <p:cNvSpPr>
            <a:spLocks noGrp="1" noChangeArrowheads="1"/>
          </p:cNvSpPr>
          <p:nvPr>
            <p:ph type="title"/>
          </p:nvPr>
        </p:nvSpPr>
        <p:spPr/>
        <p:txBody>
          <a:bodyPr/>
          <a:lstStyle/>
          <a:p>
            <a:pPr eaLnBrk="1" hangingPunct="1"/>
            <a:r>
              <a:rPr lang="en-US" altLang="en-US"/>
              <a:t>Multiplication Hardware</a:t>
            </a:r>
            <a:endParaRPr lang="en-AU" altLang="en-US"/>
          </a:p>
        </p:txBody>
      </p:sp>
      <p:sp>
        <p:nvSpPr>
          <p:cNvPr id="27652" name="AutoShape 5">
            <a:extLst>
              <a:ext uri="{FF2B5EF4-FFF2-40B4-BE49-F238E27FC236}">
                <a16:creationId xmlns:a16="http://schemas.microsoft.com/office/drawing/2014/main" id="{F065BB3A-CF99-4D9A-A9FE-A69EB55FF371}"/>
              </a:ext>
            </a:extLst>
          </p:cNvPr>
          <p:cNvSpPr>
            <a:spLocks/>
          </p:cNvSpPr>
          <p:nvPr/>
        </p:nvSpPr>
        <p:spPr bwMode="auto">
          <a:xfrm>
            <a:off x="6156325" y="5589588"/>
            <a:ext cx="1439863" cy="330200"/>
          </a:xfrm>
          <a:prstGeom prst="borderCallout1">
            <a:avLst>
              <a:gd name="adj1" fmla="val 34616"/>
              <a:gd name="adj2" fmla="val -5292"/>
              <a:gd name="adj3" fmla="val -167787"/>
              <a:gd name="adj4" fmla="val -40352"/>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latin typeface="Tahoma" panose="020B0604030504040204" pitchFamily="34" charset="0"/>
              </a:rPr>
              <a:t>Initially 0</a:t>
            </a:r>
            <a:endParaRPr lang="en-AU" altLang="en-US" sz="1600">
              <a:latin typeface="Tahoma" panose="020B0604030504040204" pitchFamily="34" charset="0"/>
            </a:endParaRPr>
          </a:p>
        </p:txBody>
      </p:sp>
      <p:pic>
        <p:nvPicPr>
          <p:cNvPr id="27653" name="Picture 8" descr="f03-04-P374493">
            <a:extLst>
              <a:ext uri="{FF2B5EF4-FFF2-40B4-BE49-F238E27FC236}">
                <a16:creationId xmlns:a16="http://schemas.microsoft.com/office/drawing/2014/main" id="{56876113-340C-4EA6-905B-A15AD2562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8550" y="2133600"/>
            <a:ext cx="5326063"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06ED29A5-4890-4D0C-BC33-87E006796DC6}"/>
              </a:ext>
            </a:extLst>
          </p:cNvPr>
          <p:cNvSpPr>
            <a:spLocks noGrp="1" noChangeArrowheads="1"/>
          </p:cNvSpPr>
          <p:nvPr>
            <p:ph type="title"/>
          </p:nvPr>
        </p:nvSpPr>
        <p:spPr/>
        <p:txBody>
          <a:bodyPr/>
          <a:lstStyle/>
          <a:p>
            <a:r>
              <a:rPr lang="en-US" altLang="en-US"/>
              <a:t>4-bit Mul, 2 x 3 = 0010 x 0011</a:t>
            </a:r>
          </a:p>
        </p:txBody>
      </p:sp>
      <p:pic>
        <p:nvPicPr>
          <p:cNvPr id="29698" name="Content Placeholder 5" descr="Table&#10;&#10;Description automatically generated">
            <a:extLst>
              <a:ext uri="{FF2B5EF4-FFF2-40B4-BE49-F238E27FC236}">
                <a16:creationId xmlns:a16="http://schemas.microsoft.com/office/drawing/2014/main" id="{EDF9BFF7-7592-44F7-9C73-20E734D10B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52463" y="1773238"/>
            <a:ext cx="7713662" cy="3671887"/>
          </a:xfrm>
        </p:spPr>
      </p:pic>
      <p:sp>
        <p:nvSpPr>
          <p:cNvPr id="29699" name="Footer Placeholder 3">
            <a:extLst>
              <a:ext uri="{FF2B5EF4-FFF2-40B4-BE49-F238E27FC236}">
                <a16:creationId xmlns:a16="http://schemas.microsoft.com/office/drawing/2014/main" id="{E3F6FEF9-75DF-44EE-B21F-D3FC99830FF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1642AD2D-F092-4DA6-ABF5-5133087107A4}" type="slidenum">
              <a:rPr lang="en-AU" altLang="en-US" sz="1400" smtClean="0"/>
              <a:pPr>
                <a:spcBef>
                  <a:spcPct val="0"/>
                </a:spcBef>
                <a:buClrTx/>
                <a:buSzTx/>
                <a:buFontTx/>
                <a:buNone/>
              </a:pPr>
              <a:t>8</a:t>
            </a:fld>
            <a:endParaRPr lang="en-AU"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a:extLst>
              <a:ext uri="{FF2B5EF4-FFF2-40B4-BE49-F238E27FC236}">
                <a16:creationId xmlns:a16="http://schemas.microsoft.com/office/drawing/2014/main" id="{152F0291-0DF8-4DD4-991E-44A096E3DB1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3 — Arithmetic for Computers — </a:t>
            </a:r>
            <a:fld id="{C6661CF0-8099-4203-8F46-F211FD4DC46D}" type="slidenum">
              <a:rPr lang="en-AU" altLang="en-US" sz="1400" smtClean="0"/>
              <a:pPr>
                <a:spcBef>
                  <a:spcPct val="0"/>
                </a:spcBef>
                <a:buClrTx/>
                <a:buSzTx/>
                <a:buFontTx/>
                <a:buNone/>
              </a:pPr>
              <a:t>9</a:t>
            </a:fld>
            <a:endParaRPr lang="en-AU" altLang="en-US" sz="1400"/>
          </a:p>
        </p:txBody>
      </p:sp>
      <p:pic>
        <p:nvPicPr>
          <p:cNvPr id="31746" name="Picture 9" descr="f03-06-P374493">
            <a:extLst>
              <a:ext uri="{FF2B5EF4-FFF2-40B4-BE49-F238E27FC236}">
                <a16:creationId xmlns:a16="http://schemas.microsoft.com/office/drawing/2014/main" id="{33786C05-E5BD-4DDC-A5FC-5B7DFC9ED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989138"/>
            <a:ext cx="5340350"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5">
            <a:extLst>
              <a:ext uri="{FF2B5EF4-FFF2-40B4-BE49-F238E27FC236}">
                <a16:creationId xmlns:a16="http://schemas.microsoft.com/office/drawing/2014/main" id="{A0C0BB8E-7005-4F97-A84A-5A7330FFB9B4}"/>
              </a:ext>
            </a:extLst>
          </p:cNvPr>
          <p:cNvSpPr>
            <a:spLocks noGrp="1" noChangeArrowheads="1"/>
          </p:cNvSpPr>
          <p:nvPr>
            <p:ph type="title"/>
          </p:nvPr>
        </p:nvSpPr>
        <p:spPr/>
        <p:txBody>
          <a:bodyPr/>
          <a:lstStyle/>
          <a:p>
            <a:pPr eaLnBrk="1" hangingPunct="1"/>
            <a:r>
              <a:rPr lang="en-US" altLang="en-US"/>
              <a:t>Optimized Multiplier</a:t>
            </a:r>
            <a:endParaRPr lang="en-AU" altLang="en-US"/>
          </a:p>
        </p:txBody>
      </p:sp>
      <p:sp>
        <p:nvSpPr>
          <p:cNvPr id="31748" name="Rectangle 6">
            <a:extLst>
              <a:ext uri="{FF2B5EF4-FFF2-40B4-BE49-F238E27FC236}">
                <a16:creationId xmlns:a16="http://schemas.microsoft.com/office/drawing/2014/main" id="{A691A1AE-39B7-4E8E-A7D8-5A349BC9ACAD}"/>
              </a:ext>
            </a:extLst>
          </p:cNvPr>
          <p:cNvSpPr>
            <a:spLocks noGrp="1" noChangeArrowheads="1"/>
          </p:cNvSpPr>
          <p:nvPr>
            <p:ph type="body" idx="1"/>
          </p:nvPr>
        </p:nvSpPr>
        <p:spPr>
          <a:xfrm>
            <a:off x="684213" y="1125538"/>
            <a:ext cx="8270875" cy="719137"/>
          </a:xfrm>
        </p:spPr>
        <p:txBody>
          <a:bodyPr/>
          <a:lstStyle/>
          <a:p>
            <a:pPr eaLnBrk="1" hangingPunct="1"/>
            <a:r>
              <a:rPr lang="en-US" altLang="en-US"/>
              <a:t>Perform steps in parallel: add/shift</a:t>
            </a:r>
          </a:p>
        </p:txBody>
      </p:sp>
      <p:sp>
        <p:nvSpPr>
          <p:cNvPr id="31749" name="Rectangle 7">
            <a:extLst>
              <a:ext uri="{FF2B5EF4-FFF2-40B4-BE49-F238E27FC236}">
                <a16:creationId xmlns:a16="http://schemas.microsoft.com/office/drawing/2014/main" id="{76B17B08-F02A-4CB3-9A10-E93FEE705D51}"/>
              </a:ext>
            </a:extLst>
          </p:cNvPr>
          <p:cNvSpPr>
            <a:spLocks noChangeArrowheads="1"/>
          </p:cNvSpPr>
          <p:nvPr/>
        </p:nvSpPr>
        <p:spPr bwMode="auto">
          <a:xfrm>
            <a:off x="684213" y="5013325"/>
            <a:ext cx="8270875"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a:t>One cycle per partial-product addition</a:t>
            </a:r>
          </a:p>
          <a:p>
            <a:pPr lvl="1" eaLnBrk="1" hangingPunct="1"/>
            <a:r>
              <a:rPr lang="en-US" altLang="en-US"/>
              <a:t>That’s ok, if frequency of multiplications is low</a:t>
            </a:r>
            <a:endParaRPr lang="en-AU" altLang="en-US"/>
          </a:p>
        </p:txBody>
      </p:sp>
    </p:spTree>
  </p:cSld>
  <p:clrMapOvr>
    <a:masterClrMapping/>
  </p:clrMapOvr>
</p:sld>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5C7228AD919346B8E3118D5AE2BCB9" ma:contentTypeVersion="7" ma:contentTypeDescription="Create a new document." ma:contentTypeScope="" ma:versionID="4f892d9d1da3769e9f6ae4389906cf2d">
  <xsd:schema xmlns:xsd="http://www.w3.org/2001/XMLSchema" xmlns:xs="http://www.w3.org/2001/XMLSchema" xmlns:p="http://schemas.microsoft.com/office/2006/metadata/properties" xmlns:ns2="29fb6405-6fc5-4803-88c6-777e5978cb98" targetNamespace="http://schemas.microsoft.com/office/2006/metadata/properties" ma:root="true" ma:fieldsID="a936e34d213da57a491d5e5f8dd1f615" ns2:_="">
    <xsd:import namespace="29fb6405-6fc5-4803-88c6-777e5978cb9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fb6405-6fc5-4803-88c6-777e5978cb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3F5354-8499-4857-9347-DB9972A6D891}">
  <ds:schemaRefs>
    <ds:schemaRef ds:uri="http://schemas.microsoft.com/sharepoint/v3/contenttype/forms"/>
  </ds:schemaRefs>
</ds:datastoreItem>
</file>

<file path=customXml/itemProps2.xml><?xml version="1.0" encoding="utf-8"?>
<ds:datastoreItem xmlns:ds="http://schemas.openxmlformats.org/officeDocument/2006/customXml" ds:itemID="{637B66E8-C6E1-4B11-8873-ADC9289CC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fb6405-6fc5-4803-88c6-777e5978cb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10326</TotalTime>
  <Words>4705</Words>
  <Application>Microsoft Office PowerPoint</Application>
  <PresentationFormat>On-screen Show (4:3)</PresentationFormat>
  <Paragraphs>534</Paragraphs>
  <Slides>32</Slides>
  <Notes>32</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cod4e</vt:lpstr>
      <vt:lpstr>Chapter 3</vt:lpstr>
      <vt:lpstr>Arithmetic for Computers</vt:lpstr>
      <vt:lpstr>Integer Addition</vt:lpstr>
      <vt:lpstr>Integer Subtraction</vt:lpstr>
      <vt:lpstr>Dealing with Overflow</vt:lpstr>
      <vt:lpstr>Multiplication</vt:lpstr>
      <vt:lpstr>Multiplication Hardware</vt:lpstr>
      <vt:lpstr>4-bit Mul, 2 x 3 = 0010 x 0011</vt:lpstr>
      <vt:lpstr>Optimized Multiplier</vt:lpstr>
      <vt:lpstr>Faster Multiplier</vt:lpstr>
      <vt:lpstr>MIPS Multiplication</vt:lpstr>
      <vt:lpstr>Division</vt:lpstr>
      <vt:lpstr>Division Hardware</vt:lpstr>
      <vt:lpstr>Example</vt:lpstr>
      <vt:lpstr>Optimized Divider</vt:lpstr>
      <vt:lpstr>Faster Division</vt:lpstr>
      <vt:lpstr>MIPS Division</vt:lpstr>
      <vt:lpstr>Instructions</vt:lpstr>
      <vt:lpstr>Floating Point</vt:lpstr>
      <vt:lpstr>Floating Point Standard</vt:lpstr>
      <vt:lpstr>IEEE Floating-Point Format</vt:lpstr>
      <vt:lpstr>Single-Precision Range</vt:lpstr>
      <vt:lpstr>Double-Precision Range</vt:lpstr>
      <vt:lpstr>Floating-Point Precision</vt:lpstr>
      <vt:lpstr>Floating-Point Example</vt:lpstr>
      <vt:lpstr>Floating-Point Example</vt:lpstr>
      <vt:lpstr>Floating-Point Addition</vt:lpstr>
      <vt:lpstr>Floating-Point Addition</vt:lpstr>
      <vt:lpstr>FP Adder Hardware</vt:lpstr>
      <vt:lpstr>FP Adder Hardware</vt:lpstr>
      <vt:lpstr>Floating-Point Multiplication</vt:lpstr>
      <vt:lpstr>Floating-Point Multiplication</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Peter Ashenden</dc:creator>
  <cp:lastModifiedBy>Praveen T</cp:lastModifiedBy>
  <cp:revision>60</cp:revision>
  <cp:lastPrinted>2020-10-22T01:35:24Z</cp:lastPrinted>
  <dcterms:created xsi:type="dcterms:W3CDTF">2008-07-28T10:20:18Z</dcterms:created>
  <dcterms:modified xsi:type="dcterms:W3CDTF">2020-10-27T17:16:41Z</dcterms:modified>
</cp:coreProperties>
</file>