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3B7DB-CC6A-0F3B-4312-6262BD436367}" v="192" dt="2024-03-01T04:57:5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84155-4559-4F08-8FDE-8DAD06BC6F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2F473C-1DAA-4DE1-8F61-845C63348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Data: It reads five different temperature datasets into pandas Data Frames.</a:t>
          </a:r>
        </a:p>
      </dgm:t>
    </dgm:pt>
    <dgm:pt modelId="{57FD887C-1A37-42C1-A0CC-E6AC6818A792}" type="parTrans" cxnId="{413ABA20-587B-4DA6-8994-FDAFFB3C55BC}">
      <dgm:prSet/>
      <dgm:spPr/>
      <dgm:t>
        <a:bodyPr/>
        <a:lstStyle/>
        <a:p>
          <a:endParaRPr lang="en-US"/>
        </a:p>
      </dgm:t>
    </dgm:pt>
    <dgm:pt modelId="{EADDFE8C-C5AA-4F46-A759-9982A2E66659}" type="sibTrans" cxnId="{413ABA20-587B-4DA6-8994-FDAFFB3C55BC}">
      <dgm:prSet/>
      <dgm:spPr/>
      <dgm:t>
        <a:bodyPr/>
        <a:lstStyle/>
        <a:p>
          <a:endParaRPr lang="en-US"/>
        </a:p>
      </dgm:t>
    </dgm:pt>
    <dgm:pt modelId="{EAC719D3-6799-4699-9FA9-80308C935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Analysis: It calculates and prints the number of missing values in each data frame and their dimensions</a:t>
          </a:r>
        </a:p>
      </dgm:t>
    </dgm:pt>
    <dgm:pt modelId="{290B12DE-893D-4FEC-A2CE-70AB629616FE}" type="parTrans" cxnId="{91E827DF-84D6-42FD-A2EE-22D25A2F6D86}">
      <dgm:prSet/>
      <dgm:spPr/>
      <dgm:t>
        <a:bodyPr/>
        <a:lstStyle/>
        <a:p>
          <a:endParaRPr lang="en-US"/>
        </a:p>
      </dgm:t>
    </dgm:pt>
    <dgm:pt modelId="{AC38A963-5D2B-46A3-A1BC-370958CF92ED}" type="sibTrans" cxnId="{91E827DF-84D6-42FD-A2EE-22D25A2F6D86}">
      <dgm:prSet/>
      <dgm:spPr/>
      <dgm:t>
        <a:bodyPr/>
        <a:lstStyle/>
        <a:p>
          <a:endParaRPr lang="en-US"/>
        </a:p>
      </dgm:t>
    </dgm:pt>
    <dgm:pt modelId="{45B8EFFE-37F7-4954-922E-D66AA3AFF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 Data: Drops all rows with missing values from the df_city Data Frame </a:t>
          </a:r>
        </a:p>
      </dgm:t>
    </dgm:pt>
    <dgm:pt modelId="{F3E10152-B0E4-4C38-82FF-934EDD67E9EE}" type="parTrans" cxnId="{851D2C3F-5FF6-4D14-AE50-F267A216F96C}">
      <dgm:prSet/>
      <dgm:spPr/>
      <dgm:t>
        <a:bodyPr/>
        <a:lstStyle/>
        <a:p>
          <a:endParaRPr lang="en-US"/>
        </a:p>
      </dgm:t>
    </dgm:pt>
    <dgm:pt modelId="{0400BE27-76A9-4079-818B-012B1260D671}" type="sibTrans" cxnId="{851D2C3F-5FF6-4D14-AE50-F267A216F96C}">
      <dgm:prSet/>
      <dgm:spPr/>
      <dgm:t>
        <a:bodyPr/>
        <a:lstStyle/>
        <a:p>
          <a:endParaRPr lang="en-US"/>
        </a:p>
      </dgm:t>
    </dgm:pt>
    <dgm:pt modelId="{1ECA7E53-D749-4648-A2EB-0F9E17B51D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Post-cleaning Analysis: It reassesses and prints the count of missing values in each Data Frame to ensure that all missing data has been addressed </a:t>
          </a:r>
        </a:p>
      </dgm:t>
    </dgm:pt>
    <dgm:pt modelId="{E2EBE689-6DDD-4DCA-9948-9084AE1A41AC}" type="parTrans" cxnId="{E3E410EA-3868-4574-9102-4639953C08A1}">
      <dgm:prSet/>
      <dgm:spPr/>
      <dgm:t>
        <a:bodyPr/>
        <a:lstStyle/>
        <a:p>
          <a:endParaRPr lang="en-US"/>
        </a:p>
      </dgm:t>
    </dgm:pt>
    <dgm:pt modelId="{5F84B358-B536-44C2-ADE9-F3498A0DE725}" type="sibTrans" cxnId="{E3E410EA-3868-4574-9102-4639953C08A1}">
      <dgm:prSet/>
      <dgm:spPr/>
      <dgm:t>
        <a:bodyPr/>
        <a:lstStyle/>
        <a:p>
          <a:endParaRPr lang="en-US"/>
        </a:p>
      </dgm:t>
    </dgm:pt>
    <dgm:pt modelId="{51B65E0E-0EC0-45CA-9B85-121A70FA3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 Cleaned Data: The cleaned DataFrames are then saved back to CSV files for future use </a:t>
          </a:r>
        </a:p>
      </dgm:t>
    </dgm:pt>
    <dgm:pt modelId="{18293D0F-C717-4120-934E-070A0840A8CD}" type="parTrans" cxnId="{EB3D38BC-5282-4F3E-809A-1AB8197583D3}">
      <dgm:prSet/>
      <dgm:spPr/>
      <dgm:t>
        <a:bodyPr/>
        <a:lstStyle/>
        <a:p>
          <a:endParaRPr lang="en-US"/>
        </a:p>
      </dgm:t>
    </dgm:pt>
    <dgm:pt modelId="{55C5417B-D97F-4F19-B000-5ACDF2DBBD08}" type="sibTrans" cxnId="{EB3D38BC-5282-4F3E-809A-1AB8197583D3}">
      <dgm:prSet/>
      <dgm:spPr/>
      <dgm:t>
        <a:bodyPr/>
        <a:lstStyle/>
        <a:p>
          <a:endParaRPr lang="en-US"/>
        </a:p>
      </dgm:t>
    </dgm:pt>
    <dgm:pt modelId="{FA274156-DF5E-459D-BFEB-1983A25FD1A1}" type="pres">
      <dgm:prSet presAssocID="{27284155-4559-4F08-8FDE-8DAD06BC6FFF}" presName="root" presStyleCnt="0">
        <dgm:presLayoutVars>
          <dgm:dir/>
          <dgm:resizeHandles val="exact"/>
        </dgm:presLayoutVars>
      </dgm:prSet>
      <dgm:spPr/>
    </dgm:pt>
    <dgm:pt modelId="{9B0F2B36-0121-4AC1-AE01-A117943E7F29}" type="pres">
      <dgm:prSet presAssocID="{B12F473C-1DAA-4DE1-8F61-845C633480C6}" presName="compNode" presStyleCnt="0"/>
      <dgm:spPr/>
    </dgm:pt>
    <dgm:pt modelId="{CCE809E1-6AF9-4AEA-9A7A-7115102F9849}" type="pres">
      <dgm:prSet presAssocID="{B12F473C-1DAA-4DE1-8F61-845C633480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18A9E8E-CFB9-415C-8F16-B46850CD4133}" type="pres">
      <dgm:prSet presAssocID="{B12F473C-1DAA-4DE1-8F61-845C633480C6}" presName="spaceRect" presStyleCnt="0"/>
      <dgm:spPr/>
    </dgm:pt>
    <dgm:pt modelId="{DAEAC2FF-B55D-4B69-9A43-3D10DCA48CB9}" type="pres">
      <dgm:prSet presAssocID="{B12F473C-1DAA-4DE1-8F61-845C633480C6}" presName="textRect" presStyleLbl="revTx" presStyleIdx="0" presStyleCnt="5">
        <dgm:presLayoutVars>
          <dgm:chMax val="1"/>
          <dgm:chPref val="1"/>
        </dgm:presLayoutVars>
      </dgm:prSet>
      <dgm:spPr/>
    </dgm:pt>
    <dgm:pt modelId="{6D8FD8DC-5C44-4F46-868C-35C1A66F0A87}" type="pres">
      <dgm:prSet presAssocID="{EADDFE8C-C5AA-4F46-A759-9982A2E66659}" presName="sibTrans" presStyleCnt="0"/>
      <dgm:spPr/>
    </dgm:pt>
    <dgm:pt modelId="{18891522-7C68-4021-9AF0-3859495FA973}" type="pres">
      <dgm:prSet presAssocID="{EAC719D3-6799-4699-9FA9-80308C935786}" presName="compNode" presStyleCnt="0"/>
      <dgm:spPr/>
    </dgm:pt>
    <dgm:pt modelId="{D2AFBDCC-9AA8-44DD-A34F-2E10326ED167}" type="pres">
      <dgm:prSet presAssocID="{EAC719D3-6799-4699-9FA9-80308C9357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C9E4DBB-5266-46B2-8D32-8D4C8E501864}" type="pres">
      <dgm:prSet presAssocID="{EAC719D3-6799-4699-9FA9-80308C935786}" presName="spaceRect" presStyleCnt="0"/>
      <dgm:spPr/>
    </dgm:pt>
    <dgm:pt modelId="{71006382-1DA6-4DAC-A945-B29D7AFB9157}" type="pres">
      <dgm:prSet presAssocID="{EAC719D3-6799-4699-9FA9-80308C935786}" presName="textRect" presStyleLbl="revTx" presStyleIdx="1" presStyleCnt="5">
        <dgm:presLayoutVars>
          <dgm:chMax val="1"/>
          <dgm:chPref val="1"/>
        </dgm:presLayoutVars>
      </dgm:prSet>
      <dgm:spPr/>
    </dgm:pt>
    <dgm:pt modelId="{22CA8858-4EB4-42AA-8280-31679873E2A3}" type="pres">
      <dgm:prSet presAssocID="{AC38A963-5D2B-46A3-A1BC-370958CF92ED}" presName="sibTrans" presStyleCnt="0"/>
      <dgm:spPr/>
    </dgm:pt>
    <dgm:pt modelId="{7F41E3AD-D1A6-4CCD-855A-FBC4F0742CE6}" type="pres">
      <dgm:prSet presAssocID="{45B8EFFE-37F7-4954-922E-D66AA3AFFC25}" presName="compNode" presStyleCnt="0"/>
      <dgm:spPr/>
    </dgm:pt>
    <dgm:pt modelId="{69FB5836-04CF-4884-9FAD-55BCBFCBE0F0}" type="pres">
      <dgm:prSet presAssocID="{45B8EFFE-37F7-4954-922E-D66AA3AFFC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6B56690-7988-4A41-A679-C5C21C5E7C30}" type="pres">
      <dgm:prSet presAssocID="{45B8EFFE-37F7-4954-922E-D66AA3AFFC25}" presName="spaceRect" presStyleCnt="0"/>
      <dgm:spPr/>
    </dgm:pt>
    <dgm:pt modelId="{DB443F34-78A3-4DC8-BBAA-22B162282F2A}" type="pres">
      <dgm:prSet presAssocID="{45B8EFFE-37F7-4954-922E-D66AA3AFFC25}" presName="textRect" presStyleLbl="revTx" presStyleIdx="2" presStyleCnt="5">
        <dgm:presLayoutVars>
          <dgm:chMax val="1"/>
          <dgm:chPref val="1"/>
        </dgm:presLayoutVars>
      </dgm:prSet>
      <dgm:spPr/>
    </dgm:pt>
    <dgm:pt modelId="{94348BBB-E7B4-484C-B494-441DA48C549B}" type="pres">
      <dgm:prSet presAssocID="{0400BE27-76A9-4079-818B-012B1260D671}" presName="sibTrans" presStyleCnt="0"/>
      <dgm:spPr/>
    </dgm:pt>
    <dgm:pt modelId="{E33DA052-2416-44CB-8C21-912C00E07F9B}" type="pres">
      <dgm:prSet presAssocID="{1ECA7E53-D749-4648-A2EB-0F9E17B51D45}" presName="compNode" presStyleCnt="0"/>
      <dgm:spPr/>
    </dgm:pt>
    <dgm:pt modelId="{BCE25B0B-A571-47E8-9981-762E727FFBD1}" type="pres">
      <dgm:prSet presAssocID="{1ECA7E53-D749-4648-A2EB-0F9E17B51D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1EE2BEA-CC92-41EC-9220-61EF952DDCF1}" type="pres">
      <dgm:prSet presAssocID="{1ECA7E53-D749-4648-A2EB-0F9E17B51D45}" presName="spaceRect" presStyleCnt="0"/>
      <dgm:spPr/>
    </dgm:pt>
    <dgm:pt modelId="{CCF3FEB5-BCFF-46BB-948C-FD7A4187DCEE}" type="pres">
      <dgm:prSet presAssocID="{1ECA7E53-D749-4648-A2EB-0F9E17B51D45}" presName="textRect" presStyleLbl="revTx" presStyleIdx="3" presStyleCnt="5">
        <dgm:presLayoutVars>
          <dgm:chMax val="1"/>
          <dgm:chPref val="1"/>
        </dgm:presLayoutVars>
      </dgm:prSet>
      <dgm:spPr/>
    </dgm:pt>
    <dgm:pt modelId="{22763E5C-0EE1-43A9-A684-CE9161CE5804}" type="pres">
      <dgm:prSet presAssocID="{5F84B358-B536-44C2-ADE9-F3498A0DE725}" presName="sibTrans" presStyleCnt="0"/>
      <dgm:spPr/>
    </dgm:pt>
    <dgm:pt modelId="{803EC64D-06B2-4B71-8096-06189FBB1745}" type="pres">
      <dgm:prSet presAssocID="{51B65E0E-0EC0-45CA-9B85-121A70FA3643}" presName="compNode" presStyleCnt="0"/>
      <dgm:spPr/>
    </dgm:pt>
    <dgm:pt modelId="{6640E5E2-35DC-4290-88DB-86D5152BA6A0}" type="pres">
      <dgm:prSet presAssocID="{51B65E0E-0EC0-45CA-9B85-121A70FA36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B23F714-7D49-4F62-8CB2-98118B838DEA}" type="pres">
      <dgm:prSet presAssocID="{51B65E0E-0EC0-45CA-9B85-121A70FA3643}" presName="spaceRect" presStyleCnt="0"/>
      <dgm:spPr/>
    </dgm:pt>
    <dgm:pt modelId="{4BA5EC54-05BC-4729-90EB-BC8CCD8C1A66}" type="pres">
      <dgm:prSet presAssocID="{51B65E0E-0EC0-45CA-9B85-121A70FA36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3ABA20-587B-4DA6-8994-FDAFFB3C55BC}" srcId="{27284155-4559-4F08-8FDE-8DAD06BC6FFF}" destId="{B12F473C-1DAA-4DE1-8F61-845C633480C6}" srcOrd="0" destOrd="0" parTransId="{57FD887C-1A37-42C1-A0CC-E6AC6818A792}" sibTransId="{EADDFE8C-C5AA-4F46-A759-9982A2E66659}"/>
    <dgm:cxn modelId="{851D2C3F-5FF6-4D14-AE50-F267A216F96C}" srcId="{27284155-4559-4F08-8FDE-8DAD06BC6FFF}" destId="{45B8EFFE-37F7-4954-922E-D66AA3AFFC25}" srcOrd="2" destOrd="0" parTransId="{F3E10152-B0E4-4C38-82FF-934EDD67E9EE}" sibTransId="{0400BE27-76A9-4079-818B-012B1260D671}"/>
    <dgm:cxn modelId="{AE3EED85-1FDC-47D1-8E02-A5546894F632}" type="presOf" srcId="{B12F473C-1DAA-4DE1-8F61-845C633480C6}" destId="{DAEAC2FF-B55D-4B69-9A43-3D10DCA48CB9}" srcOrd="0" destOrd="0" presId="urn:microsoft.com/office/officeart/2018/2/layout/IconLabelList"/>
    <dgm:cxn modelId="{05AB789D-9807-472D-B88A-6AEE24A065E9}" type="presOf" srcId="{27284155-4559-4F08-8FDE-8DAD06BC6FFF}" destId="{FA274156-DF5E-459D-BFEB-1983A25FD1A1}" srcOrd="0" destOrd="0" presId="urn:microsoft.com/office/officeart/2018/2/layout/IconLabelList"/>
    <dgm:cxn modelId="{9789E8A1-1D87-4C2E-B5C9-ECA8278F9252}" type="presOf" srcId="{1ECA7E53-D749-4648-A2EB-0F9E17B51D45}" destId="{CCF3FEB5-BCFF-46BB-948C-FD7A4187DCEE}" srcOrd="0" destOrd="0" presId="urn:microsoft.com/office/officeart/2018/2/layout/IconLabelList"/>
    <dgm:cxn modelId="{EB3D38BC-5282-4F3E-809A-1AB8197583D3}" srcId="{27284155-4559-4F08-8FDE-8DAD06BC6FFF}" destId="{51B65E0E-0EC0-45CA-9B85-121A70FA3643}" srcOrd="4" destOrd="0" parTransId="{18293D0F-C717-4120-934E-070A0840A8CD}" sibTransId="{55C5417B-D97F-4F19-B000-5ACDF2DBBD08}"/>
    <dgm:cxn modelId="{DBE819C4-9532-4B85-A6AD-AF6EBB65400B}" type="presOf" srcId="{EAC719D3-6799-4699-9FA9-80308C935786}" destId="{71006382-1DA6-4DAC-A945-B29D7AFB9157}" srcOrd="0" destOrd="0" presId="urn:microsoft.com/office/officeart/2018/2/layout/IconLabelList"/>
    <dgm:cxn modelId="{8AE4C5D9-9835-4E15-8EE9-AB4A4D55A4D8}" type="presOf" srcId="{51B65E0E-0EC0-45CA-9B85-121A70FA3643}" destId="{4BA5EC54-05BC-4729-90EB-BC8CCD8C1A66}" srcOrd="0" destOrd="0" presId="urn:microsoft.com/office/officeart/2018/2/layout/IconLabelList"/>
    <dgm:cxn modelId="{91E827DF-84D6-42FD-A2EE-22D25A2F6D86}" srcId="{27284155-4559-4F08-8FDE-8DAD06BC6FFF}" destId="{EAC719D3-6799-4699-9FA9-80308C935786}" srcOrd="1" destOrd="0" parTransId="{290B12DE-893D-4FEC-A2CE-70AB629616FE}" sibTransId="{AC38A963-5D2B-46A3-A1BC-370958CF92ED}"/>
    <dgm:cxn modelId="{263B46E2-60D9-4AD3-9E5C-A2E5962F4420}" type="presOf" srcId="{45B8EFFE-37F7-4954-922E-D66AA3AFFC25}" destId="{DB443F34-78A3-4DC8-BBAA-22B162282F2A}" srcOrd="0" destOrd="0" presId="urn:microsoft.com/office/officeart/2018/2/layout/IconLabelList"/>
    <dgm:cxn modelId="{E3E410EA-3868-4574-9102-4639953C08A1}" srcId="{27284155-4559-4F08-8FDE-8DAD06BC6FFF}" destId="{1ECA7E53-D749-4648-A2EB-0F9E17B51D45}" srcOrd="3" destOrd="0" parTransId="{E2EBE689-6DDD-4DCA-9948-9084AE1A41AC}" sibTransId="{5F84B358-B536-44C2-ADE9-F3498A0DE725}"/>
    <dgm:cxn modelId="{6ABFF846-BA2F-4194-8C2A-E0C091E443D9}" type="presParOf" srcId="{FA274156-DF5E-459D-BFEB-1983A25FD1A1}" destId="{9B0F2B36-0121-4AC1-AE01-A117943E7F29}" srcOrd="0" destOrd="0" presId="urn:microsoft.com/office/officeart/2018/2/layout/IconLabelList"/>
    <dgm:cxn modelId="{2ABC26BE-311A-4966-98CB-2B8A0B46D7A3}" type="presParOf" srcId="{9B0F2B36-0121-4AC1-AE01-A117943E7F29}" destId="{CCE809E1-6AF9-4AEA-9A7A-7115102F9849}" srcOrd="0" destOrd="0" presId="urn:microsoft.com/office/officeart/2018/2/layout/IconLabelList"/>
    <dgm:cxn modelId="{BDB57C47-4243-4F2A-826C-69077896C4EC}" type="presParOf" srcId="{9B0F2B36-0121-4AC1-AE01-A117943E7F29}" destId="{D18A9E8E-CFB9-415C-8F16-B46850CD4133}" srcOrd="1" destOrd="0" presId="urn:microsoft.com/office/officeart/2018/2/layout/IconLabelList"/>
    <dgm:cxn modelId="{28314281-90C2-48B0-A110-CCF080A3C310}" type="presParOf" srcId="{9B0F2B36-0121-4AC1-AE01-A117943E7F29}" destId="{DAEAC2FF-B55D-4B69-9A43-3D10DCA48CB9}" srcOrd="2" destOrd="0" presId="urn:microsoft.com/office/officeart/2018/2/layout/IconLabelList"/>
    <dgm:cxn modelId="{A7045378-2A61-49B5-AB73-F5481135101A}" type="presParOf" srcId="{FA274156-DF5E-459D-BFEB-1983A25FD1A1}" destId="{6D8FD8DC-5C44-4F46-868C-35C1A66F0A87}" srcOrd="1" destOrd="0" presId="urn:microsoft.com/office/officeart/2018/2/layout/IconLabelList"/>
    <dgm:cxn modelId="{9B54015C-3B6E-4849-80E3-B0E1CC891EDC}" type="presParOf" srcId="{FA274156-DF5E-459D-BFEB-1983A25FD1A1}" destId="{18891522-7C68-4021-9AF0-3859495FA973}" srcOrd="2" destOrd="0" presId="urn:microsoft.com/office/officeart/2018/2/layout/IconLabelList"/>
    <dgm:cxn modelId="{D971F83E-DD59-45FD-AB44-2E5B14212088}" type="presParOf" srcId="{18891522-7C68-4021-9AF0-3859495FA973}" destId="{D2AFBDCC-9AA8-44DD-A34F-2E10326ED167}" srcOrd="0" destOrd="0" presId="urn:microsoft.com/office/officeart/2018/2/layout/IconLabelList"/>
    <dgm:cxn modelId="{6B2368B7-9E04-4E3B-96F7-00FB13C0F820}" type="presParOf" srcId="{18891522-7C68-4021-9AF0-3859495FA973}" destId="{7C9E4DBB-5266-46B2-8D32-8D4C8E501864}" srcOrd="1" destOrd="0" presId="urn:microsoft.com/office/officeart/2018/2/layout/IconLabelList"/>
    <dgm:cxn modelId="{7D5F41D4-EA55-4B66-A339-AF0B4A80B413}" type="presParOf" srcId="{18891522-7C68-4021-9AF0-3859495FA973}" destId="{71006382-1DA6-4DAC-A945-B29D7AFB9157}" srcOrd="2" destOrd="0" presId="urn:microsoft.com/office/officeart/2018/2/layout/IconLabelList"/>
    <dgm:cxn modelId="{134A5683-4BCF-4C67-BFB1-700B21AAF0D3}" type="presParOf" srcId="{FA274156-DF5E-459D-BFEB-1983A25FD1A1}" destId="{22CA8858-4EB4-42AA-8280-31679873E2A3}" srcOrd="3" destOrd="0" presId="urn:microsoft.com/office/officeart/2018/2/layout/IconLabelList"/>
    <dgm:cxn modelId="{E3F0378D-C528-4AD4-A48C-A93D933A07C9}" type="presParOf" srcId="{FA274156-DF5E-459D-BFEB-1983A25FD1A1}" destId="{7F41E3AD-D1A6-4CCD-855A-FBC4F0742CE6}" srcOrd="4" destOrd="0" presId="urn:microsoft.com/office/officeart/2018/2/layout/IconLabelList"/>
    <dgm:cxn modelId="{E632E19A-C34C-438D-849F-D4FA50CF5F30}" type="presParOf" srcId="{7F41E3AD-D1A6-4CCD-855A-FBC4F0742CE6}" destId="{69FB5836-04CF-4884-9FAD-55BCBFCBE0F0}" srcOrd="0" destOrd="0" presId="urn:microsoft.com/office/officeart/2018/2/layout/IconLabelList"/>
    <dgm:cxn modelId="{01B2604A-396A-45D0-8924-C71F41FA6B37}" type="presParOf" srcId="{7F41E3AD-D1A6-4CCD-855A-FBC4F0742CE6}" destId="{56B56690-7988-4A41-A679-C5C21C5E7C30}" srcOrd="1" destOrd="0" presId="urn:microsoft.com/office/officeart/2018/2/layout/IconLabelList"/>
    <dgm:cxn modelId="{656E45C4-E6F4-4C9F-BEC9-A725253C0BDC}" type="presParOf" srcId="{7F41E3AD-D1A6-4CCD-855A-FBC4F0742CE6}" destId="{DB443F34-78A3-4DC8-BBAA-22B162282F2A}" srcOrd="2" destOrd="0" presId="urn:microsoft.com/office/officeart/2018/2/layout/IconLabelList"/>
    <dgm:cxn modelId="{B530B72E-BD29-4414-A42F-A6742F61CEF5}" type="presParOf" srcId="{FA274156-DF5E-459D-BFEB-1983A25FD1A1}" destId="{94348BBB-E7B4-484C-B494-441DA48C549B}" srcOrd="5" destOrd="0" presId="urn:microsoft.com/office/officeart/2018/2/layout/IconLabelList"/>
    <dgm:cxn modelId="{AAE291AE-2A9F-4BBB-95E5-0A53E16E90C3}" type="presParOf" srcId="{FA274156-DF5E-459D-BFEB-1983A25FD1A1}" destId="{E33DA052-2416-44CB-8C21-912C00E07F9B}" srcOrd="6" destOrd="0" presId="urn:microsoft.com/office/officeart/2018/2/layout/IconLabelList"/>
    <dgm:cxn modelId="{9A2AF761-05EF-4E7F-B2F2-83EAB90A5B04}" type="presParOf" srcId="{E33DA052-2416-44CB-8C21-912C00E07F9B}" destId="{BCE25B0B-A571-47E8-9981-762E727FFBD1}" srcOrd="0" destOrd="0" presId="urn:microsoft.com/office/officeart/2018/2/layout/IconLabelList"/>
    <dgm:cxn modelId="{0CDEDB23-4EDB-4F17-B86D-4ADDF3A734EA}" type="presParOf" srcId="{E33DA052-2416-44CB-8C21-912C00E07F9B}" destId="{41EE2BEA-CC92-41EC-9220-61EF952DDCF1}" srcOrd="1" destOrd="0" presId="urn:microsoft.com/office/officeart/2018/2/layout/IconLabelList"/>
    <dgm:cxn modelId="{597241D5-2885-4293-9B07-79921AA2D855}" type="presParOf" srcId="{E33DA052-2416-44CB-8C21-912C00E07F9B}" destId="{CCF3FEB5-BCFF-46BB-948C-FD7A4187DCEE}" srcOrd="2" destOrd="0" presId="urn:microsoft.com/office/officeart/2018/2/layout/IconLabelList"/>
    <dgm:cxn modelId="{63D02B03-4031-40B1-A9BA-55FD5A44EBC7}" type="presParOf" srcId="{FA274156-DF5E-459D-BFEB-1983A25FD1A1}" destId="{22763E5C-0EE1-43A9-A684-CE9161CE5804}" srcOrd="7" destOrd="0" presId="urn:microsoft.com/office/officeart/2018/2/layout/IconLabelList"/>
    <dgm:cxn modelId="{4A9BDE73-CB8C-42F3-B362-905388032DDF}" type="presParOf" srcId="{FA274156-DF5E-459D-BFEB-1983A25FD1A1}" destId="{803EC64D-06B2-4B71-8096-06189FBB1745}" srcOrd="8" destOrd="0" presId="urn:microsoft.com/office/officeart/2018/2/layout/IconLabelList"/>
    <dgm:cxn modelId="{7180DABD-2A57-4B83-B39E-C1B9E12847FB}" type="presParOf" srcId="{803EC64D-06B2-4B71-8096-06189FBB1745}" destId="{6640E5E2-35DC-4290-88DB-86D5152BA6A0}" srcOrd="0" destOrd="0" presId="urn:microsoft.com/office/officeart/2018/2/layout/IconLabelList"/>
    <dgm:cxn modelId="{EC6D3E29-C370-40B7-A0F9-E504E3DC70D2}" type="presParOf" srcId="{803EC64D-06B2-4B71-8096-06189FBB1745}" destId="{CB23F714-7D49-4F62-8CB2-98118B838DEA}" srcOrd="1" destOrd="0" presId="urn:microsoft.com/office/officeart/2018/2/layout/IconLabelList"/>
    <dgm:cxn modelId="{166F846F-21F0-4F3E-8C63-93DEBA281444}" type="presParOf" srcId="{803EC64D-06B2-4B71-8096-06189FBB1745}" destId="{4BA5EC54-05BC-4729-90EB-BC8CCD8C1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809E1-6AF9-4AEA-9A7A-7115102F9849}">
      <dsp:nvSpPr>
        <dsp:cNvPr id="0" name=""/>
        <dsp:cNvSpPr/>
      </dsp:nvSpPr>
      <dsp:spPr>
        <a:xfrm>
          <a:off x="480503" y="510918"/>
          <a:ext cx="784687" cy="78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AC2FF-B55D-4B69-9A43-3D10DCA48CB9}">
      <dsp:nvSpPr>
        <dsp:cNvPr id="0" name=""/>
        <dsp:cNvSpPr/>
      </dsp:nvSpPr>
      <dsp:spPr>
        <a:xfrm>
          <a:off x="971" y="1611083"/>
          <a:ext cx="1743750" cy="100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Data: It reads five different temperature datasets into pandas Data Frames.</a:t>
          </a:r>
        </a:p>
      </dsp:txBody>
      <dsp:txXfrm>
        <a:off x="971" y="1611083"/>
        <a:ext cx="1743750" cy="1002656"/>
      </dsp:txXfrm>
    </dsp:sp>
    <dsp:sp modelId="{D2AFBDCC-9AA8-44DD-A34F-2E10326ED167}">
      <dsp:nvSpPr>
        <dsp:cNvPr id="0" name=""/>
        <dsp:cNvSpPr/>
      </dsp:nvSpPr>
      <dsp:spPr>
        <a:xfrm>
          <a:off x="2529409" y="510918"/>
          <a:ext cx="784687" cy="78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06382-1DA6-4DAC-A945-B29D7AFB9157}">
      <dsp:nvSpPr>
        <dsp:cNvPr id="0" name=""/>
        <dsp:cNvSpPr/>
      </dsp:nvSpPr>
      <dsp:spPr>
        <a:xfrm>
          <a:off x="2049878" y="1611083"/>
          <a:ext cx="1743750" cy="100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Initial Analysis: It calculates and prints the number of missing values in each data frame and their dimensions</a:t>
          </a:r>
        </a:p>
      </dsp:txBody>
      <dsp:txXfrm>
        <a:off x="2049878" y="1611083"/>
        <a:ext cx="1743750" cy="1002656"/>
      </dsp:txXfrm>
    </dsp:sp>
    <dsp:sp modelId="{69FB5836-04CF-4884-9FAD-55BCBFCBE0F0}">
      <dsp:nvSpPr>
        <dsp:cNvPr id="0" name=""/>
        <dsp:cNvSpPr/>
      </dsp:nvSpPr>
      <dsp:spPr>
        <a:xfrm>
          <a:off x="4578315" y="510918"/>
          <a:ext cx="784687" cy="78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43F34-78A3-4DC8-BBAA-22B162282F2A}">
      <dsp:nvSpPr>
        <dsp:cNvPr id="0" name=""/>
        <dsp:cNvSpPr/>
      </dsp:nvSpPr>
      <dsp:spPr>
        <a:xfrm>
          <a:off x="4098784" y="1611083"/>
          <a:ext cx="1743750" cy="100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 Data: Drops all rows with missing values from the df_city Data Frame </a:t>
          </a:r>
        </a:p>
      </dsp:txBody>
      <dsp:txXfrm>
        <a:off x="4098784" y="1611083"/>
        <a:ext cx="1743750" cy="1002656"/>
      </dsp:txXfrm>
    </dsp:sp>
    <dsp:sp modelId="{BCE25B0B-A571-47E8-9981-762E727FFBD1}">
      <dsp:nvSpPr>
        <dsp:cNvPr id="0" name=""/>
        <dsp:cNvSpPr/>
      </dsp:nvSpPr>
      <dsp:spPr>
        <a:xfrm>
          <a:off x="6627221" y="510918"/>
          <a:ext cx="784687" cy="7846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3FEB5-BCFF-46BB-948C-FD7A4187DCEE}">
      <dsp:nvSpPr>
        <dsp:cNvPr id="0" name=""/>
        <dsp:cNvSpPr/>
      </dsp:nvSpPr>
      <dsp:spPr>
        <a:xfrm>
          <a:off x="6147690" y="1611083"/>
          <a:ext cx="1743750" cy="100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Post-cleaning Analysis: It reassesses and prints the count of missing values in each Data Frame to ensure that all missing data has been addressed </a:t>
          </a:r>
        </a:p>
      </dsp:txBody>
      <dsp:txXfrm>
        <a:off x="6147690" y="1611083"/>
        <a:ext cx="1743750" cy="1002656"/>
      </dsp:txXfrm>
    </dsp:sp>
    <dsp:sp modelId="{6640E5E2-35DC-4290-88DB-86D5152BA6A0}">
      <dsp:nvSpPr>
        <dsp:cNvPr id="0" name=""/>
        <dsp:cNvSpPr/>
      </dsp:nvSpPr>
      <dsp:spPr>
        <a:xfrm>
          <a:off x="8676128" y="510918"/>
          <a:ext cx="784687" cy="7846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5EC54-05BC-4729-90EB-BC8CCD8C1A66}">
      <dsp:nvSpPr>
        <dsp:cNvPr id="0" name=""/>
        <dsp:cNvSpPr/>
      </dsp:nvSpPr>
      <dsp:spPr>
        <a:xfrm>
          <a:off x="8196597" y="1611083"/>
          <a:ext cx="1743750" cy="100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Save Cleaned Data: The cleaned DataFrames are then saved back to CSV files for future use </a:t>
          </a:r>
        </a:p>
      </dsp:txBody>
      <dsp:txXfrm>
        <a:off x="8196597" y="1611083"/>
        <a:ext cx="1743750" cy="100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rkeleyearth/climate-change-earth-surface-temperature-data/dat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Project Progress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6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Average Land Temperature in Countries</a:t>
            </a:r>
            <a:endParaRPr lang="en-US" sz="3300">
              <a:cs typeface="Calibri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1800"/>
              <a:t>This visualization is a choropleth map depicting average land temperatures across different countries</a:t>
            </a:r>
            <a:endParaRPr lang="en-US" sz="1800">
              <a:cs typeface="Calibri"/>
            </a:endParaRPr>
          </a:p>
          <a:p>
            <a:pPr lvl="0"/>
            <a:r>
              <a:rPr lang="en-US" sz="1800"/>
              <a:t>The map uses a color gradient to indicate temperature ranges, with cooler temperatures likely represented by blues and warmer temperatures by reds and oranges</a:t>
            </a:r>
            <a:endParaRPr lang="en-US" sz="1800">
              <a:cs typeface="Calibri"/>
            </a:endParaRPr>
          </a:p>
          <a:p>
            <a:pPr lvl="0"/>
            <a:r>
              <a:rPr lang="en-US" sz="1800"/>
              <a:t>This kind of visualization is useful for identifying global patterns in climate data and for making comparisons between countries' average temperatures for selected years</a:t>
            </a:r>
            <a:endParaRPr lang="en-US" sz="1800"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10FCF4-FCE4-9071-DA7D-1FF619813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8" t="4687" r="127"/>
          <a:stretch/>
        </p:blipFill>
        <p:spPr>
          <a:xfrm>
            <a:off x="6930493" y="2005154"/>
            <a:ext cx="4223252" cy="290797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State Temperature Change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This visualization displays a scatter plot representing the change in average temperature by state within a country</a:t>
            </a:r>
          </a:p>
          <a:p>
            <a:pPr lvl="0"/>
            <a:r>
              <a:rPr lang="en-US" sz="1800"/>
              <a:t>Each dot represents a state, plotted along the x-axis, which shows various states labeled 'State1', and the y-axis, indicating the average temperature change in Celsius</a:t>
            </a:r>
          </a:p>
          <a:p>
            <a:pPr lvl="0"/>
            <a:r>
              <a:rPr lang="en-US" sz="1800"/>
              <a:t>This scatter plot allows for a quick comparison of temperature changes across states, identifying which ones have experienced more significant changes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353934-C673-4FC9-1D85-8D55AEA03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5" r="10025"/>
          <a:stretch/>
        </p:blipFill>
        <p:spPr>
          <a:xfrm>
            <a:off x="6930493" y="1989106"/>
            <a:ext cx="4223252" cy="294007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800"/>
              <a:t>Warmest and coldest temperature of cities by country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This visualization is a clustered bar chart showing the warmest and coldest average temperatures recorded in various cities, sorted by country</a:t>
            </a:r>
          </a:p>
          <a:p>
            <a:pPr lvl="0"/>
            <a:r>
              <a:rPr lang="en-US" sz="1800"/>
              <a:t>Each city is represented by a group of three bars indicating the average, maximum, and minimum temperatures</a:t>
            </a:r>
          </a:p>
          <a:p>
            <a:pPr lvl="0"/>
            <a:r>
              <a:rPr lang="en-US" sz="1800"/>
              <a:t>This allows for a quick visual comparison of temperature ranges within cities and identifies which cities experience the greatest temperature extremes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DE7359-073E-4C9C-B647-E621DA9BF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" t="3635" r="3558"/>
          <a:stretch/>
        </p:blipFill>
        <p:spPr>
          <a:xfrm>
            <a:off x="6930493" y="1990966"/>
            <a:ext cx="4223252" cy="29363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Temp change by Long and Latitude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This visualization is a 3D bar chart that appears to represent temperature changes in various cities, plotted against their numeric latitude and longitude coordinates</a:t>
            </a:r>
          </a:p>
          <a:p>
            <a:pPr lvl="0"/>
            <a:r>
              <a:rPr lang="en-US" sz="1800"/>
              <a:t>The bars are color-coded and likely correspond to different ranges of temperature variability or changes</a:t>
            </a:r>
          </a:p>
          <a:p>
            <a:pPr lvl="0"/>
            <a:r>
              <a:rPr lang="en-US" sz="1800"/>
              <a:t>This type of chart can help visualize spatial patterns in temperature change, showing how different locations around the world are affected by climate factors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97BA4BB-3995-CA57-FF31-DB51EAC43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0" t="3427" r="1015"/>
          <a:stretch/>
        </p:blipFill>
        <p:spPr>
          <a:xfrm>
            <a:off x="6930493" y="1985933"/>
            <a:ext cx="4223252" cy="294641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The temperature change with the decade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This visualization is a bar chart that shows the temperature change by decade for various countries</a:t>
            </a:r>
          </a:p>
          <a:p>
            <a:pPr lvl="0"/>
            <a:r>
              <a:rPr lang="en-US" sz="1800"/>
              <a:t>Each country has two bars: one representing the average temperature at the start of a decade and the other representing the average temperature at the end of the decade</a:t>
            </a:r>
          </a:p>
          <a:p>
            <a:pPr lvl="0"/>
            <a:r>
              <a:rPr lang="en-US" sz="1800"/>
              <a:t>This type of chart helps to compare the rate and direction of temperature changes across different countries over each decade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99EEE2-C0B6-B5A5-29A0-AB2D656BF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8" r="10025"/>
          <a:stretch/>
        </p:blipFill>
        <p:spPr>
          <a:xfrm>
            <a:off x="6930493" y="1982744"/>
            <a:ext cx="4223252" cy="295279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300"/>
              <a:t>Major Cities show the most prominent warming trend in temperature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This visualization is a horizontal bar chart showing the average temperature of major cities, arranged to highlight those with the most prominent warming trends</a:t>
            </a:r>
          </a:p>
          <a:p>
            <a:pPr lvl="0"/>
            <a:r>
              <a:rPr lang="en-US" sz="1800"/>
              <a:t>This chart makes it easy to identify which cities have higher average temperatures, possibly indicative of urban heat islands or regions with higher warming trends</a:t>
            </a:r>
          </a:p>
          <a:p>
            <a:pPr lvl="0"/>
            <a:r>
              <a:rPr lang="en-US" sz="1800"/>
              <a:t>The ability to filter by country, seen on the right, allows for a more focused analysis of temperature trends within specific nations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9A5A60B-3856-D58E-D1FB-B2FFDFE3B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8" t="4559" r="2033"/>
          <a:stretch/>
        </p:blipFill>
        <p:spPr>
          <a:xfrm>
            <a:off x="6930493" y="2005044"/>
            <a:ext cx="4223252" cy="290819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500"/>
              <a:t>Temperature Uncertainty Variation Over Time and Region: heatmap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This visualization is a global heatmap displaying temperature uncertainty variation across different regions over time</a:t>
            </a:r>
          </a:p>
          <a:p>
            <a:pPr lvl="0"/>
            <a:r>
              <a:rPr lang="en-US" sz="1800"/>
              <a:t>This tool could be particularly useful for climate scientists or researchers interested in the reliability of temperature data and its spatial and temporal variance</a:t>
            </a:r>
          </a:p>
          <a:p>
            <a:pPr lvl="0"/>
            <a:r>
              <a:rPr lang="en-US" sz="1800"/>
              <a:t>It seems to allow users to select specific years and months to examine uncertainty in temperature measurements or predictions for those periods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15B032-37B3-369D-34A9-E2D7AC844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0" t="3427" r="4695"/>
          <a:stretch/>
        </p:blipFill>
        <p:spPr>
          <a:xfrm>
            <a:off x="6930493" y="1985933"/>
            <a:ext cx="4223252" cy="294641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Team Members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Khushi Jani </a:t>
            </a:r>
          </a:p>
          <a:p>
            <a:r>
              <a:rPr lang="en-US" sz="2400"/>
              <a:t>Aasritha Devi Surapaneni </a:t>
            </a:r>
          </a:p>
          <a:p>
            <a:pPr lvl="0"/>
            <a:r>
              <a:rPr lang="en-US" sz="2400"/>
              <a:t>Pavan Kalyan Imadabathini</a:t>
            </a:r>
            <a:endParaRPr lang="en-US" sz="2400">
              <a:cs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Climate Change Impact Simulator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Project Description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0"/>
            <a:r>
              <a:rPr lang="en-US" sz="2200"/>
              <a:t>The Climate Change Impact Simulator is a project designed to use the extensive "Climate Change: Earth Surface Temperature Data" from Berkeley Earth, integrating it with advanced climate models to simulate the effects of climate change on different regions</a:t>
            </a:r>
          </a:p>
          <a:p>
            <a:pPr lvl="0"/>
            <a:r>
              <a:rPr lang="en-US" sz="2200"/>
              <a:t>The project aims to develop an interactive website where users can visualize the potential impacts of climate change based on historical data and future projections</a:t>
            </a:r>
          </a:p>
          <a:p>
            <a:pPr lvl="0"/>
            <a:r>
              <a:rPr lang="en-US" sz="2200"/>
              <a:t>Leveraging the power of AWS for computational needs and data storage, the simulator seeks to provide a dynamic, user-friendly platform for understanding and analyzing the regional consequences of evolving climate patterns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Used Datasets, links to sources</a:t>
            </a:r>
            <a:br>
              <a:rPr lang="en-US" dirty="0"/>
            </a:br>
            <a:br>
              <a:rPr lang="en-US" dirty="0"/>
            </a:br>
            <a:endParaRPr lang="en-US" dirty="0">
              <a:cs typeface="Calibri Light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6619597-D2D4-E051-B95B-E642086FA6A1}"/>
              </a:ext>
            </a:extLst>
          </p:cNvPr>
          <p:cNvSpPr txBox="1">
            <a:spLocks/>
          </p:cNvSpPr>
          <p:nvPr/>
        </p:nvSpPr>
        <p:spPr>
          <a:xfrm>
            <a:off x="1346236" y="3327618"/>
            <a:ext cx="9144000" cy="10485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  <a:hlinkClick r:id="rId2"/>
              </a:rPr>
              <a:t>Dataset</a:t>
            </a:r>
            <a:r>
              <a:rPr lang="en-US" sz="3200" dirty="0">
                <a:ea typeface="+mj-lt"/>
                <a:cs typeface="+mj-lt"/>
              </a:rPr>
              <a:t> </a:t>
            </a:r>
            <a:endParaRPr lang="en-US" sz="3200"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Collection and Cleaning</a:t>
            </a:r>
          </a:p>
        </p:txBody>
      </p:sp>
      <p:graphicFrame>
        <p:nvGraphicFramePr>
          <p:cNvPr id="34" name="Content Placeholder">
            <a:extLst>
              <a:ext uri="{FF2B5EF4-FFF2-40B4-BE49-F238E27FC236}">
                <a16:creationId xmlns:a16="http://schemas.microsoft.com/office/drawing/2014/main" id="{D859114F-0F95-B878-1498-1780B3144F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300"/>
              <a:t>Global Temp Trend Line Graph with interactive timeline of extreme weather</a:t>
            </a:r>
            <a:endParaRPr lang="en-US" sz="2300">
              <a:cs typeface="Calibri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1800"/>
              <a:t>This visualization presents a historical view of global temperature trends, contrasting maximum and minimum average temperatures over several centuries</a:t>
            </a:r>
            <a:endParaRPr lang="en-US" sz="1800">
              <a:cs typeface="Calibri"/>
            </a:endParaRPr>
          </a:p>
          <a:p>
            <a:pPr lvl="0"/>
            <a:r>
              <a:rPr lang="en-US" sz="1800"/>
              <a:t>The upper graph's red line indicates periods of particularly high temperatures, while the lower graph's blue line suggests a general decrease in minimum average temperatures over time</a:t>
            </a:r>
            <a:endParaRPr lang="en-US" sz="1800">
              <a:cs typeface="Calibri"/>
            </a:endParaRPr>
          </a:p>
          <a:p>
            <a:pPr lvl="0"/>
            <a:r>
              <a:rPr lang="en-US" sz="1800"/>
              <a:t>Such data is crucial for understanding long-term climate change and its impacts across different geographies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A0F76F1-6EB8-43E6-CC8A-15A600B5F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" t="3433" r="6667" b="-504"/>
          <a:stretch/>
        </p:blipFill>
        <p:spPr>
          <a:xfrm>
            <a:off x="6930493" y="1982096"/>
            <a:ext cx="4223252" cy="2954092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800"/>
              <a:t>City VS Major City Climate Change over a decade within a country</a:t>
            </a:r>
            <a:endParaRPr lang="en-US" sz="2800">
              <a:cs typeface="Calibri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1800"/>
              <a:t>This visualization shows a bar chart comparing the average temperature changes over several decades within a country, distinguishing between a specific city and major cities as a whole</a:t>
            </a:r>
            <a:endParaRPr lang="en-US" sz="1800">
              <a:cs typeface="Calibri"/>
            </a:endParaRPr>
          </a:p>
          <a:p>
            <a:pPr lvl="0"/>
            <a:r>
              <a:rPr lang="en-US" sz="1800"/>
              <a:t>The yellow bars represent the average temperature for each decade for a city, and the purple line possibly represents the temperature trend for major cities in the same country</a:t>
            </a:r>
            <a:endParaRPr lang="en-US" sz="1800">
              <a:cs typeface="Calibri"/>
            </a:endParaRPr>
          </a:p>
          <a:p>
            <a:pPr lvl="0"/>
            <a:r>
              <a:rPr lang="en-US" sz="1800"/>
              <a:t>This could suggest a cooling trend in the major cities' average temperatures over time, although the reason for this trend is not explained in the visualization</a:t>
            </a:r>
            <a:endParaRPr lang="en-US" sz="1800"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80F613B-C280-89C5-2D72-F26FAC120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" t="3433" r="6939" b="-504"/>
          <a:stretch/>
        </p:blipFill>
        <p:spPr>
          <a:xfrm>
            <a:off x="6930493" y="1982096"/>
            <a:ext cx="4223252" cy="295409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Progress</vt:lpstr>
      <vt:lpstr>Team Members</vt:lpstr>
      <vt:lpstr>Project Title</vt:lpstr>
      <vt:lpstr>Project Description</vt:lpstr>
      <vt:lpstr>Used Datasets, links to sources  </vt:lpstr>
      <vt:lpstr>Data Collection and Cleaning</vt:lpstr>
      <vt:lpstr>Data Visualization</vt:lpstr>
      <vt:lpstr>Global Temp Trend Line Graph with interactive timeline of extreme weather</vt:lpstr>
      <vt:lpstr>City VS Major City Climate Change over a decade within a country</vt:lpstr>
      <vt:lpstr>Average Land Temperature in Countries</vt:lpstr>
      <vt:lpstr>State Temperature Change</vt:lpstr>
      <vt:lpstr>Warmest and coldest temperature of cities by country</vt:lpstr>
      <vt:lpstr>Temp change by Long and Latitude</vt:lpstr>
      <vt:lpstr>The temperature change with the decade</vt:lpstr>
      <vt:lpstr>Major Cities show the most prominent warming trend in temperature</vt:lpstr>
      <vt:lpstr>Temperature Uncertainty Variation Over Time and Region: 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173</cp:revision>
  <dcterms:created xsi:type="dcterms:W3CDTF">2024-03-01T04:21:47Z</dcterms:created>
  <dcterms:modified xsi:type="dcterms:W3CDTF">2024-03-01T04:58:34Z</dcterms:modified>
</cp:coreProperties>
</file>