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79" r:id="rId3"/>
    <p:sldId id="333" r:id="rId4"/>
    <p:sldId id="340" r:id="rId5"/>
    <p:sldId id="302" r:id="rId6"/>
    <p:sldId id="303" r:id="rId7"/>
    <p:sldId id="336" r:id="rId8"/>
    <p:sldId id="304" r:id="rId9"/>
    <p:sldId id="305" r:id="rId10"/>
    <p:sldId id="306" r:id="rId11"/>
    <p:sldId id="309" r:id="rId12"/>
    <p:sldId id="310" r:id="rId13"/>
    <p:sldId id="313" r:id="rId14"/>
    <p:sldId id="334" r:id="rId15"/>
    <p:sldId id="314" r:id="rId16"/>
    <p:sldId id="335" r:id="rId17"/>
    <p:sldId id="323" r:id="rId18"/>
    <p:sldId id="324" r:id="rId19"/>
    <p:sldId id="337" r:id="rId20"/>
    <p:sldId id="338" r:id="rId21"/>
    <p:sldId id="339" r:id="rId22"/>
    <p:sldId id="33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A6BA9-07C2-4E9B-B34C-405B306800E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CEBD9B-5208-4BB2-96B5-E7AE36B3DDAE}">
      <dgm:prSet/>
      <dgm:spPr/>
      <dgm:t>
        <a:bodyPr/>
        <a:lstStyle/>
        <a:p>
          <a:r>
            <a:rPr lang="en-US"/>
            <a:t>Matplotlib – For plotting graphs and displaying images.</a:t>
          </a:r>
        </a:p>
      </dgm:t>
    </dgm:pt>
    <dgm:pt modelId="{A290D318-A426-4F0D-8485-39270480A267}" type="parTrans" cxnId="{AB312B53-D52D-47F4-B0C6-0DE6F3939CAA}">
      <dgm:prSet/>
      <dgm:spPr/>
      <dgm:t>
        <a:bodyPr/>
        <a:lstStyle/>
        <a:p>
          <a:endParaRPr lang="en-US"/>
        </a:p>
      </dgm:t>
    </dgm:pt>
    <dgm:pt modelId="{3448EDC9-0966-4B58-BB42-F8EB52EE21D1}" type="sibTrans" cxnId="{AB312B53-D52D-47F4-B0C6-0DE6F3939CAA}">
      <dgm:prSet/>
      <dgm:spPr/>
      <dgm:t>
        <a:bodyPr/>
        <a:lstStyle/>
        <a:p>
          <a:endParaRPr lang="en-US"/>
        </a:p>
      </dgm:t>
    </dgm:pt>
    <dgm:pt modelId="{0284CC48-6D80-419D-BE82-1CBF89857747}">
      <dgm:prSet/>
      <dgm:spPr/>
      <dgm:t>
        <a:bodyPr/>
        <a:lstStyle/>
        <a:p>
          <a:r>
            <a:rPr lang="en-US"/>
            <a:t>TensorFlow – A framework to implement Neural Network Architectures easily.</a:t>
          </a:r>
        </a:p>
      </dgm:t>
    </dgm:pt>
    <dgm:pt modelId="{929B30D6-6E03-46DD-8618-8969EA6B7E04}" type="parTrans" cxnId="{B59B2D35-B58B-47EC-BD11-C4D6FA44CDB5}">
      <dgm:prSet/>
      <dgm:spPr/>
      <dgm:t>
        <a:bodyPr/>
        <a:lstStyle/>
        <a:p>
          <a:endParaRPr lang="en-US"/>
        </a:p>
      </dgm:t>
    </dgm:pt>
    <dgm:pt modelId="{E990F47B-0BEB-4857-8DBF-2C0337FD2566}" type="sibTrans" cxnId="{B59B2D35-B58B-47EC-BD11-C4D6FA44CDB5}">
      <dgm:prSet/>
      <dgm:spPr/>
      <dgm:t>
        <a:bodyPr/>
        <a:lstStyle/>
        <a:p>
          <a:endParaRPr lang="en-US"/>
        </a:p>
      </dgm:t>
    </dgm:pt>
    <dgm:pt modelId="{BEBA9A42-D306-4478-801A-D07221E27023}">
      <dgm:prSet/>
      <dgm:spPr/>
      <dgm:t>
        <a:bodyPr/>
        <a:lstStyle/>
        <a:p>
          <a:r>
            <a:rPr lang="en-US"/>
            <a:t>PyTorch – A Deep Learning framework used to easily create custom Layers for the models.</a:t>
          </a:r>
        </a:p>
      </dgm:t>
    </dgm:pt>
    <dgm:pt modelId="{C5CF417C-7571-4ADE-937B-133F70D49F5A}" type="parTrans" cxnId="{B1D54967-A856-497D-B53F-D0A6B502EFED}">
      <dgm:prSet/>
      <dgm:spPr/>
      <dgm:t>
        <a:bodyPr/>
        <a:lstStyle/>
        <a:p>
          <a:endParaRPr lang="en-US"/>
        </a:p>
      </dgm:t>
    </dgm:pt>
    <dgm:pt modelId="{870E710D-40E0-462F-B241-AFE498E2BD5E}" type="sibTrans" cxnId="{B1D54967-A856-497D-B53F-D0A6B502EFED}">
      <dgm:prSet/>
      <dgm:spPr/>
      <dgm:t>
        <a:bodyPr/>
        <a:lstStyle/>
        <a:p>
          <a:endParaRPr lang="en-US"/>
        </a:p>
      </dgm:t>
    </dgm:pt>
    <dgm:pt modelId="{BB4ACD47-5DFF-436E-B1A8-B07DBF3DCDCB}">
      <dgm:prSet/>
      <dgm:spPr/>
      <dgm:t>
        <a:bodyPr/>
        <a:lstStyle/>
        <a:p>
          <a:r>
            <a:rPr lang="en-US"/>
            <a:t>Google CoLab – A cloud based interactive python notebook used to train the model.</a:t>
          </a:r>
        </a:p>
      </dgm:t>
    </dgm:pt>
    <dgm:pt modelId="{ABA2D6C0-197E-44F2-941B-D7793F1B3984}" type="parTrans" cxnId="{E3E0379F-FC40-43A7-AE6A-FAA766CA8BE9}">
      <dgm:prSet/>
      <dgm:spPr/>
      <dgm:t>
        <a:bodyPr/>
        <a:lstStyle/>
        <a:p>
          <a:endParaRPr lang="en-US"/>
        </a:p>
      </dgm:t>
    </dgm:pt>
    <dgm:pt modelId="{AC4B2FCD-CDF6-431F-85BA-40B0D1A35857}" type="sibTrans" cxnId="{E3E0379F-FC40-43A7-AE6A-FAA766CA8BE9}">
      <dgm:prSet/>
      <dgm:spPr/>
      <dgm:t>
        <a:bodyPr/>
        <a:lstStyle/>
        <a:p>
          <a:endParaRPr lang="en-US"/>
        </a:p>
      </dgm:t>
    </dgm:pt>
    <dgm:pt modelId="{61031E73-E833-4836-BF1B-E83CB4AF3FB1}" type="pres">
      <dgm:prSet presAssocID="{7E0A6BA9-07C2-4E9B-B34C-405B306800E0}" presName="root" presStyleCnt="0">
        <dgm:presLayoutVars>
          <dgm:dir/>
          <dgm:resizeHandles val="exact"/>
        </dgm:presLayoutVars>
      </dgm:prSet>
      <dgm:spPr/>
    </dgm:pt>
    <dgm:pt modelId="{20977410-D487-499D-8E9C-8D4E483FD6B8}" type="pres">
      <dgm:prSet presAssocID="{7E0A6BA9-07C2-4E9B-B34C-405B306800E0}" presName="container" presStyleCnt="0">
        <dgm:presLayoutVars>
          <dgm:dir/>
          <dgm:resizeHandles val="exact"/>
        </dgm:presLayoutVars>
      </dgm:prSet>
      <dgm:spPr/>
    </dgm:pt>
    <dgm:pt modelId="{8ED4B992-9742-425D-B9D4-CDF024D25190}" type="pres">
      <dgm:prSet presAssocID="{88CEBD9B-5208-4BB2-96B5-E7AE36B3DDAE}" presName="compNode" presStyleCnt="0"/>
      <dgm:spPr/>
    </dgm:pt>
    <dgm:pt modelId="{0811AB96-F303-43AF-A511-EB9E35321567}" type="pres">
      <dgm:prSet presAssocID="{88CEBD9B-5208-4BB2-96B5-E7AE36B3DDAE}" presName="iconBgRect" presStyleLbl="bgShp" presStyleIdx="0" presStyleCnt="4"/>
      <dgm:spPr/>
    </dgm:pt>
    <dgm:pt modelId="{00F07B95-7037-4344-9C09-0988F99ADF9E}" type="pres">
      <dgm:prSet presAssocID="{88CEBD9B-5208-4BB2-96B5-E7AE36B3D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236560-6309-402D-80DC-CDEA90D87788}" type="pres">
      <dgm:prSet presAssocID="{88CEBD9B-5208-4BB2-96B5-E7AE36B3DDAE}" presName="spaceRect" presStyleCnt="0"/>
      <dgm:spPr/>
    </dgm:pt>
    <dgm:pt modelId="{13D7624C-6915-45C4-9F28-F9AF12B34AA8}" type="pres">
      <dgm:prSet presAssocID="{88CEBD9B-5208-4BB2-96B5-E7AE36B3DDAE}" presName="textRect" presStyleLbl="revTx" presStyleIdx="0" presStyleCnt="4">
        <dgm:presLayoutVars>
          <dgm:chMax val="1"/>
          <dgm:chPref val="1"/>
        </dgm:presLayoutVars>
      </dgm:prSet>
      <dgm:spPr/>
    </dgm:pt>
    <dgm:pt modelId="{3919B9B1-F80D-48D2-9F5D-9420E4CADE2F}" type="pres">
      <dgm:prSet presAssocID="{3448EDC9-0966-4B58-BB42-F8EB52EE21D1}" presName="sibTrans" presStyleLbl="sibTrans2D1" presStyleIdx="0" presStyleCnt="0"/>
      <dgm:spPr/>
    </dgm:pt>
    <dgm:pt modelId="{944651B4-AE55-44F1-BCF4-C8F84EB43599}" type="pres">
      <dgm:prSet presAssocID="{0284CC48-6D80-419D-BE82-1CBF89857747}" presName="compNode" presStyleCnt="0"/>
      <dgm:spPr/>
    </dgm:pt>
    <dgm:pt modelId="{C7527503-B71B-4C4A-8649-520FA040FC7F}" type="pres">
      <dgm:prSet presAssocID="{0284CC48-6D80-419D-BE82-1CBF89857747}" presName="iconBgRect" presStyleLbl="bgShp" presStyleIdx="1" presStyleCnt="4"/>
      <dgm:spPr/>
    </dgm:pt>
    <dgm:pt modelId="{607662E6-39C5-4E10-A4A7-E6582D38C4D6}" type="pres">
      <dgm:prSet presAssocID="{0284CC48-6D80-419D-BE82-1CBF898577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9B52D0B-34CE-44B1-A59D-72BFDA6CB3C3}" type="pres">
      <dgm:prSet presAssocID="{0284CC48-6D80-419D-BE82-1CBF89857747}" presName="spaceRect" presStyleCnt="0"/>
      <dgm:spPr/>
    </dgm:pt>
    <dgm:pt modelId="{2AEE4615-FCC2-4959-824B-118FA8914936}" type="pres">
      <dgm:prSet presAssocID="{0284CC48-6D80-419D-BE82-1CBF89857747}" presName="textRect" presStyleLbl="revTx" presStyleIdx="1" presStyleCnt="4">
        <dgm:presLayoutVars>
          <dgm:chMax val="1"/>
          <dgm:chPref val="1"/>
        </dgm:presLayoutVars>
      </dgm:prSet>
      <dgm:spPr/>
    </dgm:pt>
    <dgm:pt modelId="{B5E885B2-AAD3-4022-8064-30D922F79E24}" type="pres">
      <dgm:prSet presAssocID="{E990F47B-0BEB-4857-8DBF-2C0337FD2566}" presName="sibTrans" presStyleLbl="sibTrans2D1" presStyleIdx="0" presStyleCnt="0"/>
      <dgm:spPr/>
    </dgm:pt>
    <dgm:pt modelId="{3A846226-42DA-43B8-95D0-F1CAD0D3D6F9}" type="pres">
      <dgm:prSet presAssocID="{BEBA9A42-D306-4478-801A-D07221E27023}" presName="compNode" presStyleCnt="0"/>
      <dgm:spPr/>
    </dgm:pt>
    <dgm:pt modelId="{21F3A1E8-ADD1-42BE-9A4B-0D56C66369F0}" type="pres">
      <dgm:prSet presAssocID="{BEBA9A42-D306-4478-801A-D07221E27023}" presName="iconBgRect" presStyleLbl="bgShp" presStyleIdx="2" presStyleCnt="4"/>
      <dgm:spPr/>
    </dgm:pt>
    <dgm:pt modelId="{341EE6DA-18A5-4A20-9045-040397AA4AE1}" type="pres">
      <dgm:prSet presAssocID="{BEBA9A42-D306-4478-801A-D07221E270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B723583-27CF-4D12-9EBF-D3C7414B214F}" type="pres">
      <dgm:prSet presAssocID="{BEBA9A42-D306-4478-801A-D07221E27023}" presName="spaceRect" presStyleCnt="0"/>
      <dgm:spPr/>
    </dgm:pt>
    <dgm:pt modelId="{9C5C34A3-2F38-419D-9852-0EED0C47D1EE}" type="pres">
      <dgm:prSet presAssocID="{BEBA9A42-D306-4478-801A-D07221E27023}" presName="textRect" presStyleLbl="revTx" presStyleIdx="2" presStyleCnt="4">
        <dgm:presLayoutVars>
          <dgm:chMax val="1"/>
          <dgm:chPref val="1"/>
        </dgm:presLayoutVars>
      </dgm:prSet>
      <dgm:spPr/>
    </dgm:pt>
    <dgm:pt modelId="{5442DFE4-FD6D-4F55-B037-98619DCA838A}" type="pres">
      <dgm:prSet presAssocID="{870E710D-40E0-462F-B241-AFE498E2BD5E}" presName="sibTrans" presStyleLbl="sibTrans2D1" presStyleIdx="0" presStyleCnt="0"/>
      <dgm:spPr/>
    </dgm:pt>
    <dgm:pt modelId="{F3FAD02E-74C8-469B-801C-B8124E260B3E}" type="pres">
      <dgm:prSet presAssocID="{BB4ACD47-5DFF-436E-B1A8-B07DBF3DCDCB}" presName="compNode" presStyleCnt="0"/>
      <dgm:spPr/>
    </dgm:pt>
    <dgm:pt modelId="{1CE0FE51-D435-481C-B508-AE581DE3EE85}" type="pres">
      <dgm:prSet presAssocID="{BB4ACD47-5DFF-436E-B1A8-B07DBF3DCDCB}" presName="iconBgRect" presStyleLbl="bgShp" presStyleIdx="3" presStyleCnt="4"/>
      <dgm:spPr/>
    </dgm:pt>
    <dgm:pt modelId="{4A829BC8-7807-423C-9FC0-132FA1B2D165}" type="pres">
      <dgm:prSet presAssocID="{BB4ACD47-5DFF-436E-B1A8-B07DBF3DCD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3A467EB-F2AB-4D6C-9134-9AE857BFF228}" type="pres">
      <dgm:prSet presAssocID="{BB4ACD47-5DFF-436E-B1A8-B07DBF3DCDCB}" presName="spaceRect" presStyleCnt="0"/>
      <dgm:spPr/>
    </dgm:pt>
    <dgm:pt modelId="{AB43DAEB-D127-4029-9243-340DF7C4A071}" type="pres">
      <dgm:prSet presAssocID="{BB4ACD47-5DFF-436E-B1A8-B07DBF3DCD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9B2D35-B58B-47EC-BD11-C4D6FA44CDB5}" srcId="{7E0A6BA9-07C2-4E9B-B34C-405B306800E0}" destId="{0284CC48-6D80-419D-BE82-1CBF89857747}" srcOrd="1" destOrd="0" parTransId="{929B30D6-6E03-46DD-8618-8969EA6B7E04}" sibTransId="{E990F47B-0BEB-4857-8DBF-2C0337FD2566}"/>
    <dgm:cxn modelId="{6431183D-5B10-4A31-A44B-E1E602F5CD81}" type="presOf" srcId="{0284CC48-6D80-419D-BE82-1CBF89857747}" destId="{2AEE4615-FCC2-4959-824B-118FA8914936}" srcOrd="0" destOrd="0" presId="urn:microsoft.com/office/officeart/2018/2/layout/IconCircleList"/>
    <dgm:cxn modelId="{AB312B53-D52D-47F4-B0C6-0DE6F3939CAA}" srcId="{7E0A6BA9-07C2-4E9B-B34C-405B306800E0}" destId="{88CEBD9B-5208-4BB2-96B5-E7AE36B3DDAE}" srcOrd="0" destOrd="0" parTransId="{A290D318-A426-4F0D-8485-39270480A267}" sibTransId="{3448EDC9-0966-4B58-BB42-F8EB52EE21D1}"/>
    <dgm:cxn modelId="{B1D54967-A856-497D-B53F-D0A6B502EFED}" srcId="{7E0A6BA9-07C2-4E9B-B34C-405B306800E0}" destId="{BEBA9A42-D306-4478-801A-D07221E27023}" srcOrd="2" destOrd="0" parTransId="{C5CF417C-7571-4ADE-937B-133F70D49F5A}" sibTransId="{870E710D-40E0-462F-B241-AFE498E2BD5E}"/>
    <dgm:cxn modelId="{EDAEC06E-9971-415C-92E9-4A2D7D424691}" type="presOf" srcId="{E990F47B-0BEB-4857-8DBF-2C0337FD2566}" destId="{B5E885B2-AAD3-4022-8064-30D922F79E24}" srcOrd="0" destOrd="0" presId="urn:microsoft.com/office/officeart/2018/2/layout/IconCircleList"/>
    <dgm:cxn modelId="{D9329381-600E-4CB8-92C8-431CA6774EE0}" type="presOf" srcId="{BEBA9A42-D306-4478-801A-D07221E27023}" destId="{9C5C34A3-2F38-419D-9852-0EED0C47D1EE}" srcOrd="0" destOrd="0" presId="urn:microsoft.com/office/officeart/2018/2/layout/IconCircleList"/>
    <dgm:cxn modelId="{E3E0379F-FC40-43A7-AE6A-FAA766CA8BE9}" srcId="{7E0A6BA9-07C2-4E9B-B34C-405B306800E0}" destId="{BB4ACD47-5DFF-436E-B1A8-B07DBF3DCDCB}" srcOrd="3" destOrd="0" parTransId="{ABA2D6C0-197E-44F2-941B-D7793F1B3984}" sibTransId="{AC4B2FCD-CDF6-431F-85BA-40B0D1A35857}"/>
    <dgm:cxn modelId="{56D50FB4-B103-4D62-BB5E-E4D72CABF60F}" type="presOf" srcId="{7E0A6BA9-07C2-4E9B-B34C-405B306800E0}" destId="{61031E73-E833-4836-BF1B-E83CB4AF3FB1}" srcOrd="0" destOrd="0" presId="urn:microsoft.com/office/officeart/2018/2/layout/IconCircleList"/>
    <dgm:cxn modelId="{05454BCA-974A-4664-8DCD-2D5BC062210B}" type="presOf" srcId="{88CEBD9B-5208-4BB2-96B5-E7AE36B3DDAE}" destId="{13D7624C-6915-45C4-9F28-F9AF12B34AA8}" srcOrd="0" destOrd="0" presId="urn:microsoft.com/office/officeart/2018/2/layout/IconCircleList"/>
    <dgm:cxn modelId="{7A8ED2DC-29BA-4114-9304-9A41B339F323}" type="presOf" srcId="{BB4ACD47-5DFF-436E-B1A8-B07DBF3DCDCB}" destId="{AB43DAEB-D127-4029-9243-340DF7C4A071}" srcOrd="0" destOrd="0" presId="urn:microsoft.com/office/officeart/2018/2/layout/IconCircleList"/>
    <dgm:cxn modelId="{6C2747E0-F5B3-4215-9767-DE657C3DAC75}" type="presOf" srcId="{870E710D-40E0-462F-B241-AFE498E2BD5E}" destId="{5442DFE4-FD6D-4F55-B037-98619DCA838A}" srcOrd="0" destOrd="0" presId="urn:microsoft.com/office/officeart/2018/2/layout/IconCircleList"/>
    <dgm:cxn modelId="{894384EE-8455-4E89-BCFC-E914F9CD8D83}" type="presOf" srcId="{3448EDC9-0966-4B58-BB42-F8EB52EE21D1}" destId="{3919B9B1-F80D-48D2-9F5D-9420E4CADE2F}" srcOrd="0" destOrd="0" presId="urn:microsoft.com/office/officeart/2018/2/layout/IconCircleList"/>
    <dgm:cxn modelId="{12F58683-590F-4405-A08F-7BECAF685123}" type="presParOf" srcId="{61031E73-E833-4836-BF1B-E83CB4AF3FB1}" destId="{20977410-D487-499D-8E9C-8D4E483FD6B8}" srcOrd="0" destOrd="0" presId="urn:microsoft.com/office/officeart/2018/2/layout/IconCircleList"/>
    <dgm:cxn modelId="{0D508BBB-56A7-4132-AB5E-802DE54984E1}" type="presParOf" srcId="{20977410-D487-499D-8E9C-8D4E483FD6B8}" destId="{8ED4B992-9742-425D-B9D4-CDF024D25190}" srcOrd="0" destOrd="0" presId="urn:microsoft.com/office/officeart/2018/2/layout/IconCircleList"/>
    <dgm:cxn modelId="{2B79F458-1332-4123-AB3F-F1B09B2D02EB}" type="presParOf" srcId="{8ED4B992-9742-425D-B9D4-CDF024D25190}" destId="{0811AB96-F303-43AF-A511-EB9E35321567}" srcOrd="0" destOrd="0" presId="urn:microsoft.com/office/officeart/2018/2/layout/IconCircleList"/>
    <dgm:cxn modelId="{AA6BC677-3132-4066-B6D5-3E6EE12587D3}" type="presParOf" srcId="{8ED4B992-9742-425D-B9D4-CDF024D25190}" destId="{00F07B95-7037-4344-9C09-0988F99ADF9E}" srcOrd="1" destOrd="0" presId="urn:microsoft.com/office/officeart/2018/2/layout/IconCircleList"/>
    <dgm:cxn modelId="{7EF329AF-FF2B-42BF-8548-517D0A01E39C}" type="presParOf" srcId="{8ED4B992-9742-425D-B9D4-CDF024D25190}" destId="{BF236560-6309-402D-80DC-CDEA90D87788}" srcOrd="2" destOrd="0" presId="urn:microsoft.com/office/officeart/2018/2/layout/IconCircleList"/>
    <dgm:cxn modelId="{5273D488-1F86-4981-BF4D-B6F7EA24011E}" type="presParOf" srcId="{8ED4B992-9742-425D-B9D4-CDF024D25190}" destId="{13D7624C-6915-45C4-9F28-F9AF12B34AA8}" srcOrd="3" destOrd="0" presId="urn:microsoft.com/office/officeart/2018/2/layout/IconCircleList"/>
    <dgm:cxn modelId="{B206C162-DF3B-4929-9722-37C845A96E32}" type="presParOf" srcId="{20977410-D487-499D-8E9C-8D4E483FD6B8}" destId="{3919B9B1-F80D-48D2-9F5D-9420E4CADE2F}" srcOrd="1" destOrd="0" presId="urn:microsoft.com/office/officeart/2018/2/layout/IconCircleList"/>
    <dgm:cxn modelId="{3EA6C874-D7DA-4EEB-9E69-EEECE65DE2EB}" type="presParOf" srcId="{20977410-D487-499D-8E9C-8D4E483FD6B8}" destId="{944651B4-AE55-44F1-BCF4-C8F84EB43599}" srcOrd="2" destOrd="0" presId="urn:microsoft.com/office/officeart/2018/2/layout/IconCircleList"/>
    <dgm:cxn modelId="{6C3D1FD7-D257-41A9-B89B-4263A81F0F64}" type="presParOf" srcId="{944651B4-AE55-44F1-BCF4-C8F84EB43599}" destId="{C7527503-B71B-4C4A-8649-520FA040FC7F}" srcOrd="0" destOrd="0" presId="urn:microsoft.com/office/officeart/2018/2/layout/IconCircleList"/>
    <dgm:cxn modelId="{F22A4901-D4CD-4AAE-BF96-53DB8E236D80}" type="presParOf" srcId="{944651B4-AE55-44F1-BCF4-C8F84EB43599}" destId="{607662E6-39C5-4E10-A4A7-E6582D38C4D6}" srcOrd="1" destOrd="0" presId="urn:microsoft.com/office/officeart/2018/2/layout/IconCircleList"/>
    <dgm:cxn modelId="{4864CB9B-266F-410F-8993-C691231565DA}" type="presParOf" srcId="{944651B4-AE55-44F1-BCF4-C8F84EB43599}" destId="{F9B52D0B-34CE-44B1-A59D-72BFDA6CB3C3}" srcOrd="2" destOrd="0" presId="urn:microsoft.com/office/officeart/2018/2/layout/IconCircleList"/>
    <dgm:cxn modelId="{3ABFA1CC-58E2-4391-BEDC-4EFA9C5C686A}" type="presParOf" srcId="{944651B4-AE55-44F1-BCF4-C8F84EB43599}" destId="{2AEE4615-FCC2-4959-824B-118FA8914936}" srcOrd="3" destOrd="0" presId="urn:microsoft.com/office/officeart/2018/2/layout/IconCircleList"/>
    <dgm:cxn modelId="{7D9923D0-C054-469F-A53E-0AB1C9FF54CC}" type="presParOf" srcId="{20977410-D487-499D-8E9C-8D4E483FD6B8}" destId="{B5E885B2-AAD3-4022-8064-30D922F79E24}" srcOrd="3" destOrd="0" presId="urn:microsoft.com/office/officeart/2018/2/layout/IconCircleList"/>
    <dgm:cxn modelId="{5AC72B6B-9DE3-4F6E-B4D7-F764D22C38B1}" type="presParOf" srcId="{20977410-D487-499D-8E9C-8D4E483FD6B8}" destId="{3A846226-42DA-43B8-95D0-F1CAD0D3D6F9}" srcOrd="4" destOrd="0" presId="urn:microsoft.com/office/officeart/2018/2/layout/IconCircleList"/>
    <dgm:cxn modelId="{82E336BB-4202-4097-B73B-0E49EE2666DA}" type="presParOf" srcId="{3A846226-42DA-43B8-95D0-F1CAD0D3D6F9}" destId="{21F3A1E8-ADD1-42BE-9A4B-0D56C66369F0}" srcOrd="0" destOrd="0" presId="urn:microsoft.com/office/officeart/2018/2/layout/IconCircleList"/>
    <dgm:cxn modelId="{8565C63B-C22E-4CA1-A486-E890D10F8308}" type="presParOf" srcId="{3A846226-42DA-43B8-95D0-F1CAD0D3D6F9}" destId="{341EE6DA-18A5-4A20-9045-040397AA4AE1}" srcOrd="1" destOrd="0" presId="urn:microsoft.com/office/officeart/2018/2/layout/IconCircleList"/>
    <dgm:cxn modelId="{A703CD6F-1981-4AC8-9348-760061F10B8C}" type="presParOf" srcId="{3A846226-42DA-43B8-95D0-F1CAD0D3D6F9}" destId="{3B723583-27CF-4D12-9EBF-D3C7414B214F}" srcOrd="2" destOrd="0" presId="urn:microsoft.com/office/officeart/2018/2/layout/IconCircleList"/>
    <dgm:cxn modelId="{B74C11ED-EED5-48C7-9269-0F6581D0A846}" type="presParOf" srcId="{3A846226-42DA-43B8-95D0-F1CAD0D3D6F9}" destId="{9C5C34A3-2F38-419D-9852-0EED0C47D1EE}" srcOrd="3" destOrd="0" presId="urn:microsoft.com/office/officeart/2018/2/layout/IconCircleList"/>
    <dgm:cxn modelId="{743D125B-5D9E-4E21-A362-3126DDB853FF}" type="presParOf" srcId="{20977410-D487-499D-8E9C-8D4E483FD6B8}" destId="{5442DFE4-FD6D-4F55-B037-98619DCA838A}" srcOrd="5" destOrd="0" presId="urn:microsoft.com/office/officeart/2018/2/layout/IconCircleList"/>
    <dgm:cxn modelId="{2ABBAACE-417B-45E3-A1C2-007C94605EED}" type="presParOf" srcId="{20977410-D487-499D-8E9C-8D4E483FD6B8}" destId="{F3FAD02E-74C8-469B-801C-B8124E260B3E}" srcOrd="6" destOrd="0" presId="urn:microsoft.com/office/officeart/2018/2/layout/IconCircleList"/>
    <dgm:cxn modelId="{C5F5C742-1412-40F0-995F-C33952FF1BC3}" type="presParOf" srcId="{F3FAD02E-74C8-469B-801C-B8124E260B3E}" destId="{1CE0FE51-D435-481C-B508-AE581DE3EE85}" srcOrd="0" destOrd="0" presId="urn:microsoft.com/office/officeart/2018/2/layout/IconCircleList"/>
    <dgm:cxn modelId="{EE100619-2444-4D70-937B-769D1FC212EB}" type="presParOf" srcId="{F3FAD02E-74C8-469B-801C-B8124E260B3E}" destId="{4A829BC8-7807-423C-9FC0-132FA1B2D165}" srcOrd="1" destOrd="0" presId="urn:microsoft.com/office/officeart/2018/2/layout/IconCircleList"/>
    <dgm:cxn modelId="{5DD5C5D5-77AF-42E1-AF1B-BA05B7824B59}" type="presParOf" srcId="{F3FAD02E-74C8-469B-801C-B8124E260B3E}" destId="{43A467EB-F2AB-4D6C-9134-9AE857BFF228}" srcOrd="2" destOrd="0" presId="urn:microsoft.com/office/officeart/2018/2/layout/IconCircleList"/>
    <dgm:cxn modelId="{69ECAAA0-8F68-4A79-9185-EE9A524E562F}" type="presParOf" srcId="{F3FAD02E-74C8-469B-801C-B8124E260B3E}" destId="{AB43DAEB-D127-4029-9243-340DF7C4A07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2B604-9E2F-481F-A5DA-80AAE0D0F6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469C810-4FD9-4C84-B6C9-A5B89C1AA9AC}">
      <dgm:prSet/>
      <dgm:spPr/>
      <dgm:t>
        <a:bodyPr/>
        <a:lstStyle/>
        <a:p>
          <a:r>
            <a:rPr lang="en-US"/>
            <a:t>The data processing techniques are used for all the datasets used for evaluation.</a:t>
          </a:r>
        </a:p>
      </dgm:t>
    </dgm:pt>
    <dgm:pt modelId="{CB47C1D6-2469-4F8C-9FB5-86BFEB469067}" type="parTrans" cxnId="{14CA4B53-D0EF-4711-BD19-A034C792B377}">
      <dgm:prSet/>
      <dgm:spPr/>
      <dgm:t>
        <a:bodyPr/>
        <a:lstStyle/>
        <a:p>
          <a:endParaRPr lang="en-US"/>
        </a:p>
      </dgm:t>
    </dgm:pt>
    <dgm:pt modelId="{99A0A1B1-1EF8-4F4F-B54A-41DD91F8041A}" type="sibTrans" cxnId="{14CA4B53-D0EF-4711-BD19-A034C792B377}">
      <dgm:prSet/>
      <dgm:spPr/>
      <dgm:t>
        <a:bodyPr/>
        <a:lstStyle/>
        <a:p>
          <a:endParaRPr lang="en-US"/>
        </a:p>
      </dgm:t>
    </dgm:pt>
    <dgm:pt modelId="{68690EF0-B3B3-4046-94FE-DAA3E55DDE30}">
      <dgm:prSet/>
      <dgm:spPr/>
      <dgm:t>
        <a:bodyPr/>
        <a:lstStyle/>
        <a:p>
          <a:r>
            <a:rPr lang="en-US"/>
            <a:t>Each frame is resized to 256 × 256 and cropped at a random position to a fixed size of 224×224.</a:t>
          </a:r>
        </a:p>
      </dgm:t>
    </dgm:pt>
    <dgm:pt modelId="{D5316027-4C72-473D-B6E5-82BC24986296}" type="parTrans" cxnId="{099B68BD-0230-4F17-B949-A54BCD4268F1}">
      <dgm:prSet/>
      <dgm:spPr/>
      <dgm:t>
        <a:bodyPr/>
        <a:lstStyle/>
        <a:p>
          <a:endParaRPr lang="en-US"/>
        </a:p>
      </dgm:t>
    </dgm:pt>
    <dgm:pt modelId="{1BD604DA-A402-4813-A773-14E4A80F7200}" type="sibTrans" cxnId="{099B68BD-0230-4F17-B949-A54BCD4268F1}">
      <dgm:prSet/>
      <dgm:spPr/>
      <dgm:t>
        <a:bodyPr/>
        <a:lstStyle/>
        <a:p>
          <a:endParaRPr lang="en-US"/>
        </a:p>
      </dgm:t>
    </dgm:pt>
    <dgm:pt modelId="{95281384-459E-4BE9-9CA7-03E0926871C4}">
      <dgm:prSet/>
      <dgm:spPr/>
      <dgm:t>
        <a:bodyPr/>
        <a:lstStyle/>
        <a:p>
          <a:r>
            <a:rPr lang="en-US"/>
            <a:t>Random temporal frame sampling is used up to 80% of video length.</a:t>
          </a:r>
        </a:p>
      </dgm:t>
    </dgm:pt>
    <dgm:pt modelId="{47555905-A297-4674-ACDB-E6F6A4646F6D}" type="parTrans" cxnId="{F7DF421C-8801-4255-8462-71248537AE5A}">
      <dgm:prSet/>
      <dgm:spPr/>
      <dgm:t>
        <a:bodyPr/>
        <a:lstStyle/>
        <a:p>
          <a:endParaRPr lang="en-US"/>
        </a:p>
      </dgm:t>
    </dgm:pt>
    <dgm:pt modelId="{77F380FC-12C1-4A62-B2EB-B4E77671D982}" type="sibTrans" cxnId="{F7DF421C-8801-4255-8462-71248537AE5A}">
      <dgm:prSet/>
      <dgm:spPr/>
      <dgm:t>
        <a:bodyPr/>
        <a:lstStyle/>
        <a:p>
          <a:endParaRPr lang="en-US"/>
        </a:p>
      </dgm:t>
    </dgm:pt>
    <dgm:pt modelId="{98A81FED-AB5B-4876-8482-1711A2A2E7A7}">
      <dgm:prSet/>
      <dgm:spPr/>
      <dgm:t>
        <a:bodyPr/>
        <a:lstStyle/>
        <a:p>
          <a:r>
            <a:rPr lang="en-US"/>
            <a:t>Brightness, contrast, saturation and hue values of frames are randomly jittered up to 10%.</a:t>
          </a:r>
        </a:p>
      </dgm:t>
    </dgm:pt>
    <dgm:pt modelId="{C0211001-45BC-4B17-A457-2F907E632E3A}" type="parTrans" cxnId="{090224B0-78B9-475D-B927-28A2C144AAC2}">
      <dgm:prSet/>
      <dgm:spPr/>
      <dgm:t>
        <a:bodyPr/>
        <a:lstStyle/>
        <a:p>
          <a:endParaRPr lang="en-US"/>
        </a:p>
      </dgm:t>
    </dgm:pt>
    <dgm:pt modelId="{DF86DA46-1AC1-463D-8670-DAAE68931BDF}" type="sibTrans" cxnId="{090224B0-78B9-475D-B927-28A2C144AAC2}">
      <dgm:prSet/>
      <dgm:spPr/>
      <dgm:t>
        <a:bodyPr/>
        <a:lstStyle/>
        <a:p>
          <a:endParaRPr lang="en-US"/>
        </a:p>
      </dgm:t>
    </dgm:pt>
    <dgm:pt modelId="{EDA61020-9A0F-4032-8567-880BFCDD5AAF}">
      <dgm:prSet/>
      <dgm:spPr/>
      <dgm:t>
        <a:bodyPr/>
        <a:lstStyle/>
        <a:p>
          <a:r>
            <a:rPr lang="en-US"/>
            <a:t>The full architecture is trained with Adam optimizer with an initial learning rate 0.00005</a:t>
          </a:r>
        </a:p>
      </dgm:t>
    </dgm:pt>
    <dgm:pt modelId="{EBD2F12A-AA64-43DF-8DAC-2F8C89742123}" type="parTrans" cxnId="{78F4FCC2-0CF3-48FE-A623-6BD272942F7D}">
      <dgm:prSet/>
      <dgm:spPr/>
      <dgm:t>
        <a:bodyPr/>
        <a:lstStyle/>
        <a:p>
          <a:endParaRPr lang="en-US"/>
        </a:p>
      </dgm:t>
    </dgm:pt>
    <dgm:pt modelId="{6A20B465-745B-4ADB-910D-5B9E34FCC57E}" type="sibTrans" cxnId="{78F4FCC2-0CF3-48FE-A623-6BD272942F7D}">
      <dgm:prSet/>
      <dgm:spPr/>
      <dgm:t>
        <a:bodyPr/>
        <a:lstStyle/>
        <a:p>
          <a:endParaRPr lang="en-US"/>
        </a:p>
      </dgm:t>
    </dgm:pt>
    <dgm:pt modelId="{74532B54-16C4-4027-9074-757E09C411A1}">
      <dgm:prSet/>
      <dgm:spPr/>
      <dgm:t>
        <a:bodyPr/>
        <a:lstStyle/>
        <a:p>
          <a:r>
            <a:rPr lang="en-US"/>
            <a:t>Long videos are down-sampled to a maximum length of 250 frames, if necessary.</a:t>
          </a:r>
        </a:p>
      </dgm:t>
    </dgm:pt>
    <dgm:pt modelId="{08FA53F6-5652-4F2F-9D60-D6C09D934890}" type="parTrans" cxnId="{621302F4-2157-474B-BF05-1EA33FD271A9}">
      <dgm:prSet/>
      <dgm:spPr/>
      <dgm:t>
        <a:bodyPr/>
        <a:lstStyle/>
        <a:p>
          <a:endParaRPr lang="en-US"/>
        </a:p>
      </dgm:t>
    </dgm:pt>
    <dgm:pt modelId="{23453EDC-3859-4337-A49A-9EBD8A4616EA}" type="sibTrans" cxnId="{621302F4-2157-474B-BF05-1EA33FD271A9}">
      <dgm:prSet/>
      <dgm:spPr/>
      <dgm:t>
        <a:bodyPr/>
        <a:lstStyle/>
        <a:p>
          <a:endParaRPr lang="en-US"/>
        </a:p>
      </dgm:t>
    </dgm:pt>
    <dgm:pt modelId="{EC9AFA37-6299-4F42-9F1E-3FBE10C7B4D2}" type="pres">
      <dgm:prSet presAssocID="{BD52B604-9E2F-481F-A5DA-80AAE0D0F68D}" presName="root" presStyleCnt="0">
        <dgm:presLayoutVars>
          <dgm:dir/>
          <dgm:resizeHandles val="exact"/>
        </dgm:presLayoutVars>
      </dgm:prSet>
      <dgm:spPr/>
    </dgm:pt>
    <dgm:pt modelId="{4FB7B861-9BFB-455C-B423-E9E34FA0B0B8}" type="pres">
      <dgm:prSet presAssocID="{1469C810-4FD9-4C84-B6C9-A5B89C1AA9AC}" presName="compNode" presStyleCnt="0"/>
      <dgm:spPr/>
    </dgm:pt>
    <dgm:pt modelId="{3EC1FD5F-70F5-48F6-8057-CB92437581D0}" type="pres">
      <dgm:prSet presAssocID="{1469C810-4FD9-4C84-B6C9-A5B89C1AA9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BE0F096-8479-4980-B94A-9CF0E7F20AE0}" type="pres">
      <dgm:prSet presAssocID="{1469C810-4FD9-4C84-B6C9-A5B89C1AA9AC}" presName="spaceRect" presStyleCnt="0"/>
      <dgm:spPr/>
    </dgm:pt>
    <dgm:pt modelId="{ED94A842-DB08-4AC3-9A6C-ECD751E2326C}" type="pres">
      <dgm:prSet presAssocID="{1469C810-4FD9-4C84-B6C9-A5B89C1AA9AC}" presName="textRect" presStyleLbl="revTx" presStyleIdx="0" presStyleCnt="6">
        <dgm:presLayoutVars>
          <dgm:chMax val="1"/>
          <dgm:chPref val="1"/>
        </dgm:presLayoutVars>
      </dgm:prSet>
      <dgm:spPr/>
    </dgm:pt>
    <dgm:pt modelId="{D8C203B1-6213-4FC2-B1B9-FED8B77DB73E}" type="pres">
      <dgm:prSet presAssocID="{99A0A1B1-1EF8-4F4F-B54A-41DD91F8041A}" presName="sibTrans" presStyleCnt="0"/>
      <dgm:spPr/>
    </dgm:pt>
    <dgm:pt modelId="{5411954F-36FB-4ECA-BCE7-1144AE8A2682}" type="pres">
      <dgm:prSet presAssocID="{68690EF0-B3B3-4046-94FE-DAA3E55DDE30}" presName="compNode" presStyleCnt="0"/>
      <dgm:spPr/>
    </dgm:pt>
    <dgm:pt modelId="{B42E12D9-B756-4C0A-B657-C97926D00DF1}" type="pres">
      <dgm:prSet presAssocID="{68690EF0-B3B3-4046-94FE-DAA3E55DDE3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8827E8B-D790-4F8B-A3A0-E488DD4EAEC1}" type="pres">
      <dgm:prSet presAssocID="{68690EF0-B3B3-4046-94FE-DAA3E55DDE30}" presName="spaceRect" presStyleCnt="0"/>
      <dgm:spPr/>
    </dgm:pt>
    <dgm:pt modelId="{9D8352FB-81C8-48A8-84CE-13C2B6FF71FF}" type="pres">
      <dgm:prSet presAssocID="{68690EF0-B3B3-4046-94FE-DAA3E55DDE30}" presName="textRect" presStyleLbl="revTx" presStyleIdx="1" presStyleCnt="6">
        <dgm:presLayoutVars>
          <dgm:chMax val="1"/>
          <dgm:chPref val="1"/>
        </dgm:presLayoutVars>
      </dgm:prSet>
      <dgm:spPr/>
    </dgm:pt>
    <dgm:pt modelId="{65CC52B7-696C-42F1-85FF-ECD52F5F7689}" type="pres">
      <dgm:prSet presAssocID="{1BD604DA-A402-4813-A773-14E4A80F7200}" presName="sibTrans" presStyleCnt="0"/>
      <dgm:spPr/>
    </dgm:pt>
    <dgm:pt modelId="{C514F9BE-11F9-4ABA-82E7-4E9554B88441}" type="pres">
      <dgm:prSet presAssocID="{95281384-459E-4BE9-9CA7-03E0926871C4}" presName="compNode" presStyleCnt="0"/>
      <dgm:spPr/>
    </dgm:pt>
    <dgm:pt modelId="{8C768DFA-7CA4-4326-9115-8DED7C82C383}" type="pres">
      <dgm:prSet presAssocID="{95281384-459E-4BE9-9CA7-03E0926871C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8F8611C-E425-4E99-A6A5-2A8C125E2862}" type="pres">
      <dgm:prSet presAssocID="{95281384-459E-4BE9-9CA7-03E0926871C4}" presName="spaceRect" presStyleCnt="0"/>
      <dgm:spPr/>
    </dgm:pt>
    <dgm:pt modelId="{8CA69DFB-839C-41B7-B401-A62F24B423E4}" type="pres">
      <dgm:prSet presAssocID="{95281384-459E-4BE9-9CA7-03E0926871C4}" presName="textRect" presStyleLbl="revTx" presStyleIdx="2" presStyleCnt="6">
        <dgm:presLayoutVars>
          <dgm:chMax val="1"/>
          <dgm:chPref val="1"/>
        </dgm:presLayoutVars>
      </dgm:prSet>
      <dgm:spPr/>
    </dgm:pt>
    <dgm:pt modelId="{07C13538-2433-43D5-A77F-EC2625FE52DA}" type="pres">
      <dgm:prSet presAssocID="{77F380FC-12C1-4A62-B2EB-B4E77671D982}" presName="sibTrans" presStyleCnt="0"/>
      <dgm:spPr/>
    </dgm:pt>
    <dgm:pt modelId="{0FA2FFBE-0150-49EA-824A-5058115E8988}" type="pres">
      <dgm:prSet presAssocID="{98A81FED-AB5B-4876-8482-1711A2A2E7A7}" presName="compNode" presStyleCnt="0"/>
      <dgm:spPr/>
    </dgm:pt>
    <dgm:pt modelId="{934D8BAA-F952-450A-AC19-0E39B786205C}" type="pres">
      <dgm:prSet presAssocID="{98A81FED-AB5B-4876-8482-1711A2A2E7A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017DEC53-0DE9-4D52-BF1A-C1A5A643AA10}" type="pres">
      <dgm:prSet presAssocID="{98A81FED-AB5B-4876-8482-1711A2A2E7A7}" presName="spaceRect" presStyleCnt="0"/>
      <dgm:spPr/>
    </dgm:pt>
    <dgm:pt modelId="{F21A009D-E6C7-4B29-A724-5C3AB7DCA0B0}" type="pres">
      <dgm:prSet presAssocID="{98A81FED-AB5B-4876-8482-1711A2A2E7A7}" presName="textRect" presStyleLbl="revTx" presStyleIdx="3" presStyleCnt="6">
        <dgm:presLayoutVars>
          <dgm:chMax val="1"/>
          <dgm:chPref val="1"/>
        </dgm:presLayoutVars>
      </dgm:prSet>
      <dgm:spPr/>
    </dgm:pt>
    <dgm:pt modelId="{63C71804-3AF8-456E-822B-B1F33D994893}" type="pres">
      <dgm:prSet presAssocID="{DF86DA46-1AC1-463D-8670-DAAE68931BDF}" presName="sibTrans" presStyleCnt="0"/>
      <dgm:spPr/>
    </dgm:pt>
    <dgm:pt modelId="{0F38DE99-87FB-4346-8348-68F1ACEE6FA6}" type="pres">
      <dgm:prSet presAssocID="{EDA61020-9A0F-4032-8567-880BFCDD5AAF}" presName="compNode" presStyleCnt="0"/>
      <dgm:spPr/>
    </dgm:pt>
    <dgm:pt modelId="{EEFE0D6D-09A4-4E90-8500-DB99BDEBA33D}" type="pres">
      <dgm:prSet presAssocID="{EDA61020-9A0F-4032-8567-880BFCDD5AA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BF0FEC-9EC2-48A1-8C91-31B26E04044E}" type="pres">
      <dgm:prSet presAssocID="{EDA61020-9A0F-4032-8567-880BFCDD5AAF}" presName="spaceRect" presStyleCnt="0"/>
      <dgm:spPr/>
    </dgm:pt>
    <dgm:pt modelId="{DFD85133-55AE-4280-A172-9AA82406EFCC}" type="pres">
      <dgm:prSet presAssocID="{EDA61020-9A0F-4032-8567-880BFCDD5AAF}" presName="textRect" presStyleLbl="revTx" presStyleIdx="4" presStyleCnt="6">
        <dgm:presLayoutVars>
          <dgm:chMax val="1"/>
          <dgm:chPref val="1"/>
        </dgm:presLayoutVars>
      </dgm:prSet>
      <dgm:spPr/>
    </dgm:pt>
    <dgm:pt modelId="{C630B22D-69BD-4BD1-872D-8D0FBAC48627}" type="pres">
      <dgm:prSet presAssocID="{6A20B465-745B-4ADB-910D-5B9E34FCC57E}" presName="sibTrans" presStyleCnt="0"/>
      <dgm:spPr/>
    </dgm:pt>
    <dgm:pt modelId="{0D02423A-69A1-4C36-9D14-2706600A2A23}" type="pres">
      <dgm:prSet presAssocID="{74532B54-16C4-4027-9074-757E09C411A1}" presName="compNode" presStyleCnt="0"/>
      <dgm:spPr/>
    </dgm:pt>
    <dgm:pt modelId="{A4B94469-E9DA-4005-B7C1-9F986C615346}" type="pres">
      <dgm:prSet presAssocID="{74532B54-16C4-4027-9074-757E09C411A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A5D7333-EC87-49E1-80D3-75536E520CE9}" type="pres">
      <dgm:prSet presAssocID="{74532B54-16C4-4027-9074-757E09C411A1}" presName="spaceRect" presStyleCnt="0"/>
      <dgm:spPr/>
    </dgm:pt>
    <dgm:pt modelId="{E593FA59-4905-4F24-9DBB-1E39735BB904}" type="pres">
      <dgm:prSet presAssocID="{74532B54-16C4-4027-9074-757E09C411A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CC85317-073A-4B8D-B615-2440F5EA5879}" type="presOf" srcId="{68690EF0-B3B3-4046-94FE-DAA3E55DDE30}" destId="{9D8352FB-81C8-48A8-84CE-13C2B6FF71FF}" srcOrd="0" destOrd="0" presId="urn:microsoft.com/office/officeart/2018/2/layout/IconLabelList"/>
    <dgm:cxn modelId="{F7DF421C-8801-4255-8462-71248537AE5A}" srcId="{BD52B604-9E2F-481F-A5DA-80AAE0D0F68D}" destId="{95281384-459E-4BE9-9CA7-03E0926871C4}" srcOrd="2" destOrd="0" parTransId="{47555905-A297-4674-ACDB-E6F6A4646F6D}" sibTransId="{77F380FC-12C1-4A62-B2EB-B4E77671D982}"/>
    <dgm:cxn modelId="{00A14A24-0965-49D4-9266-543052E378C4}" type="presOf" srcId="{98A81FED-AB5B-4876-8482-1711A2A2E7A7}" destId="{F21A009D-E6C7-4B29-A724-5C3AB7DCA0B0}" srcOrd="0" destOrd="0" presId="urn:microsoft.com/office/officeart/2018/2/layout/IconLabelList"/>
    <dgm:cxn modelId="{14CA4B53-D0EF-4711-BD19-A034C792B377}" srcId="{BD52B604-9E2F-481F-A5DA-80AAE0D0F68D}" destId="{1469C810-4FD9-4C84-B6C9-A5B89C1AA9AC}" srcOrd="0" destOrd="0" parTransId="{CB47C1D6-2469-4F8C-9FB5-86BFEB469067}" sibTransId="{99A0A1B1-1EF8-4F4F-B54A-41DD91F8041A}"/>
    <dgm:cxn modelId="{9D89B95B-2D3D-4E7F-BE00-63747B1BC669}" type="presOf" srcId="{BD52B604-9E2F-481F-A5DA-80AAE0D0F68D}" destId="{EC9AFA37-6299-4F42-9F1E-3FBE10C7B4D2}" srcOrd="0" destOrd="0" presId="urn:microsoft.com/office/officeart/2018/2/layout/IconLabelList"/>
    <dgm:cxn modelId="{68C8E768-987E-4B30-9371-379AA913F7DC}" type="presOf" srcId="{1469C810-4FD9-4C84-B6C9-A5B89C1AA9AC}" destId="{ED94A842-DB08-4AC3-9A6C-ECD751E2326C}" srcOrd="0" destOrd="0" presId="urn:microsoft.com/office/officeart/2018/2/layout/IconLabelList"/>
    <dgm:cxn modelId="{DB007C70-B02E-4651-A22B-ED77178E3167}" type="presOf" srcId="{74532B54-16C4-4027-9074-757E09C411A1}" destId="{E593FA59-4905-4F24-9DBB-1E39735BB904}" srcOrd="0" destOrd="0" presId="urn:microsoft.com/office/officeart/2018/2/layout/IconLabelList"/>
    <dgm:cxn modelId="{F9286182-C0BA-498B-9F0D-DE1C7CBBA698}" type="presOf" srcId="{95281384-459E-4BE9-9CA7-03E0926871C4}" destId="{8CA69DFB-839C-41B7-B401-A62F24B423E4}" srcOrd="0" destOrd="0" presId="urn:microsoft.com/office/officeart/2018/2/layout/IconLabelList"/>
    <dgm:cxn modelId="{090224B0-78B9-475D-B927-28A2C144AAC2}" srcId="{BD52B604-9E2F-481F-A5DA-80AAE0D0F68D}" destId="{98A81FED-AB5B-4876-8482-1711A2A2E7A7}" srcOrd="3" destOrd="0" parTransId="{C0211001-45BC-4B17-A457-2F907E632E3A}" sibTransId="{DF86DA46-1AC1-463D-8670-DAAE68931BDF}"/>
    <dgm:cxn modelId="{099B68BD-0230-4F17-B949-A54BCD4268F1}" srcId="{BD52B604-9E2F-481F-A5DA-80AAE0D0F68D}" destId="{68690EF0-B3B3-4046-94FE-DAA3E55DDE30}" srcOrd="1" destOrd="0" parTransId="{D5316027-4C72-473D-B6E5-82BC24986296}" sibTransId="{1BD604DA-A402-4813-A773-14E4A80F7200}"/>
    <dgm:cxn modelId="{78F4FCC2-0CF3-48FE-A623-6BD272942F7D}" srcId="{BD52B604-9E2F-481F-A5DA-80AAE0D0F68D}" destId="{EDA61020-9A0F-4032-8567-880BFCDD5AAF}" srcOrd="4" destOrd="0" parTransId="{EBD2F12A-AA64-43DF-8DAC-2F8C89742123}" sibTransId="{6A20B465-745B-4ADB-910D-5B9E34FCC57E}"/>
    <dgm:cxn modelId="{B0F7B4D6-DE49-4D6B-8201-A90DF8B03806}" type="presOf" srcId="{EDA61020-9A0F-4032-8567-880BFCDD5AAF}" destId="{DFD85133-55AE-4280-A172-9AA82406EFCC}" srcOrd="0" destOrd="0" presId="urn:microsoft.com/office/officeart/2018/2/layout/IconLabelList"/>
    <dgm:cxn modelId="{621302F4-2157-474B-BF05-1EA33FD271A9}" srcId="{BD52B604-9E2F-481F-A5DA-80AAE0D0F68D}" destId="{74532B54-16C4-4027-9074-757E09C411A1}" srcOrd="5" destOrd="0" parTransId="{08FA53F6-5652-4F2F-9D60-D6C09D934890}" sibTransId="{23453EDC-3859-4337-A49A-9EBD8A4616EA}"/>
    <dgm:cxn modelId="{64D67594-46B2-4719-8D73-DC54EE65241B}" type="presParOf" srcId="{EC9AFA37-6299-4F42-9F1E-3FBE10C7B4D2}" destId="{4FB7B861-9BFB-455C-B423-E9E34FA0B0B8}" srcOrd="0" destOrd="0" presId="urn:microsoft.com/office/officeart/2018/2/layout/IconLabelList"/>
    <dgm:cxn modelId="{5DD079DC-ED63-403B-9437-9C87A1B30AEF}" type="presParOf" srcId="{4FB7B861-9BFB-455C-B423-E9E34FA0B0B8}" destId="{3EC1FD5F-70F5-48F6-8057-CB92437581D0}" srcOrd="0" destOrd="0" presId="urn:microsoft.com/office/officeart/2018/2/layout/IconLabelList"/>
    <dgm:cxn modelId="{81FB41B9-DB7F-4EB5-A9DB-23C50A5FE48D}" type="presParOf" srcId="{4FB7B861-9BFB-455C-B423-E9E34FA0B0B8}" destId="{4BE0F096-8479-4980-B94A-9CF0E7F20AE0}" srcOrd="1" destOrd="0" presId="urn:microsoft.com/office/officeart/2018/2/layout/IconLabelList"/>
    <dgm:cxn modelId="{638D75C9-54C0-4DFD-9296-B814A8F48C3B}" type="presParOf" srcId="{4FB7B861-9BFB-455C-B423-E9E34FA0B0B8}" destId="{ED94A842-DB08-4AC3-9A6C-ECD751E2326C}" srcOrd="2" destOrd="0" presId="urn:microsoft.com/office/officeart/2018/2/layout/IconLabelList"/>
    <dgm:cxn modelId="{555F8B09-B147-4DAC-8581-FC8C5086172E}" type="presParOf" srcId="{EC9AFA37-6299-4F42-9F1E-3FBE10C7B4D2}" destId="{D8C203B1-6213-4FC2-B1B9-FED8B77DB73E}" srcOrd="1" destOrd="0" presId="urn:microsoft.com/office/officeart/2018/2/layout/IconLabelList"/>
    <dgm:cxn modelId="{16E42991-171A-4FA6-826C-B9CAAECEFD2F}" type="presParOf" srcId="{EC9AFA37-6299-4F42-9F1E-3FBE10C7B4D2}" destId="{5411954F-36FB-4ECA-BCE7-1144AE8A2682}" srcOrd="2" destOrd="0" presId="urn:microsoft.com/office/officeart/2018/2/layout/IconLabelList"/>
    <dgm:cxn modelId="{E1BA45B6-3586-432B-B55A-5E41FC5A066A}" type="presParOf" srcId="{5411954F-36FB-4ECA-BCE7-1144AE8A2682}" destId="{B42E12D9-B756-4C0A-B657-C97926D00DF1}" srcOrd="0" destOrd="0" presId="urn:microsoft.com/office/officeart/2018/2/layout/IconLabelList"/>
    <dgm:cxn modelId="{CD1618B5-F370-4D83-93F8-F8C32862B880}" type="presParOf" srcId="{5411954F-36FB-4ECA-BCE7-1144AE8A2682}" destId="{A8827E8B-D790-4F8B-A3A0-E488DD4EAEC1}" srcOrd="1" destOrd="0" presId="urn:microsoft.com/office/officeart/2018/2/layout/IconLabelList"/>
    <dgm:cxn modelId="{2155DBD4-5C97-434A-AB22-6B3A4460EA13}" type="presParOf" srcId="{5411954F-36FB-4ECA-BCE7-1144AE8A2682}" destId="{9D8352FB-81C8-48A8-84CE-13C2B6FF71FF}" srcOrd="2" destOrd="0" presId="urn:microsoft.com/office/officeart/2018/2/layout/IconLabelList"/>
    <dgm:cxn modelId="{8168A690-A173-4DC3-8A96-F2F418422E0E}" type="presParOf" srcId="{EC9AFA37-6299-4F42-9F1E-3FBE10C7B4D2}" destId="{65CC52B7-696C-42F1-85FF-ECD52F5F7689}" srcOrd="3" destOrd="0" presId="urn:microsoft.com/office/officeart/2018/2/layout/IconLabelList"/>
    <dgm:cxn modelId="{03F2EE89-526D-46F9-B8F2-FEAC01A7A20A}" type="presParOf" srcId="{EC9AFA37-6299-4F42-9F1E-3FBE10C7B4D2}" destId="{C514F9BE-11F9-4ABA-82E7-4E9554B88441}" srcOrd="4" destOrd="0" presId="urn:microsoft.com/office/officeart/2018/2/layout/IconLabelList"/>
    <dgm:cxn modelId="{42C6AF49-97B8-49CB-B71F-E73087E94B62}" type="presParOf" srcId="{C514F9BE-11F9-4ABA-82E7-4E9554B88441}" destId="{8C768DFA-7CA4-4326-9115-8DED7C82C383}" srcOrd="0" destOrd="0" presId="urn:microsoft.com/office/officeart/2018/2/layout/IconLabelList"/>
    <dgm:cxn modelId="{F4B16EE1-702B-4332-A33E-68DFF98F484E}" type="presParOf" srcId="{C514F9BE-11F9-4ABA-82E7-4E9554B88441}" destId="{E8F8611C-E425-4E99-A6A5-2A8C125E2862}" srcOrd="1" destOrd="0" presId="urn:microsoft.com/office/officeart/2018/2/layout/IconLabelList"/>
    <dgm:cxn modelId="{F12DBEC9-40EE-4E0B-BF5C-327F098E862D}" type="presParOf" srcId="{C514F9BE-11F9-4ABA-82E7-4E9554B88441}" destId="{8CA69DFB-839C-41B7-B401-A62F24B423E4}" srcOrd="2" destOrd="0" presId="urn:microsoft.com/office/officeart/2018/2/layout/IconLabelList"/>
    <dgm:cxn modelId="{41132D31-C341-44F8-B492-A36391CC7CE6}" type="presParOf" srcId="{EC9AFA37-6299-4F42-9F1E-3FBE10C7B4D2}" destId="{07C13538-2433-43D5-A77F-EC2625FE52DA}" srcOrd="5" destOrd="0" presId="urn:microsoft.com/office/officeart/2018/2/layout/IconLabelList"/>
    <dgm:cxn modelId="{0BB7C4DC-49F5-4DAE-8773-433946372FBA}" type="presParOf" srcId="{EC9AFA37-6299-4F42-9F1E-3FBE10C7B4D2}" destId="{0FA2FFBE-0150-49EA-824A-5058115E8988}" srcOrd="6" destOrd="0" presId="urn:microsoft.com/office/officeart/2018/2/layout/IconLabelList"/>
    <dgm:cxn modelId="{C7788AE2-CF2E-4B87-96A6-5F8A6EF8B660}" type="presParOf" srcId="{0FA2FFBE-0150-49EA-824A-5058115E8988}" destId="{934D8BAA-F952-450A-AC19-0E39B786205C}" srcOrd="0" destOrd="0" presId="urn:microsoft.com/office/officeart/2018/2/layout/IconLabelList"/>
    <dgm:cxn modelId="{E7156E4F-A91E-46C7-A5E4-B90B918C1F97}" type="presParOf" srcId="{0FA2FFBE-0150-49EA-824A-5058115E8988}" destId="{017DEC53-0DE9-4D52-BF1A-C1A5A643AA10}" srcOrd="1" destOrd="0" presId="urn:microsoft.com/office/officeart/2018/2/layout/IconLabelList"/>
    <dgm:cxn modelId="{DED0092D-7F08-4E15-A08F-99E26F713CF7}" type="presParOf" srcId="{0FA2FFBE-0150-49EA-824A-5058115E8988}" destId="{F21A009D-E6C7-4B29-A724-5C3AB7DCA0B0}" srcOrd="2" destOrd="0" presId="urn:microsoft.com/office/officeart/2018/2/layout/IconLabelList"/>
    <dgm:cxn modelId="{535E0FAC-D2BC-45FA-9972-4467E2657405}" type="presParOf" srcId="{EC9AFA37-6299-4F42-9F1E-3FBE10C7B4D2}" destId="{63C71804-3AF8-456E-822B-B1F33D994893}" srcOrd="7" destOrd="0" presId="urn:microsoft.com/office/officeart/2018/2/layout/IconLabelList"/>
    <dgm:cxn modelId="{5FCEBAB4-0036-4A1C-A90C-9116C2B72206}" type="presParOf" srcId="{EC9AFA37-6299-4F42-9F1E-3FBE10C7B4D2}" destId="{0F38DE99-87FB-4346-8348-68F1ACEE6FA6}" srcOrd="8" destOrd="0" presId="urn:microsoft.com/office/officeart/2018/2/layout/IconLabelList"/>
    <dgm:cxn modelId="{55B8B5DB-3BF2-4A1C-A1ED-E100A11C7768}" type="presParOf" srcId="{0F38DE99-87FB-4346-8348-68F1ACEE6FA6}" destId="{EEFE0D6D-09A4-4E90-8500-DB99BDEBA33D}" srcOrd="0" destOrd="0" presId="urn:microsoft.com/office/officeart/2018/2/layout/IconLabelList"/>
    <dgm:cxn modelId="{51EC6418-91BF-4D28-8E3D-E84C4033298E}" type="presParOf" srcId="{0F38DE99-87FB-4346-8348-68F1ACEE6FA6}" destId="{C3BF0FEC-9EC2-48A1-8C91-31B26E04044E}" srcOrd="1" destOrd="0" presId="urn:microsoft.com/office/officeart/2018/2/layout/IconLabelList"/>
    <dgm:cxn modelId="{7C8D0C0F-A65A-497B-984C-F5B059B22227}" type="presParOf" srcId="{0F38DE99-87FB-4346-8348-68F1ACEE6FA6}" destId="{DFD85133-55AE-4280-A172-9AA82406EFCC}" srcOrd="2" destOrd="0" presId="urn:microsoft.com/office/officeart/2018/2/layout/IconLabelList"/>
    <dgm:cxn modelId="{67C03AE5-6A65-4CAB-9C1B-72E9256550F2}" type="presParOf" srcId="{EC9AFA37-6299-4F42-9F1E-3FBE10C7B4D2}" destId="{C630B22D-69BD-4BD1-872D-8D0FBAC48627}" srcOrd="9" destOrd="0" presId="urn:microsoft.com/office/officeart/2018/2/layout/IconLabelList"/>
    <dgm:cxn modelId="{500716B0-FD2B-4CB0-A02E-87EC9F08E136}" type="presParOf" srcId="{EC9AFA37-6299-4F42-9F1E-3FBE10C7B4D2}" destId="{0D02423A-69A1-4C36-9D14-2706600A2A23}" srcOrd="10" destOrd="0" presId="urn:microsoft.com/office/officeart/2018/2/layout/IconLabelList"/>
    <dgm:cxn modelId="{A63EA2F6-D3E9-4881-9E98-4B60D9786470}" type="presParOf" srcId="{0D02423A-69A1-4C36-9D14-2706600A2A23}" destId="{A4B94469-E9DA-4005-B7C1-9F986C615346}" srcOrd="0" destOrd="0" presId="urn:microsoft.com/office/officeart/2018/2/layout/IconLabelList"/>
    <dgm:cxn modelId="{EE9D34E6-B3F3-465D-9D2A-AD92DC44321E}" type="presParOf" srcId="{0D02423A-69A1-4C36-9D14-2706600A2A23}" destId="{2A5D7333-EC87-49E1-80D3-75536E520CE9}" srcOrd="1" destOrd="0" presId="urn:microsoft.com/office/officeart/2018/2/layout/IconLabelList"/>
    <dgm:cxn modelId="{38A4FFA1-6C12-471D-B88F-153C84BD322A}" type="presParOf" srcId="{0D02423A-69A1-4C36-9D14-2706600A2A23}" destId="{E593FA59-4905-4F24-9DBB-1E39735BB9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1AB96-F303-43AF-A511-EB9E35321567}">
      <dsp:nvSpPr>
        <dsp:cNvPr id="0" name=""/>
        <dsp:cNvSpPr/>
      </dsp:nvSpPr>
      <dsp:spPr>
        <a:xfrm>
          <a:off x="155020" y="505747"/>
          <a:ext cx="914666" cy="914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07B95-7037-4344-9C09-0988F99ADF9E}">
      <dsp:nvSpPr>
        <dsp:cNvPr id="0" name=""/>
        <dsp:cNvSpPr/>
      </dsp:nvSpPr>
      <dsp:spPr>
        <a:xfrm>
          <a:off x="347100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7624C-6915-45C4-9F28-F9AF12B34AA8}">
      <dsp:nvSpPr>
        <dsp:cNvPr id="0" name=""/>
        <dsp:cNvSpPr/>
      </dsp:nvSpPr>
      <dsp:spPr>
        <a:xfrm>
          <a:off x="1265686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Matplotlib – For plotting graphs and displaying images.</a:t>
          </a:r>
        </a:p>
      </dsp:txBody>
      <dsp:txXfrm>
        <a:off x="1265686" y="505747"/>
        <a:ext cx="2155998" cy="914666"/>
      </dsp:txXfrm>
    </dsp:sp>
    <dsp:sp modelId="{C7527503-B71B-4C4A-8649-520FA040FC7F}">
      <dsp:nvSpPr>
        <dsp:cNvPr id="0" name=""/>
        <dsp:cNvSpPr/>
      </dsp:nvSpPr>
      <dsp:spPr>
        <a:xfrm>
          <a:off x="3797351" y="505747"/>
          <a:ext cx="914666" cy="914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662E6-39C5-4E10-A4A7-E6582D38C4D6}">
      <dsp:nvSpPr>
        <dsp:cNvPr id="0" name=""/>
        <dsp:cNvSpPr/>
      </dsp:nvSpPr>
      <dsp:spPr>
        <a:xfrm>
          <a:off x="3989431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E4615-FCC2-4959-824B-118FA8914936}">
      <dsp:nvSpPr>
        <dsp:cNvPr id="0" name=""/>
        <dsp:cNvSpPr/>
      </dsp:nvSpPr>
      <dsp:spPr>
        <a:xfrm>
          <a:off x="4908017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TensorFlow – A framework to implement Neural Network Architectures easily.</a:t>
          </a:r>
        </a:p>
      </dsp:txBody>
      <dsp:txXfrm>
        <a:off x="4908017" y="505747"/>
        <a:ext cx="2155998" cy="914666"/>
      </dsp:txXfrm>
    </dsp:sp>
    <dsp:sp modelId="{21F3A1E8-ADD1-42BE-9A4B-0D56C66369F0}">
      <dsp:nvSpPr>
        <dsp:cNvPr id="0" name=""/>
        <dsp:cNvSpPr/>
      </dsp:nvSpPr>
      <dsp:spPr>
        <a:xfrm>
          <a:off x="155020" y="2002269"/>
          <a:ext cx="914666" cy="914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EE6DA-18A5-4A20-9045-040397AA4AE1}">
      <dsp:nvSpPr>
        <dsp:cNvPr id="0" name=""/>
        <dsp:cNvSpPr/>
      </dsp:nvSpPr>
      <dsp:spPr>
        <a:xfrm>
          <a:off x="347100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C34A3-2F38-419D-9852-0EED0C47D1EE}">
      <dsp:nvSpPr>
        <dsp:cNvPr id="0" name=""/>
        <dsp:cNvSpPr/>
      </dsp:nvSpPr>
      <dsp:spPr>
        <a:xfrm>
          <a:off x="1265686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PyTorch – A Deep Learning framework used to easily create custom Layers for the models.</a:t>
          </a:r>
        </a:p>
      </dsp:txBody>
      <dsp:txXfrm>
        <a:off x="1265686" y="2002269"/>
        <a:ext cx="2155998" cy="914666"/>
      </dsp:txXfrm>
    </dsp:sp>
    <dsp:sp modelId="{1CE0FE51-D435-481C-B508-AE581DE3EE85}">
      <dsp:nvSpPr>
        <dsp:cNvPr id="0" name=""/>
        <dsp:cNvSpPr/>
      </dsp:nvSpPr>
      <dsp:spPr>
        <a:xfrm>
          <a:off x="3797351" y="2002269"/>
          <a:ext cx="914666" cy="91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29BC8-7807-423C-9FC0-132FA1B2D165}">
      <dsp:nvSpPr>
        <dsp:cNvPr id="0" name=""/>
        <dsp:cNvSpPr/>
      </dsp:nvSpPr>
      <dsp:spPr>
        <a:xfrm>
          <a:off x="3989431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3DAEB-D127-4029-9243-340DF7C4A071}">
      <dsp:nvSpPr>
        <dsp:cNvPr id="0" name=""/>
        <dsp:cNvSpPr/>
      </dsp:nvSpPr>
      <dsp:spPr>
        <a:xfrm>
          <a:off x="4908017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Google CoLab – A cloud based interactive python notebook used to train the model.</a:t>
          </a:r>
        </a:p>
      </dsp:txBody>
      <dsp:txXfrm>
        <a:off x="4908017" y="2002269"/>
        <a:ext cx="2155998" cy="914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1FD5F-70F5-48F6-8057-CB92437581D0}">
      <dsp:nvSpPr>
        <dsp:cNvPr id="0" name=""/>
        <dsp:cNvSpPr/>
      </dsp:nvSpPr>
      <dsp:spPr>
        <a:xfrm>
          <a:off x="382218" y="283993"/>
          <a:ext cx="563994" cy="5639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4A842-DB08-4AC3-9A6C-ECD751E2326C}">
      <dsp:nvSpPr>
        <dsp:cNvPr id="0" name=""/>
        <dsp:cNvSpPr/>
      </dsp:nvSpPr>
      <dsp:spPr>
        <a:xfrm>
          <a:off x="37555" y="1053348"/>
          <a:ext cx="1253320" cy="50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data processing techniques are used for all the datasets used for evaluation.</a:t>
          </a:r>
        </a:p>
      </dsp:txBody>
      <dsp:txXfrm>
        <a:off x="37555" y="1053348"/>
        <a:ext cx="1253320" cy="501328"/>
      </dsp:txXfrm>
    </dsp:sp>
    <dsp:sp modelId="{B42E12D9-B756-4C0A-B657-C97926D00DF1}">
      <dsp:nvSpPr>
        <dsp:cNvPr id="0" name=""/>
        <dsp:cNvSpPr/>
      </dsp:nvSpPr>
      <dsp:spPr>
        <a:xfrm>
          <a:off x="1854870" y="283993"/>
          <a:ext cx="563994" cy="5639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352FB-81C8-48A8-84CE-13C2B6FF71FF}">
      <dsp:nvSpPr>
        <dsp:cNvPr id="0" name=""/>
        <dsp:cNvSpPr/>
      </dsp:nvSpPr>
      <dsp:spPr>
        <a:xfrm>
          <a:off x="1510206" y="1053348"/>
          <a:ext cx="1253320" cy="50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frame is resized to 256 × 256 and cropped at a random position to a fixed size of 224×224.</a:t>
          </a:r>
        </a:p>
      </dsp:txBody>
      <dsp:txXfrm>
        <a:off x="1510206" y="1053348"/>
        <a:ext cx="1253320" cy="501328"/>
      </dsp:txXfrm>
    </dsp:sp>
    <dsp:sp modelId="{8C768DFA-7CA4-4326-9115-8DED7C82C383}">
      <dsp:nvSpPr>
        <dsp:cNvPr id="0" name=""/>
        <dsp:cNvSpPr/>
      </dsp:nvSpPr>
      <dsp:spPr>
        <a:xfrm>
          <a:off x="3327521" y="283993"/>
          <a:ext cx="563994" cy="5639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9DFB-839C-41B7-B401-A62F24B423E4}">
      <dsp:nvSpPr>
        <dsp:cNvPr id="0" name=""/>
        <dsp:cNvSpPr/>
      </dsp:nvSpPr>
      <dsp:spPr>
        <a:xfrm>
          <a:off x="2982858" y="1053348"/>
          <a:ext cx="1253320" cy="50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Random temporal frame sampling is used up to 80% of video length.</a:t>
          </a:r>
        </a:p>
      </dsp:txBody>
      <dsp:txXfrm>
        <a:off x="2982858" y="1053348"/>
        <a:ext cx="1253320" cy="501328"/>
      </dsp:txXfrm>
    </dsp:sp>
    <dsp:sp modelId="{934D8BAA-F952-450A-AC19-0E39B786205C}">
      <dsp:nvSpPr>
        <dsp:cNvPr id="0" name=""/>
        <dsp:cNvSpPr/>
      </dsp:nvSpPr>
      <dsp:spPr>
        <a:xfrm>
          <a:off x="4800172" y="283993"/>
          <a:ext cx="563994" cy="5639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A009D-E6C7-4B29-A724-5C3AB7DCA0B0}">
      <dsp:nvSpPr>
        <dsp:cNvPr id="0" name=""/>
        <dsp:cNvSpPr/>
      </dsp:nvSpPr>
      <dsp:spPr>
        <a:xfrm>
          <a:off x="4455509" y="1053348"/>
          <a:ext cx="1253320" cy="50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Brightness, contrast, saturation and hue values of frames are randomly jittered up to 10%.</a:t>
          </a:r>
        </a:p>
      </dsp:txBody>
      <dsp:txXfrm>
        <a:off x="4455509" y="1053348"/>
        <a:ext cx="1253320" cy="501328"/>
      </dsp:txXfrm>
    </dsp:sp>
    <dsp:sp modelId="{EEFE0D6D-09A4-4E90-8500-DB99BDEBA33D}">
      <dsp:nvSpPr>
        <dsp:cNvPr id="0" name=""/>
        <dsp:cNvSpPr/>
      </dsp:nvSpPr>
      <dsp:spPr>
        <a:xfrm>
          <a:off x="6272824" y="283993"/>
          <a:ext cx="563994" cy="5639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85133-55AE-4280-A172-9AA82406EFCC}">
      <dsp:nvSpPr>
        <dsp:cNvPr id="0" name=""/>
        <dsp:cNvSpPr/>
      </dsp:nvSpPr>
      <dsp:spPr>
        <a:xfrm>
          <a:off x="5928161" y="1053348"/>
          <a:ext cx="1253320" cy="50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full architecture is trained with Adam optimizer with an initial learning rate 0.00005</a:t>
          </a:r>
        </a:p>
      </dsp:txBody>
      <dsp:txXfrm>
        <a:off x="5928161" y="1053348"/>
        <a:ext cx="1253320" cy="501328"/>
      </dsp:txXfrm>
    </dsp:sp>
    <dsp:sp modelId="{A4B94469-E9DA-4005-B7C1-9F986C615346}">
      <dsp:nvSpPr>
        <dsp:cNvPr id="0" name=""/>
        <dsp:cNvSpPr/>
      </dsp:nvSpPr>
      <dsp:spPr>
        <a:xfrm>
          <a:off x="3327521" y="1868006"/>
          <a:ext cx="563994" cy="5639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3FA59-4905-4F24-9DBB-1E39735BB904}">
      <dsp:nvSpPr>
        <dsp:cNvPr id="0" name=""/>
        <dsp:cNvSpPr/>
      </dsp:nvSpPr>
      <dsp:spPr>
        <a:xfrm>
          <a:off x="2982858" y="2637361"/>
          <a:ext cx="1253320" cy="50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Long videos are down-sampled to a maximum length of 250 frames, if necessary.</a:t>
          </a:r>
        </a:p>
      </dsp:txBody>
      <dsp:txXfrm>
        <a:off x="2982858" y="2637361"/>
        <a:ext cx="1253320" cy="501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8" y="2099733"/>
            <a:ext cx="6619244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8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5423" y="1830326"/>
            <a:ext cx="990599" cy="2285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>
                <a:solidFill>
                  <a:prstClr val="white"/>
                </a:solidFill>
              </a:rPr>
              <a:pPr/>
              <a:t>5/6/21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0493" y="3266694"/>
            <a:ext cx="3867912" cy="233172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66" y="292627"/>
            <a:ext cx="62864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2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7" y="4969927"/>
            <a:ext cx="6619243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8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8" y="553666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7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60704"/>
            <a:ext cx="6624828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109" y="3547872"/>
            <a:ext cx="6619244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2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673721" y="596767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r>
              <a:rPr lang="en-US" sz="9600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7286297" y="2629300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r>
              <a:rPr lang="en-US" sz="9600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10" y="980536"/>
            <a:ext cx="6345737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459460" y="3679987"/>
            <a:ext cx="579432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8" y="5029198"/>
            <a:ext cx="6619244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7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5" y="2373525"/>
            <a:ext cx="6649217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5029200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27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19"/>
            <a:ext cx="2346876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3179764"/>
            <a:ext cx="2346876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2" y="2603519"/>
            <a:ext cx="2359035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2" y="3179764"/>
            <a:ext cx="2359035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2595032"/>
            <a:ext cx="2370772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5" y="3179764"/>
            <a:ext cx="2370772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8743" y="2603500"/>
            <a:ext cx="24423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31868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7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24" y="4532845"/>
            <a:ext cx="2287829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10916"/>
            <a:ext cx="201843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24" y="5109126"/>
            <a:ext cx="2287829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58" y="4532842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9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58" y="5109108"/>
            <a:ext cx="2287829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84" y="4532842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84" y="5109126"/>
            <a:ext cx="2287829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8193" y="2603519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5514" y="2603519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93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8" y="2595033"/>
            <a:ext cx="6619244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42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77" y="1278466"/>
            <a:ext cx="1081175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25" y="1278466"/>
            <a:ext cx="4692019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54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8" y="2099733"/>
            <a:ext cx="6619244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8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5418" y="1830326"/>
            <a:ext cx="990599" cy="2285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>
                <a:solidFill>
                  <a:prstClr val="white"/>
                </a:solidFill>
              </a:rPr>
              <a:pPr/>
              <a:t>5/6/21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0493" y="3266694"/>
            <a:ext cx="3867912" cy="233172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61" y="292617"/>
            <a:ext cx="62864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1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9"/>
            <a:ext cx="6619244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8" y="2603500"/>
            <a:ext cx="6619244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9"/>
            <a:ext cx="6619244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8" y="2603500"/>
            <a:ext cx="6619244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36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679192"/>
            <a:ext cx="325755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0932" y="2679192"/>
            <a:ext cx="2818638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23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69264"/>
            <a:ext cx="6619244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6" y="2603509"/>
            <a:ext cx="362102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82" y="2603500"/>
            <a:ext cx="3621024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45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69264"/>
            <a:ext cx="6619244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6040"/>
            <a:ext cx="36210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6" y="3198448"/>
            <a:ext cx="3621024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82" y="2606040"/>
            <a:ext cx="36210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3187930"/>
            <a:ext cx="361887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4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09" y="969264"/>
            <a:ext cx="6619244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49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64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9" y="1298448"/>
            <a:ext cx="209486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256" y="1447800"/>
            <a:ext cx="3896998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9" y="3129289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93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2" y="1693332"/>
            <a:ext cx="2895194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7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03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2" y="4969927"/>
            <a:ext cx="6619243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8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8" y="553666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5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60704"/>
            <a:ext cx="6624828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109" y="3547872"/>
            <a:ext cx="6619244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5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673721" y="596767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r>
              <a:rPr lang="en-US" sz="9600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7286297" y="2629300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r>
              <a:rPr lang="en-US" sz="9600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5" y="980526"/>
            <a:ext cx="6345737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459460" y="3679987"/>
            <a:ext cx="579432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8" y="5029198"/>
            <a:ext cx="6619244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4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679192"/>
            <a:ext cx="325755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0932" y="2679192"/>
            <a:ext cx="2818638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1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0" y="2373525"/>
            <a:ext cx="6649217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5029200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31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9"/>
            <a:ext cx="2346876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3179764"/>
            <a:ext cx="2346876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2" y="2603509"/>
            <a:ext cx="2359035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2" y="3179764"/>
            <a:ext cx="2359035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2595032"/>
            <a:ext cx="2370772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5" y="3179764"/>
            <a:ext cx="2370772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8743" y="2603500"/>
            <a:ext cx="24423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31868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505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9" y="4532845"/>
            <a:ext cx="2287829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10916"/>
            <a:ext cx="201843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9" y="5109116"/>
            <a:ext cx="2287829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53" y="4532842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9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53" y="5109108"/>
            <a:ext cx="2287829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9" y="4532842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9" y="5109116"/>
            <a:ext cx="2287829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8188" y="2603509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5514" y="2603509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36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8" y="2595033"/>
            <a:ext cx="6619244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28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72" y="1278466"/>
            <a:ext cx="1081175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20" y="1278466"/>
            <a:ext cx="4692019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8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69264"/>
            <a:ext cx="6619244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6" y="2603519"/>
            <a:ext cx="362102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82" y="2603500"/>
            <a:ext cx="3621024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4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69264"/>
            <a:ext cx="6619244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6040"/>
            <a:ext cx="36210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6" y="3198448"/>
            <a:ext cx="3621024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82" y="2606040"/>
            <a:ext cx="36210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3187940"/>
            <a:ext cx="361887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0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09" y="969264"/>
            <a:ext cx="6619244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3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1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4" y="1298448"/>
            <a:ext cx="209486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256" y="1447800"/>
            <a:ext cx="3896998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24" y="3129299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2" y="1693332"/>
            <a:ext cx="2895194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12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>
                <a:solidFill>
                  <a:srgbClr val="B01513"/>
                </a:solidFill>
              </a:rPr>
              <a:pPr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8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7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80" y="6391675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90786BE5-D2A3-4BF0-8B30-D7403E61B3DC}" type="datetimeFigureOut">
              <a:rPr lang="en-US" dirty="0">
                <a:solidFill>
                  <a:srgbClr val="B01513"/>
                </a:solidFill>
              </a:rPr>
              <a:pPr defTabSz="457200"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338" y="6391656"/>
            <a:ext cx="2900934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15" y="295748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5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90" y="6"/>
            <a:ext cx="9145191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7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75" y="6391665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90786BE5-D2A3-4BF0-8B30-D7403E61B3DC}" type="datetimeFigureOut">
              <a:rPr lang="en-US" dirty="0">
                <a:solidFill>
                  <a:srgbClr val="B01513"/>
                </a:solidFill>
              </a:rPr>
              <a:pPr defTabSz="457200"/>
              <a:t>5/6/21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338" y="6391656"/>
            <a:ext cx="2900934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10" y="295738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0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181-F456-4EC3-B3DC-DC783D4F4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78" y="874601"/>
            <a:ext cx="6619244" cy="1378242"/>
          </a:xfrm>
        </p:spPr>
        <p:txBody>
          <a:bodyPr/>
          <a:lstStyle/>
          <a:p>
            <a:r>
              <a:rPr lang="en-IN" sz="2800" b="1">
                <a:solidFill>
                  <a:schemeClr val="tx1"/>
                </a:solidFill>
              </a:rPr>
              <a:t>Continuous Sign Language Recognition through Cross-Modal Alignment of Video and Text Embeddings in a Joint-Latent Space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BDD76-75F8-4EF6-98AD-450B8FAF4E09}"/>
              </a:ext>
            </a:extLst>
          </p:cNvPr>
          <p:cNvSpPr txBox="1"/>
          <p:nvPr/>
        </p:nvSpPr>
        <p:spPr>
          <a:xfrm>
            <a:off x="856279" y="3922653"/>
            <a:ext cx="3377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IN" sz="2000" b="1">
                <a:solidFill>
                  <a:prstClr val="black"/>
                </a:solidFill>
              </a:rPr>
              <a:t>Guide:</a:t>
            </a:r>
          </a:p>
          <a:p>
            <a:pPr defTabSz="457200"/>
            <a:r>
              <a:rPr lang="en-IN" sz="2000">
                <a:solidFill>
                  <a:prstClr val="black"/>
                </a:solidFill>
              </a:rPr>
              <a:t>Dr. Atluri Srikrishna,</a:t>
            </a:r>
          </a:p>
          <a:p>
            <a:pPr defTabSz="457200"/>
            <a:r>
              <a:rPr lang="en-IN" sz="2000">
                <a:solidFill>
                  <a:prstClr val="black"/>
                </a:solidFill>
              </a:rPr>
              <a:t>HOD, IT Department,</a:t>
            </a:r>
          </a:p>
          <a:p>
            <a:pPr defTabSz="457200"/>
            <a:r>
              <a:rPr lang="en-IN" sz="2000">
                <a:solidFill>
                  <a:prstClr val="black"/>
                </a:solidFill>
              </a:rPr>
              <a:t>RVR &amp; JC College of Engineering</a:t>
            </a:r>
            <a:endParaRPr lang="en-IN" sz="2000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D0E3C-0E62-4A47-A733-8ABD691E06B4}"/>
              </a:ext>
            </a:extLst>
          </p:cNvPr>
          <p:cNvSpPr txBox="1"/>
          <p:nvPr/>
        </p:nvSpPr>
        <p:spPr>
          <a:xfrm>
            <a:off x="4909943" y="3922642"/>
            <a:ext cx="3846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IN" sz="2000" b="1">
                <a:solidFill>
                  <a:prstClr val="black"/>
                </a:solidFill>
              </a:rPr>
              <a:t>Presented By:</a:t>
            </a:r>
          </a:p>
          <a:p>
            <a:pPr defTabSz="457200"/>
            <a:r>
              <a:rPr lang="en-IN" sz="2000">
                <a:solidFill>
                  <a:prstClr val="black"/>
                </a:solidFill>
              </a:rPr>
              <a:t>Y17IT035 - G. Naga Phani Sreevatsava</a:t>
            </a:r>
          </a:p>
          <a:p>
            <a:pPr defTabSz="457200"/>
            <a:r>
              <a:rPr lang="en-IN" sz="2000">
                <a:solidFill>
                  <a:prstClr val="black"/>
                </a:solidFill>
              </a:rPr>
              <a:t>Y17IT041 - I. Pavan Kalyan</a:t>
            </a:r>
          </a:p>
          <a:p>
            <a:pPr defTabSz="457200"/>
            <a:r>
              <a:rPr lang="en-IN" sz="2000">
                <a:solidFill>
                  <a:prstClr val="black"/>
                </a:solidFill>
              </a:rPr>
              <a:t>Y17IT052 - K. Siva Naik</a:t>
            </a:r>
          </a:p>
          <a:p>
            <a:pPr defTabSz="457200"/>
            <a:endParaRPr lang="en-I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1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D2D-F889-45AB-A582-730E469F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08DD-A356-4674-85AF-C999D976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3289676"/>
            <a:ext cx="8209724" cy="2355761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The proposed Text Encoder is a RNN Language Model, that models the probability of a word occurrence of under the condition of its previous words in a sentence.</a:t>
            </a:r>
          </a:p>
          <a:p>
            <a:r>
              <a:rPr lang="en-IN" dirty="0">
                <a:solidFill>
                  <a:schemeClr val="tx1"/>
                </a:solidFill>
              </a:rPr>
              <a:t>It aims to learn the structure and syntax of the sign language.</a:t>
            </a:r>
          </a:p>
          <a:p>
            <a:r>
              <a:rPr lang="en-US" dirty="0">
                <a:solidFill>
                  <a:schemeClr val="tx1"/>
                </a:solidFill>
              </a:rPr>
              <a:t>The model maximizes the log-likelihood of the target sentence given the hidden states and the previous words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text encoder employs a word </a:t>
            </a:r>
            <a:r>
              <a:rPr lang="en-US" b="1" dirty="0">
                <a:solidFill>
                  <a:schemeClr val="tx1"/>
                </a:solidFill>
              </a:rPr>
              <a:t>embedding layer</a:t>
            </a:r>
            <a:r>
              <a:rPr lang="en-US" dirty="0">
                <a:solidFill>
                  <a:schemeClr val="tx1"/>
                </a:solidFill>
              </a:rPr>
              <a:t> and a </a:t>
            </a:r>
            <a:r>
              <a:rPr lang="en-US" b="1" dirty="0">
                <a:solidFill>
                  <a:schemeClr val="tx1"/>
                </a:solidFill>
              </a:rPr>
              <a:t>LSTM layer</a:t>
            </a:r>
            <a:r>
              <a:rPr lang="en-US" dirty="0">
                <a:solidFill>
                  <a:schemeClr val="tx1"/>
                </a:solidFill>
              </a:rPr>
              <a:t> with </a:t>
            </a:r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baseline="-25000" dirty="0" err="1">
                <a:solidFill>
                  <a:schemeClr val="tx1"/>
                </a:solidFill>
              </a:rPr>
              <a:t>text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hidden units.</a:t>
            </a:r>
          </a:p>
        </p:txBody>
      </p:sp>
    </p:spTree>
    <p:extLst>
      <p:ext uri="{BB962C8B-B14F-4D97-AF65-F5344CB8AC3E}">
        <p14:creationId xmlns:p14="http://schemas.microsoft.com/office/powerpoint/2010/main" val="158171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18288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5870955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271D8-A6B5-4B4E-BB4D-E8A512F0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Text Encoder Implementation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3E72639-2FB1-9046-A5C1-365EC21AF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1607500"/>
            <a:ext cx="4853180" cy="3639884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49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18288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5870955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4D9B6-C2CD-4B28-98A6-7BE15E83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2" y="3739568"/>
            <a:ext cx="8169820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300"/>
              <a:t>Final Model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ABBB335-CE2D-1A45-B081-1AF4085BA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22" y="1382500"/>
            <a:ext cx="5786382" cy="162018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3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18288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5870955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A0B86-27B9-BC4B-A5A4-FD9C34A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Loading Phoneix Weather Dataset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FEBA9F7-F0D3-9D4E-8A22-3B71F3473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2032153"/>
            <a:ext cx="4853180" cy="2790577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8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48AE-19C3-4D64-AC61-66D4704C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8878-294C-45AA-81B3-7D44BDCC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3" y="2762527"/>
            <a:ext cx="8090454" cy="3416300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The proposed framework employs a </a:t>
            </a:r>
            <a:r>
              <a:rPr lang="en-IN" b="1">
                <a:solidFill>
                  <a:schemeClr val="tx1"/>
                </a:solidFill>
              </a:rPr>
              <a:t>CTC </a:t>
            </a:r>
            <a:r>
              <a:rPr lang="en-IN">
                <a:solidFill>
                  <a:schemeClr val="tx1"/>
                </a:solidFill>
              </a:rPr>
              <a:t>loss function to train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The video encoder given the frame sequence and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The joint decoder given the video latent space representations.</a:t>
            </a:r>
          </a:p>
          <a:p>
            <a:r>
              <a:rPr lang="en-IN">
                <a:solidFill>
                  <a:schemeClr val="tx1"/>
                </a:solidFill>
              </a:rPr>
              <a:t>The objective </a:t>
            </a:r>
            <a:r>
              <a:rPr lang="en-US">
                <a:solidFill>
                  <a:schemeClr val="tx1"/>
                </a:solidFill>
              </a:rPr>
              <a:t>of using the CTC loss is to maximize the sum of probabilities of all possible mappings between input and target sequences.</a:t>
            </a:r>
          </a:p>
          <a:p>
            <a:r>
              <a:rPr lang="en-US">
                <a:solidFill>
                  <a:schemeClr val="tx1"/>
                </a:solidFill>
              </a:rPr>
              <a:t>CTC extends the vocabulary C with a blank label ‘‘−", representing the silence or transition between two consecutive labels.</a:t>
            </a:r>
          </a:p>
          <a:p>
            <a:r>
              <a:rPr lang="en-US">
                <a:solidFill>
                  <a:schemeClr val="tx1"/>
                </a:solidFill>
              </a:rPr>
              <a:t>The extended vocabulary can be defined as V = C ∪ {blank}.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9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18288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5870955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94DE-1110-4D4D-895B-8E7F7129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Final Training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7363897-CB16-A145-8B9E-1AFB779D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1783428"/>
            <a:ext cx="4853180" cy="328802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34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A0A00DA-7D4A-478F-9D0E-FE46F578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IN" sz="230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7D3622-2DE4-48EA-B95D-8F5AB805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For the proposed video encoder, a 2D-CNN (BN-Inception) network is used that is initialized with weights pretrained on the ImageNet dataset.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The kernel and stride sizes of the TCL module are manually tuned to approximately cover the average gloss duration.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TCL has two 1D convolutional layers with 1024 filters and two max-pooling layers.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The BLSTM layer consists of 2 LSTMs with 512 hidden units each.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The text encoder has 1 LSTM layer with 512 hidden units.</a:t>
            </a:r>
            <a:endParaRPr lang="en-IN" sz="1500">
              <a:solidFill>
                <a:schemeClr val="tx1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0832" y="6391838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89140" y="6391839"/>
            <a:ext cx="2248228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76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F1851-0DA0-48DC-9AA8-0B8CDAEC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Implementation (contd.)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B37F00-0E5F-4551-A229-844CCADB2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684013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5582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18288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5870955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AD54D-B6B1-2346-A080-3A2F7AB7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Implementation of SLR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FA0AC50-CD5E-4E44-B9AF-14D83B130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2147416"/>
            <a:ext cx="4853180" cy="2560052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08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18288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5870955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50829-6351-564F-AF25-901DFE6F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Results for SLR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053015-8CB7-8E42-82EB-B26777D24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2978523"/>
            <a:ext cx="4853180" cy="897837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69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D62FE0-8B1B-467C-98D4-97197ACE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Problem Statement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FC45-F354-49C2-B151-99139C02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Continuous Sign Language Representation (CSLR) refers to the challenging problem of recognizing </a:t>
            </a:r>
            <a:r>
              <a:rPr lang="en-US" b="1" i="0" u="none" strike="noStrike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sign language glosses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their </a:t>
            </a:r>
            <a:r>
              <a:rPr lang="en-US" b="1" i="0" u="none" strike="noStrike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temporal boundaries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form weakly annotated video sequences.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0832" y="6391838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89140" y="6391839"/>
            <a:ext cx="2248228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4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FFAB-E386-244D-83BC-5BC6D65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E233-9391-8143-B489-6F728B2E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the Deep Learning Architecture for the proposed model.</a:t>
            </a:r>
          </a:p>
          <a:p>
            <a:r>
              <a:rPr lang="en-US" dirty="0"/>
              <a:t>Trained a sample SLR model with static images.</a:t>
            </a:r>
          </a:p>
          <a:p>
            <a:r>
              <a:rPr lang="en-US" dirty="0"/>
              <a:t>Got the </a:t>
            </a:r>
            <a:r>
              <a:rPr lang="en-US"/>
              <a:t>test accuracy of 99.66%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328851-DB66-4337-B497-2FAB83660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404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91" y="0"/>
            <a:ext cx="9145191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7D7CE1-5755-F345-9355-A2EBA36D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973668"/>
            <a:ext cx="2383695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58DF-075D-AB4A-947A-6530F298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SubUNets: End-to-end Hand Shape and Continuous Sign Language Recognition.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988BD6B-A933-2F44-ABF0-3225C4962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57" y="1125653"/>
            <a:ext cx="4688748" cy="4606693"/>
          </a:xfrm>
          <a:prstGeom prst="rect">
            <a:avLst/>
          </a:prstGeom>
        </p:spPr>
      </p:pic>
      <p:sp>
        <p:nvSpPr>
          <p:cNvPr id="32" name="Rectangle 19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0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70BD4-2F40-4FAE-A34E-12D1D184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F781D5-596B-470B-AAE6-BF13AF1DBA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The video encoder consists of 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A CNN for spatial feature extraction.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Stacked 1D-Temporal Convolutional Networks for short-term temporal modelling.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A bi-directional LSTM units for context learning.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AF75D-059D-4B56-8A75-13525F8DE9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A text encoder is implemented using a unidirectional LSTM to model the sequences of sign language glosses.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An overview of proposed architecture is shown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1440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0239F2-1FD2-417A-B97B-344C84C0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proposed method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2E3320-E4BC-4E8D-8288-27D508EE2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792" y="2603500"/>
            <a:ext cx="7116417" cy="3956326"/>
          </a:xfrm>
        </p:spPr>
      </p:pic>
    </p:spTree>
    <p:extLst>
      <p:ext uri="{BB962C8B-B14F-4D97-AF65-F5344CB8AC3E}">
        <p14:creationId xmlns:p14="http://schemas.microsoft.com/office/powerpoint/2010/main" val="10112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DAC97-29A3-1F4A-A867-FFF5A7F2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 Used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72C7C3D-7704-4995-8BA1-12136B7B9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8201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1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05B0-6EC4-41A9-87C7-D599B54A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2D20-3BE0-4DB7-AC80-49A79B6E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proposed video encoder adopts a 2D-CNN followed by temporal convolution layers to extract spatiotemporal features from the input video.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extracted features are then processed through a BLSTM layer to learn long-term dependencies over all timesteps.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video encoder consists of two parts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Feature Extraction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Sequence Modelling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9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18288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5870955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CE45D-8399-4D4B-A2D8-E47DD6DD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Temporal CNN Implementation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0998C38-736F-7B48-83D9-F75264D0D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2050353"/>
            <a:ext cx="4853180" cy="275417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779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18288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5870955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90FBE-3A34-46BA-9371-059876D7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Video Encoder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73579A5-F847-A24E-9B4F-16F37714D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1710630"/>
            <a:ext cx="4853180" cy="3433623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850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2_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673</Words>
  <Application>Microsoft Macintosh PowerPoint</Application>
  <PresentationFormat>On-screen Show (4:3)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2_Ion Boardroom</vt:lpstr>
      <vt:lpstr>Continuous Sign Language Recognition through Cross-Modal Alignment of Video and Text Embeddings in a Joint-Latent Space</vt:lpstr>
      <vt:lpstr>Problem Statement </vt:lpstr>
      <vt:lpstr>Related Work</vt:lpstr>
      <vt:lpstr>Proposed Model</vt:lpstr>
      <vt:lpstr>Overview of the proposed method</vt:lpstr>
      <vt:lpstr>Tools Used</vt:lpstr>
      <vt:lpstr>Video Encoder</vt:lpstr>
      <vt:lpstr>Temporal CNN Implementation</vt:lpstr>
      <vt:lpstr>Video Encoder</vt:lpstr>
      <vt:lpstr>Text Encoder</vt:lpstr>
      <vt:lpstr>Text Encoder Implementation</vt:lpstr>
      <vt:lpstr>Final Model</vt:lpstr>
      <vt:lpstr>Loading Phoneix Weather Dataset</vt:lpstr>
      <vt:lpstr>Optimization</vt:lpstr>
      <vt:lpstr>Final Training</vt:lpstr>
      <vt:lpstr>Implementation</vt:lpstr>
      <vt:lpstr>Implementation (contd.)</vt:lpstr>
      <vt:lpstr>Implementation of SLR</vt:lpstr>
      <vt:lpstr>Results for SLR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Sign Language Recognition through Cross-Modal Alignment of Video and Text Embeddings in a Joint-Latent Space</dc:title>
  <dc:creator>Subhani</dc:creator>
  <cp:lastModifiedBy>G Naga Phani Sreevatsava</cp:lastModifiedBy>
  <cp:revision>13</cp:revision>
  <dcterms:created xsi:type="dcterms:W3CDTF">2021-03-23T06:50:55Z</dcterms:created>
  <dcterms:modified xsi:type="dcterms:W3CDTF">2021-05-06T01:35:59Z</dcterms:modified>
</cp:coreProperties>
</file>