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4"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311576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D697F-4275-4F4C-AC9A-7C8931FA5202}"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159868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3779899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8559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2458211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4171911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3063720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3639760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359456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388972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40408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D697F-4275-4F4C-AC9A-7C8931FA5202}"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105473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D697F-4275-4F4C-AC9A-7C8931FA5202}"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179533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318896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139596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CFD697F-4275-4F4C-AC9A-7C8931FA5202}" type="datetimeFigureOut">
              <a:rPr lang="en-US" smtClean="0"/>
              <a:t>12/13/2022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280411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D697F-4275-4F4C-AC9A-7C8931FA5202}"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187BC-DCB3-4B02-B8A9-4F0C6BF32ACD}" type="slidenum">
              <a:rPr lang="en-US" smtClean="0"/>
              <a:t>‹#›</a:t>
            </a:fld>
            <a:endParaRPr lang="en-US"/>
          </a:p>
        </p:txBody>
      </p:sp>
    </p:spTree>
    <p:extLst>
      <p:ext uri="{BB962C8B-B14F-4D97-AF65-F5344CB8AC3E}">
        <p14:creationId xmlns:p14="http://schemas.microsoft.com/office/powerpoint/2010/main" val="358694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FD697F-4275-4F4C-AC9A-7C8931FA5202}" type="datetimeFigureOut">
              <a:rPr lang="en-US" smtClean="0"/>
              <a:t>12/13/2022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E187BC-DCB3-4B02-B8A9-4F0C6BF32ACD}" type="slidenum">
              <a:rPr lang="en-US" smtClean="0"/>
              <a:t>‹#›</a:t>
            </a:fld>
            <a:endParaRPr lang="en-US"/>
          </a:p>
        </p:txBody>
      </p:sp>
    </p:spTree>
    <p:extLst>
      <p:ext uri="{BB962C8B-B14F-4D97-AF65-F5344CB8AC3E}">
        <p14:creationId xmlns:p14="http://schemas.microsoft.com/office/powerpoint/2010/main" val="933567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F734-52A5-4084-8DB1-90AD4017E362}"/>
              </a:ext>
            </a:extLst>
          </p:cNvPr>
          <p:cNvSpPr>
            <a:spLocks noGrp="1"/>
          </p:cNvSpPr>
          <p:nvPr>
            <p:ph type="title"/>
          </p:nvPr>
        </p:nvSpPr>
        <p:spPr>
          <a:xfrm>
            <a:off x="1371599" y="294539"/>
            <a:ext cx="9895951" cy="498564"/>
          </a:xfrm>
        </p:spPr>
        <p:txBody>
          <a:bodyPr>
            <a:normAutofit fontScale="90000"/>
          </a:bodyPr>
          <a:lstStyle/>
          <a:p>
            <a:r>
              <a:rPr lang="en-US" sz="3400" dirty="0">
                <a:solidFill>
                  <a:srgbClr val="FFFFFF"/>
                </a:solidFill>
              </a:rPr>
              <a:t>CloudFront</a:t>
            </a:r>
          </a:p>
        </p:txBody>
      </p:sp>
      <p:sp>
        <p:nvSpPr>
          <p:cNvPr id="3" name="Content Placeholder 2">
            <a:extLst>
              <a:ext uri="{FF2B5EF4-FFF2-40B4-BE49-F238E27FC236}">
                <a16:creationId xmlns:a16="http://schemas.microsoft.com/office/drawing/2014/main" id="{FFAD3526-1917-4730-ACF3-F2859527D5BE}"/>
              </a:ext>
            </a:extLst>
          </p:cNvPr>
          <p:cNvSpPr>
            <a:spLocks noGrp="1"/>
          </p:cNvSpPr>
          <p:nvPr>
            <p:ph idx="1"/>
          </p:nvPr>
        </p:nvSpPr>
        <p:spPr>
          <a:xfrm>
            <a:off x="130629" y="942392"/>
            <a:ext cx="11933992" cy="5766318"/>
          </a:xfrm>
        </p:spPr>
        <p:txBody>
          <a:bodyPr anchor="t">
            <a:normAutofit fontScale="92500"/>
          </a:bodyPr>
          <a:lstStyle/>
          <a:p>
            <a:r>
              <a:rPr lang="en-US" dirty="0">
                <a:latin typeface="Amazon Ember"/>
              </a:rPr>
              <a:t>If your origin is one or more HTTP servers (web servers) hosted on one or more Amazon EC2 instances, you can use an Application Load Balancer to distribute traffic to the instances. For more information about using an Application Load Balancer as your origin for CloudFront, including how to make sure that viewers can only access your web servers through CloudFront and not by accessing the load balancer directly</a:t>
            </a:r>
          </a:p>
          <a:p>
            <a:r>
              <a:rPr lang="en-US" dirty="0">
                <a:latin typeface="Amazon Ember"/>
              </a:rPr>
              <a:t>Dynamic content refers to web content that changes based on user behavior, preferences, and interests. It refers to website content, which is generated when a user requests a page</a:t>
            </a:r>
          </a:p>
          <a:p>
            <a:r>
              <a:rPr lang="en-US" dirty="0">
                <a:latin typeface="Amazon Ember"/>
              </a:rPr>
              <a:t>Using a traditional server-based approach can add more load to your web server and the underlying database. It can also be challenging to scale out or handle spiky workloads.</a:t>
            </a:r>
          </a:p>
          <a:p>
            <a:r>
              <a:rPr lang="en-US" dirty="0">
                <a:latin typeface="Amazon Ember"/>
              </a:rPr>
              <a:t>With CloudFront, your end user's connections are terminated at CloudFront edge locations closer to them, which helps to reduce the overall round trip time required to establish a connection.</a:t>
            </a:r>
          </a:p>
          <a:p>
            <a:r>
              <a:rPr lang="en-IN" dirty="0">
                <a:latin typeface="Amazon Ember"/>
              </a:rPr>
              <a:t>Persistent TCP Connections:</a:t>
            </a:r>
          </a:p>
          <a:p>
            <a:r>
              <a:rPr lang="en-IN" dirty="0">
                <a:latin typeface="Amazon Ember"/>
              </a:rPr>
              <a:t>Optimize  data transfer costs</a:t>
            </a:r>
          </a:p>
          <a:p>
            <a:r>
              <a:rPr lang="en-IN" dirty="0">
                <a:latin typeface="Amazon Ember"/>
              </a:rPr>
              <a:t>Enhanced security</a:t>
            </a:r>
          </a:p>
          <a:p>
            <a:r>
              <a:rPr lang="en-IN" dirty="0">
                <a:latin typeface="Amazon Ember"/>
              </a:rPr>
              <a:t>Overall performance</a:t>
            </a:r>
          </a:p>
          <a:p>
            <a:r>
              <a:rPr lang="en-IN" dirty="0">
                <a:latin typeface="Amazon Ember"/>
              </a:rPr>
              <a:t>If you are creating ALB and </a:t>
            </a:r>
            <a:r>
              <a:rPr lang="en-IN" dirty="0" err="1">
                <a:latin typeface="Amazon Ember"/>
              </a:rPr>
              <a:t>cachingdisabled</a:t>
            </a:r>
            <a:r>
              <a:rPr lang="en-IN" dirty="0">
                <a:latin typeface="Amazon Ember"/>
              </a:rPr>
              <a:t> then also you can cache static content using behaviours in distribution. (https://www.stormit.cloud/blog/cloudfront-distribution-for-amazon-ec2-alb/#what-is-dynamic-content)</a:t>
            </a:r>
          </a:p>
          <a:p>
            <a:pPr algn="l"/>
            <a:endParaRPr lang="en-US" b="1" i="0" dirty="0">
              <a:effectLst/>
              <a:latin typeface="AmazonEmberBold"/>
            </a:endParaRPr>
          </a:p>
        </p:txBody>
      </p:sp>
      <p:sp>
        <p:nvSpPr>
          <p:cNvPr id="9" name="Rectangle 5">
            <a:extLst>
              <a:ext uri="{FF2B5EF4-FFF2-40B4-BE49-F238E27FC236}">
                <a16:creationId xmlns:a16="http://schemas.microsoft.com/office/drawing/2014/main" id="{D8537088-B13B-A245-9FE9-B65E5982992D}"/>
              </a:ext>
            </a:extLst>
          </p:cNvPr>
          <p:cNvSpPr>
            <a:spLocks noChangeArrowheads="1"/>
          </p:cNvSpPr>
          <p:nvPr/>
        </p:nvSpPr>
        <p:spPr bwMode="auto">
          <a:xfrm>
            <a:off x="0" y="120878"/>
            <a:ext cx="21352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44371900-CD38-107D-C318-48CA447340A0}"/>
              </a:ext>
            </a:extLst>
          </p:cNvPr>
          <p:cNvSpPr>
            <a:spLocks noChangeArrowheads="1"/>
          </p:cNvSpPr>
          <p:nvPr/>
        </p:nvSpPr>
        <p:spPr bwMode="auto">
          <a:xfrm>
            <a:off x="0" y="120878"/>
            <a:ext cx="21352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E9303384-FDEC-D8B8-059C-A0ECFB5BDA3A}"/>
              </a:ext>
            </a:extLst>
          </p:cNvPr>
          <p:cNvSpPr>
            <a:spLocks noChangeArrowheads="1"/>
          </p:cNvSpPr>
          <p:nvPr/>
        </p:nvSpPr>
        <p:spPr bwMode="auto">
          <a:xfrm>
            <a:off x="0" y="120878"/>
            <a:ext cx="21352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82053D99-1876-9216-0044-4A45D61A7A0F}"/>
              </a:ext>
            </a:extLst>
          </p:cNvPr>
          <p:cNvSpPr>
            <a:spLocks noChangeArrowheads="1"/>
          </p:cNvSpPr>
          <p:nvPr/>
        </p:nvSpPr>
        <p:spPr bwMode="auto">
          <a:xfrm>
            <a:off x="0" y="120878"/>
            <a:ext cx="21352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950FFFB5-0B55-C4B1-70F7-1C8CBDF615CC}"/>
              </a:ext>
            </a:extLst>
          </p:cNvPr>
          <p:cNvSpPr>
            <a:spLocks noChangeArrowheads="1"/>
          </p:cNvSpPr>
          <p:nvPr/>
        </p:nvSpPr>
        <p:spPr bwMode="auto">
          <a:xfrm>
            <a:off x="0" y="120878"/>
            <a:ext cx="21352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63E5A762-7DE9-CEE6-8578-025B16400415}"/>
              </a:ext>
            </a:extLst>
          </p:cNvPr>
          <p:cNvSpPr>
            <a:spLocks noChangeArrowheads="1"/>
          </p:cNvSpPr>
          <p:nvPr/>
        </p:nvSpPr>
        <p:spPr bwMode="auto">
          <a:xfrm>
            <a:off x="0" y="120878"/>
            <a:ext cx="21352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86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F734-52A5-4084-8DB1-90AD4017E362}"/>
              </a:ext>
            </a:extLst>
          </p:cNvPr>
          <p:cNvSpPr>
            <a:spLocks noGrp="1"/>
          </p:cNvSpPr>
          <p:nvPr>
            <p:ph type="title"/>
          </p:nvPr>
        </p:nvSpPr>
        <p:spPr>
          <a:xfrm>
            <a:off x="1371599" y="294539"/>
            <a:ext cx="9895951" cy="498564"/>
          </a:xfrm>
        </p:spPr>
        <p:txBody>
          <a:bodyPr>
            <a:normAutofit fontScale="90000"/>
          </a:bodyPr>
          <a:lstStyle/>
          <a:p>
            <a:r>
              <a:rPr lang="en-US" sz="3400" b="0" i="0" dirty="0">
                <a:solidFill>
                  <a:srgbClr val="FFFFFF"/>
                </a:solidFill>
                <a:effectLst/>
                <a:latin typeface="Oswald" panose="00000500000000000000" pitchFamily="2" charset="0"/>
              </a:rPr>
              <a:t>Steps													</a:t>
            </a:r>
            <a:br>
              <a:rPr lang="en-US" sz="3400" b="0" i="0" dirty="0">
                <a:solidFill>
                  <a:srgbClr val="FFFFFF"/>
                </a:solidFill>
                <a:effectLst/>
                <a:latin typeface="Oswald" panose="00000500000000000000" pitchFamily="2" charset="0"/>
              </a:rPr>
            </a:br>
            <a:endParaRPr lang="en-US" sz="3400" dirty="0">
              <a:solidFill>
                <a:srgbClr val="FFFFFF"/>
              </a:solidFill>
            </a:endParaRPr>
          </a:p>
        </p:txBody>
      </p:sp>
      <p:sp>
        <p:nvSpPr>
          <p:cNvPr id="3" name="Content Placeholder 2">
            <a:extLst>
              <a:ext uri="{FF2B5EF4-FFF2-40B4-BE49-F238E27FC236}">
                <a16:creationId xmlns:a16="http://schemas.microsoft.com/office/drawing/2014/main" id="{FFAD3526-1917-4730-ACF3-F2859527D5BE}"/>
              </a:ext>
            </a:extLst>
          </p:cNvPr>
          <p:cNvSpPr>
            <a:spLocks noGrp="1"/>
          </p:cNvSpPr>
          <p:nvPr>
            <p:ph idx="1"/>
          </p:nvPr>
        </p:nvSpPr>
        <p:spPr>
          <a:xfrm>
            <a:off x="130629" y="942392"/>
            <a:ext cx="11933992" cy="5766318"/>
          </a:xfrm>
        </p:spPr>
        <p:txBody>
          <a:bodyPr anchor="t">
            <a:normAutofit/>
          </a:bodyPr>
          <a:lstStyle/>
          <a:p>
            <a:pPr marL="0" indent="0">
              <a:buNone/>
            </a:pPr>
            <a:r>
              <a:rPr lang="en-US" sz="2400" b="0" i="0" dirty="0">
                <a:effectLst/>
                <a:latin typeface="AmazonEmberLight"/>
              </a:rPr>
              <a:t>1. Go to the AWS Console</a:t>
            </a:r>
            <a:br>
              <a:rPr lang="en-US" sz="2400" dirty="0"/>
            </a:br>
            <a:r>
              <a:rPr lang="en-US" sz="2400" b="0" i="0" dirty="0">
                <a:effectLst/>
                <a:latin typeface="AmazonEmberLight"/>
              </a:rPr>
              <a:t>2. Create Amazon EC2 instances (install IIS and copy the content I have added to GIT)</a:t>
            </a:r>
            <a:br>
              <a:rPr lang="en-US" sz="2400" dirty="0"/>
            </a:br>
            <a:r>
              <a:rPr lang="en-US" sz="2400" b="0" i="0" dirty="0">
                <a:effectLst/>
                <a:latin typeface="AmazonEmberLight"/>
              </a:rPr>
              <a:t>3. Create an Application Load Balancer</a:t>
            </a:r>
            <a:br>
              <a:rPr lang="en-US" sz="2400" dirty="0"/>
            </a:br>
            <a:r>
              <a:rPr lang="en-US" sz="2400" b="0" i="0" dirty="0">
                <a:effectLst/>
                <a:latin typeface="AmazonEmberLight"/>
              </a:rPr>
              <a:t>4. Create target groups with EC2 instances</a:t>
            </a:r>
            <a:br>
              <a:rPr lang="en-US" sz="2400" dirty="0"/>
            </a:br>
            <a:r>
              <a:rPr lang="en-US" sz="2400" b="0" i="0" dirty="0">
                <a:effectLst/>
                <a:latin typeface="AmazonEmberLight"/>
              </a:rPr>
              <a:t>5. Create a CloudFront distribution</a:t>
            </a:r>
            <a:br>
              <a:rPr lang="en-US" sz="2400" dirty="0"/>
            </a:br>
            <a:r>
              <a:rPr lang="en-US" sz="2400" b="0" i="0" dirty="0">
                <a:effectLst/>
                <a:latin typeface="AmazonEmberLight"/>
              </a:rPr>
              <a:t>6. Configure your origin </a:t>
            </a:r>
            <a:br>
              <a:rPr lang="en-US" sz="2400" dirty="0"/>
            </a:br>
            <a:r>
              <a:rPr lang="en-US" sz="2400" b="0" i="0" dirty="0">
                <a:effectLst/>
                <a:latin typeface="AmazonEmberLight"/>
              </a:rPr>
              <a:t>7. Configure default cache behavior - &gt; Legacy</a:t>
            </a:r>
            <a:br>
              <a:rPr lang="en-US" sz="2400" dirty="0"/>
            </a:br>
            <a:r>
              <a:rPr lang="en-US" sz="2400" b="0" i="0" dirty="0">
                <a:effectLst/>
                <a:latin typeface="AmazonEmberLight"/>
              </a:rPr>
              <a:t>8. Configure set cache based on selected request headers to "all"</a:t>
            </a:r>
            <a:br>
              <a:rPr lang="en-US" sz="2400" dirty="0"/>
            </a:br>
            <a:r>
              <a:rPr lang="en-US" sz="2400" b="0" i="0" dirty="0">
                <a:effectLst/>
                <a:latin typeface="AmazonEmberLight"/>
              </a:rPr>
              <a:t>9. Save distribution</a:t>
            </a:r>
            <a:br>
              <a:rPr lang="en-US" sz="2400" dirty="0"/>
            </a:br>
            <a:r>
              <a:rPr lang="en-US" sz="2400" b="0" i="0" dirty="0">
                <a:effectLst/>
                <a:latin typeface="AmazonEmberLight"/>
              </a:rPr>
              <a:t>10. Test your CloudFront distribution</a:t>
            </a:r>
            <a:endParaRPr lang="en-US" sz="2400" b="1" i="0" dirty="0">
              <a:effectLst/>
              <a:latin typeface="AmazonEmberBold"/>
            </a:endParaRPr>
          </a:p>
          <a:p>
            <a:pPr marL="0" indent="0">
              <a:buNone/>
            </a:pPr>
            <a:r>
              <a:rPr lang="en-US" dirty="0"/>
              <a:t> </a:t>
            </a:r>
            <a:endParaRPr lang="en-US" sz="2000" dirty="0"/>
          </a:p>
        </p:txBody>
      </p:sp>
    </p:spTree>
    <p:extLst>
      <p:ext uri="{BB962C8B-B14F-4D97-AF65-F5344CB8AC3E}">
        <p14:creationId xmlns:p14="http://schemas.microsoft.com/office/powerpoint/2010/main" val="450022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TM02900769[[fn=Retrospect]]</Template>
  <TotalTime>1103</TotalTime>
  <Words>333</Words>
  <Application>Microsoft Office PowerPoint</Application>
  <PresentationFormat>Widescreen</PresentationFormat>
  <Paragraphs>19</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Amazon Ember</vt:lpstr>
      <vt:lpstr>AmazonEmberBold</vt:lpstr>
      <vt:lpstr>AmazonEmberLight</vt:lpstr>
      <vt:lpstr>Arial</vt:lpstr>
      <vt:lpstr>Century Gothic</vt:lpstr>
      <vt:lpstr>Oswald</vt:lpstr>
      <vt:lpstr>Wingdings 3</vt:lpstr>
      <vt:lpstr>Ion</vt:lpstr>
      <vt:lpstr>CloudFront</vt:lpstr>
      <vt:lpstr>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IAM </dc:title>
  <dc:creator>Ritesh Behal</dc:creator>
  <cp:lastModifiedBy>Ritesh Behal</cp:lastModifiedBy>
  <cp:revision>149</cp:revision>
  <dcterms:created xsi:type="dcterms:W3CDTF">2022-03-18T06:03:00Z</dcterms:created>
  <dcterms:modified xsi:type="dcterms:W3CDTF">2022-12-13T04:33:04Z</dcterms:modified>
</cp:coreProperties>
</file>