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4"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2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92" d="100"/>
          <a:sy n="92" d="100"/>
        </p:scale>
        <p:origin x="86"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A5793-6402-4EC6-B053-53C4BB9DC59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3989C462-93D2-4152-ABF9-8732C4626589}">
      <dgm:prSet phldrT="[Text]"/>
      <dgm:spPr/>
      <dgm:t>
        <a:bodyPr/>
        <a:lstStyle/>
        <a:p>
          <a:pPr>
            <a:buFont typeface="+mj-lt"/>
            <a:buAutoNum type="arabicPeriod"/>
          </a:pPr>
          <a:r>
            <a:rPr lang="en-US" b="1" dirty="0">
              <a:cs typeface="Times New Roman" panose="02020603050405020304" pitchFamily="18" charset="0"/>
            </a:rPr>
            <a:t>Pricing and Discounts</a:t>
          </a:r>
          <a:endParaRPr lang="en-IN" dirty="0"/>
        </a:p>
      </dgm:t>
    </dgm:pt>
    <dgm:pt modelId="{DB0A45E6-B85B-466A-884B-4A45E9A1A40B}" type="parTrans" cxnId="{A2004CB6-02C2-4182-9914-CF5140263923}">
      <dgm:prSet/>
      <dgm:spPr/>
      <dgm:t>
        <a:bodyPr/>
        <a:lstStyle/>
        <a:p>
          <a:endParaRPr lang="en-IN"/>
        </a:p>
      </dgm:t>
    </dgm:pt>
    <dgm:pt modelId="{3C13CFAC-AA44-4465-847A-7321108DD65B}" type="sibTrans" cxnId="{A2004CB6-02C2-4182-9914-CF5140263923}">
      <dgm:prSet/>
      <dgm:spPr/>
      <dgm:t>
        <a:bodyPr/>
        <a:lstStyle/>
        <a:p>
          <a:endParaRPr lang="en-IN"/>
        </a:p>
      </dgm:t>
    </dgm:pt>
    <dgm:pt modelId="{F59DEA3A-2E79-4B83-A948-B41E7F95A6A9}">
      <dgm:prSet phldrT="[Text]"/>
      <dgm:spPr/>
      <dgm:t>
        <a:bodyPr/>
        <a:lstStyle/>
        <a:p>
          <a:pPr>
            <a:buFont typeface="+mj-lt"/>
            <a:buAutoNum type="arabicPeriod"/>
          </a:pPr>
          <a:r>
            <a:rPr lang="en-US" b="1" dirty="0">
              <a:cs typeface="Times New Roman" panose="02020603050405020304" pitchFamily="18" charset="0"/>
            </a:rPr>
            <a:t>Product Categories and Brands</a:t>
          </a:r>
          <a:endParaRPr lang="en-IN" dirty="0"/>
        </a:p>
      </dgm:t>
    </dgm:pt>
    <dgm:pt modelId="{F15FA464-2BBC-47D6-A7E3-998377271480}" type="parTrans" cxnId="{670DB466-4D1C-4795-9523-A661982F23AE}">
      <dgm:prSet/>
      <dgm:spPr/>
      <dgm:t>
        <a:bodyPr/>
        <a:lstStyle/>
        <a:p>
          <a:endParaRPr lang="en-IN"/>
        </a:p>
      </dgm:t>
    </dgm:pt>
    <dgm:pt modelId="{FD4E2596-2208-495A-8CE7-4A038DBAF168}" type="sibTrans" cxnId="{670DB466-4D1C-4795-9523-A661982F23AE}">
      <dgm:prSet/>
      <dgm:spPr/>
      <dgm:t>
        <a:bodyPr/>
        <a:lstStyle/>
        <a:p>
          <a:endParaRPr lang="en-IN"/>
        </a:p>
      </dgm:t>
    </dgm:pt>
    <dgm:pt modelId="{F1DAB9C2-DD49-43E6-B42B-B16E2519BC63}">
      <dgm:prSet phldrT="[Text]"/>
      <dgm:spPr/>
      <dgm:t>
        <a:bodyPr/>
        <a:lstStyle/>
        <a:p>
          <a:pPr>
            <a:buFont typeface="+mj-lt"/>
            <a:buAutoNum type="arabicPeriod"/>
          </a:pPr>
          <a:r>
            <a:rPr lang="en-US" b="1" dirty="0">
              <a:cs typeface="Times New Roman" panose="02020603050405020304" pitchFamily="18" charset="0"/>
            </a:rPr>
            <a:t>Customer Ratings</a:t>
          </a:r>
          <a:endParaRPr lang="en-IN" dirty="0"/>
        </a:p>
      </dgm:t>
    </dgm:pt>
    <dgm:pt modelId="{FBE45080-8FCE-4D3E-93D0-4AC2D5DF7A26}" type="parTrans" cxnId="{1AED3EBE-7DA8-43A6-A91F-7FBC25CE0306}">
      <dgm:prSet/>
      <dgm:spPr/>
      <dgm:t>
        <a:bodyPr/>
        <a:lstStyle/>
        <a:p>
          <a:endParaRPr lang="en-IN"/>
        </a:p>
      </dgm:t>
    </dgm:pt>
    <dgm:pt modelId="{170B678B-360F-4E8A-B2C1-EEE8B136F6C4}" type="sibTrans" cxnId="{1AED3EBE-7DA8-43A6-A91F-7FBC25CE0306}">
      <dgm:prSet/>
      <dgm:spPr/>
      <dgm:t>
        <a:bodyPr/>
        <a:lstStyle/>
        <a:p>
          <a:endParaRPr lang="en-IN"/>
        </a:p>
      </dgm:t>
    </dgm:pt>
    <dgm:pt modelId="{464C0CD1-5FE2-44F5-B68F-0E1F1DB48BD2}">
      <dgm:prSet phldrT="[Text]"/>
      <dgm:spPr/>
      <dgm:t>
        <a:bodyPr/>
        <a:lstStyle/>
        <a:p>
          <a:pPr>
            <a:buFont typeface="+mj-lt"/>
            <a:buAutoNum type="arabicPeriod"/>
          </a:pPr>
          <a:r>
            <a:rPr lang="en-US" b="1" dirty="0">
              <a:cs typeface="Times New Roman" panose="02020603050405020304" pitchFamily="18" charset="0"/>
            </a:rPr>
            <a:t>Customer Ratings</a:t>
          </a:r>
          <a:endParaRPr lang="en-IN" dirty="0"/>
        </a:p>
      </dgm:t>
    </dgm:pt>
    <dgm:pt modelId="{BF33DF0D-7E77-4DA9-9115-097B08DEA4CE}" type="parTrans" cxnId="{994DAD7B-797D-4D52-9A0E-C7FFFDCAB926}">
      <dgm:prSet/>
      <dgm:spPr/>
      <dgm:t>
        <a:bodyPr/>
        <a:lstStyle/>
        <a:p>
          <a:endParaRPr lang="en-IN"/>
        </a:p>
      </dgm:t>
    </dgm:pt>
    <dgm:pt modelId="{AABC555F-224B-4FC5-A66D-5831B961CD38}" type="sibTrans" cxnId="{994DAD7B-797D-4D52-9A0E-C7FFFDCAB926}">
      <dgm:prSet/>
      <dgm:spPr/>
      <dgm:t>
        <a:bodyPr/>
        <a:lstStyle/>
        <a:p>
          <a:endParaRPr lang="en-IN"/>
        </a:p>
      </dgm:t>
    </dgm:pt>
    <dgm:pt modelId="{14A6C556-1D54-4AF1-8924-6BC5DD6C9540}">
      <dgm:prSet phldrT="[Text]"/>
      <dgm:spPr/>
      <dgm:t>
        <a:bodyPr/>
        <a:lstStyle/>
        <a:p>
          <a:pPr>
            <a:buFont typeface="+mj-lt"/>
            <a:buAutoNum type="arabicPeriod"/>
          </a:pPr>
          <a:r>
            <a:rPr lang="en-US" b="1" dirty="0">
              <a:cs typeface="Times New Roman" panose="02020603050405020304" pitchFamily="18" charset="0"/>
            </a:rPr>
            <a:t>Impactful Recommendations</a:t>
          </a:r>
          <a:endParaRPr lang="en-IN" dirty="0"/>
        </a:p>
      </dgm:t>
    </dgm:pt>
    <dgm:pt modelId="{90C0499B-7807-43EF-978B-7D66B22786F2}" type="parTrans" cxnId="{4EDFF24B-7889-4634-A8E2-244AB3EB807D}">
      <dgm:prSet/>
      <dgm:spPr/>
      <dgm:t>
        <a:bodyPr/>
        <a:lstStyle/>
        <a:p>
          <a:endParaRPr lang="en-IN"/>
        </a:p>
      </dgm:t>
    </dgm:pt>
    <dgm:pt modelId="{61DCE039-6055-43A7-B8C2-2C71FFAA2619}" type="sibTrans" cxnId="{4EDFF24B-7889-4634-A8E2-244AB3EB807D}">
      <dgm:prSet/>
      <dgm:spPr/>
      <dgm:t>
        <a:bodyPr/>
        <a:lstStyle/>
        <a:p>
          <a:endParaRPr lang="en-IN"/>
        </a:p>
      </dgm:t>
    </dgm:pt>
    <dgm:pt modelId="{2288F3F5-3902-400B-A49B-2AC1FBD89B54}">
      <dgm:prSet/>
      <dgm:spPr/>
      <dgm:t>
        <a:bodyPr/>
        <a:lstStyle/>
        <a:p>
          <a:r>
            <a:rPr lang="en-US">
              <a:cs typeface="Times New Roman" panose="02020603050405020304" pitchFamily="18" charset="0"/>
            </a:rPr>
            <a:t>How do the sale prices compare to market prices across different product categories and sub-categories?</a:t>
          </a:r>
          <a:endParaRPr lang="en-US" dirty="0">
            <a:cs typeface="Times New Roman" panose="02020603050405020304" pitchFamily="18" charset="0"/>
          </a:endParaRPr>
        </a:p>
      </dgm:t>
    </dgm:pt>
    <dgm:pt modelId="{BA3C2BAE-CC4D-4B1F-950B-B12534876894}" type="parTrans" cxnId="{5605CBBC-CF9A-42FD-AF0D-A04FAEF515A9}">
      <dgm:prSet/>
      <dgm:spPr/>
      <dgm:t>
        <a:bodyPr/>
        <a:lstStyle/>
        <a:p>
          <a:endParaRPr lang="en-IN"/>
        </a:p>
      </dgm:t>
    </dgm:pt>
    <dgm:pt modelId="{56A70DD6-CF74-4182-9E8B-2846A33B99AD}" type="sibTrans" cxnId="{5605CBBC-CF9A-42FD-AF0D-A04FAEF515A9}">
      <dgm:prSet/>
      <dgm:spPr/>
      <dgm:t>
        <a:bodyPr/>
        <a:lstStyle/>
        <a:p>
          <a:endParaRPr lang="en-IN"/>
        </a:p>
      </dgm:t>
    </dgm:pt>
    <dgm:pt modelId="{E7ADC2A6-6E19-4F8B-95E0-B818712247E7}">
      <dgm:prSet/>
      <dgm:spPr/>
      <dgm:t>
        <a:bodyPr/>
        <a:lstStyle/>
        <a:p>
          <a:r>
            <a:rPr lang="en-US">
              <a:cs typeface="Times New Roman" panose="02020603050405020304" pitchFamily="18" charset="0"/>
            </a:rPr>
            <a:t>What are the patterns in discount amounts and percentages across brands, categories, and product types?</a:t>
          </a:r>
          <a:endParaRPr lang="en-US" dirty="0">
            <a:cs typeface="Times New Roman" panose="02020603050405020304" pitchFamily="18" charset="0"/>
          </a:endParaRPr>
        </a:p>
      </dgm:t>
    </dgm:pt>
    <dgm:pt modelId="{5680B5ED-9A76-4549-B8FF-EBDDE7BA03AB}" type="parTrans" cxnId="{C518C0A9-061A-4470-ADFF-AEDFF7405FE0}">
      <dgm:prSet/>
      <dgm:spPr/>
      <dgm:t>
        <a:bodyPr/>
        <a:lstStyle/>
        <a:p>
          <a:endParaRPr lang="en-IN"/>
        </a:p>
      </dgm:t>
    </dgm:pt>
    <dgm:pt modelId="{FF2AB51B-2ABF-45B2-8E02-54D40F4E4C9B}" type="sibTrans" cxnId="{C518C0A9-061A-4470-ADFF-AEDFF7405FE0}">
      <dgm:prSet/>
      <dgm:spPr/>
      <dgm:t>
        <a:bodyPr/>
        <a:lstStyle/>
        <a:p>
          <a:endParaRPr lang="en-IN"/>
        </a:p>
      </dgm:t>
    </dgm:pt>
    <dgm:pt modelId="{F59EDC39-2186-4ED6-AC52-170D4E3F78AA}">
      <dgm:prSet/>
      <dgm:spPr/>
      <dgm:t>
        <a:bodyPr/>
        <a:lstStyle/>
        <a:p>
          <a:r>
            <a:rPr lang="en-US">
              <a:cs typeface="Times New Roman" panose="02020603050405020304" pitchFamily="18" charset="0"/>
            </a:rPr>
            <a:t>Which categories, sub-categories, and brands have the highest product representation?</a:t>
          </a:r>
          <a:endParaRPr lang="en-US" dirty="0">
            <a:cs typeface="Times New Roman" panose="02020603050405020304" pitchFamily="18" charset="0"/>
          </a:endParaRPr>
        </a:p>
      </dgm:t>
    </dgm:pt>
    <dgm:pt modelId="{A7F62CF2-4E64-4767-82FC-693E17D9E391}" type="parTrans" cxnId="{6368D794-EF96-4096-9B8C-93D057DB5650}">
      <dgm:prSet/>
      <dgm:spPr/>
      <dgm:t>
        <a:bodyPr/>
        <a:lstStyle/>
        <a:p>
          <a:endParaRPr lang="en-IN"/>
        </a:p>
      </dgm:t>
    </dgm:pt>
    <dgm:pt modelId="{C1C7F274-4A12-4826-8347-1BCC95B3C19A}" type="sibTrans" cxnId="{6368D794-EF96-4096-9B8C-93D057DB5650}">
      <dgm:prSet/>
      <dgm:spPr/>
      <dgm:t>
        <a:bodyPr/>
        <a:lstStyle/>
        <a:p>
          <a:endParaRPr lang="en-IN"/>
        </a:p>
      </dgm:t>
    </dgm:pt>
    <dgm:pt modelId="{C8A0A07B-07E8-4D4B-A9AB-DDAB44D51BFC}">
      <dgm:prSet/>
      <dgm:spPr/>
      <dgm:t>
        <a:bodyPr/>
        <a:lstStyle/>
        <a:p>
          <a:r>
            <a:rPr lang="en-US" dirty="0">
              <a:cs typeface="Times New Roman" panose="02020603050405020304" pitchFamily="18" charset="0"/>
            </a:rPr>
            <a:t>Are there specific brands or sub-categories associated with higher discounts or better customer ratings?</a:t>
          </a:r>
        </a:p>
      </dgm:t>
    </dgm:pt>
    <dgm:pt modelId="{21229B07-662E-41CD-96EE-B61B63A7432D}" type="parTrans" cxnId="{E5E7E914-1EC3-4D10-9189-F24EB920DF5D}">
      <dgm:prSet/>
      <dgm:spPr/>
      <dgm:t>
        <a:bodyPr/>
        <a:lstStyle/>
        <a:p>
          <a:endParaRPr lang="en-IN"/>
        </a:p>
      </dgm:t>
    </dgm:pt>
    <dgm:pt modelId="{C50EB733-CB21-4336-A7CC-0CAD3AE3626B}" type="sibTrans" cxnId="{E5E7E914-1EC3-4D10-9189-F24EB920DF5D}">
      <dgm:prSet/>
      <dgm:spPr/>
      <dgm:t>
        <a:bodyPr/>
        <a:lstStyle/>
        <a:p>
          <a:endParaRPr lang="en-IN"/>
        </a:p>
      </dgm:t>
    </dgm:pt>
    <dgm:pt modelId="{6ECDAF16-AC86-4255-B8D5-072540CB9EE3}">
      <dgm:prSet/>
      <dgm:spPr/>
      <dgm:t>
        <a:bodyPr/>
        <a:lstStyle/>
        <a:p>
          <a:r>
            <a:rPr lang="en-US">
              <a:cs typeface="Times New Roman" panose="02020603050405020304" pitchFamily="18" charset="0"/>
            </a:rPr>
            <a:t>What is the distribution of product ratings, and how do ratings vary across different categories and brands?</a:t>
          </a:r>
          <a:endParaRPr lang="en-US" dirty="0">
            <a:cs typeface="Times New Roman" panose="02020603050405020304" pitchFamily="18" charset="0"/>
          </a:endParaRPr>
        </a:p>
      </dgm:t>
    </dgm:pt>
    <dgm:pt modelId="{2ACA039C-EB87-48BB-9D5A-53377BFA9BE9}" type="parTrans" cxnId="{4D638EF8-E593-4558-AE36-E92645EBB265}">
      <dgm:prSet/>
      <dgm:spPr/>
      <dgm:t>
        <a:bodyPr/>
        <a:lstStyle/>
        <a:p>
          <a:endParaRPr lang="en-IN"/>
        </a:p>
      </dgm:t>
    </dgm:pt>
    <dgm:pt modelId="{04A6364F-7C54-4EED-9A78-A18CEA6DF807}" type="sibTrans" cxnId="{4D638EF8-E593-4558-AE36-E92645EBB265}">
      <dgm:prSet/>
      <dgm:spPr/>
      <dgm:t>
        <a:bodyPr/>
        <a:lstStyle/>
        <a:p>
          <a:endParaRPr lang="en-IN"/>
        </a:p>
      </dgm:t>
    </dgm:pt>
    <dgm:pt modelId="{10E2DEF0-527B-4129-A3BE-1ADFBC6A875F}">
      <dgm:prSet/>
      <dgm:spPr/>
      <dgm:t>
        <a:bodyPr/>
        <a:lstStyle/>
        <a:p>
          <a:r>
            <a:rPr lang="en-US">
              <a:cs typeface="Times New Roman" panose="02020603050405020304" pitchFamily="18" charset="0"/>
            </a:rPr>
            <a:t>Are there any relationships between ratings, pricing, and discounts?</a:t>
          </a:r>
          <a:endParaRPr lang="en-US" dirty="0">
            <a:cs typeface="Times New Roman" panose="02020603050405020304" pitchFamily="18" charset="0"/>
          </a:endParaRPr>
        </a:p>
      </dgm:t>
    </dgm:pt>
    <dgm:pt modelId="{3686B89A-176C-42E0-81E5-3FC7E5504B12}" type="parTrans" cxnId="{568971D4-A933-41CB-9B79-B3995A7CAF88}">
      <dgm:prSet/>
      <dgm:spPr/>
      <dgm:t>
        <a:bodyPr/>
        <a:lstStyle/>
        <a:p>
          <a:endParaRPr lang="en-IN"/>
        </a:p>
      </dgm:t>
    </dgm:pt>
    <dgm:pt modelId="{337E2316-9B6F-44BC-9E85-F2B7FB0FE4EC}" type="sibTrans" cxnId="{568971D4-A933-41CB-9B79-B3995A7CAF88}">
      <dgm:prSet/>
      <dgm:spPr/>
      <dgm:t>
        <a:bodyPr/>
        <a:lstStyle/>
        <a:p>
          <a:endParaRPr lang="en-IN"/>
        </a:p>
      </dgm:t>
    </dgm:pt>
    <dgm:pt modelId="{58E357FF-D29F-4AF3-98AA-3B0C6BBFFBCD}">
      <dgm:prSet/>
      <dgm:spPr/>
      <dgm:t>
        <a:bodyPr/>
        <a:lstStyle/>
        <a:p>
          <a:r>
            <a:rPr lang="en-US" dirty="0">
              <a:cs typeface="Times New Roman" panose="02020603050405020304" pitchFamily="18" charset="0"/>
            </a:rPr>
            <a:t>What is the distribution of product ratings, and how do ratings vary across different categories and brands?</a:t>
          </a:r>
        </a:p>
      </dgm:t>
    </dgm:pt>
    <dgm:pt modelId="{690E1B7F-A9E3-4985-B944-FCEF1305E944}" type="parTrans" cxnId="{89CD0B82-8C32-4A24-8DF6-0C06558D5B2D}">
      <dgm:prSet/>
      <dgm:spPr/>
      <dgm:t>
        <a:bodyPr/>
        <a:lstStyle/>
        <a:p>
          <a:endParaRPr lang="en-IN"/>
        </a:p>
      </dgm:t>
    </dgm:pt>
    <dgm:pt modelId="{5DCC79DB-4E1E-492A-B3B6-F54FED8DFFEF}" type="sibTrans" cxnId="{89CD0B82-8C32-4A24-8DF6-0C06558D5B2D}">
      <dgm:prSet/>
      <dgm:spPr/>
      <dgm:t>
        <a:bodyPr/>
        <a:lstStyle/>
        <a:p>
          <a:endParaRPr lang="en-IN"/>
        </a:p>
      </dgm:t>
    </dgm:pt>
    <dgm:pt modelId="{67D6DADD-DEB6-4B16-B014-C2320212583C}">
      <dgm:prSet/>
      <dgm:spPr/>
      <dgm:t>
        <a:bodyPr/>
        <a:lstStyle/>
        <a:p>
          <a:r>
            <a:rPr lang="en-US">
              <a:cs typeface="Times New Roman" panose="02020603050405020304" pitchFamily="18" charset="0"/>
            </a:rPr>
            <a:t>Are there any relationships between ratings, pricing, and discounts?</a:t>
          </a:r>
          <a:endParaRPr lang="en-US" dirty="0">
            <a:cs typeface="Times New Roman" panose="02020603050405020304" pitchFamily="18" charset="0"/>
          </a:endParaRPr>
        </a:p>
      </dgm:t>
    </dgm:pt>
    <dgm:pt modelId="{32BAD1D3-0C57-4300-819B-9438DCF9F8B5}" type="parTrans" cxnId="{4BB5A5A2-FC70-46FD-B604-92FCA2049F88}">
      <dgm:prSet/>
      <dgm:spPr/>
      <dgm:t>
        <a:bodyPr/>
        <a:lstStyle/>
        <a:p>
          <a:endParaRPr lang="en-IN"/>
        </a:p>
      </dgm:t>
    </dgm:pt>
    <dgm:pt modelId="{F120A6FA-1EF7-432A-837C-E19B2947F91B}" type="sibTrans" cxnId="{4BB5A5A2-FC70-46FD-B604-92FCA2049F88}">
      <dgm:prSet/>
      <dgm:spPr/>
      <dgm:t>
        <a:bodyPr/>
        <a:lstStyle/>
        <a:p>
          <a:endParaRPr lang="en-IN"/>
        </a:p>
      </dgm:t>
    </dgm:pt>
    <dgm:pt modelId="{5FD83E8F-3508-43D5-A607-1888C2E37E75}">
      <dgm:prSet/>
      <dgm:spPr/>
      <dgm:t>
        <a:bodyPr/>
        <a:lstStyle/>
        <a:p>
          <a:r>
            <a:rPr lang="en-US">
              <a:cs typeface="Times New Roman" panose="02020603050405020304" pitchFamily="18" charset="0"/>
            </a:rPr>
            <a:t>How can BigBasket optimize its pricing and discount strategies to maximize revenue and customer satisfaction?</a:t>
          </a:r>
          <a:endParaRPr lang="en-US" dirty="0">
            <a:cs typeface="Times New Roman" panose="02020603050405020304" pitchFamily="18" charset="0"/>
          </a:endParaRPr>
        </a:p>
      </dgm:t>
    </dgm:pt>
    <dgm:pt modelId="{819C8DD6-BDF5-4A2B-B5D0-F4E662BC532F}" type="parTrans" cxnId="{305615FC-37EF-4503-AF7D-8CA44D0A9705}">
      <dgm:prSet/>
      <dgm:spPr/>
      <dgm:t>
        <a:bodyPr/>
        <a:lstStyle/>
        <a:p>
          <a:endParaRPr lang="en-IN"/>
        </a:p>
      </dgm:t>
    </dgm:pt>
    <dgm:pt modelId="{911D6CCB-3D79-41B2-813E-D44632A99449}" type="sibTrans" cxnId="{305615FC-37EF-4503-AF7D-8CA44D0A9705}">
      <dgm:prSet/>
      <dgm:spPr/>
      <dgm:t>
        <a:bodyPr/>
        <a:lstStyle/>
        <a:p>
          <a:endParaRPr lang="en-IN"/>
        </a:p>
      </dgm:t>
    </dgm:pt>
    <dgm:pt modelId="{9E1D2D7A-7974-4475-9A10-E0353BCC937B}">
      <dgm:prSet/>
      <dgm:spPr/>
      <dgm:t>
        <a:bodyPr/>
        <a:lstStyle/>
        <a:p>
          <a:r>
            <a:rPr lang="en-US">
              <a:cs typeface="Times New Roman" panose="02020603050405020304" pitchFamily="18" charset="0"/>
            </a:rPr>
            <a:t>Which underperforming products or brands could benefit from targeted promotions or improvements?</a:t>
          </a:r>
          <a:endParaRPr lang="en-US" dirty="0">
            <a:cs typeface="Times New Roman" panose="02020603050405020304" pitchFamily="18" charset="0"/>
          </a:endParaRPr>
        </a:p>
      </dgm:t>
    </dgm:pt>
    <dgm:pt modelId="{9A60CCA3-B6CC-485B-A914-B91F153A0504}" type="parTrans" cxnId="{861DC52B-3301-4DFE-9487-B929FE7AF752}">
      <dgm:prSet/>
      <dgm:spPr/>
      <dgm:t>
        <a:bodyPr/>
        <a:lstStyle/>
        <a:p>
          <a:endParaRPr lang="en-IN"/>
        </a:p>
      </dgm:t>
    </dgm:pt>
    <dgm:pt modelId="{C755B467-4FB9-405D-9A1E-6BD44298EFAC}" type="sibTrans" cxnId="{861DC52B-3301-4DFE-9487-B929FE7AF752}">
      <dgm:prSet/>
      <dgm:spPr/>
      <dgm:t>
        <a:bodyPr/>
        <a:lstStyle/>
        <a:p>
          <a:endParaRPr lang="en-IN"/>
        </a:p>
      </dgm:t>
    </dgm:pt>
    <dgm:pt modelId="{66872721-E084-4D62-9589-95FED095DFE4}" type="pres">
      <dgm:prSet presAssocID="{6DFA5793-6402-4EC6-B053-53C4BB9DC59C}" presName="linearFlow" presStyleCnt="0">
        <dgm:presLayoutVars>
          <dgm:dir/>
          <dgm:animLvl val="lvl"/>
          <dgm:resizeHandles val="exact"/>
        </dgm:presLayoutVars>
      </dgm:prSet>
      <dgm:spPr/>
    </dgm:pt>
    <dgm:pt modelId="{BEA4B885-4A33-42B2-9A18-5F5E100DCAE1}" type="pres">
      <dgm:prSet presAssocID="{3989C462-93D2-4152-ABF9-8732C4626589}" presName="composite" presStyleCnt="0"/>
      <dgm:spPr/>
    </dgm:pt>
    <dgm:pt modelId="{5D5D7553-4554-416C-95B0-970E71E9A3D5}" type="pres">
      <dgm:prSet presAssocID="{3989C462-93D2-4152-ABF9-8732C4626589}" presName="parentText" presStyleLbl="alignNode1" presStyleIdx="0" presStyleCnt="5">
        <dgm:presLayoutVars>
          <dgm:chMax val="1"/>
          <dgm:bulletEnabled val="1"/>
        </dgm:presLayoutVars>
      </dgm:prSet>
      <dgm:spPr/>
    </dgm:pt>
    <dgm:pt modelId="{E005B6AE-18A8-4607-8262-E1672AFD1E13}" type="pres">
      <dgm:prSet presAssocID="{3989C462-93D2-4152-ABF9-8732C4626589}" presName="descendantText" presStyleLbl="alignAcc1" presStyleIdx="0" presStyleCnt="5">
        <dgm:presLayoutVars>
          <dgm:bulletEnabled val="1"/>
        </dgm:presLayoutVars>
      </dgm:prSet>
      <dgm:spPr/>
    </dgm:pt>
    <dgm:pt modelId="{D3DFDFC8-5706-4244-B4AA-5A822B900E0A}" type="pres">
      <dgm:prSet presAssocID="{3C13CFAC-AA44-4465-847A-7321108DD65B}" presName="sp" presStyleCnt="0"/>
      <dgm:spPr/>
    </dgm:pt>
    <dgm:pt modelId="{B3782D37-04FC-4F39-8837-A49C71E9D9BD}" type="pres">
      <dgm:prSet presAssocID="{F59DEA3A-2E79-4B83-A948-B41E7F95A6A9}" presName="composite" presStyleCnt="0"/>
      <dgm:spPr/>
    </dgm:pt>
    <dgm:pt modelId="{1F3BAF85-0202-4D6E-AD22-0F90BF56D7DC}" type="pres">
      <dgm:prSet presAssocID="{F59DEA3A-2E79-4B83-A948-B41E7F95A6A9}" presName="parentText" presStyleLbl="alignNode1" presStyleIdx="1" presStyleCnt="5">
        <dgm:presLayoutVars>
          <dgm:chMax val="1"/>
          <dgm:bulletEnabled val="1"/>
        </dgm:presLayoutVars>
      </dgm:prSet>
      <dgm:spPr/>
    </dgm:pt>
    <dgm:pt modelId="{282D49CB-711A-4B83-8BC1-01642D478E9F}" type="pres">
      <dgm:prSet presAssocID="{F59DEA3A-2E79-4B83-A948-B41E7F95A6A9}" presName="descendantText" presStyleLbl="alignAcc1" presStyleIdx="1" presStyleCnt="5">
        <dgm:presLayoutVars>
          <dgm:bulletEnabled val="1"/>
        </dgm:presLayoutVars>
      </dgm:prSet>
      <dgm:spPr/>
    </dgm:pt>
    <dgm:pt modelId="{7E23226A-CE12-4988-A81A-4EFFD0BC35BB}" type="pres">
      <dgm:prSet presAssocID="{FD4E2596-2208-495A-8CE7-4A038DBAF168}" presName="sp" presStyleCnt="0"/>
      <dgm:spPr/>
    </dgm:pt>
    <dgm:pt modelId="{CE1559A8-D45D-4717-AF61-8DBC0BEFF67E}" type="pres">
      <dgm:prSet presAssocID="{F1DAB9C2-DD49-43E6-B42B-B16E2519BC63}" presName="composite" presStyleCnt="0"/>
      <dgm:spPr/>
    </dgm:pt>
    <dgm:pt modelId="{1FE4DFA3-FAF9-4C2F-9804-FD99A2938D62}" type="pres">
      <dgm:prSet presAssocID="{F1DAB9C2-DD49-43E6-B42B-B16E2519BC63}" presName="parentText" presStyleLbl="alignNode1" presStyleIdx="2" presStyleCnt="5">
        <dgm:presLayoutVars>
          <dgm:chMax val="1"/>
          <dgm:bulletEnabled val="1"/>
        </dgm:presLayoutVars>
      </dgm:prSet>
      <dgm:spPr/>
    </dgm:pt>
    <dgm:pt modelId="{80ADD59D-D5D0-40C1-A4E7-609E463A8F5E}" type="pres">
      <dgm:prSet presAssocID="{F1DAB9C2-DD49-43E6-B42B-B16E2519BC63}" presName="descendantText" presStyleLbl="alignAcc1" presStyleIdx="2" presStyleCnt="5">
        <dgm:presLayoutVars>
          <dgm:bulletEnabled val="1"/>
        </dgm:presLayoutVars>
      </dgm:prSet>
      <dgm:spPr/>
    </dgm:pt>
    <dgm:pt modelId="{512DA544-153C-4013-B947-172C6B277F05}" type="pres">
      <dgm:prSet presAssocID="{170B678B-360F-4E8A-B2C1-EEE8B136F6C4}" presName="sp" presStyleCnt="0"/>
      <dgm:spPr/>
    </dgm:pt>
    <dgm:pt modelId="{4E3B4FF6-1DD3-4CC2-9728-D2919E3CAA32}" type="pres">
      <dgm:prSet presAssocID="{464C0CD1-5FE2-44F5-B68F-0E1F1DB48BD2}" presName="composite" presStyleCnt="0"/>
      <dgm:spPr/>
    </dgm:pt>
    <dgm:pt modelId="{1616DD06-C186-4985-A018-809EB0127D5D}" type="pres">
      <dgm:prSet presAssocID="{464C0CD1-5FE2-44F5-B68F-0E1F1DB48BD2}" presName="parentText" presStyleLbl="alignNode1" presStyleIdx="3" presStyleCnt="5">
        <dgm:presLayoutVars>
          <dgm:chMax val="1"/>
          <dgm:bulletEnabled val="1"/>
        </dgm:presLayoutVars>
      </dgm:prSet>
      <dgm:spPr/>
    </dgm:pt>
    <dgm:pt modelId="{B56AFE5B-1457-4C39-89BA-107533757EE2}" type="pres">
      <dgm:prSet presAssocID="{464C0CD1-5FE2-44F5-B68F-0E1F1DB48BD2}" presName="descendantText" presStyleLbl="alignAcc1" presStyleIdx="3" presStyleCnt="5">
        <dgm:presLayoutVars>
          <dgm:bulletEnabled val="1"/>
        </dgm:presLayoutVars>
      </dgm:prSet>
      <dgm:spPr/>
    </dgm:pt>
    <dgm:pt modelId="{A1178104-9932-4EAA-A133-4111749EA8BB}" type="pres">
      <dgm:prSet presAssocID="{AABC555F-224B-4FC5-A66D-5831B961CD38}" presName="sp" presStyleCnt="0"/>
      <dgm:spPr/>
    </dgm:pt>
    <dgm:pt modelId="{D2239E8B-3287-4682-8D34-1278EC39D88D}" type="pres">
      <dgm:prSet presAssocID="{14A6C556-1D54-4AF1-8924-6BC5DD6C9540}" presName="composite" presStyleCnt="0"/>
      <dgm:spPr/>
    </dgm:pt>
    <dgm:pt modelId="{4C5FFDAA-CA92-4FEA-97B9-8263FE34B8BD}" type="pres">
      <dgm:prSet presAssocID="{14A6C556-1D54-4AF1-8924-6BC5DD6C9540}" presName="parentText" presStyleLbl="alignNode1" presStyleIdx="4" presStyleCnt="5">
        <dgm:presLayoutVars>
          <dgm:chMax val="1"/>
          <dgm:bulletEnabled val="1"/>
        </dgm:presLayoutVars>
      </dgm:prSet>
      <dgm:spPr/>
    </dgm:pt>
    <dgm:pt modelId="{9725D5F7-0237-4B36-95DD-560315FE3ACE}" type="pres">
      <dgm:prSet presAssocID="{14A6C556-1D54-4AF1-8924-6BC5DD6C9540}" presName="descendantText" presStyleLbl="alignAcc1" presStyleIdx="4" presStyleCnt="5">
        <dgm:presLayoutVars>
          <dgm:bulletEnabled val="1"/>
        </dgm:presLayoutVars>
      </dgm:prSet>
      <dgm:spPr/>
    </dgm:pt>
  </dgm:ptLst>
  <dgm:cxnLst>
    <dgm:cxn modelId="{52C70C01-5E28-4754-9EEC-079B44381BA0}" type="presOf" srcId="{2288F3F5-3902-400B-A49B-2AC1FBD89B54}" destId="{E005B6AE-18A8-4607-8262-E1672AFD1E13}" srcOrd="0" destOrd="0" presId="urn:microsoft.com/office/officeart/2005/8/layout/chevron2"/>
    <dgm:cxn modelId="{E5E7E914-1EC3-4D10-9189-F24EB920DF5D}" srcId="{F59DEA3A-2E79-4B83-A948-B41E7F95A6A9}" destId="{C8A0A07B-07E8-4D4B-A9AB-DDAB44D51BFC}" srcOrd="1" destOrd="0" parTransId="{21229B07-662E-41CD-96EE-B61B63A7432D}" sibTransId="{C50EB733-CB21-4336-A7CC-0CAD3AE3626B}"/>
    <dgm:cxn modelId="{861DC52B-3301-4DFE-9487-B929FE7AF752}" srcId="{14A6C556-1D54-4AF1-8924-6BC5DD6C9540}" destId="{9E1D2D7A-7974-4475-9A10-E0353BCC937B}" srcOrd="1" destOrd="0" parTransId="{9A60CCA3-B6CC-485B-A914-B91F153A0504}" sibTransId="{C755B467-4FB9-405D-9A1E-6BD44298EFAC}"/>
    <dgm:cxn modelId="{3533755F-3020-4D12-8F9D-6BB394BB8C82}" type="presOf" srcId="{58E357FF-D29F-4AF3-98AA-3B0C6BBFFBCD}" destId="{B56AFE5B-1457-4C39-89BA-107533757EE2}" srcOrd="0" destOrd="0" presId="urn:microsoft.com/office/officeart/2005/8/layout/chevron2"/>
    <dgm:cxn modelId="{670DB466-4D1C-4795-9523-A661982F23AE}" srcId="{6DFA5793-6402-4EC6-B053-53C4BB9DC59C}" destId="{F59DEA3A-2E79-4B83-A948-B41E7F95A6A9}" srcOrd="1" destOrd="0" parTransId="{F15FA464-2BBC-47D6-A7E3-998377271480}" sibTransId="{FD4E2596-2208-495A-8CE7-4A038DBAF168}"/>
    <dgm:cxn modelId="{4EDFF24B-7889-4634-A8E2-244AB3EB807D}" srcId="{6DFA5793-6402-4EC6-B053-53C4BB9DC59C}" destId="{14A6C556-1D54-4AF1-8924-6BC5DD6C9540}" srcOrd="4" destOrd="0" parTransId="{90C0499B-7807-43EF-978B-7D66B22786F2}" sibTransId="{61DCE039-6055-43A7-B8C2-2C71FFAA2619}"/>
    <dgm:cxn modelId="{A7D02050-67B1-4EE8-92DE-563FD8B771FA}" type="presOf" srcId="{6DFA5793-6402-4EC6-B053-53C4BB9DC59C}" destId="{66872721-E084-4D62-9589-95FED095DFE4}" srcOrd="0" destOrd="0" presId="urn:microsoft.com/office/officeart/2005/8/layout/chevron2"/>
    <dgm:cxn modelId="{31ED5C51-1FAC-435A-9388-D8760674E312}" type="presOf" srcId="{5FD83E8F-3508-43D5-A607-1888C2E37E75}" destId="{9725D5F7-0237-4B36-95DD-560315FE3ACE}" srcOrd="0" destOrd="0" presId="urn:microsoft.com/office/officeart/2005/8/layout/chevron2"/>
    <dgm:cxn modelId="{EAB94554-A9ED-49BE-B174-3FD473AB2F3A}" type="presOf" srcId="{F59DEA3A-2E79-4B83-A948-B41E7F95A6A9}" destId="{1F3BAF85-0202-4D6E-AD22-0F90BF56D7DC}" srcOrd="0" destOrd="0" presId="urn:microsoft.com/office/officeart/2005/8/layout/chevron2"/>
    <dgm:cxn modelId="{994DAD7B-797D-4D52-9A0E-C7FFFDCAB926}" srcId="{6DFA5793-6402-4EC6-B053-53C4BB9DC59C}" destId="{464C0CD1-5FE2-44F5-B68F-0E1F1DB48BD2}" srcOrd="3" destOrd="0" parTransId="{BF33DF0D-7E77-4DA9-9115-097B08DEA4CE}" sibTransId="{AABC555F-224B-4FC5-A66D-5831B961CD38}"/>
    <dgm:cxn modelId="{89CD0B82-8C32-4A24-8DF6-0C06558D5B2D}" srcId="{464C0CD1-5FE2-44F5-B68F-0E1F1DB48BD2}" destId="{58E357FF-D29F-4AF3-98AA-3B0C6BBFFBCD}" srcOrd="0" destOrd="0" parTransId="{690E1B7F-A9E3-4985-B944-FCEF1305E944}" sibTransId="{5DCC79DB-4E1E-492A-B3B6-F54FED8DFFEF}"/>
    <dgm:cxn modelId="{5AF4AD87-7255-4DE5-B11D-2E3622136548}" type="presOf" srcId="{6ECDAF16-AC86-4255-B8D5-072540CB9EE3}" destId="{80ADD59D-D5D0-40C1-A4E7-609E463A8F5E}" srcOrd="0" destOrd="0" presId="urn:microsoft.com/office/officeart/2005/8/layout/chevron2"/>
    <dgm:cxn modelId="{B1AAC394-1616-492E-9B5A-38FC27E6A360}" type="presOf" srcId="{F59EDC39-2186-4ED6-AC52-170D4E3F78AA}" destId="{282D49CB-711A-4B83-8BC1-01642D478E9F}" srcOrd="0" destOrd="0" presId="urn:microsoft.com/office/officeart/2005/8/layout/chevron2"/>
    <dgm:cxn modelId="{6368D794-EF96-4096-9B8C-93D057DB5650}" srcId="{F59DEA3A-2E79-4B83-A948-B41E7F95A6A9}" destId="{F59EDC39-2186-4ED6-AC52-170D4E3F78AA}" srcOrd="0" destOrd="0" parTransId="{A7F62CF2-4E64-4767-82FC-693E17D9E391}" sibTransId="{C1C7F274-4A12-4826-8347-1BCC95B3C19A}"/>
    <dgm:cxn modelId="{4BB5A5A2-FC70-46FD-B604-92FCA2049F88}" srcId="{464C0CD1-5FE2-44F5-B68F-0E1F1DB48BD2}" destId="{67D6DADD-DEB6-4B16-B014-C2320212583C}" srcOrd="1" destOrd="0" parTransId="{32BAD1D3-0C57-4300-819B-9438DCF9F8B5}" sibTransId="{F120A6FA-1EF7-432A-837C-E19B2947F91B}"/>
    <dgm:cxn modelId="{C518C0A9-061A-4470-ADFF-AEDFF7405FE0}" srcId="{3989C462-93D2-4152-ABF9-8732C4626589}" destId="{E7ADC2A6-6E19-4F8B-95E0-B818712247E7}" srcOrd="1" destOrd="0" parTransId="{5680B5ED-9A76-4549-B8FF-EBDDE7BA03AB}" sibTransId="{FF2AB51B-2ABF-45B2-8E02-54D40F4E4C9B}"/>
    <dgm:cxn modelId="{35048EAB-61B8-4A70-8430-2DAF338CEB56}" type="presOf" srcId="{F1DAB9C2-DD49-43E6-B42B-B16E2519BC63}" destId="{1FE4DFA3-FAF9-4C2F-9804-FD99A2938D62}" srcOrd="0" destOrd="0" presId="urn:microsoft.com/office/officeart/2005/8/layout/chevron2"/>
    <dgm:cxn modelId="{E515D5AE-80F2-4457-BAC8-1201C3BB6BC3}" type="presOf" srcId="{10E2DEF0-527B-4129-A3BE-1ADFBC6A875F}" destId="{80ADD59D-D5D0-40C1-A4E7-609E463A8F5E}" srcOrd="0" destOrd="1" presId="urn:microsoft.com/office/officeart/2005/8/layout/chevron2"/>
    <dgm:cxn modelId="{BBB576AF-CCF9-4EE2-BDC2-619F97F80D0C}" type="presOf" srcId="{9E1D2D7A-7974-4475-9A10-E0353BCC937B}" destId="{9725D5F7-0237-4B36-95DD-560315FE3ACE}" srcOrd="0" destOrd="1" presId="urn:microsoft.com/office/officeart/2005/8/layout/chevron2"/>
    <dgm:cxn modelId="{A2004CB6-02C2-4182-9914-CF5140263923}" srcId="{6DFA5793-6402-4EC6-B053-53C4BB9DC59C}" destId="{3989C462-93D2-4152-ABF9-8732C4626589}" srcOrd="0" destOrd="0" parTransId="{DB0A45E6-B85B-466A-884B-4A45E9A1A40B}" sibTransId="{3C13CFAC-AA44-4465-847A-7321108DD65B}"/>
    <dgm:cxn modelId="{4C15AAB8-ACEB-4D9C-8AA9-992D63FE0C62}" type="presOf" srcId="{464C0CD1-5FE2-44F5-B68F-0E1F1DB48BD2}" destId="{1616DD06-C186-4985-A018-809EB0127D5D}" srcOrd="0" destOrd="0" presId="urn:microsoft.com/office/officeart/2005/8/layout/chevron2"/>
    <dgm:cxn modelId="{5605CBBC-CF9A-42FD-AF0D-A04FAEF515A9}" srcId="{3989C462-93D2-4152-ABF9-8732C4626589}" destId="{2288F3F5-3902-400B-A49B-2AC1FBD89B54}" srcOrd="0" destOrd="0" parTransId="{BA3C2BAE-CC4D-4B1F-950B-B12534876894}" sibTransId="{56A70DD6-CF74-4182-9E8B-2846A33B99AD}"/>
    <dgm:cxn modelId="{1AED3EBE-7DA8-43A6-A91F-7FBC25CE0306}" srcId="{6DFA5793-6402-4EC6-B053-53C4BB9DC59C}" destId="{F1DAB9C2-DD49-43E6-B42B-B16E2519BC63}" srcOrd="2" destOrd="0" parTransId="{FBE45080-8FCE-4D3E-93D0-4AC2D5DF7A26}" sibTransId="{170B678B-360F-4E8A-B2C1-EEE8B136F6C4}"/>
    <dgm:cxn modelId="{8FFF14C6-9C48-4314-A073-410ABF9D7147}" type="presOf" srcId="{14A6C556-1D54-4AF1-8924-6BC5DD6C9540}" destId="{4C5FFDAA-CA92-4FEA-97B9-8263FE34B8BD}" srcOrd="0" destOrd="0" presId="urn:microsoft.com/office/officeart/2005/8/layout/chevron2"/>
    <dgm:cxn modelId="{568971D4-A933-41CB-9B79-B3995A7CAF88}" srcId="{F1DAB9C2-DD49-43E6-B42B-B16E2519BC63}" destId="{10E2DEF0-527B-4129-A3BE-1ADFBC6A875F}" srcOrd="1" destOrd="0" parTransId="{3686B89A-176C-42E0-81E5-3FC7E5504B12}" sibTransId="{337E2316-9B6F-44BC-9E85-F2B7FB0FE4EC}"/>
    <dgm:cxn modelId="{E5AE91D5-2AEC-4196-977A-F71A0D526D5F}" type="presOf" srcId="{C8A0A07B-07E8-4D4B-A9AB-DDAB44D51BFC}" destId="{282D49CB-711A-4B83-8BC1-01642D478E9F}" srcOrd="0" destOrd="1" presId="urn:microsoft.com/office/officeart/2005/8/layout/chevron2"/>
    <dgm:cxn modelId="{9779A9D5-F1A0-4906-BF6C-B6EF28C6D631}" type="presOf" srcId="{3989C462-93D2-4152-ABF9-8732C4626589}" destId="{5D5D7553-4554-416C-95B0-970E71E9A3D5}" srcOrd="0" destOrd="0" presId="urn:microsoft.com/office/officeart/2005/8/layout/chevron2"/>
    <dgm:cxn modelId="{08F138F0-00DB-45E3-908F-D0353A46069C}" type="presOf" srcId="{E7ADC2A6-6E19-4F8B-95E0-B818712247E7}" destId="{E005B6AE-18A8-4607-8262-E1672AFD1E13}" srcOrd="0" destOrd="1" presId="urn:microsoft.com/office/officeart/2005/8/layout/chevron2"/>
    <dgm:cxn modelId="{4D638EF8-E593-4558-AE36-E92645EBB265}" srcId="{F1DAB9C2-DD49-43E6-B42B-B16E2519BC63}" destId="{6ECDAF16-AC86-4255-B8D5-072540CB9EE3}" srcOrd="0" destOrd="0" parTransId="{2ACA039C-EB87-48BB-9D5A-53377BFA9BE9}" sibTransId="{04A6364F-7C54-4EED-9A78-A18CEA6DF807}"/>
    <dgm:cxn modelId="{8D0C14FC-8539-469A-A343-E5F965B09EE1}" type="presOf" srcId="{67D6DADD-DEB6-4B16-B014-C2320212583C}" destId="{B56AFE5B-1457-4C39-89BA-107533757EE2}" srcOrd="0" destOrd="1" presId="urn:microsoft.com/office/officeart/2005/8/layout/chevron2"/>
    <dgm:cxn modelId="{305615FC-37EF-4503-AF7D-8CA44D0A9705}" srcId="{14A6C556-1D54-4AF1-8924-6BC5DD6C9540}" destId="{5FD83E8F-3508-43D5-A607-1888C2E37E75}" srcOrd="0" destOrd="0" parTransId="{819C8DD6-BDF5-4A2B-B5D0-F4E662BC532F}" sibTransId="{911D6CCB-3D79-41B2-813E-D44632A99449}"/>
    <dgm:cxn modelId="{26237AD1-9F94-43E0-93F4-4F8B307C20B3}" type="presParOf" srcId="{66872721-E084-4D62-9589-95FED095DFE4}" destId="{BEA4B885-4A33-42B2-9A18-5F5E100DCAE1}" srcOrd="0" destOrd="0" presId="urn:microsoft.com/office/officeart/2005/8/layout/chevron2"/>
    <dgm:cxn modelId="{A308435F-3DB6-481C-A0EB-6F27C347CE77}" type="presParOf" srcId="{BEA4B885-4A33-42B2-9A18-5F5E100DCAE1}" destId="{5D5D7553-4554-416C-95B0-970E71E9A3D5}" srcOrd="0" destOrd="0" presId="urn:microsoft.com/office/officeart/2005/8/layout/chevron2"/>
    <dgm:cxn modelId="{2A02228A-0860-4ADC-ADDD-3965A368760A}" type="presParOf" srcId="{BEA4B885-4A33-42B2-9A18-5F5E100DCAE1}" destId="{E005B6AE-18A8-4607-8262-E1672AFD1E13}" srcOrd="1" destOrd="0" presId="urn:microsoft.com/office/officeart/2005/8/layout/chevron2"/>
    <dgm:cxn modelId="{C45622CD-0F86-4F70-AAD6-2FD417F54D0A}" type="presParOf" srcId="{66872721-E084-4D62-9589-95FED095DFE4}" destId="{D3DFDFC8-5706-4244-B4AA-5A822B900E0A}" srcOrd="1" destOrd="0" presId="urn:microsoft.com/office/officeart/2005/8/layout/chevron2"/>
    <dgm:cxn modelId="{517C2E9F-F58A-44D5-A859-9221DCEC94E1}" type="presParOf" srcId="{66872721-E084-4D62-9589-95FED095DFE4}" destId="{B3782D37-04FC-4F39-8837-A49C71E9D9BD}" srcOrd="2" destOrd="0" presId="urn:microsoft.com/office/officeart/2005/8/layout/chevron2"/>
    <dgm:cxn modelId="{35B20519-7D59-4621-8DD8-22698678C4B6}" type="presParOf" srcId="{B3782D37-04FC-4F39-8837-A49C71E9D9BD}" destId="{1F3BAF85-0202-4D6E-AD22-0F90BF56D7DC}" srcOrd="0" destOrd="0" presId="urn:microsoft.com/office/officeart/2005/8/layout/chevron2"/>
    <dgm:cxn modelId="{0E70A895-527A-40A7-AA88-969FD3CEEDBF}" type="presParOf" srcId="{B3782D37-04FC-4F39-8837-A49C71E9D9BD}" destId="{282D49CB-711A-4B83-8BC1-01642D478E9F}" srcOrd="1" destOrd="0" presId="urn:microsoft.com/office/officeart/2005/8/layout/chevron2"/>
    <dgm:cxn modelId="{EEC21277-E83E-4E61-8427-F86AA38ACA61}" type="presParOf" srcId="{66872721-E084-4D62-9589-95FED095DFE4}" destId="{7E23226A-CE12-4988-A81A-4EFFD0BC35BB}" srcOrd="3" destOrd="0" presId="urn:microsoft.com/office/officeart/2005/8/layout/chevron2"/>
    <dgm:cxn modelId="{9401BB18-E2BD-4F8C-A473-DF2771CCE164}" type="presParOf" srcId="{66872721-E084-4D62-9589-95FED095DFE4}" destId="{CE1559A8-D45D-4717-AF61-8DBC0BEFF67E}" srcOrd="4" destOrd="0" presId="urn:microsoft.com/office/officeart/2005/8/layout/chevron2"/>
    <dgm:cxn modelId="{C8923ED2-ABBC-47D9-8B4B-ED2DCDE476E7}" type="presParOf" srcId="{CE1559A8-D45D-4717-AF61-8DBC0BEFF67E}" destId="{1FE4DFA3-FAF9-4C2F-9804-FD99A2938D62}" srcOrd="0" destOrd="0" presId="urn:microsoft.com/office/officeart/2005/8/layout/chevron2"/>
    <dgm:cxn modelId="{FB6AEB7A-FDEC-4C19-81D4-472ABC65E3FC}" type="presParOf" srcId="{CE1559A8-D45D-4717-AF61-8DBC0BEFF67E}" destId="{80ADD59D-D5D0-40C1-A4E7-609E463A8F5E}" srcOrd="1" destOrd="0" presId="urn:microsoft.com/office/officeart/2005/8/layout/chevron2"/>
    <dgm:cxn modelId="{D5065F80-E6EA-4A3E-BB5D-620BF6B13230}" type="presParOf" srcId="{66872721-E084-4D62-9589-95FED095DFE4}" destId="{512DA544-153C-4013-B947-172C6B277F05}" srcOrd="5" destOrd="0" presId="urn:microsoft.com/office/officeart/2005/8/layout/chevron2"/>
    <dgm:cxn modelId="{724C2173-D854-4455-953E-04E266A2CE22}" type="presParOf" srcId="{66872721-E084-4D62-9589-95FED095DFE4}" destId="{4E3B4FF6-1DD3-4CC2-9728-D2919E3CAA32}" srcOrd="6" destOrd="0" presId="urn:microsoft.com/office/officeart/2005/8/layout/chevron2"/>
    <dgm:cxn modelId="{68B160E6-7A1C-4435-B56C-A45F5EB9E535}" type="presParOf" srcId="{4E3B4FF6-1DD3-4CC2-9728-D2919E3CAA32}" destId="{1616DD06-C186-4985-A018-809EB0127D5D}" srcOrd="0" destOrd="0" presId="urn:microsoft.com/office/officeart/2005/8/layout/chevron2"/>
    <dgm:cxn modelId="{8A145F68-FB1D-4CB7-B87B-70E5A3B06C1C}" type="presParOf" srcId="{4E3B4FF6-1DD3-4CC2-9728-D2919E3CAA32}" destId="{B56AFE5B-1457-4C39-89BA-107533757EE2}" srcOrd="1" destOrd="0" presId="urn:microsoft.com/office/officeart/2005/8/layout/chevron2"/>
    <dgm:cxn modelId="{8475635A-5511-4278-B19E-42673BD7EE5C}" type="presParOf" srcId="{66872721-E084-4D62-9589-95FED095DFE4}" destId="{A1178104-9932-4EAA-A133-4111749EA8BB}" srcOrd="7" destOrd="0" presId="urn:microsoft.com/office/officeart/2005/8/layout/chevron2"/>
    <dgm:cxn modelId="{0A8DE95E-0648-4DF9-8FD7-CA81F36F1E53}" type="presParOf" srcId="{66872721-E084-4D62-9589-95FED095DFE4}" destId="{D2239E8B-3287-4682-8D34-1278EC39D88D}" srcOrd="8" destOrd="0" presId="urn:microsoft.com/office/officeart/2005/8/layout/chevron2"/>
    <dgm:cxn modelId="{8AD194E2-82BF-4A6A-AC02-0DBD749137D1}" type="presParOf" srcId="{D2239E8B-3287-4682-8D34-1278EC39D88D}" destId="{4C5FFDAA-CA92-4FEA-97B9-8263FE34B8BD}" srcOrd="0" destOrd="0" presId="urn:microsoft.com/office/officeart/2005/8/layout/chevron2"/>
    <dgm:cxn modelId="{136BA270-3F99-479B-969E-CC4960581728}" type="presParOf" srcId="{D2239E8B-3287-4682-8D34-1278EC39D88D}" destId="{9725D5F7-0237-4B36-95DD-560315FE3AC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FE447F-5196-4909-AA03-FA6F3D3D139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4E32A054-9034-405B-95A0-919D993B42EE}">
      <dgm:prSet phldrT="[Text]" custT="1"/>
      <dgm:spPr/>
      <dgm:t>
        <a:bodyPr/>
        <a:lstStyle/>
        <a:p>
          <a:pPr>
            <a:buFont typeface="+mj-lt"/>
            <a:buAutoNum type="arabicPeriod"/>
          </a:pPr>
          <a:r>
            <a:rPr lang="en-IN" sz="1400" b="1" i="0" dirty="0">
              <a:latin typeface="+mj-lt"/>
              <a:cs typeface="Times New Roman" panose="02020603050405020304" pitchFamily="18" charset="0"/>
            </a:rPr>
            <a:t>Descriptive Analysis</a:t>
          </a:r>
          <a:endParaRPr lang="en-IN" sz="1400" dirty="0">
            <a:latin typeface="+mj-lt"/>
            <a:cs typeface="Times New Roman" panose="02020603050405020304" pitchFamily="18" charset="0"/>
          </a:endParaRPr>
        </a:p>
      </dgm:t>
    </dgm:pt>
    <dgm:pt modelId="{D02A4042-470B-4EDA-B1DD-A21BF28910E6}" type="parTrans" cxnId="{EB0E3CC0-E414-4FEB-8479-7250ADD9E292}">
      <dgm:prSet/>
      <dgm:spPr/>
      <dgm:t>
        <a:bodyPr/>
        <a:lstStyle/>
        <a:p>
          <a:endParaRPr lang="en-IN"/>
        </a:p>
      </dgm:t>
    </dgm:pt>
    <dgm:pt modelId="{8FCA6AAA-3F68-400A-AF97-53E9F3143B4A}" type="sibTrans" cxnId="{EB0E3CC0-E414-4FEB-8479-7250ADD9E292}">
      <dgm:prSet/>
      <dgm:spPr/>
      <dgm:t>
        <a:bodyPr/>
        <a:lstStyle/>
        <a:p>
          <a:endParaRPr lang="en-IN"/>
        </a:p>
      </dgm:t>
    </dgm:pt>
    <dgm:pt modelId="{174D7CB9-E567-4FEA-9491-92DAD78A75C5}">
      <dgm:prSet phldrT="[Text]" custT="1"/>
      <dgm:spPr/>
      <dgm:t>
        <a:bodyPr/>
        <a:lstStyle/>
        <a:p>
          <a:pPr>
            <a:buFont typeface="+mj-lt"/>
            <a:buAutoNum type="arabicPeriod"/>
          </a:pPr>
          <a:r>
            <a:rPr lang="en-IN" sz="1400" b="1" i="0" dirty="0">
              <a:latin typeface="+mj-lt"/>
              <a:cs typeface="Times New Roman" panose="02020603050405020304" pitchFamily="18" charset="0"/>
            </a:rPr>
            <a:t>Insights and Recommendations</a:t>
          </a:r>
          <a:endParaRPr lang="en-IN" sz="1400" dirty="0">
            <a:latin typeface="+mj-lt"/>
            <a:cs typeface="Times New Roman" panose="02020603050405020304" pitchFamily="18" charset="0"/>
          </a:endParaRPr>
        </a:p>
      </dgm:t>
    </dgm:pt>
    <dgm:pt modelId="{0CC39A64-E158-4EAE-BCC7-BC7434AA17BC}" type="parTrans" cxnId="{199662EC-1599-4951-9F45-19198F28D66B}">
      <dgm:prSet/>
      <dgm:spPr/>
      <dgm:t>
        <a:bodyPr/>
        <a:lstStyle/>
        <a:p>
          <a:endParaRPr lang="en-IN"/>
        </a:p>
      </dgm:t>
    </dgm:pt>
    <dgm:pt modelId="{90FB2C87-A688-4AEF-8E07-9F00C2970060}" type="sibTrans" cxnId="{199662EC-1599-4951-9F45-19198F28D66B}">
      <dgm:prSet/>
      <dgm:spPr/>
      <dgm:t>
        <a:bodyPr/>
        <a:lstStyle/>
        <a:p>
          <a:endParaRPr lang="en-IN"/>
        </a:p>
      </dgm:t>
    </dgm:pt>
    <dgm:pt modelId="{B72ED34E-84BF-4367-A56C-FD7777D9A3AC}">
      <dgm:prSet custT="1"/>
      <dgm:spPr/>
      <dgm:t>
        <a:bodyPr/>
        <a:lstStyle/>
        <a:p>
          <a:pPr>
            <a:buFont typeface="+mj-lt"/>
            <a:buAutoNum type="arabicPeriod"/>
          </a:pPr>
          <a:r>
            <a:rPr lang="en-IN" sz="1400" b="0" i="0" dirty="0">
              <a:latin typeface="+mj-lt"/>
              <a:cs typeface="Times New Roman" panose="02020603050405020304" pitchFamily="18" charset="0"/>
            </a:rPr>
            <a:t>Create new columns:</a:t>
          </a:r>
        </a:p>
      </dgm:t>
    </dgm:pt>
    <dgm:pt modelId="{F43F4068-D480-4372-A95C-089D1368A96A}" type="parTrans" cxnId="{AAF325CA-FCC0-46E6-8BEB-39046EC2DACC}">
      <dgm:prSet/>
      <dgm:spPr/>
      <dgm:t>
        <a:bodyPr/>
        <a:lstStyle/>
        <a:p>
          <a:endParaRPr lang="en-IN"/>
        </a:p>
      </dgm:t>
    </dgm:pt>
    <dgm:pt modelId="{3218F6B2-9BC4-428B-A91C-D77055709644}" type="sibTrans" cxnId="{AAF325CA-FCC0-46E6-8BEB-39046EC2DACC}">
      <dgm:prSet/>
      <dgm:spPr/>
      <dgm:t>
        <a:bodyPr/>
        <a:lstStyle/>
        <a:p>
          <a:endParaRPr lang="en-IN"/>
        </a:p>
      </dgm:t>
    </dgm:pt>
    <dgm:pt modelId="{95E68DC4-085B-4564-BCF0-DD9E88ABD99F}">
      <dgm:prSet custT="1"/>
      <dgm:spPr/>
      <dgm:t>
        <a:bodyPr/>
        <a:lstStyle/>
        <a:p>
          <a:pPr>
            <a:buFont typeface="+mj-lt"/>
            <a:buAutoNum type="arabicPeriod"/>
          </a:pPr>
          <a:r>
            <a:rPr lang="en-US" sz="1400" b="1" i="0" dirty="0" err="1">
              <a:latin typeface="+mj-lt"/>
              <a:cs typeface="Times New Roman" panose="02020603050405020304" pitchFamily="18" charset="0"/>
            </a:rPr>
            <a:t>discount_amount</a:t>
          </a:r>
          <a:r>
            <a:rPr lang="en-US" sz="1400" b="1" i="0" dirty="0">
              <a:latin typeface="+mj-lt"/>
              <a:cs typeface="Times New Roman" panose="02020603050405020304" pitchFamily="18" charset="0"/>
            </a:rPr>
            <a:t> = </a:t>
          </a:r>
          <a:r>
            <a:rPr lang="en-US" sz="1400" b="1" i="0" dirty="0" err="1">
              <a:latin typeface="+mj-lt"/>
              <a:cs typeface="Times New Roman" panose="02020603050405020304" pitchFamily="18" charset="0"/>
            </a:rPr>
            <a:t>market_price</a:t>
          </a:r>
          <a:r>
            <a:rPr lang="en-US" sz="1400" b="1" i="0" dirty="0">
              <a:latin typeface="+mj-lt"/>
              <a:cs typeface="Times New Roman" panose="02020603050405020304" pitchFamily="18" charset="0"/>
            </a:rPr>
            <a:t> - </a:t>
          </a:r>
          <a:r>
            <a:rPr lang="en-US" sz="1400" b="1" i="0" dirty="0" err="1">
              <a:latin typeface="+mj-lt"/>
              <a:cs typeface="Times New Roman" panose="02020603050405020304" pitchFamily="18" charset="0"/>
            </a:rPr>
            <a:t>sale_price</a:t>
          </a:r>
          <a:endParaRPr lang="en-US" sz="1400" b="0" i="0" dirty="0">
            <a:latin typeface="+mj-lt"/>
            <a:cs typeface="Times New Roman" panose="02020603050405020304" pitchFamily="18" charset="0"/>
          </a:endParaRPr>
        </a:p>
      </dgm:t>
    </dgm:pt>
    <dgm:pt modelId="{5971A070-B783-4766-89C7-7613BD62FA16}" type="parTrans" cxnId="{D3A6F258-105D-4EA1-BEF7-CAC53305A34C}">
      <dgm:prSet/>
      <dgm:spPr/>
      <dgm:t>
        <a:bodyPr/>
        <a:lstStyle/>
        <a:p>
          <a:endParaRPr lang="en-IN"/>
        </a:p>
      </dgm:t>
    </dgm:pt>
    <dgm:pt modelId="{742F889C-016C-46DA-B897-EB6EE348F460}" type="sibTrans" cxnId="{D3A6F258-105D-4EA1-BEF7-CAC53305A34C}">
      <dgm:prSet/>
      <dgm:spPr/>
      <dgm:t>
        <a:bodyPr/>
        <a:lstStyle/>
        <a:p>
          <a:endParaRPr lang="en-IN"/>
        </a:p>
      </dgm:t>
    </dgm:pt>
    <dgm:pt modelId="{934B5684-FF39-4CAA-95FE-09A35DBDE03B}">
      <dgm:prSet custT="1"/>
      <dgm:spPr/>
      <dgm:t>
        <a:bodyPr/>
        <a:lstStyle/>
        <a:p>
          <a:pPr>
            <a:buFont typeface="+mj-lt"/>
            <a:buAutoNum type="arabicPeriod"/>
          </a:pPr>
          <a:r>
            <a:rPr lang="en-US" sz="1400" b="1" i="0" dirty="0" err="1">
              <a:latin typeface="+mj-lt"/>
              <a:cs typeface="Times New Roman" panose="02020603050405020304" pitchFamily="18" charset="0"/>
            </a:rPr>
            <a:t>discount_percentage</a:t>
          </a:r>
          <a:r>
            <a:rPr lang="en-US" sz="1400" b="1" i="0" dirty="0">
              <a:latin typeface="+mj-lt"/>
              <a:cs typeface="Times New Roman" panose="02020603050405020304" pitchFamily="18" charset="0"/>
            </a:rPr>
            <a:t> = (</a:t>
          </a:r>
          <a:r>
            <a:rPr lang="en-US" sz="1400" b="1" i="0" dirty="0" err="1">
              <a:latin typeface="+mj-lt"/>
              <a:cs typeface="Times New Roman" panose="02020603050405020304" pitchFamily="18" charset="0"/>
            </a:rPr>
            <a:t>discount_amount</a:t>
          </a:r>
          <a:r>
            <a:rPr lang="en-US" sz="1400" b="1" i="0" dirty="0">
              <a:latin typeface="+mj-lt"/>
              <a:cs typeface="Times New Roman" panose="02020603050405020304" pitchFamily="18" charset="0"/>
            </a:rPr>
            <a:t> / </a:t>
          </a:r>
          <a:r>
            <a:rPr lang="en-US" sz="1400" b="1" i="0" dirty="0" err="1">
              <a:latin typeface="+mj-lt"/>
              <a:cs typeface="Times New Roman" panose="02020603050405020304" pitchFamily="18" charset="0"/>
            </a:rPr>
            <a:t>market_price</a:t>
          </a:r>
          <a:r>
            <a:rPr lang="en-US" sz="1400" b="1" i="0" dirty="0">
              <a:latin typeface="+mj-lt"/>
              <a:cs typeface="Times New Roman" panose="02020603050405020304" pitchFamily="18" charset="0"/>
            </a:rPr>
            <a:t>) * 100</a:t>
          </a:r>
          <a:endParaRPr lang="en-US" sz="1400" b="0" i="0" dirty="0">
            <a:latin typeface="+mj-lt"/>
            <a:cs typeface="Times New Roman" panose="02020603050405020304" pitchFamily="18" charset="0"/>
          </a:endParaRPr>
        </a:p>
      </dgm:t>
    </dgm:pt>
    <dgm:pt modelId="{A472FBD2-3A79-46FB-B4ED-801DED5A12D1}" type="parTrans" cxnId="{D4973C90-74EB-4C96-9525-F9B2440550C1}">
      <dgm:prSet/>
      <dgm:spPr/>
      <dgm:t>
        <a:bodyPr/>
        <a:lstStyle/>
        <a:p>
          <a:endParaRPr lang="en-IN"/>
        </a:p>
      </dgm:t>
    </dgm:pt>
    <dgm:pt modelId="{9CA72E0A-4286-4C9D-962B-6F5AECD98825}" type="sibTrans" cxnId="{D4973C90-74EB-4C96-9525-F9B2440550C1}">
      <dgm:prSet/>
      <dgm:spPr/>
      <dgm:t>
        <a:bodyPr/>
        <a:lstStyle/>
        <a:p>
          <a:endParaRPr lang="en-IN"/>
        </a:p>
      </dgm:t>
    </dgm:pt>
    <dgm:pt modelId="{CEABCC0B-D30B-4AA8-8F4D-CE76D9462417}">
      <dgm:prSet custT="1"/>
      <dgm:spPr/>
      <dgm:t>
        <a:bodyPr/>
        <a:lstStyle/>
        <a:p>
          <a:pPr>
            <a:buFont typeface="+mj-lt"/>
            <a:buAutoNum type="arabicPeriod"/>
          </a:pPr>
          <a:r>
            <a:rPr lang="en-US" sz="1400" b="0" i="0" dirty="0">
              <a:latin typeface="+mj-lt"/>
              <a:cs typeface="Times New Roman" panose="02020603050405020304" pitchFamily="18" charset="0"/>
            </a:rPr>
            <a:t>Categorize products into pricing tiers or rating groups if needed.</a:t>
          </a:r>
        </a:p>
      </dgm:t>
    </dgm:pt>
    <dgm:pt modelId="{4B681DD6-75A8-468A-909A-082C77610581}" type="parTrans" cxnId="{842C6D36-6E3B-4A4A-8466-FFD0517F7089}">
      <dgm:prSet/>
      <dgm:spPr/>
      <dgm:t>
        <a:bodyPr/>
        <a:lstStyle/>
        <a:p>
          <a:endParaRPr lang="en-IN"/>
        </a:p>
      </dgm:t>
    </dgm:pt>
    <dgm:pt modelId="{A8965763-1F04-4C57-B8DF-E535CFBFC0B6}" type="sibTrans" cxnId="{842C6D36-6E3B-4A4A-8466-FFD0517F7089}">
      <dgm:prSet/>
      <dgm:spPr/>
      <dgm:t>
        <a:bodyPr/>
        <a:lstStyle/>
        <a:p>
          <a:endParaRPr lang="en-IN"/>
        </a:p>
      </dgm:t>
    </dgm:pt>
    <dgm:pt modelId="{32E14596-BAA3-4EFD-98D3-492C8E8D32BF}">
      <dgm:prSet custT="1"/>
      <dgm:spPr/>
      <dgm:t>
        <a:bodyPr/>
        <a:lstStyle/>
        <a:p>
          <a:pPr>
            <a:buFont typeface="+mj-lt"/>
            <a:buAutoNum type="arabicPeriod"/>
          </a:pPr>
          <a:r>
            <a:rPr lang="en-US" sz="1400" b="0" i="0" dirty="0">
              <a:latin typeface="+mj-lt"/>
              <a:cs typeface="Times New Roman" panose="02020603050405020304" pitchFamily="18" charset="0"/>
            </a:rPr>
            <a:t>Summarize numerical and categorical data to understand distribution and variability.</a:t>
          </a:r>
        </a:p>
      </dgm:t>
    </dgm:pt>
    <dgm:pt modelId="{A4534C25-8FA7-4B1A-B66F-4DDB58FC18A1}" type="parTrans" cxnId="{BE56B7FE-65C1-4A6B-8FC8-DF308E51C751}">
      <dgm:prSet/>
      <dgm:spPr/>
      <dgm:t>
        <a:bodyPr/>
        <a:lstStyle/>
        <a:p>
          <a:endParaRPr lang="en-IN"/>
        </a:p>
      </dgm:t>
    </dgm:pt>
    <dgm:pt modelId="{FCCC10E8-096F-457E-9A50-164F859C8EBA}" type="sibTrans" cxnId="{BE56B7FE-65C1-4A6B-8FC8-DF308E51C751}">
      <dgm:prSet/>
      <dgm:spPr/>
      <dgm:t>
        <a:bodyPr/>
        <a:lstStyle/>
        <a:p>
          <a:endParaRPr lang="en-IN"/>
        </a:p>
      </dgm:t>
    </dgm:pt>
    <dgm:pt modelId="{65457773-B01B-463B-B997-1299E7809CAB}">
      <dgm:prSet custT="1"/>
      <dgm:spPr/>
      <dgm:t>
        <a:bodyPr/>
        <a:lstStyle/>
        <a:p>
          <a:pPr>
            <a:buFont typeface="+mj-lt"/>
            <a:buAutoNum type="arabicPeriod"/>
          </a:pPr>
          <a:r>
            <a:rPr lang="en-US" sz="1400" b="0" i="0" dirty="0">
              <a:latin typeface="+mj-lt"/>
              <a:cs typeface="Times New Roman" panose="02020603050405020304" pitchFamily="18" charset="0"/>
            </a:rPr>
            <a:t>Identify trends in pricing, discounts, and ratings across categories, sub-categories, and brands.</a:t>
          </a:r>
        </a:p>
      </dgm:t>
    </dgm:pt>
    <dgm:pt modelId="{2DB6BD7C-B215-468A-B48C-4ACD9A2B4CCB}" type="parTrans" cxnId="{C633DBE4-E52A-455F-8CC2-4081F9E64E8D}">
      <dgm:prSet/>
      <dgm:spPr/>
      <dgm:t>
        <a:bodyPr/>
        <a:lstStyle/>
        <a:p>
          <a:endParaRPr lang="en-IN"/>
        </a:p>
      </dgm:t>
    </dgm:pt>
    <dgm:pt modelId="{03154C03-3971-49F1-B69F-12CFF2B5EDF5}" type="sibTrans" cxnId="{C633DBE4-E52A-455F-8CC2-4081F9E64E8D}">
      <dgm:prSet/>
      <dgm:spPr/>
      <dgm:t>
        <a:bodyPr/>
        <a:lstStyle/>
        <a:p>
          <a:endParaRPr lang="en-IN"/>
        </a:p>
      </dgm:t>
    </dgm:pt>
    <dgm:pt modelId="{C3ADA0CC-16FA-4E37-A4B5-E05D5D597A36}">
      <dgm:prSet phldrT="[Text]" custT="1"/>
      <dgm:spPr/>
      <dgm:t>
        <a:bodyPr/>
        <a:lstStyle/>
        <a:p>
          <a:pPr>
            <a:buFont typeface="+mj-lt"/>
            <a:buAutoNum type="arabicPeriod"/>
          </a:pPr>
          <a:r>
            <a:rPr lang="en-IN" sz="1400" b="1" i="0" dirty="0">
              <a:latin typeface="+mj-lt"/>
              <a:cs typeface="Times New Roman" panose="02020603050405020304" pitchFamily="18" charset="0"/>
            </a:rPr>
            <a:t>Visualization</a:t>
          </a:r>
          <a:endParaRPr lang="en-IN" sz="1400" dirty="0">
            <a:latin typeface="+mj-lt"/>
            <a:cs typeface="Times New Roman" panose="02020603050405020304" pitchFamily="18" charset="0"/>
          </a:endParaRPr>
        </a:p>
      </dgm:t>
    </dgm:pt>
    <dgm:pt modelId="{BFAD0D45-B13A-41C1-896F-7007929CE6F4}" type="sibTrans" cxnId="{33AA3C25-6E33-4337-9B75-9328E43CD870}">
      <dgm:prSet/>
      <dgm:spPr/>
      <dgm:t>
        <a:bodyPr/>
        <a:lstStyle/>
        <a:p>
          <a:endParaRPr lang="en-IN"/>
        </a:p>
      </dgm:t>
    </dgm:pt>
    <dgm:pt modelId="{49CBDB59-A624-4D5E-A422-DFD75BC282FC}" type="parTrans" cxnId="{33AA3C25-6E33-4337-9B75-9328E43CD870}">
      <dgm:prSet/>
      <dgm:spPr/>
      <dgm:t>
        <a:bodyPr/>
        <a:lstStyle/>
        <a:p>
          <a:endParaRPr lang="en-IN"/>
        </a:p>
      </dgm:t>
    </dgm:pt>
    <dgm:pt modelId="{105386F5-4400-475F-813B-4F6206CE5F08}">
      <dgm:prSet custT="1"/>
      <dgm:spPr/>
      <dgm:t>
        <a:bodyPr/>
        <a:lstStyle/>
        <a:p>
          <a:pPr>
            <a:buFont typeface="+mj-lt"/>
            <a:buAutoNum type="arabicPeriod"/>
          </a:pPr>
          <a:r>
            <a:rPr lang="en-IN" sz="1400" b="0" i="0" dirty="0">
              <a:latin typeface="+mj-lt"/>
              <a:cs typeface="Times New Roman" panose="02020603050405020304" pitchFamily="18" charset="0"/>
            </a:rPr>
            <a:t>Use plots to visualize:</a:t>
          </a:r>
        </a:p>
      </dgm:t>
    </dgm:pt>
    <dgm:pt modelId="{101C35E2-A0D2-47D2-8CD2-E41A8D1F1D51}" type="parTrans" cxnId="{CEE05681-88E0-46BB-B14C-70DB7522E48D}">
      <dgm:prSet/>
      <dgm:spPr/>
      <dgm:t>
        <a:bodyPr/>
        <a:lstStyle/>
        <a:p>
          <a:endParaRPr lang="en-IN"/>
        </a:p>
      </dgm:t>
    </dgm:pt>
    <dgm:pt modelId="{DC6F4136-D8B4-408C-9900-A2188D53CF04}" type="sibTrans" cxnId="{CEE05681-88E0-46BB-B14C-70DB7522E48D}">
      <dgm:prSet/>
      <dgm:spPr/>
      <dgm:t>
        <a:bodyPr/>
        <a:lstStyle/>
        <a:p>
          <a:endParaRPr lang="en-IN"/>
        </a:p>
      </dgm:t>
    </dgm:pt>
    <dgm:pt modelId="{80150527-78DF-48E9-85BA-332D3F075D2F}">
      <dgm:prSet custT="1"/>
      <dgm:spPr/>
      <dgm:t>
        <a:bodyPr/>
        <a:lstStyle/>
        <a:p>
          <a:pPr>
            <a:buFont typeface="+mj-lt"/>
            <a:buAutoNum type="arabicPeriod"/>
          </a:pPr>
          <a:r>
            <a:rPr lang="en-IN" sz="1400" b="0" i="0" dirty="0">
              <a:latin typeface="+mj-lt"/>
              <a:cs typeface="Times New Roman" panose="02020603050405020304" pitchFamily="18" charset="0"/>
            </a:rPr>
            <a:t>Price distributions.</a:t>
          </a:r>
        </a:p>
      </dgm:t>
    </dgm:pt>
    <dgm:pt modelId="{1D3BEAA8-F2E7-4253-B995-0BBD32A6AECA}" type="parTrans" cxnId="{69E66066-FC57-410C-9B74-A998AA2B3365}">
      <dgm:prSet/>
      <dgm:spPr/>
      <dgm:t>
        <a:bodyPr/>
        <a:lstStyle/>
        <a:p>
          <a:endParaRPr lang="en-IN"/>
        </a:p>
      </dgm:t>
    </dgm:pt>
    <dgm:pt modelId="{BF767814-6F21-43F9-BF65-E27B07970E13}" type="sibTrans" cxnId="{69E66066-FC57-410C-9B74-A998AA2B3365}">
      <dgm:prSet/>
      <dgm:spPr/>
      <dgm:t>
        <a:bodyPr/>
        <a:lstStyle/>
        <a:p>
          <a:endParaRPr lang="en-IN"/>
        </a:p>
      </dgm:t>
    </dgm:pt>
    <dgm:pt modelId="{2ECBE505-0E80-4C57-B372-BE60C9E97A0C}">
      <dgm:prSet custT="1"/>
      <dgm:spPr/>
      <dgm:t>
        <a:bodyPr/>
        <a:lstStyle/>
        <a:p>
          <a:pPr>
            <a:buFont typeface="+mj-lt"/>
            <a:buAutoNum type="arabicPeriod"/>
          </a:pPr>
          <a:r>
            <a:rPr lang="en-US" sz="1400" b="0" i="0" dirty="0">
              <a:latin typeface="+mj-lt"/>
              <a:cs typeface="Times New Roman" panose="02020603050405020304" pitchFamily="18" charset="0"/>
            </a:rPr>
            <a:t>Discount trends by category, sub-category, and brand.</a:t>
          </a:r>
        </a:p>
      </dgm:t>
    </dgm:pt>
    <dgm:pt modelId="{BB3E5A8B-E1C6-4C83-8180-C43B60AD7C6D}" type="parTrans" cxnId="{597998D8-46DD-4778-915F-F531D58ADE9D}">
      <dgm:prSet/>
      <dgm:spPr/>
      <dgm:t>
        <a:bodyPr/>
        <a:lstStyle/>
        <a:p>
          <a:endParaRPr lang="en-IN"/>
        </a:p>
      </dgm:t>
    </dgm:pt>
    <dgm:pt modelId="{F6DA1F3D-97B4-4832-85A6-656453F3C0C7}" type="sibTrans" cxnId="{597998D8-46DD-4778-915F-F531D58ADE9D}">
      <dgm:prSet/>
      <dgm:spPr/>
      <dgm:t>
        <a:bodyPr/>
        <a:lstStyle/>
        <a:p>
          <a:endParaRPr lang="en-IN"/>
        </a:p>
      </dgm:t>
    </dgm:pt>
    <dgm:pt modelId="{CB17C050-FC82-42D7-B30B-035ACF786F0F}">
      <dgm:prSet custT="1"/>
      <dgm:spPr/>
      <dgm:t>
        <a:bodyPr/>
        <a:lstStyle/>
        <a:p>
          <a:pPr>
            <a:buFont typeface="+mj-lt"/>
            <a:buAutoNum type="arabicPeriod"/>
          </a:pPr>
          <a:r>
            <a:rPr lang="en-US" sz="1400" b="0" i="0" dirty="0">
              <a:latin typeface="+mj-lt"/>
              <a:cs typeface="Times New Roman" panose="02020603050405020304" pitchFamily="18" charset="0"/>
            </a:rPr>
            <a:t>Ratings and their relationship with pricing or discounts.</a:t>
          </a:r>
        </a:p>
      </dgm:t>
    </dgm:pt>
    <dgm:pt modelId="{8F60349C-9405-4DCE-BA85-67842C54965F}" type="parTrans" cxnId="{98BC787B-22B2-4784-815D-81541D39AB9E}">
      <dgm:prSet/>
      <dgm:spPr/>
      <dgm:t>
        <a:bodyPr/>
        <a:lstStyle/>
        <a:p>
          <a:endParaRPr lang="en-IN"/>
        </a:p>
      </dgm:t>
    </dgm:pt>
    <dgm:pt modelId="{D028FE6A-201B-43F9-B496-F38CB2E8C350}" type="sibTrans" cxnId="{98BC787B-22B2-4784-815D-81541D39AB9E}">
      <dgm:prSet/>
      <dgm:spPr/>
      <dgm:t>
        <a:bodyPr/>
        <a:lstStyle/>
        <a:p>
          <a:endParaRPr lang="en-IN"/>
        </a:p>
      </dgm:t>
    </dgm:pt>
    <dgm:pt modelId="{F48DC658-62AE-46CE-8D41-B5AB4A36BF1B}">
      <dgm:prSet custT="1"/>
      <dgm:spPr/>
      <dgm:t>
        <a:bodyPr/>
        <a:lstStyle/>
        <a:p>
          <a:pPr>
            <a:buFont typeface="+mj-lt"/>
            <a:buAutoNum type="arabicPeriod"/>
          </a:pPr>
          <a:r>
            <a:rPr lang="en-US" sz="1400" b="0" i="0" dirty="0">
              <a:latin typeface="+mj-lt"/>
              <a:cs typeface="Times New Roman" panose="02020603050405020304" pitchFamily="18" charset="0"/>
            </a:rPr>
            <a:t>Top categories, sub-categories, and brands based on sales and ratings</a:t>
          </a:r>
          <a:r>
            <a:rPr lang="en-US" sz="1400" b="0" i="0" dirty="0">
              <a:latin typeface="+mj-lt"/>
            </a:rPr>
            <a:t>.</a:t>
          </a:r>
        </a:p>
      </dgm:t>
    </dgm:pt>
    <dgm:pt modelId="{ADB36BD9-DA1B-450F-9C0E-8FC77C329681}" type="parTrans" cxnId="{66CD13B5-4DDE-481C-A516-7C6F660907FE}">
      <dgm:prSet/>
      <dgm:spPr/>
      <dgm:t>
        <a:bodyPr/>
        <a:lstStyle/>
        <a:p>
          <a:endParaRPr lang="en-IN"/>
        </a:p>
      </dgm:t>
    </dgm:pt>
    <dgm:pt modelId="{9B0F9772-4154-4AC5-989E-F1446EC76C0D}" type="sibTrans" cxnId="{66CD13B5-4DDE-481C-A516-7C6F660907FE}">
      <dgm:prSet/>
      <dgm:spPr/>
      <dgm:t>
        <a:bodyPr/>
        <a:lstStyle/>
        <a:p>
          <a:endParaRPr lang="en-IN"/>
        </a:p>
      </dgm:t>
    </dgm:pt>
    <dgm:pt modelId="{AFCFA5C0-45D4-4B5C-8394-BCB987E0B7B8}">
      <dgm:prSet custT="1"/>
      <dgm:spPr/>
      <dgm:t>
        <a:bodyPr/>
        <a:lstStyle/>
        <a:p>
          <a:pPr>
            <a:buFont typeface="+mj-lt"/>
            <a:buAutoNum type="arabicPeriod"/>
          </a:pPr>
          <a:r>
            <a:rPr lang="en-US" sz="1400" b="0" i="0" dirty="0">
              <a:latin typeface="+mj-lt"/>
              <a:cs typeface="Times New Roman" panose="02020603050405020304" pitchFamily="18" charset="0"/>
            </a:rPr>
            <a:t>Analyze findings to identify underperforming brands or products.</a:t>
          </a:r>
        </a:p>
      </dgm:t>
    </dgm:pt>
    <dgm:pt modelId="{AA26E53F-FAF2-475C-9F0E-A79B5F7B0093}" type="parTrans" cxnId="{0382F573-2BE5-4CDC-BB74-0C4F5A31CAAF}">
      <dgm:prSet/>
      <dgm:spPr/>
      <dgm:t>
        <a:bodyPr/>
        <a:lstStyle/>
        <a:p>
          <a:endParaRPr lang="en-IN"/>
        </a:p>
      </dgm:t>
    </dgm:pt>
    <dgm:pt modelId="{838E2DF0-AEDC-417A-ACB4-B8F03A11B6B4}" type="sibTrans" cxnId="{0382F573-2BE5-4CDC-BB74-0C4F5A31CAAF}">
      <dgm:prSet/>
      <dgm:spPr/>
      <dgm:t>
        <a:bodyPr/>
        <a:lstStyle/>
        <a:p>
          <a:endParaRPr lang="en-IN"/>
        </a:p>
      </dgm:t>
    </dgm:pt>
    <dgm:pt modelId="{020EA7D8-3035-420A-9C18-06ED9A03A37F}">
      <dgm:prSet custT="1"/>
      <dgm:spPr/>
      <dgm:t>
        <a:bodyPr/>
        <a:lstStyle/>
        <a:p>
          <a:pPr>
            <a:buFont typeface="+mj-lt"/>
            <a:buAutoNum type="arabicPeriod"/>
          </a:pPr>
          <a:r>
            <a:rPr lang="en-US" sz="1400" b="0" i="0">
              <a:latin typeface="+mj-lt"/>
              <a:cs typeface="Times New Roman" panose="02020603050405020304" pitchFamily="18" charset="0"/>
            </a:rPr>
            <a:t>Provide recommendations on pricing and discount strategies.</a:t>
          </a:r>
        </a:p>
      </dgm:t>
    </dgm:pt>
    <dgm:pt modelId="{C2C96DD6-44CD-4368-8592-43984CDC9EFB}" type="parTrans" cxnId="{CEBDA669-01CE-4769-82E1-F102C28F1213}">
      <dgm:prSet/>
      <dgm:spPr/>
      <dgm:t>
        <a:bodyPr/>
        <a:lstStyle/>
        <a:p>
          <a:endParaRPr lang="en-IN"/>
        </a:p>
      </dgm:t>
    </dgm:pt>
    <dgm:pt modelId="{9E23399F-F167-4989-B0CC-82C36E0E43CC}" type="sibTrans" cxnId="{CEBDA669-01CE-4769-82E1-F102C28F1213}">
      <dgm:prSet/>
      <dgm:spPr/>
      <dgm:t>
        <a:bodyPr/>
        <a:lstStyle/>
        <a:p>
          <a:endParaRPr lang="en-IN"/>
        </a:p>
      </dgm:t>
    </dgm:pt>
    <dgm:pt modelId="{0AF2DEC7-358D-4727-8813-1DF9C6050536}">
      <dgm:prSet custT="1"/>
      <dgm:spPr/>
      <dgm:t>
        <a:bodyPr/>
        <a:lstStyle/>
        <a:p>
          <a:pPr>
            <a:buFont typeface="+mj-lt"/>
            <a:buAutoNum type="arabicPeriod"/>
          </a:pPr>
          <a:r>
            <a:rPr lang="en-US" sz="1400" b="0" i="0" dirty="0">
              <a:latin typeface="+mj-lt"/>
              <a:cs typeface="Times New Roman" panose="02020603050405020304" pitchFamily="18" charset="0"/>
            </a:rPr>
            <a:t>Suggest actions to enhance customer satisfaction based on rating patterns.</a:t>
          </a:r>
        </a:p>
      </dgm:t>
    </dgm:pt>
    <dgm:pt modelId="{4266B534-9A45-44A2-AF55-6EF14B44E9E5}" type="parTrans" cxnId="{0F8AA873-B140-451C-AB79-2B57EF3EB8E3}">
      <dgm:prSet/>
      <dgm:spPr/>
      <dgm:t>
        <a:bodyPr/>
        <a:lstStyle/>
        <a:p>
          <a:endParaRPr lang="en-IN"/>
        </a:p>
      </dgm:t>
    </dgm:pt>
    <dgm:pt modelId="{1F7567C1-8C78-4D4F-881E-C43603C078A4}" type="sibTrans" cxnId="{0F8AA873-B140-451C-AB79-2B57EF3EB8E3}">
      <dgm:prSet/>
      <dgm:spPr/>
      <dgm:t>
        <a:bodyPr/>
        <a:lstStyle/>
        <a:p>
          <a:endParaRPr lang="en-IN"/>
        </a:p>
      </dgm:t>
    </dgm:pt>
    <dgm:pt modelId="{5B97F09F-0BA2-43E2-BDC4-144413E00A1B}">
      <dgm:prSet phldrT="[Text]" custT="1"/>
      <dgm:spPr/>
      <dgm:t>
        <a:bodyPr/>
        <a:lstStyle/>
        <a:p>
          <a:pPr>
            <a:buFont typeface="+mj-lt"/>
            <a:buAutoNum type="arabicPeriod"/>
          </a:pPr>
          <a:r>
            <a:rPr lang="en-IN" sz="1400" b="1" i="0" dirty="0">
              <a:latin typeface="+mj-lt"/>
              <a:cs typeface="Times New Roman" panose="02020603050405020304" pitchFamily="18" charset="0"/>
            </a:rPr>
            <a:t>Dataset Understanding and Cleaning</a:t>
          </a:r>
          <a:endParaRPr lang="en-IN" sz="1400" dirty="0">
            <a:latin typeface="+mj-lt"/>
            <a:cs typeface="Times New Roman" panose="02020603050405020304" pitchFamily="18" charset="0"/>
          </a:endParaRPr>
        </a:p>
      </dgm:t>
    </dgm:pt>
    <dgm:pt modelId="{929183AA-D775-4A12-B10E-2CC06B3A21B2}" type="sibTrans" cxnId="{9216B1EE-2D6A-4B26-8E68-2A6BC89FB1CD}">
      <dgm:prSet/>
      <dgm:spPr/>
      <dgm:t>
        <a:bodyPr/>
        <a:lstStyle/>
        <a:p>
          <a:endParaRPr lang="en-IN"/>
        </a:p>
      </dgm:t>
    </dgm:pt>
    <dgm:pt modelId="{D53534D6-C264-4960-AD79-EB0D4442ECAA}" type="parTrans" cxnId="{9216B1EE-2D6A-4B26-8E68-2A6BC89FB1CD}">
      <dgm:prSet/>
      <dgm:spPr/>
      <dgm:t>
        <a:bodyPr/>
        <a:lstStyle/>
        <a:p>
          <a:endParaRPr lang="en-IN"/>
        </a:p>
      </dgm:t>
    </dgm:pt>
    <dgm:pt modelId="{FA7DF79A-5A21-447E-8F1C-56B9050B67CF}">
      <dgm:prSet phldrT="[Text]" custT="1"/>
      <dgm:spPr/>
      <dgm:t>
        <a:bodyPr/>
        <a:lstStyle/>
        <a:p>
          <a:pPr>
            <a:buFont typeface="+mj-lt"/>
            <a:buAutoNum type="arabicPeriod"/>
          </a:pPr>
          <a:r>
            <a:rPr lang="en-US" sz="1400" b="0" i="0" dirty="0">
              <a:latin typeface="+mj-lt"/>
              <a:cs typeface="Times New Roman" panose="02020603050405020304" pitchFamily="18" charset="0"/>
            </a:rPr>
            <a:t>Load the dataset and explore its structure, dimensions, and column types.</a:t>
          </a:r>
        </a:p>
      </dgm:t>
    </dgm:pt>
    <dgm:pt modelId="{3C1DA27D-39C4-4942-A987-832050C2D8E8}" type="parTrans" cxnId="{66416457-E092-4A7A-A4B9-86389668A9B8}">
      <dgm:prSet/>
      <dgm:spPr/>
      <dgm:t>
        <a:bodyPr/>
        <a:lstStyle/>
        <a:p>
          <a:endParaRPr lang="en-IN"/>
        </a:p>
      </dgm:t>
    </dgm:pt>
    <dgm:pt modelId="{153FA36D-964B-4670-BC32-C53920F69A6D}" type="sibTrans" cxnId="{66416457-E092-4A7A-A4B9-86389668A9B8}">
      <dgm:prSet/>
      <dgm:spPr/>
      <dgm:t>
        <a:bodyPr/>
        <a:lstStyle/>
        <a:p>
          <a:endParaRPr lang="en-IN"/>
        </a:p>
      </dgm:t>
    </dgm:pt>
    <dgm:pt modelId="{37B3F643-1D2B-4E4E-B1B6-35ED9B8C4EE3}">
      <dgm:prSet phldrT="[Text]" custT="1"/>
      <dgm:spPr/>
      <dgm:t>
        <a:bodyPr/>
        <a:lstStyle/>
        <a:p>
          <a:pPr>
            <a:buFont typeface="+mj-lt"/>
            <a:buAutoNum type="arabicPeriod"/>
          </a:pPr>
          <a:r>
            <a:rPr lang="en-US" sz="1400" b="0" i="0" dirty="0">
              <a:latin typeface="+mj-lt"/>
              <a:cs typeface="Times New Roman" panose="02020603050405020304" pitchFamily="18" charset="0"/>
            </a:rPr>
            <a:t>Handle missing values in columns like product, brand, description, and rating based on their significance.</a:t>
          </a:r>
        </a:p>
      </dgm:t>
    </dgm:pt>
    <dgm:pt modelId="{10D609FA-5A89-4FFE-96BF-34C65BDA14C9}" type="parTrans" cxnId="{43CB8A8C-ED2D-49C2-9E04-AE5E4C4672C6}">
      <dgm:prSet/>
      <dgm:spPr/>
      <dgm:t>
        <a:bodyPr/>
        <a:lstStyle/>
        <a:p>
          <a:endParaRPr lang="en-IN"/>
        </a:p>
      </dgm:t>
    </dgm:pt>
    <dgm:pt modelId="{DDC698AA-D7BC-4CFF-B6A3-AF7F5D641A66}" type="sibTrans" cxnId="{43CB8A8C-ED2D-49C2-9E04-AE5E4C4672C6}">
      <dgm:prSet/>
      <dgm:spPr/>
      <dgm:t>
        <a:bodyPr/>
        <a:lstStyle/>
        <a:p>
          <a:endParaRPr lang="en-IN"/>
        </a:p>
      </dgm:t>
    </dgm:pt>
    <dgm:pt modelId="{2AA33435-43D3-4EF3-AC1F-3184782C9B5B}">
      <dgm:prSet phldrT="[Text]" custT="1"/>
      <dgm:spPr/>
      <dgm:t>
        <a:bodyPr/>
        <a:lstStyle/>
        <a:p>
          <a:pPr>
            <a:buFont typeface="+mj-lt"/>
            <a:buAutoNum type="arabicPeriod"/>
          </a:pPr>
          <a:r>
            <a:rPr lang="en-US" sz="1400" b="0" i="0" dirty="0">
              <a:latin typeface="+mj-lt"/>
              <a:cs typeface="Times New Roman" panose="02020603050405020304" pitchFamily="18" charset="0"/>
            </a:rPr>
            <a:t>Check for and handle outliers in numerical columns like </a:t>
          </a:r>
          <a:r>
            <a:rPr lang="en-US" sz="1400" b="0" i="0" dirty="0" err="1">
              <a:latin typeface="+mj-lt"/>
              <a:cs typeface="Times New Roman" panose="02020603050405020304" pitchFamily="18" charset="0"/>
            </a:rPr>
            <a:t>sale_price</a:t>
          </a:r>
          <a:r>
            <a:rPr lang="en-US" sz="1400" b="0" i="0" dirty="0">
              <a:latin typeface="+mj-lt"/>
              <a:cs typeface="Times New Roman" panose="02020603050405020304" pitchFamily="18" charset="0"/>
            </a:rPr>
            <a:t>, </a:t>
          </a:r>
          <a:r>
            <a:rPr lang="en-US" sz="1400" b="0" i="0" dirty="0" err="1">
              <a:latin typeface="+mj-lt"/>
              <a:cs typeface="Times New Roman" panose="02020603050405020304" pitchFamily="18" charset="0"/>
            </a:rPr>
            <a:t>market_price</a:t>
          </a:r>
          <a:r>
            <a:rPr lang="en-US" sz="1400" b="0" i="0" dirty="0">
              <a:latin typeface="+mj-lt"/>
              <a:cs typeface="Times New Roman" panose="02020603050405020304" pitchFamily="18" charset="0"/>
            </a:rPr>
            <a:t>, and rating.</a:t>
          </a:r>
        </a:p>
      </dgm:t>
    </dgm:pt>
    <dgm:pt modelId="{A62C30F3-6892-428E-982D-D571A6E85023}" type="parTrans" cxnId="{241DE717-100C-4EED-AFC9-24F457F518B5}">
      <dgm:prSet/>
      <dgm:spPr/>
      <dgm:t>
        <a:bodyPr/>
        <a:lstStyle/>
        <a:p>
          <a:endParaRPr lang="en-IN"/>
        </a:p>
      </dgm:t>
    </dgm:pt>
    <dgm:pt modelId="{A13B757C-371D-4896-9AE8-A42EF793C655}" type="sibTrans" cxnId="{241DE717-100C-4EED-AFC9-24F457F518B5}">
      <dgm:prSet/>
      <dgm:spPr/>
      <dgm:t>
        <a:bodyPr/>
        <a:lstStyle/>
        <a:p>
          <a:endParaRPr lang="en-IN"/>
        </a:p>
      </dgm:t>
    </dgm:pt>
    <dgm:pt modelId="{05A1F1E7-D57E-4AB9-AB3E-C642CDA98173}">
      <dgm:prSet phldrT="[Text]" custT="1"/>
      <dgm:spPr/>
      <dgm:t>
        <a:bodyPr/>
        <a:lstStyle/>
        <a:p>
          <a:pPr>
            <a:buFont typeface="+mj-lt"/>
            <a:buAutoNum type="arabicPeriod"/>
          </a:pPr>
          <a:r>
            <a:rPr lang="en-IN" sz="1400" b="1" i="0">
              <a:latin typeface="+mj-lt"/>
              <a:cs typeface="Times New Roman" panose="02020603050405020304" pitchFamily="18" charset="0"/>
            </a:rPr>
            <a:t>Feature </a:t>
          </a:r>
          <a:r>
            <a:rPr lang="en-IN" sz="1400" b="1" i="0" dirty="0">
              <a:latin typeface="+mj-lt"/>
              <a:cs typeface="Times New Roman" panose="02020603050405020304" pitchFamily="18" charset="0"/>
            </a:rPr>
            <a:t>Engineering</a:t>
          </a:r>
          <a:endParaRPr lang="en-IN" sz="1400" dirty="0">
            <a:latin typeface="+mj-lt"/>
            <a:cs typeface="Times New Roman" panose="02020603050405020304" pitchFamily="18" charset="0"/>
          </a:endParaRPr>
        </a:p>
      </dgm:t>
    </dgm:pt>
    <dgm:pt modelId="{663846F7-6826-4CC7-8C3B-B55C5F822FAE}" type="parTrans" cxnId="{CA797A4F-B806-467D-9E71-9D9F3A7E03E9}">
      <dgm:prSet/>
      <dgm:spPr/>
      <dgm:t>
        <a:bodyPr/>
        <a:lstStyle/>
        <a:p>
          <a:endParaRPr lang="en-IN"/>
        </a:p>
      </dgm:t>
    </dgm:pt>
    <dgm:pt modelId="{6A8862A6-3D1B-4357-A332-B579399056E3}" type="sibTrans" cxnId="{CA797A4F-B806-467D-9E71-9D9F3A7E03E9}">
      <dgm:prSet/>
      <dgm:spPr/>
      <dgm:t>
        <a:bodyPr/>
        <a:lstStyle/>
        <a:p>
          <a:endParaRPr lang="en-IN"/>
        </a:p>
      </dgm:t>
    </dgm:pt>
    <dgm:pt modelId="{2540FE55-0C6B-4E4C-A7E0-128F01388CCB}" type="pres">
      <dgm:prSet presAssocID="{CBFE447F-5196-4909-AA03-FA6F3D3D1393}" presName="diagram" presStyleCnt="0">
        <dgm:presLayoutVars>
          <dgm:dir/>
          <dgm:resizeHandles val="exact"/>
        </dgm:presLayoutVars>
      </dgm:prSet>
      <dgm:spPr/>
    </dgm:pt>
    <dgm:pt modelId="{293B0232-5065-4096-961D-B159DD0BA4A5}" type="pres">
      <dgm:prSet presAssocID="{5B97F09F-0BA2-43E2-BDC4-144413E00A1B}" presName="node" presStyleLbl="node1" presStyleIdx="0" presStyleCnt="5">
        <dgm:presLayoutVars>
          <dgm:bulletEnabled val="1"/>
        </dgm:presLayoutVars>
      </dgm:prSet>
      <dgm:spPr/>
    </dgm:pt>
    <dgm:pt modelId="{3D5683CE-9CC7-441D-91B8-FD822E88D3EE}" type="pres">
      <dgm:prSet presAssocID="{929183AA-D775-4A12-B10E-2CC06B3A21B2}" presName="sibTrans" presStyleCnt="0"/>
      <dgm:spPr/>
    </dgm:pt>
    <dgm:pt modelId="{88B34EFD-2951-43B5-BAE0-95089C1EDA5E}" type="pres">
      <dgm:prSet presAssocID="{05A1F1E7-D57E-4AB9-AB3E-C642CDA98173}" presName="node" presStyleLbl="node1" presStyleIdx="1" presStyleCnt="5">
        <dgm:presLayoutVars>
          <dgm:bulletEnabled val="1"/>
        </dgm:presLayoutVars>
      </dgm:prSet>
      <dgm:spPr/>
    </dgm:pt>
    <dgm:pt modelId="{B210FD43-76C1-468A-8B52-AE0A12FF8FC1}" type="pres">
      <dgm:prSet presAssocID="{6A8862A6-3D1B-4357-A332-B579399056E3}" presName="sibTrans" presStyleCnt="0"/>
      <dgm:spPr/>
    </dgm:pt>
    <dgm:pt modelId="{95A98362-9496-4DE7-A51C-1F20E718AFD6}" type="pres">
      <dgm:prSet presAssocID="{4E32A054-9034-405B-95A0-919D993B42EE}" presName="node" presStyleLbl="node1" presStyleIdx="2" presStyleCnt="5">
        <dgm:presLayoutVars>
          <dgm:bulletEnabled val="1"/>
        </dgm:presLayoutVars>
      </dgm:prSet>
      <dgm:spPr/>
    </dgm:pt>
    <dgm:pt modelId="{A23DF17C-22D1-4A14-B44D-398C4297FCA8}" type="pres">
      <dgm:prSet presAssocID="{8FCA6AAA-3F68-400A-AF97-53E9F3143B4A}" presName="sibTrans" presStyleCnt="0"/>
      <dgm:spPr/>
    </dgm:pt>
    <dgm:pt modelId="{F369FE9F-C0ED-4615-BF23-ABA686FD61BE}" type="pres">
      <dgm:prSet presAssocID="{C3ADA0CC-16FA-4E37-A4B5-E05D5D597A36}" presName="node" presStyleLbl="node1" presStyleIdx="3" presStyleCnt="5">
        <dgm:presLayoutVars>
          <dgm:bulletEnabled val="1"/>
        </dgm:presLayoutVars>
      </dgm:prSet>
      <dgm:spPr/>
    </dgm:pt>
    <dgm:pt modelId="{F9A87E45-022A-46DD-8DC1-6FD26E793B02}" type="pres">
      <dgm:prSet presAssocID="{BFAD0D45-B13A-41C1-896F-7007929CE6F4}" presName="sibTrans" presStyleCnt="0"/>
      <dgm:spPr/>
    </dgm:pt>
    <dgm:pt modelId="{0069D277-D787-4902-B9B2-7C61D4B0318B}" type="pres">
      <dgm:prSet presAssocID="{174D7CB9-E567-4FEA-9491-92DAD78A75C5}" presName="node" presStyleLbl="node1" presStyleIdx="4" presStyleCnt="5">
        <dgm:presLayoutVars>
          <dgm:bulletEnabled val="1"/>
        </dgm:presLayoutVars>
      </dgm:prSet>
      <dgm:spPr/>
    </dgm:pt>
  </dgm:ptLst>
  <dgm:cxnLst>
    <dgm:cxn modelId="{391BB20D-7974-475C-BE5F-1A40079CF434}" type="presOf" srcId="{65457773-B01B-463B-B997-1299E7809CAB}" destId="{95A98362-9496-4DE7-A51C-1F20E718AFD6}" srcOrd="0" destOrd="2" presId="urn:microsoft.com/office/officeart/2005/8/layout/default"/>
    <dgm:cxn modelId="{537ECE10-0C26-43DC-BDDF-6855CF19EF3B}" type="presOf" srcId="{32E14596-BAA3-4EFD-98D3-492C8E8D32BF}" destId="{95A98362-9496-4DE7-A51C-1F20E718AFD6}" srcOrd="0" destOrd="1" presId="urn:microsoft.com/office/officeart/2005/8/layout/default"/>
    <dgm:cxn modelId="{241DE717-100C-4EED-AFC9-24F457F518B5}" srcId="{5B97F09F-0BA2-43E2-BDC4-144413E00A1B}" destId="{2AA33435-43D3-4EF3-AC1F-3184782C9B5B}" srcOrd="2" destOrd="0" parTransId="{A62C30F3-6892-428E-982D-D571A6E85023}" sibTransId="{A13B757C-371D-4896-9AE8-A42EF793C655}"/>
    <dgm:cxn modelId="{6072A11A-C53E-4C0F-A46D-6CAE65F07A90}" type="presOf" srcId="{5B97F09F-0BA2-43E2-BDC4-144413E00A1B}" destId="{293B0232-5065-4096-961D-B159DD0BA4A5}" srcOrd="0" destOrd="0" presId="urn:microsoft.com/office/officeart/2005/8/layout/default"/>
    <dgm:cxn modelId="{F9E69B20-86E7-4230-898E-483423F70BA4}" type="presOf" srcId="{CBFE447F-5196-4909-AA03-FA6F3D3D1393}" destId="{2540FE55-0C6B-4E4C-A7E0-128F01388CCB}" srcOrd="0" destOrd="0" presId="urn:microsoft.com/office/officeart/2005/8/layout/default"/>
    <dgm:cxn modelId="{33AA3C25-6E33-4337-9B75-9328E43CD870}" srcId="{CBFE447F-5196-4909-AA03-FA6F3D3D1393}" destId="{C3ADA0CC-16FA-4E37-A4B5-E05D5D597A36}" srcOrd="3" destOrd="0" parTransId="{49CBDB59-A624-4D5E-A422-DFD75BC282FC}" sibTransId="{BFAD0D45-B13A-41C1-896F-7007929CE6F4}"/>
    <dgm:cxn modelId="{03DB1227-A64B-46F0-91D8-278B0E05EDA7}" type="presOf" srcId="{C3ADA0CC-16FA-4E37-A4B5-E05D5D597A36}" destId="{F369FE9F-C0ED-4615-BF23-ABA686FD61BE}" srcOrd="0" destOrd="0" presId="urn:microsoft.com/office/officeart/2005/8/layout/default"/>
    <dgm:cxn modelId="{842C6D36-6E3B-4A4A-8466-FFD0517F7089}" srcId="{05A1F1E7-D57E-4AB9-AB3E-C642CDA98173}" destId="{CEABCC0B-D30B-4AA8-8F4D-CE76D9462417}" srcOrd="1" destOrd="0" parTransId="{4B681DD6-75A8-468A-909A-082C77610581}" sibTransId="{A8965763-1F04-4C57-B8DF-E535CFBFC0B6}"/>
    <dgm:cxn modelId="{6BAFFF38-B33C-4C27-9940-B490729814AB}" type="presOf" srcId="{80150527-78DF-48E9-85BA-332D3F075D2F}" destId="{F369FE9F-C0ED-4615-BF23-ABA686FD61BE}" srcOrd="0" destOrd="2" presId="urn:microsoft.com/office/officeart/2005/8/layout/default"/>
    <dgm:cxn modelId="{3E2ADC3F-3CB1-4044-8CF3-507ACFBB46E8}" type="presOf" srcId="{FA7DF79A-5A21-447E-8F1C-56B9050B67CF}" destId="{293B0232-5065-4096-961D-B159DD0BA4A5}" srcOrd="0" destOrd="1" presId="urn:microsoft.com/office/officeart/2005/8/layout/default"/>
    <dgm:cxn modelId="{35F60F5C-2E2C-44C3-BB03-7C34B60CBCA0}" type="presOf" srcId="{37B3F643-1D2B-4E4E-B1B6-35ED9B8C4EE3}" destId="{293B0232-5065-4096-961D-B159DD0BA4A5}" srcOrd="0" destOrd="2" presId="urn:microsoft.com/office/officeart/2005/8/layout/default"/>
    <dgm:cxn modelId="{69E66066-FC57-410C-9B74-A998AA2B3365}" srcId="{105386F5-4400-475F-813B-4F6206CE5F08}" destId="{80150527-78DF-48E9-85BA-332D3F075D2F}" srcOrd="0" destOrd="0" parTransId="{1D3BEAA8-F2E7-4253-B995-0BBD32A6AECA}" sibTransId="{BF767814-6F21-43F9-BF65-E27B07970E13}"/>
    <dgm:cxn modelId="{CEBDA669-01CE-4769-82E1-F102C28F1213}" srcId="{174D7CB9-E567-4FEA-9491-92DAD78A75C5}" destId="{020EA7D8-3035-420A-9C18-06ED9A03A37F}" srcOrd="1" destOrd="0" parTransId="{C2C96DD6-44CD-4368-8592-43984CDC9EFB}" sibTransId="{9E23399F-F167-4989-B0CC-82C36E0E43CC}"/>
    <dgm:cxn modelId="{CA797A4F-B806-467D-9E71-9D9F3A7E03E9}" srcId="{CBFE447F-5196-4909-AA03-FA6F3D3D1393}" destId="{05A1F1E7-D57E-4AB9-AB3E-C642CDA98173}" srcOrd="1" destOrd="0" parTransId="{663846F7-6826-4CC7-8C3B-B55C5F822FAE}" sibTransId="{6A8862A6-3D1B-4357-A332-B579399056E3}"/>
    <dgm:cxn modelId="{0F8AA873-B140-451C-AB79-2B57EF3EB8E3}" srcId="{174D7CB9-E567-4FEA-9491-92DAD78A75C5}" destId="{0AF2DEC7-358D-4727-8813-1DF9C6050536}" srcOrd="2" destOrd="0" parTransId="{4266B534-9A45-44A2-AF55-6EF14B44E9E5}" sibTransId="{1F7567C1-8C78-4D4F-881E-C43603C078A4}"/>
    <dgm:cxn modelId="{0382F573-2BE5-4CDC-BB74-0C4F5A31CAAF}" srcId="{174D7CB9-E567-4FEA-9491-92DAD78A75C5}" destId="{AFCFA5C0-45D4-4B5C-8394-BCB987E0B7B8}" srcOrd="0" destOrd="0" parTransId="{AA26E53F-FAF2-475C-9F0E-A79B5F7B0093}" sibTransId="{838E2DF0-AEDC-417A-ACB4-B8F03A11B6B4}"/>
    <dgm:cxn modelId="{CF63B455-5532-4BE4-AC1C-63329A85EC65}" type="presOf" srcId="{AFCFA5C0-45D4-4B5C-8394-BCB987E0B7B8}" destId="{0069D277-D787-4902-B9B2-7C61D4B0318B}" srcOrd="0" destOrd="1" presId="urn:microsoft.com/office/officeart/2005/8/layout/default"/>
    <dgm:cxn modelId="{66416457-E092-4A7A-A4B9-86389668A9B8}" srcId="{5B97F09F-0BA2-43E2-BDC4-144413E00A1B}" destId="{FA7DF79A-5A21-447E-8F1C-56B9050B67CF}" srcOrd="0" destOrd="0" parTransId="{3C1DA27D-39C4-4942-A987-832050C2D8E8}" sibTransId="{153FA36D-964B-4670-BC32-C53920F69A6D}"/>
    <dgm:cxn modelId="{D3A6F258-105D-4EA1-BEF7-CAC53305A34C}" srcId="{B72ED34E-84BF-4367-A56C-FD7777D9A3AC}" destId="{95E68DC4-085B-4564-BCF0-DD9E88ABD99F}" srcOrd="0" destOrd="0" parTransId="{5971A070-B783-4766-89C7-7613BD62FA16}" sibTransId="{742F889C-016C-46DA-B897-EB6EE348F460}"/>
    <dgm:cxn modelId="{98BC787B-22B2-4784-815D-81541D39AB9E}" srcId="{105386F5-4400-475F-813B-4F6206CE5F08}" destId="{CB17C050-FC82-42D7-B30B-035ACF786F0F}" srcOrd="2" destOrd="0" parTransId="{8F60349C-9405-4DCE-BA85-67842C54965F}" sibTransId="{D028FE6A-201B-43F9-B496-F38CB2E8C350}"/>
    <dgm:cxn modelId="{CEE05681-88E0-46BB-B14C-70DB7522E48D}" srcId="{C3ADA0CC-16FA-4E37-A4B5-E05D5D597A36}" destId="{105386F5-4400-475F-813B-4F6206CE5F08}" srcOrd="0" destOrd="0" parTransId="{101C35E2-A0D2-47D2-8CD2-E41A8D1F1D51}" sibTransId="{DC6F4136-D8B4-408C-9900-A2188D53CF04}"/>
    <dgm:cxn modelId="{3D475682-B597-43A9-902D-2A62AC775FD9}" type="presOf" srcId="{2AA33435-43D3-4EF3-AC1F-3184782C9B5B}" destId="{293B0232-5065-4096-961D-B159DD0BA4A5}" srcOrd="0" destOrd="3" presId="urn:microsoft.com/office/officeart/2005/8/layout/default"/>
    <dgm:cxn modelId="{B907EB82-BB8F-4C25-9733-72CFDD024025}" type="presOf" srcId="{020EA7D8-3035-420A-9C18-06ED9A03A37F}" destId="{0069D277-D787-4902-B9B2-7C61D4B0318B}" srcOrd="0" destOrd="2" presId="urn:microsoft.com/office/officeart/2005/8/layout/default"/>
    <dgm:cxn modelId="{D3959B84-FD78-432A-9F1F-B69A27FC41A6}" type="presOf" srcId="{4E32A054-9034-405B-95A0-919D993B42EE}" destId="{95A98362-9496-4DE7-A51C-1F20E718AFD6}" srcOrd="0" destOrd="0" presId="urn:microsoft.com/office/officeart/2005/8/layout/default"/>
    <dgm:cxn modelId="{5B2D0985-0FE7-468B-99B8-3DC821ABF26F}" type="presOf" srcId="{CEABCC0B-D30B-4AA8-8F4D-CE76D9462417}" destId="{88B34EFD-2951-43B5-BAE0-95089C1EDA5E}" srcOrd="0" destOrd="4" presId="urn:microsoft.com/office/officeart/2005/8/layout/default"/>
    <dgm:cxn modelId="{43CB8A8C-ED2D-49C2-9E04-AE5E4C4672C6}" srcId="{5B97F09F-0BA2-43E2-BDC4-144413E00A1B}" destId="{37B3F643-1D2B-4E4E-B1B6-35ED9B8C4EE3}" srcOrd="1" destOrd="0" parTransId="{10D609FA-5A89-4FFE-96BF-34C65BDA14C9}" sibTransId="{DDC698AA-D7BC-4CFF-B6A3-AF7F5D641A66}"/>
    <dgm:cxn modelId="{3460148D-420C-4E30-9B8D-414365624CCA}" type="presOf" srcId="{B72ED34E-84BF-4367-A56C-FD7777D9A3AC}" destId="{88B34EFD-2951-43B5-BAE0-95089C1EDA5E}" srcOrd="0" destOrd="1" presId="urn:microsoft.com/office/officeart/2005/8/layout/default"/>
    <dgm:cxn modelId="{81341B8F-120B-4A2D-A526-35D0D165BA9A}" type="presOf" srcId="{174D7CB9-E567-4FEA-9491-92DAD78A75C5}" destId="{0069D277-D787-4902-B9B2-7C61D4B0318B}" srcOrd="0" destOrd="0" presId="urn:microsoft.com/office/officeart/2005/8/layout/default"/>
    <dgm:cxn modelId="{D4973C90-74EB-4C96-9525-F9B2440550C1}" srcId="{B72ED34E-84BF-4367-A56C-FD7777D9A3AC}" destId="{934B5684-FF39-4CAA-95FE-09A35DBDE03B}" srcOrd="1" destOrd="0" parTransId="{A472FBD2-3A79-46FB-B4ED-801DED5A12D1}" sibTransId="{9CA72E0A-4286-4C9D-962B-6F5AECD98825}"/>
    <dgm:cxn modelId="{35E3FC98-69A6-4163-B89F-501546FBD08C}" type="presOf" srcId="{105386F5-4400-475F-813B-4F6206CE5F08}" destId="{F369FE9F-C0ED-4615-BF23-ABA686FD61BE}" srcOrd="0" destOrd="1" presId="urn:microsoft.com/office/officeart/2005/8/layout/default"/>
    <dgm:cxn modelId="{B5B83FA9-A905-48CA-A01A-272C62FBBD50}" type="presOf" srcId="{05A1F1E7-D57E-4AB9-AB3E-C642CDA98173}" destId="{88B34EFD-2951-43B5-BAE0-95089C1EDA5E}" srcOrd="0" destOrd="0" presId="urn:microsoft.com/office/officeart/2005/8/layout/default"/>
    <dgm:cxn modelId="{66CD13B5-4DDE-481C-A516-7C6F660907FE}" srcId="{105386F5-4400-475F-813B-4F6206CE5F08}" destId="{F48DC658-62AE-46CE-8D41-B5AB4A36BF1B}" srcOrd="3" destOrd="0" parTransId="{ADB36BD9-DA1B-450F-9C0E-8FC77C329681}" sibTransId="{9B0F9772-4154-4AC5-989E-F1446EC76C0D}"/>
    <dgm:cxn modelId="{EB0E3CC0-E414-4FEB-8479-7250ADD9E292}" srcId="{CBFE447F-5196-4909-AA03-FA6F3D3D1393}" destId="{4E32A054-9034-405B-95A0-919D993B42EE}" srcOrd="2" destOrd="0" parTransId="{D02A4042-470B-4EDA-B1DD-A21BF28910E6}" sibTransId="{8FCA6AAA-3F68-400A-AF97-53E9F3143B4A}"/>
    <dgm:cxn modelId="{13DD04C7-B4A0-4672-A5B6-FAF3A75044F2}" type="presOf" srcId="{95E68DC4-085B-4564-BCF0-DD9E88ABD99F}" destId="{88B34EFD-2951-43B5-BAE0-95089C1EDA5E}" srcOrd="0" destOrd="2" presId="urn:microsoft.com/office/officeart/2005/8/layout/default"/>
    <dgm:cxn modelId="{AAF325CA-FCC0-46E6-8BEB-39046EC2DACC}" srcId="{05A1F1E7-D57E-4AB9-AB3E-C642CDA98173}" destId="{B72ED34E-84BF-4367-A56C-FD7777D9A3AC}" srcOrd="0" destOrd="0" parTransId="{F43F4068-D480-4372-A95C-089D1368A96A}" sibTransId="{3218F6B2-9BC4-428B-A91C-D77055709644}"/>
    <dgm:cxn modelId="{BF4FE2D5-C784-467E-AAA1-F27FD00E7A19}" type="presOf" srcId="{0AF2DEC7-358D-4727-8813-1DF9C6050536}" destId="{0069D277-D787-4902-B9B2-7C61D4B0318B}" srcOrd="0" destOrd="3" presId="urn:microsoft.com/office/officeart/2005/8/layout/default"/>
    <dgm:cxn modelId="{D93AECD5-416F-4FFB-8D27-5E9B4C0D1990}" type="presOf" srcId="{CB17C050-FC82-42D7-B30B-035ACF786F0F}" destId="{F369FE9F-C0ED-4615-BF23-ABA686FD61BE}" srcOrd="0" destOrd="4" presId="urn:microsoft.com/office/officeart/2005/8/layout/default"/>
    <dgm:cxn modelId="{597998D8-46DD-4778-915F-F531D58ADE9D}" srcId="{105386F5-4400-475F-813B-4F6206CE5F08}" destId="{2ECBE505-0E80-4C57-B372-BE60C9E97A0C}" srcOrd="1" destOrd="0" parTransId="{BB3E5A8B-E1C6-4C83-8180-C43B60AD7C6D}" sibTransId="{F6DA1F3D-97B4-4832-85A6-656453F3C0C7}"/>
    <dgm:cxn modelId="{C633DBE4-E52A-455F-8CC2-4081F9E64E8D}" srcId="{4E32A054-9034-405B-95A0-919D993B42EE}" destId="{65457773-B01B-463B-B997-1299E7809CAB}" srcOrd="1" destOrd="0" parTransId="{2DB6BD7C-B215-468A-B48C-4ACD9A2B4CCB}" sibTransId="{03154C03-3971-49F1-B69F-12CFF2B5EDF5}"/>
    <dgm:cxn modelId="{199662EC-1599-4951-9F45-19198F28D66B}" srcId="{CBFE447F-5196-4909-AA03-FA6F3D3D1393}" destId="{174D7CB9-E567-4FEA-9491-92DAD78A75C5}" srcOrd="4" destOrd="0" parTransId="{0CC39A64-E158-4EAE-BCC7-BC7434AA17BC}" sibTransId="{90FB2C87-A688-4AEF-8E07-9F00C2970060}"/>
    <dgm:cxn modelId="{BE7CF2EC-6EAA-4D3C-A0AB-03DB425819C5}" type="presOf" srcId="{F48DC658-62AE-46CE-8D41-B5AB4A36BF1B}" destId="{F369FE9F-C0ED-4615-BF23-ABA686FD61BE}" srcOrd="0" destOrd="5" presId="urn:microsoft.com/office/officeart/2005/8/layout/default"/>
    <dgm:cxn modelId="{9216B1EE-2D6A-4B26-8E68-2A6BC89FB1CD}" srcId="{CBFE447F-5196-4909-AA03-FA6F3D3D1393}" destId="{5B97F09F-0BA2-43E2-BDC4-144413E00A1B}" srcOrd="0" destOrd="0" parTransId="{D53534D6-C264-4960-AD79-EB0D4442ECAA}" sibTransId="{929183AA-D775-4A12-B10E-2CC06B3A21B2}"/>
    <dgm:cxn modelId="{2911DBFA-CC3F-43E9-A322-F955D124948F}" type="presOf" srcId="{934B5684-FF39-4CAA-95FE-09A35DBDE03B}" destId="{88B34EFD-2951-43B5-BAE0-95089C1EDA5E}" srcOrd="0" destOrd="3" presId="urn:microsoft.com/office/officeart/2005/8/layout/default"/>
    <dgm:cxn modelId="{BE56B7FE-65C1-4A6B-8FC8-DF308E51C751}" srcId="{4E32A054-9034-405B-95A0-919D993B42EE}" destId="{32E14596-BAA3-4EFD-98D3-492C8E8D32BF}" srcOrd="0" destOrd="0" parTransId="{A4534C25-8FA7-4B1A-B66F-4DDB58FC18A1}" sibTransId="{FCCC10E8-096F-457E-9A50-164F859C8EBA}"/>
    <dgm:cxn modelId="{ECE6CFFE-E357-4B5F-A98A-2B1184FE895A}" type="presOf" srcId="{2ECBE505-0E80-4C57-B372-BE60C9E97A0C}" destId="{F369FE9F-C0ED-4615-BF23-ABA686FD61BE}" srcOrd="0" destOrd="3" presId="urn:microsoft.com/office/officeart/2005/8/layout/default"/>
    <dgm:cxn modelId="{5A4050A3-58A1-4247-BEC5-0C71BAE1BEC1}" type="presParOf" srcId="{2540FE55-0C6B-4E4C-A7E0-128F01388CCB}" destId="{293B0232-5065-4096-961D-B159DD0BA4A5}" srcOrd="0" destOrd="0" presId="urn:microsoft.com/office/officeart/2005/8/layout/default"/>
    <dgm:cxn modelId="{0714C31D-3056-45E4-BAE1-A1AE96D10CE4}" type="presParOf" srcId="{2540FE55-0C6B-4E4C-A7E0-128F01388CCB}" destId="{3D5683CE-9CC7-441D-91B8-FD822E88D3EE}" srcOrd="1" destOrd="0" presId="urn:microsoft.com/office/officeart/2005/8/layout/default"/>
    <dgm:cxn modelId="{78C39C87-C95F-4B05-9F97-8C67F0F7595B}" type="presParOf" srcId="{2540FE55-0C6B-4E4C-A7E0-128F01388CCB}" destId="{88B34EFD-2951-43B5-BAE0-95089C1EDA5E}" srcOrd="2" destOrd="0" presId="urn:microsoft.com/office/officeart/2005/8/layout/default"/>
    <dgm:cxn modelId="{5E590CB7-8CF1-4ACD-B272-17211310DC05}" type="presParOf" srcId="{2540FE55-0C6B-4E4C-A7E0-128F01388CCB}" destId="{B210FD43-76C1-468A-8B52-AE0A12FF8FC1}" srcOrd="3" destOrd="0" presId="urn:microsoft.com/office/officeart/2005/8/layout/default"/>
    <dgm:cxn modelId="{A97C42FE-8989-45E1-817A-53725BBCBEC7}" type="presParOf" srcId="{2540FE55-0C6B-4E4C-A7E0-128F01388CCB}" destId="{95A98362-9496-4DE7-A51C-1F20E718AFD6}" srcOrd="4" destOrd="0" presId="urn:microsoft.com/office/officeart/2005/8/layout/default"/>
    <dgm:cxn modelId="{A706015B-22D4-43DF-B0FC-5FB816334851}" type="presParOf" srcId="{2540FE55-0C6B-4E4C-A7E0-128F01388CCB}" destId="{A23DF17C-22D1-4A14-B44D-398C4297FCA8}" srcOrd="5" destOrd="0" presId="urn:microsoft.com/office/officeart/2005/8/layout/default"/>
    <dgm:cxn modelId="{468C1DB0-E701-48D0-8E6F-D28FAD12B324}" type="presParOf" srcId="{2540FE55-0C6B-4E4C-A7E0-128F01388CCB}" destId="{F369FE9F-C0ED-4615-BF23-ABA686FD61BE}" srcOrd="6" destOrd="0" presId="urn:microsoft.com/office/officeart/2005/8/layout/default"/>
    <dgm:cxn modelId="{C47B784B-941C-4432-862D-2400074FD88F}" type="presParOf" srcId="{2540FE55-0C6B-4E4C-A7E0-128F01388CCB}" destId="{F9A87E45-022A-46DD-8DC1-6FD26E793B02}" srcOrd="7" destOrd="0" presId="urn:microsoft.com/office/officeart/2005/8/layout/default"/>
    <dgm:cxn modelId="{8D73356B-AA11-44D1-847C-A6C14D42FCCA}" type="presParOf" srcId="{2540FE55-0C6B-4E4C-A7E0-128F01388CCB}" destId="{0069D277-D787-4902-B9B2-7C61D4B0318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F72F5B-90FD-4144-BF26-07ECBF0351D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A156C40C-374F-4F8A-B1B2-CECD07462313}">
      <dgm:prSet phldrT="[Text]"/>
      <dgm:spPr/>
      <dgm:t>
        <a:bodyPr/>
        <a:lstStyle/>
        <a:p>
          <a:pPr>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Columns and Descriptions</a:t>
          </a:r>
          <a:r>
            <a:rPr kumimoji="0" lang="en-US" altLang="en-US" b="0" i="0" u="none" strike="noStrike" cap="none" normalizeH="0" baseline="0" dirty="0">
              <a:ln>
                <a:noFill/>
              </a:ln>
              <a:solidFill>
                <a:schemeClr val="tx1"/>
              </a:solidFill>
              <a:effectLst/>
              <a:latin typeface="Arial" panose="020B0604020202020204" pitchFamily="34" charset="0"/>
            </a:rPr>
            <a:t>:</a:t>
          </a:r>
          <a:endParaRPr lang="en-IN" dirty="0"/>
        </a:p>
      </dgm:t>
    </dgm:pt>
    <dgm:pt modelId="{25FB0DEA-714D-4276-9BAA-D06322F72906}" type="parTrans" cxnId="{7F3B8543-E32F-4880-B268-A530534C44C3}">
      <dgm:prSet/>
      <dgm:spPr/>
      <dgm:t>
        <a:bodyPr/>
        <a:lstStyle/>
        <a:p>
          <a:endParaRPr lang="en-IN"/>
        </a:p>
      </dgm:t>
    </dgm:pt>
    <dgm:pt modelId="{D6288D81-01A0-48EF-AEEA-B34B69E7E4E6}" type="sibTrans" cxnId="{7F3B8543-E32F-4880-B268-A530534C44C3}">
      <dgm:prSet/>
      <dgm:spPr/>
      <dgm:t>
        <a:bodyPr/>
        <a:lstStyle/>
        <a:p>
          <a:endParaRPr lang="en-IN"/>
        </a:p>
      </dgm:t>
    </dgm:pt>
    <dgm:pt modelId="{534371B2-57A2-4BDF-A0BA-1DC542F71C92}">
      <dgm:prSet phldrT="[Text]"/>
      <dgm:spPr/>
      <dgm:t>
        <a:bodyPr/>
        <a:lstStyle/>
        <a:p>
          <a:pPr>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Key Observations</a:t>
          </a:r>
          <a:r>
            <a:rPr kumimoji="0" lang="en-US" altLang="en-US" b="0" i="0" u="none" strike="noStrike" cap="none" normalizeH="0" baseline="0" dirty="0">
              <a:ln>
                <a:noFill/>
              </a:ln>
              <a:solidFill>
                <a:schemeClr val="tx1"/>
              </a:solidFill>
              <a:effectLst/>
              <a:latin typeface="Arial" panose="020B0604020202020204" pitchFamily="34" charset="0"/>
            </a:rPr>
            <a:t>:</a:t>
          </a:r>
          <a:endParaRPr lang="en-IN" dirty="0"/>
        </a:p>
      </dgm:t>
    </dgm:pt>
    <dgm:pt modelId="{3BDA7029-F10D-4D0D-89FD-A27159C56A16}" type="parTrans" cxnId="{B115B4B2-1213-49DB-9B96-A457F6BDBE5E}">
      <dgm:prSet/>
      <dgm:spPr/>
      <dgm:t>
        <a:bodyPr/>
        <a:lstStyle/>
        <a:p>
          <a:endParaRPr lang="en-IN"/>
        </a:p>
      </dgm:t>
    </dgm:pt>
    <dgm:pt modelId="{924F1232-9804-480D-A695-84CE22B2CE64}" type="sibTrans" cxnId="{B115B4B2-1213-49DB-9B96-A457F6BDBE5E}">
      <dgm:prSet/>
      <dgm:spPr/>
      <dgm:t>
        <a:bodyPr/>
        <a:lstStyle/>
        <a:p>
          <a:endParaRPr lang="en-IN"/>
        </a:p>
      </dgm:t>
    </dgm:pt>
    <dgm:pt modelId="{756FFC2F-ACFC-4D8C-A151-F000C7CDEA07}">
      <dgm:prSet/>
      <dgm:spPr/>
      <dgm:t>
        <a:bodyPr/>
        <a:lstStyle/>
        <a:p>
          <a:r>
            <a:rPr kumimoji="0" lang="en-US" altLang="en-US" b="1" i="0" u="none" strike="noStrike" cap="none" normalizeH="0" baseline="0">
              <a:ln>
                <a:noFill/>
              </a:ln>
              <a:solidFill>
                <a:schemeClr val="tx1"/>
              </a:solidFill>
              <a:effectLst/>
              <a:latin typeface="Arial Unicode MS" panose="020B0604020202020204" pitchFamily="34" charset="-128"/>
            </a:rPr>
            <a:t>index</a:t>
          </a:r>
          <a:r>
            <a:rPr kumimoji="0" lang="en-US" altLang="en-US" b="0" i="0" u="none" strike="noStrike" cap="none" normalizeH="0" baseline="0">
              <a:ln>
                <a:noFill/>
              </a:ln>
              <a:solidFill>
                <a:schemeClr val="tx1"/>
              </a:solidFill>
              <a:effectLst/>
            </a:rPr>
            <a:t>: Unique identifier for each product.</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7BC15400-8865-40FB-9447-75EFA4A31892}" type="parTrans" cxnId="{C08226F3-EA31-4867-B6EB-79CCAEEDBC3E}">
      <dgm:prSet/>
      <dgm:spPr/>
      <dgm:t>
        <a:bodyPr/>
        <a:lstStyle/>
        <a:p>
          <a:endParaRPr lang="en-IN"/>
        </a:p>
      </dgm:t>
    </dgm:pt>
    <dgm:pt modelId="{F533F959-555D-482F-B372-EBA0000E82FF}" type="sibTrans" cxnId="{C08226F3-EA31-4867-B6EB-79CCAEEDBC3E}">
      <dgm:prSet/>
      <dgm:spPr/>
      <dgm:t>
        <a:bodyPr/>
        <a:lstStyle/>
        <a:p>
          <a:endParaRPr lang="en-IN"/>
        </a:p>
      </dgm:t>
    </dgm:pt>
    <dgm:pt modelId="{8D968A21-A45E-4AE7-9D6F-928632BC3D0F}">
      <dgm:prSet/>
      <dgm:spPr/>
      <dgm:t>
        <a:bodyPr/>
        <a:lstStyle/>
        <a:p>
          <a:r>
            <a:rPr kumimoji="0" lang="en-US" altLang="en-US" b="1" i="0" u="none" strike="noStrike" cap="none" normalizeH="0" baseline="0">
              <a:ln>
                <a:noFill/>
              </a:ln>
              <a:solidFill>
                <a:schemeClr val="tx1"/>
              </a:solidFill>
              <a:effectLst/>
              <a:latin typeface="Arial Unicode MS" panose="020B0604020202020204" pitchFamily="34" charset="-128"/>
            </a:rPr>
            <a:t>product</a:t>
          </a:r>
          <a:r>
            <a:rPr kumimoji="0" lang="en-US" altLang="en-US" b="0" i="0" u="none" strike="noStrike" cap="none" normalizeH="0" baseline="0">
              <a:ln>
                <a:noFill/>
              </a:ln>
              <a:solidFill>
                <a:schemeClr val="tx1"/>
              </a:solidFill>
              <a:effectLst/>
            </a:rPr>
            <a:t>: Name of the product.</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10F73698-4A67-40F8-BD51-821346D7A5DE}" type="parTrans" cxnId="{AC254583-D9EC-4505-96A0-D5147C9BF94C}">
      <dgm:prSet/>
      <dgm:spPr/>
      <dgm:t>
        <a:bodyPr/>
        <a:lstStyle/>
        <a:p>
          <a:endParaRPr lang="en-IN"/>
        </a:p>
      </dgm:t>
    </dgm:pt>
    <dgm:pt modelId="{1F0F3DB5-E508-4607-8524-4BA26CE121FD}" type="sibTrans" cxnId="{AC254583-D9EC-4505-96A0-D5147C9BF94C}">
      <dgm:prSet/>
      <dgm:spPr/>
      <dgm:t>
        <a:bodyPr/>
        <a:lstStyle/>
        <a:p>
          <a:endParaRPr lang="en-IN"/>
        </a:p>
      </dgm:t>
    </dgm:pt>
    <dgm:pt modelId="{D9E9F5C4-6F8A-483A-BD88-4AF39BFB140A}">
      <dgm:prSet/>
      <dgm:spPr/>
      <dgm:t>
        <a:bodyPr/>
        <a:lstStyle/>
        <a:p>
          <a:r>
            <a:rPr kumimoji="0" lang="en-US" altLang="en-US" b="1" i="0" u="none" strike="noStrike" cap="none" normalizeH="0" baseline="0">
              <a:ln>
                <a:noFill/>
              </a:ln>
              <a:solidFill>
                <a:schemeClr val="tx1"/>
              </a:solidFill>
              <a:effectLst/>
              <a:latin typeface="Arial Unicode MS" panose="020B0604020202020204" pitchFamily="34" charset="-128"/>
            </a:rPr>
            <a:t>category</a:t>
          </a:r>
          <a:r>
            <a:rPr kumimoji="0" lang="en-US" altLang="en-US" b="0" i="0" u="none" strike="noStrike" cap="none" normalizeH="0" baseline="0">
              <a:ln>
                <a:noFill/>
              </a:ln>
              <a:solidFill>
                <a:schemeClr val="tx1"/>
              </a:solidFill>
              <a:effectLst/>
            </a:rPr>
            <a:t>: High-level classification of the product.</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32031216-7535-4982-9342-1320891FB208}" type="parTrans" cxnId="{D54EEAFD-85C0-4363-8379-5DDB82526F9A}">
      <dgm:prSet/>
      <dgm:spPr/>
      <dgm:t>
        <a:bodyPr/>
        <a:lstStyle/>
        <a:p>
          <a:endParaRPr lang="en-IN"/>
        </a:p>
      </dgm:t>
    </dgm:pt>
    <dgm:pt modelId="{F5B8FE3D-269C-43BF-9DB6-DA62D04726D6}" type="sibTrans" cxnId="{D54EEAFD-85C0-4363-8379-5DDB82526F9A}">
      <dgm:prSet/>
      <dgm:spPr/>
      <dgm:t>
        <a:bodyPr/>
        <a:lstStyle/>
        <a:p>
          <a:endParaRPr lang="en-IN"/>
        </a:p>
      </dgm:t>
    </dgm:pt>
    <dgm:pt modelId="{27D3E18F-8335-4B4C-BE78-D0880A4B1FC1}">
      <dgm:prSet/>
      <dgm:spPr/>
      <dgm:t>
        <a:bodyPr/>
        <a:lstStyle/>
        <a:p>
          <a:r>
            <a:rPr kumimoji="0" lang="en-US" altLang="en-US" b="1" i="0" u="none" strike="noStrike" cap="none" normalizeH="0" baseline="0" dirty="0" err="1">
              <a:ln>
                <a:noFill/>
              </a:ln>
              <a:solidFill>
                <a:schemeClr val="tx1"/>
              </a:solidFill>
              <a:effectLst/>
              <a:latin typeface="Arial Unicode MS" panose="020B0604020202020204" pitchFamily="34" charset="-128"/>
            </a:rPr>
            <a:t>sub_category</a:t>
          </a:r>
          <a:r>
            <a:rPr kumimoji="0" lang="en-US" altLang="en-US" b="0" i="0" u="none" strike="noStrike" cap="none" normalizeH="0" baseline="0" dirty="0">
              <a:ln>
                <a:noFill/>
              </a:ln>
              <a:solidFill>
                <a:schemeClr val="tx1"/>
              </a:solidFill>
              <a:effectLst/>
            </a:rPr>
            <a:t>: Sub-classification under each category.</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2AA50D91-47C2-421E-AA2E-06F297814262}" type="parTrans" cxnId="{3086DC8E-31ED-46F0-8328-8CBD47C961DC}">
      <dgm:prSet/>
      <dgm:spPr/>
      <dgm:t>
        <a:bodyPr/>
        <a:lstStyle/>
        <a:p>
          <a:endParaRPr lang="en-IN"/>
        </a:p>
      </dgm:t>
    </dgm:pt>
    <dgm:pt modelId="{B7EBF973-4BDB-4B7A-BD7B-7C3C607DE140}" type="sibTrans" cxnId="{3086DC8E-31ED-46F0-8328-8CBD47C961DC}">
      <dgm:prSet/>
      <dgm:spPr/>
      <dgm:t>
        <a:bodyPr/>
        <a:lstStyle/>
        <a:p>
          <a:endParaRPr lang="en-IN"/>
        </a:p>
      </dgm:t>
    </dgm:pt>
    <dgm:pt modelId="{CC3FFEE2-F84E-4847-8A26-1B2C3927164C}">
      <dgm:prSet/>
      <dgm:spPr/>
      <dgm:t>
        <a:bodyPr/>
        <a:lstStyle/>
        <a:p>
          <a:r>
            <a:rPr kumimoji="0" lang="en-US" altLang="en-US" b="1" i="0" u="none" strike="noStrike" cap="none" normalizeH="0" baseline="0" dirty="0">
              <a:ln>
                <a:noFill/>
              </a:ln>
              <a:solidFill>
                <a:schemeClr val="tx1"/>
              </a:solidFill>
              <a:effectLst/>
              <a:latin typeface="Arial Unicode MS" panose="020B0604020202020204" pitchFamily="34" charset="-128"/>
            </a:rPr>
            <a:t>brand</a:t>
          </a:r>
          <a:r>
            <a:rPr kumimoji="0" lang="en-US" altLang="en-US" b="0" i="0" u="none" strike="noStrike" cap="none" normalizeH="0" baseline="0" dirty="0">
              <a:ln>
                <a:noFill/>
              </a:ln>
              <a:solidFill>
                <a:schemeClr val="tx1"/>
              </a:solidFill>
              <a:effectLst/>
            </a:rPr>
            <a:t>: Brand name of the product.</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F8008913-185C-4F99-893F-EEB4A63B4A8A}" type="parTrans" cxnId="{1CC7FBB7-E5B5-4A8D-800E-24055883AC6F}">
      <dgm:prSet/>
      <dgm:spPr/>
      <dgm:t>
        <a:bodyPr/>
        <a:lstStyle/>
        <a:p>
          <a:endParaRPr lang="en-IN"/>
        </a:p>
      </dgm:t>
    </dgm:pt>
    <dgm:pt modelId="{960E22D9-0C36-44E2-90DC-BAEAEE936CC8}" type="sibTrans" cxnId="{1CC7FBB7-E5B5-4A8D-800E-24055883AC6F}">
      <dgm:prSet/>
      <dgm:spPr/>
      <dgm:t>
        <a:bodyPr/>
        <a:lstStyle/>
        <a:p>
          <a:endParaRPr lang="en-IN"/>
        </a:p>
      </dgm:t>
    </dgm:pt>
    <dgm:pt modelId="{3929AFBE-F929-45C3-911A-76810EB8C364}">
      <dgm:prSet/>
      <dgm:spPr/>
      <dgm:t>
        <a:bodyPr/>
        <a:lstStyle/>
        <a:p>
          <a:r>
            <a:rPr kumimoji="0" lang="en-US" altLang="en-US" b="1" i="0" u="none" strike="noStrike" cap="none" normalizeH="0" baseline="0" dirty="0" err="1">
              <a:ln>
                <a:noFill/>
              </a:ln>
              <a:solidFill>
                <a:schemeClr val="tx1"/>
              </a:solidFill>
              <a:effectLst/>
              <a:latin typeface="Arial Unicode MS" panose="020B0604020202020204" pitchFamily="34" charset="-128"/>
            </a:rPr>
            <a:t>sale_price</a:t>
          </a:r>
          <a:r>
            <a:rPr kumimoji="0" lang="en-US" altLang="en-US" b="0" i="0" u="none" strike="noStrike" cap="none" normalizeH="0" baseline="0" dirty="0">
              <a:ln>
                <a:noFill/>
              </a:ln>
              <a:solidFill>
                <a:schemeClr val="tx1"/>
              </a:solidFill>
              <a:effectLst/>
            </a:rPr>
            <a:t>: Actual selling price of the product.</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7B199632-62B6-4ACC-B26D-74F0FDD465E2}" type="parTrans" cxnId="{DF13E8C8-7470-4A22-9F3E-FE6E2A81E04D}">
      <dgm:prSet/>
      <dgm:spPr/>
      <dgm:t>
        <a:bodyPr/>
        <a:lstStyle/>
        <a:p>
          <a:endParaRPr lang="en-IN"/>
        </a:p>
      </dgm:t>
    </dgm:pt>
    <dgm:pt modelId="{144D00F3-5821-4A4C-A2F5-89B1C8AB0076}" type="sibTrans" cxnId="{DF13E8C8-7470-4A22-9F3E-FE6E2A81E04D}">
      <dgm:prSet/>
      <dgm:spPr/>
      <dgm:t>
        <a:bodyPr/>
        <a:lstStyle/>
        <a:p>
          <a:endParaRPr lang="en-IN"/>
        </a:p>
      </dgm:t>
    </dgm:pt>
    <dgm:pt modelId="{110625C0-ACFC-4199-AE85-2A72D9711E2D}">
      <dgm:prSet/>
      <dgm:spPr/>
      <dgm:t>
        <a:bodyPr/>
        <a:lstStyle/>
        <a:p>
          <a:r>
            <a:rPr kumimoji="0" lang="en-US" altLang="en-US" b="1" i="0" u="none" strike="noStrike" cap="none" normalizeH="0" baseline="0">
              <a:ln>
                <a:noFill/>
              </a:ln>
              <a:solidFill>
                <a:schemeClr val="tx1"/>
              </a:solidFill>
              <a:effectLst/>
              <a:latin typeface="Arial Unicode MS" panose="020B0604020202020204" pitchFamily="34" charset="-128"/>
            </a:rPr>
            <a:t>market_price</a:t>
          </a:r>
          <a:r>
            <a:rPr kumimoji="0" lang="en-US" altLang="en-US" b="0" i="0" u="none" strike="noStrike" cap="none" normalizeH="0" baseline="0">
              <a:ln>
                <a:noFill/>
              </a:ln>
              <a:solidFill>
                <a:schemeClr val="tx1"/>
              </a:solidFill>
              <a:effectLst/>
            </a:rPr>
            <a:t>: Original price before discounts.</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175AEC76-1306-406A-9DA4-9886457D1697}" type="parTrans" cxnId="{8488531F-E89B-4CE9-A8AD-9587D3B850AE}">
      <dgm:prSet/>
      <dgm:spPr/>
      <dgm:t>
        <a:bodyPr/>
        <a:lstStyle/>
        <a:p>
          <a:endParaRPr lang="en-IN"/>
        </a:p>
      </dgm:t>
    </dgm:pt>
    <dgm:pt modelId="{D7086D72-757A-405F-BB23-C983EF6281C9}" type="sibTrans" cxnId="{8488531F-E89B-4CE9-A8AD-9587D3B850AE}">
      <dgm:prSet/>
      <dgm:spPr/>
      <dgm:t>
        <a:bodyPr/>
        <a:lstStyle/>
        <a:p>
          <a:endParaRPr lang="en-IN"/>
        </a:p>
      </dgm:t>
    </dgm:pt>
    <dgm:pt modelId="{56E419DF-B322-4731-A6E0-BCB7C18C8FB8}">
      <dgm:prSet/>
      <dgm:spPr/>
      <dgm:t>
        <a:bodyPr/>
        <a:lstStyle/>
        <a:p>
          <a:r>
            <a:rPr kumimoji="0" lang="en-US" altLang="en-US" b="1" i="0" u="none" strike="noStrike" cap="none" normalizeH="0" baseline="0">
              <a:ln>
                <a:noFill/>
              </a:ln>
              <a:solidFill>
                <a:schemeClr val="tx1"/>
              </a:solidFill>
              <a:effectLst/>
              <a:latin typeface="Arial Unicode MS" panose="020B0604020202020204" pitchFamily="34" charset="-128"/>
            </a:rPr>
            <a:t>type</a:t>
          </a:r>
          <a:r>
            <a:rPr kumimoji="0" lang="en-US" altLang="en-US" b="0" i="0" u="none" strike="noStrike" cap="none" normalizeH="0" baseline="0">
              <a:ln>
                <a:noFill/>
              </a:ln>
              <a:solidFill>
                <a:schemeClr val="tx1"/>
              </a:solidFill>
              <a:effectLst/>
            </a:rPr>
            <a:t>: Classification of the product.</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EAD861A0-01AB-490A-A5D6-291154681930}" type="parTrans" cxnId="{728AEE64-8EE2-4E40-97DE-E986F5686856}">
      <dgm:prSet/>
      <dgm:spPr/>
      <dgm:t>
        <a:bodyPr/>
        <a:lstStyle/>
        <a:p>
          <a:endParaRPr lang="en-IN"/>
        </a:p>
      </dgm:t>
    </dgm:pt>
    <dgm:pt modelId="{B033AD59-2C6E-49EA-8E7F-37BFF39EC58D}" type="sibTrans" cxnId="{728AEE64-8EE2-4E40-97DE-E986F5686856}">
      <dgm:prSet/>
      <dgm:spPr/>
      <dgm:t>
        <a:bodyPr/>
        <a:lstStyle/>
        <a:p>
          <a:endParaRPr lang="en-IN"/>
        </a:p>
      </dgm:t>
    </dgm:pt>
    <dgm:pt modelId="{FA6A7F68-59B8-4803-A087-AF62A940632B}">
      <dgm:prSet/>
      <dgm:spPr/>
      <dgm:t>
        <a:bodyPr/>
        <a:lstStyle/>
        <a:p>
          <a:r>
            <a:rPr kumimoji="0" lang="en-US" altLang="en-US" b="1" i="0" u="none" strike="noStrike" cap="none" normalizeH="0" baseline="0">
              <a:ln>
                <a:noFill/>
              </a:ln>
              <a:solidFill>
                <a:schemeClr val="tx1"/>
              </a:solidFill>
              <a:effectLst/>
              <a:latin typeface="Arial Unicode MS" panose="020B0604020202020204" pitchFamily="34" charset="-128"/>
            </a:rPr>
            <a:t>rating</a:t>
          </a:r>
          <a:r>
            <a:rPr kumimoji="0" lang="en-US" altLang="en-US" b="0" i="0" u="none" strike="noStrike" cap="none" normalizeH="0" baseline="0">
              <a:ln>
                <a:noFill/>
              </a:ln>
              <a:solidFill>
                <a:schemeClr val="tx1"/>
              </a:solidFill>
              <a:effectLst/>
            </a:rPr>
            <a:t>: Customer rating of the product.</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6DD7C0A9-B370-48DC-BD3B-85EB753F91E2}" type="parTrans" cxnId="{E8B92E63-759C-422A-B47B-E51C6468A6D5}">
      <dgm:prSet/>
      <dgm:spPr/>
      <dgm:t>
        <a:bodyPr/>
        <a:lstStyle/>
        <a:p>
          <a:endParaRPr lang="en-IN"/>
        </a:p>
      </dgm:t>
    </dgm:pt>
    <dgm:pt modelId="{97142B5B-2955-45AF-B4AD-51453A7BE1FD}" type="sibTrans" cxnId="{E8B92E63-759C-422A-B47B-E51C6468A6D5}">
      <dgm:prSet/>
      <dgm:spPr/>
      <dgm:t>
        <a:bodyPr/>
        <a:lstStyle/>
        <a:p>
          <a:endParaRPr lang="en-IN"/>
        </a:p>
      </dgm:t>
    </dgm:pt>
    <dgm:pt modelId="{6EF109D0-326F-4A3C-9071-036772E4F310}">
      <dgm:prSet/>
      <dgm:spPr/>
      <dgm:t>
        <a:bodyPr/>
        <a:lstStyle/>
        <a:p>
          <a:r>
            <a:rPr kumimoji="0" lang="en-US" altLang="en-US" b="1" i="0" u="none" strike="noStrike" cap="none" normalizeH="0" baseline="0">
              <a:ln>
                <a:noFill/>
              </a:ln>
              <a:solidFill>
                <a:schemeClr val="tx1"/>
              </a:solidFill>
              <a:effectLst/>
              <a:latin typeface="Arial Unicode MS" panose="020B0604020202020204" pitchFamily="34" charset="-128"/>
            </a:rPr>
            <a:t>description</a:t>
          </a:r>
          <a:r>
            <a:rPr kumimoji="0" lang="en-US" altLang="en-US" b="0" i="0" u="none" strike="noStrike" cap="none" normalizeH="0" baseline="0">
              <a:ln>
                <a:noFill/>
              </a:ln>
              <a:solidFill>
                <a:schemeClr val="tx1"/>
              </a:solidFill>
              <a:effectLst/>
            </a:rPr>
            <a:t>: Text description of the product .</a:t>
          </a:r>
          <a:endParaRPr kumimoji="0" lang="en-US" altLang="en-US" b="0" i="0" u="none" strike="noStrike" cap="none" normalizeH="0" baseline="0" dirty="0">
            <a:ln>
              <a:noFill/>
            </a:ln>
            <a:solidFill>
              <a:schemeClr val="tx1"/>
            </a:solidFill>
            <a:effectLst/>
          </a:endParaRPr>
        </a:p>
      </dgm:t>
    </dgm:pt>
    <dgm:pt modelId="{AA973EA1-9A81-41EF-BA5D-86D95D4CF6B5}" type="parTrans" cxnId="{6FDA87FE-E7EC-4B84-A50F-1647D0485AB7}">
      <dgm:prSet/>
      <dgm:spPr/>
      <dgm:t>
        <a:bodyPr/>
        <a:lstStyle/>
        <a:p>
          <a:endParaRPr lang="en-IN"/>
        </a:p>
      </dgm:t>
    </dgm:pt>
    <dgm:pt modelId="{C0749847-CE02-483B-ADB7-37A86E159495}" type="sibTrans" cxnId="{6FDA87FE-E7EC-4B84-A50F-1647D0485AB7}">
      <dgm:prSet/>
      <dgm:spPr/>
      <dgm:t>
        <a:bodyPr/>
        <a:lstStyle/>
        <a:p>
          <a:endParaRPr lang="en-IN"/>
        </a:p>
      </dgm:t>
    </dgm:pt>
    <dgm:pt modelId="{17AD3877-F982-403D-AF57-B4AEDEF71C69}">
      <dgm:prSet/>
      <dgm:spPr/>
      <dgm:t>
        <a:bodyPr/>
        <a:lstStyle/>
        <a:p>
          <a:r>
            <a:rPr kumimoji="0" lang="en-US" altLang="en-US" b="0" i="0" u="none" strike="noStrike" cap="none" normalizeH="0" baseline="0" dirty="0">
              <a:ln>
                <a:noFill/>
              </a:ln>
              <a:solidFill>
                <a:schemeClr val="tx1"/>
              </a:solidFill>
              <a:effectLst/>
              <a:latin typeface="Arial" panose="020B0604020202020204" pitchFamily="34" charset="0"/>
            </a:rPr>
            <a:t>Missing values are present in </a:t>
          </a:r>
          <a:r>
            <a:rPr kumimoji="0" lang="en-US" altLang="en-US" b="0" i="0" u="none" strike="noStrike" cap="none" normalizeH="0" baseline="0" dirty="0">
              <a:ln>
                <a:noFill/>
              </a:ln>
              <a:solidFill>
                <a:schemeClr val="tx1"/>
              </a:solidFill>
              <a:effectLst/>
              <a:latin typeface="Arial Unicode MS" panose="020B0604020202020204" pitchFamily="34" charset="-128"/>
            </a:rPr>
            <a:t>product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panose="020B0604020202020204" pitchFamily="34" charset="-128"/>
            </a:rPr>
            <a:t>brand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panose="020B0604020202020204" pitchFamily="34" charset="-128"/>
            </a:rPr>
            <a:t>rating</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panose="020B0604020202020204" pitchFamily="34" charset="-128"/>
            </a:rPr>
            <a:t>description</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F5812A40-9B3A-4A0F-98F7-723867A1E49F}" type="parTrans" cxnId="{F47FB86D-571C-4E8E-8248-494BF82C635F}">
      <dgm:prSet/>
      <dgm:spPr/>
      <dgm:t>
        <a:bodyPr/>
        <a:lstStyle/>
        <a:p>
          <a:endParaRPr lang="en-IN"/>
        </a:p>
      </dgm:t>
    </dgm:pt>
    <dgm:pt modelId="{48780EE9-4FFC-4093-B894-7B6C4C4C1015}" type="sibTrans" cxnId="{F47FB86D-571C-4E8E-8248-494BF82C635F}">
      <dgm:prSet/>
      <dgm:spPr/>
      <dgm:t>
        <a:bodyPr/>
        <a:lstStyle/>
        <a:p>
          <a:endParaRPr lang="en-IN"/>
        </a:p>
      </dgm:t>
    </dgm:pt>
    <dgm:pt modelId="{46BFDEBE-4003-43B0-BEE6-CCC8D4E7CE93}">
      <dgm:prSet/>
      <dgm:spPr/>
      <dgm:t>
        <a:bodyPr/>
        <a:lstStyle/>
        <a:p>
          <a:r>
            <a:rPr kumimoji="0" lang="en-US" altLang="en-US" b="0" i="0" u="none" strike="noStrike" cap="none" normalizeH="0" baseline="0">
              <a:ln>
                <a:noFill/>
              </a:ln>
              <a:solidFill>
                <a:schemeClr val="tx1"/>
              </a:solidFill>
              <a:effectLst/>
              <a:latin typeface="Arial" panose="020B0604020202020204" pitchFamily="34" charset="0"/>
            </a:rPr>
            <a:t>Numerical columns (</a:t>
          </a:r>
          <a:r>
            <a:rPr kumimoji="0" lang="en-US" altLang="en-US" b="0" i="0" u="none" strike="noStrike" cap="none" normalizeH="0" baseline="0">
              <a:ln>
                <a:noFill/>
              </a:ln>
              <a:solidFill>
                <a:schemeClr val="tx1"/>
              </a:solidFill>
              <a:effectLst/>
              <a:latin typeface="Arial Unicode MS" panose="020B0604020202020204" pitchFamily="34" charset="-128"/>
            </a:rPr>
            <a:t>sale_price</a:t>
          </a:r>
          <a:r>
            <a:rPr kumimoji="0" lang="en-US" altLang="en-US" b="0" i="0" u="none" strike="noStrike" cap="none" normalizeH="0" baseline="0">
              <a:ln>
                <a:noFill/>
              </a:ln>
              <a:solidFill>
                <a:schemeClr val="tx1"/>
              </a:solidFill>
              <a:effectLst/>
            </a:rPr>
            <a:t>, </a:t>
          </a:r>
          <a:r>
            <a:rPr kumimoji="0" lang="en-US" altLang="en-US" b="0" i="0" u="none" strike="noStrike" cap="none" normalizeH="0" baseline="0">
              <a:ln>
                <a:noFill/>
              </a:ln>
              <a:solidFill>
                <a:schemeClr val="tx1"/>
              </a:solidFill>
              <a:effectLst/>
              <a:latin typeface="Arial Unicode MS" panose="020B0604020202020204" pitchFamily="34" charset="-128"/>
            </a:rPr>
            <a:t>market_price</a:t>
          </a:r>
          <a:r>
            <a:rPr kumimoji="0" lang="en-US" altLang="en-US" b="0" i="0" u="none" strike="noStrike" cap="none" normalizeH="0" baseline="0">
              <a:ln>
                <a:noFill/>
              </a:ln>
              <a:solidFill>
                <a:schemeClr val="tx1"/>
              </a:solidFill>
              <a:effectLst/>
            </a:rPr>
            <a:t>, </a:t>
          </a:r>
          <a:r>
            <a:rPr kumimoji="0" lang="en-US" altLang="en-US" b="0" i="0" u="none" strike="noStrike" cap="none" normalizeH="0" baseline="0">
              <a:ln>
                <a:noFill/>
              </a:ln>
              <a:solidFill>
                <a:schemeClr val="tx1"/>
              </a:solidFill>
              <a:effectLst/>
              <a:latin typeface="Arial Unicode MS" panose="020B0604020202020204" pitchFamily="34" charset="-128"/>
            </a:rPr>
            <a:t>rating</a:t>
          </a:r>
          <a:r>
            <a:rPr kumimoji="0" lang="en-US" altLang="en-US" b="0" i="0" u="none" strike="noStrike" cap="none" normalizeH="0" baseline="0">
              <a:ln>
                <a:noFill/>
              </a:ln>
              <a:solidFill>
                <a:schemeClr val="tx1"/>
              </a:solidFill>
              <a:effectLst/>
            </a:rPr>
            <a:t>) allow for statistical and correlation analysis.</a:t>
          </a:r>
          <a:endParaRPr kumimoji="0" lang="en-US" altLang="en-US" b="0" i="0" u="none" strike="noStrike" cap="none" normalizeH="0" baseline="0" dirty="0">
            <a:ln>
              <a:noFill/>
            </a:ln>
            <a:solidFill>
              <a:schemeClr val="tx1"/>
            </a:solidFill>
            <a:effectLst/>
            <a:latin typeface="Arial" panose="020B0604020202020204" pitchFamily="34" charset="0"/>
          </a:endParaRPr>
        </a:p>
      </dgm:t>
    </dgm:pt>
    <dgm:pt modelId="{E90BAC19-8D31-4412-A179-AEB23876EEDA}" type="parTrans" cxnId="{F48FDC7D-4505-4925-B9E8-EA8C93CD09D8}">
      <dgm:prSet/>
      <dgm:spPr/>
      <dgm:t>
        <a:bodyPr/>
        <a:lstStyle/>
        <a:p>
          <a:endParaRPr lang="en-IN"/>
        </a:p>
      </dgm:t>
    </dgm:pt>
    <dgm:pt modelId="{87229D4A-4974-404E-963E-DEE226A3D5E2}" type="sibTrans" cxnId="{F48FDC7D-4505-4925-B9E8-EA8C93CD09D8}">
      <dgm:prSet/>
      <dgm:spPr/>
      <dgm:t>
        <a:bodyPr/>
        <a:lstStyle/>
        <a:p>
          <a:endParaRPr lang="en-IN"/>
        </a:p>
      </dgm:t>
    </dgm:pt>
    <dgm:pt modelId="{ECFB69C5-5C5E-4987-B24B-A02F7185A91C}">
      <dgm:prSet/>
      <dgm:spPr/>
      <dgm:t>
        <a:bodyPr/>
        <a:lstStyle/>
        <a:p>
          <a:r>
            <a:rPr kumimoji="0" lang="en-US" altLang="en-US" b="0" i="0" u="none" strike="noStrike" cap="none" normalizeH="0" baseline="0" dirty="0">
              <a:ln>
                <a:noFill/>
              </a:ln>
              <a:solidFill>
                <a:schemeClr val="tx1"/>
              </a:solidFill>
              <a:effectLst/>
              <a:latin typeface="Arial" panose="020B0604020202020204" pitchFamily="34" charset="0"/>
            </a:rPr>
            <a:t>Categorical columns (</a:t>
          </a:r>
          <a:r>
            <a:rPr kumimoji="0" lang="en-US" altLang="en-US" b="0" i="0" u="none" strike="noStrike" cap="none" normalizeH="0" baseline="0" dirty="0">
              <a:ln>
                <a:noFill/>
              </a:ln>
              <a:solidFill>
                <a:schemeClr val="tx1"/>
              </a:solidFill>
              <a:effectLst/>
              <a:latin typeface="Arial Unicode MS" panose="020B0604020202020204" pitchFamily="34" charset="-128"/>
            </a:rPr>
            <a:t>category</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sub_category</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panose="020B0604020202020204" pitchFamily="34" charset="-128"/>
            </a:rPr>
            <a:t>brand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panose="020B0604020202020204" pitchFamily="34" charset="-128"/>
            </a:rPr>
            <a:t>type</a:t>
          </a:r>
          <a:r>
            <a:rPr kumimoji="0" lang="en-US" altLang="en-US" b="0" i="0" u="none" strike="noStrike" cap="none" normalizeH="0" baseline="0" dirty="0">
              <a:ln>
                <a:noFill/>
              </a:ln>
              <a:solidFill>
                <a:schemeClr val="tx1"/>
              </a:solidFill>
              <a:effectLst/>
            </a:rPr>
            <a:t>) enable segmentation and comparison.</a:t>
          </a:r>
        </a:p>
      </dgm:t>
    </dgm:pt>
    <dgm:pt modelId="{04C45DE3-E230-4D7B-8AA6-48CC32829FFA}" type="parTrans" cxnId="{E6256116-CD1E-4C1B-8330-5A4AE75501C4}">
      <dgm:prSet/>
      <dgm:spPr/>
      <dgm:t>
        <a:bodyPr/>
        <a:lstStyle/>
        <a:p>
          <a:endParaRPr lang="en-IN"/>
        </a:p>
      </dgm:t>
    </dgm:pt>
    <dgm:pt modelId="{22F7B106-DC47-4CB7-A4AF-A59D9F0C9263}" type="sibTrans" cxnId="{E6256116-CD1E-4C1B-8330-5A4AE75501C4}">
      <dgm:prSet/>
      <dgm:spPr/>
      <dgm:t>
        <a:bodyPr/>
        <a:lstStyle/>
        <a:p>
          <a:endParaRPr lang="en-IN"/>
        </a:p>
      </dgm:t>
    </dgm:pt>
    <dgm:pt modelId="{8D09DC12-B0F2-4C58-81CE-232B854B211F}" type="pres">
      <dgm:prSet presAssocID="{CBF72F5B-90FD-4144-BF26-07ECBF0351D3}" presName="Name0" presStyleCnt="0">
        <dgm:presLayoutVars>
          <dgm:dir/>
          <dgm:animLvl val="lvl"/>
          <dgm:resizeHandles val="exact"/>
        </dgm:presLayoutVars>
      </dgm:prSet>
      <dgm:spPr/>
    </dgm:pt>
    <dgm:pt modelId="{C2C9C02D-6ABD-4E0F-9745-4F8F9F9ECD13}" type="pres">
      <dgm:prSet presAssocID="{A156C40C-374F-4F8A-B1B2-CECD07462313}" presName="composite" presStyleCnt="0"/>
      <dgm:spPr/>
    </dgm:pt>
    <dgm:pt modelId="{A83E1ECA-D507-44EB-960C-1A38494682F2}" type="pres">
      <dgm:prSet presAssocID="{A156C40C-374F-4F8A-B1B2-CECD07462313}" presName="parTx" presStyleLbl="alignNode1" presStyleIdx="0" presStyleCnt="2">
        <dgm:presLayoutVars>
          <dgm:chMax val="0"/>
          <dgm:chPref val="0"/>
          <dgm:bulletEnabled val="1"/>
        </dgm:presLayoutVars>
      </dgm:prSet>
      <dgm:spPr/>
    </dgm:pt>
    <dgm:pt modelId="{85A4CD3B-8092-4379-97B8-8E840A8CCD75}" type="pres">
      <dgm:prSet presAssocID="{A156C40C-374F-4F8A-B1B2-CECD07462313}" presName="desTx" presStyleLbl="alignAccFollowNode1" presStyleIdx="0" presStyleCnt="2">
        <dgm:presLayoutVars>
          <dgm:bulletEnabled val="1"/>
        </dgm:presLayoutVars>
      </dgm:prSet>
      <dgm:spPr/>
    </dgm:pt>
    <dgm:pt modelId="{D8A3B2F8-7DE8-4000-B575-7436406729C5}" type="pres">
      <dgm:prSet presAssocID="{D6288D81-01A0-48EF-AEEA-B34B69E7E4E6}" presName="space" presStyleCnt="0"/>
      <dgm:spPr/>
    </dgm:pt>
    <dgm:pt modelId="{142F94C1-7DBC-4FE6-A01C-8AE3ADAE5BF7}" type="pres">
      <dgm:prSet presAssocID="{534371B2-57A2-4BDF-A0BA-1DC542F71C92}" presName="composite" presStyleCnt="0"/>
      <dgm:spPr/>
    </dgm:pt>
    <dgm:pt modelId="{7973C07C-867A-4F4F-B201-8F7F76B8CD5F}" type="pres">
      <dgm:prSet presAssocID="{534371B2-57A2-4BDF-A0BA-1DC542F71C92}" presName="parTx" presStyleLbl="alignNode1" presStyleIdx="1" presStyleCnt="2">
        <dgm:presLayoutVars>
          <dgm:chMax val="0"/>
          <dgm:chPref val="0"/>
          <dgm:bulletEnabled val="1"/>
        </dgm:presLayoutVars>
      </dgm:prSet>
      <dgm:spPr/>
    </dgm:pt>
    <dgm:pt modelId="{BA64C25D-ED74-4C1A-BE9A-4C33052A9123}" type="pres">
      <dgm:prSet presAssocID="{534371B2-57A2-4BDF-A0BA-1DC542F71C92}" presName="desTx" presStyleLbl="alignAccFollowNode1" presStyleIdx="1" presStyleCnt="2">
        <dgm:presLayoutVars>
          <dgm:bulletEnabled val="1"/>
        </dgm:presLayoutVars>
      </dgm:prSet>
      <dgm:spPr/>
    </dgm:pt>
  </dgm:ptLst>
  <dgm:cxnLst>
    <dgm:cxn modelId="{6DD9610A-6A4F-4693-81F2-DDDFF6243AA5}" type="presOf" srcId="{CBF72F5B-90FD-4144-BF26-07ECBF0351D3}" destId="{8D09DC12-B0F2-4C58-81CE-232B854B211F}" srcOrd="0" destOrd="0" presId="urn:microsoft.com/office/officeart/2005/8/layout/hList1"/>
    <dgm:cxn modelId="{E6256116-CD1E-4C1B-8330-5A4AE75501C4}" srcId="{534371B2-57A2-4BDF-A0BA-1DC542F71C92}" destId="{ECFB69C5-5C5E-4987-B24B-A02F7185A91C}" srcOrd="2" destOrd="0" parTransId="{04C45DE3-E230-4D7B-8AA6-48CC32829FFA}" sibTransId="{22F7B106-DC47-4CB7-A4AF-A59D9F0C9263}"/>
    <dgm:cxn modelId="{A8A6721D-0C47-48AF-ACFF-E2FD015469DF}" type="presOf" srcId="{17AD3877-F982-403D-AF57-B4AEDEF71C69}" destId="{BA64C25D-ED74-4C1A-BE9A-4C33052A9123}" srcOrd="0" destOrd="0" presId="urn:microsoft.com/office/officeart/2005/8/layout/hList1"/>
    <dgm:cxn modelId="{8488531F-E89B-4CE9-A8AD-9587D3B850AE}" srcId="{A156C40C-374F-4F8A-B1B2-CECD07462313}" destId="{110625C0-ACFC-4199-AE85-2A72D9711E2D}" srcOrd="6" destOrd="0" parTransId="{175AEC76-1306-406A-9DA4-9886457D1697}" sibTransId="{D7086D72-757A-405F-BB23-C983EF6281C9}"/>
    <dgm:cxn modelId="{8DFC8421-342A-4179-998F-3190CE897AD7}" type="presOf" srcId="{756FFC2F-ACFC-4D8C-A151-F000C7CDEA07}" destId="{85A4CD3B-8092-4379-97B8-8E840A8CCD75}" srcOrd="0" destOrd="0" presId="urn:microsoft.com/office/officeart/2005/8/layout/hList1"/>
    <dgm:cxn modelId="{FD2C705D-DC71-4B7D-8E6B-5828DBED4BD5}" type="presOf" srcId="{27D3E18F-8335-4B4C-BE78-D0880A4B1FC1}" destId="{85A4CD3B-8092-4379-97B8-8E840A8CCD75}" srcOrd="0" destOrd="3" presId="urn:microsoft.com/office/officeart/2005/8/layout/hList1"/>
    <dgm:cxn modelId="{E8B92E63-759C-422A-B47B-E51C6468A6D5}" srcId="{A156C40C-374F-4F8A-B1B2-CECD07462313}" destId="{FA6A7F68-59B8-4803-A087-AF62A940632B}" srcOrd="8" destOrd="0" parTransId="{6DD7C0A9-B370-48DC-BD3B-85EB753F91E2}" sibTransId="{97142B5B-2955-45AF-B4AD-51453A7BE1FD}"/>
    <dgm:cxn modelId="{7F3B8543-E32F-4880-B268-A530534C44C3}" srcId="{CBF72F5B-90FD-4144-BF26-07ECBF0351D3}" destId="{A156C40C-374F-4F8A-B1B2-CECD07462313}" srcOrd="0" destOrd="0" parTransId="{25FB0DEA-714D-4276-9BAA-D06322F72906}" sibTransId="{D6288D81-01A0-48EF-AEEA-B34B69E7E4E6}"/>
    <dgm:cxn modelId="{728AEE64-8EE2-4E40-97DE-E986F5686856}" srcId="{A156C40C-374F-4F8A-B1B2-CECD07462313}" destId="{56E419DF-B322-4731-A6E0-BCB7C18C8FB8}" srcOrd="7" destOrd="0" parTransId="{EAD861A0-01AB-490A-A5D6-291154681930}" sibTransId="{B033AD59-2C6E-49EA-8E7F-37BFF39EC58D}"/>
    <dgm:cxn modelId="{C8E13F6D-3514-41BE-866C-628EB70F2D3F}" type="presOf" srcId="{110625C0-ACFC-4199-AE85-2A72D9711E2D}" destId="{85A4CD3B-8092-4379-97B8-8E840A8CCD75}" srcOrd="0" destOrd="6" presId="urn:microsoft.com/office/officeart/2005/8/layout/hList1"/>
    <dgm:cxn modelId="{F47FB86D-571C-4E8E-8248-494BF82C635F}" srcId="{534371B2-57A2-4BDF-A0BA-1DC542F71C92}" destId="{17AD3877-F982-403D-AF57-B4AEDEF71C69}" srcOrd="0" destOrd="0" parTransId="{F5812A40-9B3A-4A0F-98F7-723867A1E49F}" sibTransId="{48780EE9-4FFC-4093-B894-7B6C4C4C1015}"/>
    <dgm:cxn modelId="{F48FDC7D-4505-4925-B9E8-EA8C93CD09D8}" srcId="{534371B2-57A2-4BDF-A0BA-1DC542F71C92}" destId="{46BFDEBE-4003-43B0-BEE6-CCC8D4E7CE93}" srcOrd="1" destOrd="0" parTransId="{E90BAC19-8D31-4412-A179-AEB23876EEDA}" sibTransId="{87229D4A-4974-404E-963E-DEE226A3D5E2}"/>
    <dgm:cxn modelId="{AC254583-D9EC-4505-96A0-D5147C9BF94C}" srcId="{A156C40C-374F-4F8A-B1B2-CECD07462313}" destId="{8D968A21-A45E-4AE7-9D6F-928632BC3D0F}" srcOrd="1" destOrd="0" parTransId="{10F73698-4A67-40F8-BD51-821346D7A5DE}" sibTransId="{1F0F3DB5-E508-4607-8524-4BA26CE121FD}"/>
    <dgm:cxn modelId="{3086DC8E-31ED-46F0-8328-8CBD47C961DC}" srcId="{A156C40C-374F-4F8A-B1B2-CECD07462313}" destId="{27D3E18F-8335-4B4C-BE78-D0880A4B1FC1}" srcOrd="3" destOrd="0" parTransId="{2AA50D91-47C2-421E-AA2E-06F297814262}" sibTransId="{B7EBF973-4BDB-4B7A-BD7B-7C3C607DE140}"/>
    <dgm:cxn modelId="{4FFD778F-AD04-4C3F-BE51-6FEF8EB694D7}" type="presOf" srcId="{D9E9F5C4-6F8A-483A-BD88-4AF39BFB140A}" destId="{85A4CD3B-8092-4379-97B8-8E840A8CCD75}" srcOrd="0" destOrd="2" presId="urn:microsoft.com/office/officeart/2005/8/layout/hList1"/>
    <dgm:cxn modelId="{C9161396-5B6A-497F-8EE4-36573CD19607}" type="presOf" srcId="{46BFDEBE-4003-43B0-BEE6-CCC8D4E7CE93}" destId="{BA64C25D-ED74-4C1A-BE9A-4C33052A9123}" srcOrd="0" destOrd="1" presId="urn:microsoft.com/office/officeart/2005/8/layout/hList1"/>
    <dgm:cxn modelId="{25DAE299-712F-4C35-BA7A-00706C4E2734}" type="presOf" srcId="{56E419DF-B322-4731-A6E0-BCB7C18C8FB8}" destId="{85A4CD3B-8092-4379-97B8-8E840A8CCD75}" srcOrd="0" destOrd="7" presId="urn:microsoft.com/office/officeart/2005/8/layout/hList1"/>
    <dgm:cxn modelId="{B6D35A9B-5085-44C4-8577-062C8164E745}" type="presOf" srcId="{8D968A21-A45E-4AE7-9D6F-928632BC3D0F}" destId="{85A4CD3B-8092-4379-97B8-8E840A8CCD75}" srcOrd="0" destOrd="1" presId="urn:microsoft.com/office/officeart/2005/8/layout/hList1"/>
    <dgm:cxn modelId="{EF62E49D-6FEC-4E85-8EF8-E9AA2DF28B33}" type="presOf" srcId="{FA6A7F68-59B8-4803-A087-AF62A940632B}" destId="{85A4CD3B-8092-4379-97B8-8E840A8CCD75}" srcOrd="0" destOrd="8" presId="urn:microsoft.com/office/officeart/2005/8/layout/hList1"/>
    <dgm:cxn modelId="{B115B4B2-1213-49DB-9B96-A457F6BDBE5E}" srcId="{CBF72F5B-90FD-4144-BF26-07ECBF0351D3}" destId="{534371B2-57A2-4BDF-A0BA-1DC542F71C92}" srcOrd="1" destOrd="0" parTransId="{3BDA7029-F10D-4D0D-89FD-A27159C56A16}" sibTransId="{924F1232-9804-480D-A695-84CE22B2CE64}"/>
    <dgm:cxn modelId="{312D4CB6-9D18-4F2D-A6D4-AA1590BEBE7D}" type="presOf" srcId="{6EF109D0-326F-4A3C-9071-036772E4F310}" destId="{85A4CD3B-8092-4379-97B8-8E840A8CCD75}" srcOrd="0" destOrd="9" presId="urn:microsoft.com/office/officeart/2005/8/layout/hList1"/>
    <dgm:cxn modelId="{1CC7FBB7-E5B5-4A8D-800E-24055883AC6F}" srcId="{A156C40C-374F-4F8A-B1B2-CECD07462313}" destId="{CC3FFEE2-F84E-4847-8A26-1B2C3927164C}" srcOrd="4" destOrd="0" parTransId="{F8008913-185C-4F99-893F-EEB4A63B4A8A}" sibTransId="{960E22D9-0C36-44E2-90DC-BAEAEE936CC8}"/>
    <dgm:cxn modelId="{93AD51BA-26FC-474B-BF36-65F7D4A63ECA}" type="presOf" srcId="{ECFB69C5-5C5E-4987-B24B-A02F7185A91C}" destId="{BA64C25D-ED74-4C1A-BE9A-4C33052A9123}" srcOrd="0" destOrd="2" presId="urn:microsoft.com/office/officeart/2005/8/layout/hList1"/>
    <dgm:cxn modelId="{F115FAC5-4E1C-4A71-8CAC-BBEA97C77A8E}" type="presOf" srcId="{CC3FFEE2-F84E-4847-8A26-1B2C3927164C}" destId="{85A4CD3B-8092-4379-97B8-8E840A8CCD75}" srcOrd="0" destOrd="4" presId="urn:microsoft.com/office/officeart/2005/8/layout/hList1"/>
    <dgm:cxn modelId="{DF13E8C8-7470-4A22-9F3E-FE6E2A81E04D}" srcId="{A156C40C-374F-4F8A-B1B2-CECD07462313}" destId="{3929AFBE-F929-45C3-911A-76810EB8C364}" srcOrd="5" destOrd="0" parTransId="{7B199632-62B6-4ACC-B26D-74F0FDD465E2}" sibTransId="{144D00F3-5821-4A4C-A2F5-89B1C8AB0076}"/>
    <dgm:cxn modelId="{5A52BBD5-E945-4B36-8965-86237D8941C0}" type="presOf" srcId="{534371B2-57A2-4BDF-A0BA-1DC542F71C92}" destId="{7973C07C-867A-4F4F-B201-8F7F76B8CD5F}" srcOrd="0" destOrd="0" presId="urn:microsoft.com/office/officeart/2005/8/layout/hList1"/>
    <dgm:cxn modelId="{779DC1DC-D864-42A2-B98F-A8B6E869E6DE}" type="presOf" srcId="{3929AFBE-F929-45C3-911A-76810EB8C364}" destId="{85A4CD3B-8092-4379-97B8-8E840A8CCD75}" srcOrd="0" destOrd="5" presId="urn:microsoft.com/office/officeart/2005/8/layout/hList1"/>
    <dgm:cxn modelId="{C840C0E7-513F-421C-99AC-AA317F8CA418}" type="presOf" srcId="{A156C40C-374F-4F8A-B1B2-CECD07462313}" destId="{A83E1ECA-D507-44EB-960C-1A38494682F2}" srcOrd="0" destOrd="0" presId="urn:microsoft.com/office/officeart/2005/8/layout/hList1"/>
    <dgm:cxn modelId="{C08226F3-EA31-4867-B6EB-79CCAEEDBC3E}" srcId="{A156C40C-374F-4F8A-B1B2-CECD07462313}" destId="{756FFC2F-ACFC-4D8C-A151-F000C7CDEA07}" srcOrd="0" destOrd="0" parTransId="{7BC15400-8865-40FB-9447-75EFA4A31892}" sibTransId="{F533F959-555D-482F-B372-EBA0000E82FF}"/>
    <dgm:cxn modelId="{D54EEAFD-85C0-4363-8379-5DDB82526F9A}" srcId="{A156C40C-374F-4F8A-B1B2-CECD07462313}" destId="{D9E9F5C4-6F8A-483A-BD88-4AF39BFB140A}" srcOrd="2" destOrd="0" parTransId="{32031216-7535-4982-9342-1320891FB208}" sibTransId="{F5B8FE3D-269C-43BF-9DB6-DA62D04726D6}"/>
    <dgm:cxn modelId="{6FDA87FE-E7EC-4B84-A50F-1647D0485AB7}" srcId="{A156C40C-374F-4F8A-B1B2-CECD07462313}" destId="{6EF109D0-326F-4A3C-9071-036772E4F310}" srcOrd="9" destOrd="0" parTransId="{AA973EA1-9A81-41EF-BA5D-86D95D4CF6B5}" sibTransId="{C0749847-CE02-483B-ADB7-37A86E159495}"/>
    <dgm:cxn modelId="{CECC6436-148D-47AD-8C48-1E06188EC5A4}" type="presParOf" srcId="{8D09DC12-B0F2-4C58-81CE-232B854B211F}" destId="{C2C9C02D-6ABD-4E0F-9745-4F8F9F9ECD13}" srcOrd="0" destOrd="0" presId="urn:microsoft.com/office/officeart/2005/8/layout/hList1"/>
    <dgm:cxn modelId="{0473AEB5-3D2B-49DF-A0A4-D7DA0648F786}" type="presParOf" srcId="{C2C9C02D-6ABD-4E0F-9745-4F8F9F9ECD13}" destId="{A83E1ECA-D507-44EB-960C-1A38494682F2}" srcOrd="0" destOrd="0" presId="urn:microsoft.com/office/officeart/2005/8/layout/hList1"/>
    <dgm:cxn modelId="{B199536A-4C55-485B-9977-C62E7B3742BF}" type="presParOf" srcId="{C2C9C02D-6ABD-4E0F-9745-4F8F9F9ECD13}" destId="{85A4CD3B-8092-4379-97B8-8E840A8CCD75}" srcOrd="1" destOrd="0" presId="urn:microsoft.com/office/officeart/2005/8/layout/hList1"/>
    <dgm:cxn modelId="{3351B237-CAFF-4182-8787-CE0A40E08C1F}" type="presParOf" srcId="{8D09DC12-B0F2-4C58-81CE-232B854B211F}" destId="{D8A3B2F8-7DE8-4000-B575-7436406729C5}" srcOrd="1" destOrd="0" presId="urn:microsoft.com/office/officeart/2005/8/layout/hList1"/>
    <dgm:cxn modelId="{105A8F5D-7726-42EA-B4D2-E3F286C49CCB}" type="presParOf" srcId="{8D09DC12-B0F2-4C58-81CE-232B854B211F}" destId="{142F94C1-7DBC-4FE6-A01C-8AE3ADAE5BF7}" srcOrd="2" destOrd="0" presId="urn:microsoft.com/office/officeart/2005/8/layout/hList1"/>
    <dgm:cxn modelId="{3B4C67E9-DA4C-43FA-8A1C-060DB9A11FCD}" type="presParOf" srcId="{142F94C1-7DBC-4FE6-A01C-8AE3ADAE5BF7}" destId="{7973C07C-867A-4F4F-B201-8F7F76B8CD5F}" srcOrd="0" destOrd="0" presId="urn:microsoft.com/office/officeart/2005/8/layout/hList1"/>
    <dgm:cxn modelId="{07E22A63-43EE-4842-A284-93876D7BDE21}" type="presParOf" srcId="{142F94C1-7DBC-4FE6-A01C-8AE3ADAE5BF7}" destId="{BA64C25D-ED74-4C1A-BE9A-4C33052A912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D7553-4554-416C-95B0-970E71E9A3D5}">
      <dsp:nvSpPr>
        <dsp:cNvPr id="0" name=""/>
        <dsp:cNvSpPr/>
      </dsp:nvSpPr>
      <dsp:spPr>
        <a:xfrm rot="5400000">
          <a:off x="-153920" y="154361"/>
          <a:ext cx="1026138" cy="7182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Font typeface="+mj-lt"/>
            <a:buNone/>
          </a:pPr>
          <a:r>
            <a:rPr lang="en-US" sz="600" b="1" kern="1200" dirty="0">
              <a:cs typeface="Times New Roman" panose="02020603050405020304" pitchFamily="18" charset="0"/>
            </a:rPr>
            <a:t>Pricing and Discounts</a:t>
          </a:r>
          <a:endParaRPr lang="en-IN" sz="600" kern="1200" dirty="0"/>
        </a:p>
      </dsp:txBody>
      <dsp:txXfrm rot="-5400000">
        <a:off x="1" y="359588"/>
        <a:ext cx="718296" cy="307842"/>
      </dsp:txXfrm>
    </dsp:sp>
    <dsp:sp modelId="{E005B6AE-18A8-4607-8262-E1672AFD1E13}">
      <dsp:nvSpPr>
        <dsp:cNvPr id="0" name=""/>
        <dsp:cNvSpPr/>
      </dsp:nvSpPr>
      <dsp:spPr>
        <a:xfrm rot="5400000">
          <a:off x="4913121" y="-4194383"/>
          <a:ext cx="666989" cy="905663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cs typeface="Times New Roman" panose="02020603050405020304" pitchFamily="18" charset="0"/>
            </a:rPr>
            <a:t>How do the sale prices compare to market prices across different product categories and sub-categories?</a:t>
          </a:r>
          <a:endParaRPr lang="en-US" sz="1300" kern="1200" dirty="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kern="1200">
              <a:cs typeface="Times New Roman" panose="02020603050405020304" pitchFamily="18" charset="0"/>
            </a:rPr>
            <a:t>What are the patterns in discount amounts and percentages across brands, categories, and product types?</a:t>
          </a:r>
          <a:endParaRPr lang="en-US" sz="1300" kern="1200" dirty="0">
            <a:cs typeface="Times New Roman" panose="02020603050405020304" pitchFamily="18" charset="0"/>
          </a:endParaRPr>
        </a:p>
      </dsp:txBody>
      <dsp:txXfrm rot="-5400000">
        <a:off x="718296" y="33002"/>
        <a:ext cx="9024079" cy="601869"/>
      </dsp:txXfrm>
    </dsp:sp>
    <dsp:sp modelId="{1F3BAF85-0202-4D6E-AD22-0F90BF56D7DC}">
      <dsp:nvSpPr>
        <dsp:cNvPr id="0" name=""/>
        <dsp:cNvSpPr/>
      </dsp:nvSpPr>
      <dsp:spPr>
        <a:xfrm rot="5400000">
          <a:off x="-153920" y="1062535"/>
          <a:ext cx="1026138" cy="7182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Font typeface="+mj-lt"/>
            <a:buNone/>
          </a:pPr>
          <a:r>
            <a:rPr lang="en-US" sz="600" b="1" kern="1200" dirty="0">
              <a:cs typeface="Times New Roman" panose="02020603050405020304" pitchFamily="18" charset="0"/>
            </a:rPr>
            <a:t>Product Categories and Brands</a:t>
          </a:r>
          <a:endParaRPr lang="en-IN" sz="600" kern="1200" dirty="0"/>
        </a:p>
      </dsp:txBody>
      <dsp:txXfrm rot="-5400000">
        <a:off x="1" y="1267762"/>
        <a:ext cx="718296" cy="307842"/>
      </dsp:txXfrm>
    </dsp:sp>
    <dsp:sp modelId="{282D49CB-711A-4B83-8BC1-01642D478E9F}">
      <dsp:nvSpPr>
        <dsp:cNvPr id="0" name=""/>
        <dsp:cNvSpPr/>
      </dsp:nvSpPr>
      <dsp:spPr>
        <a:xfrm rot="5400000">
          <a:off x="4913121" y="-3286210"/>
          <a:ext cx="666989" cy="905663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cs typeface="Times New Roman" panose="02020603050405020304" pitchFamily="18" charset="0"/>
            </a:rPr>
            <a:t>Which categories, sub-categories, and brands have the highest product representation?</a:t>
          </a:r>
          <a:endParaRPr lang="en-US" sz="1300" kern="1200" dirty="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kern="1200" dirty="0">
              <a:cs typeface="Times New Roman" panose="02020603050405020304" pitchFamily="18" charset="0"/>
            </a:rPr>
            <a:t>Are there specific brands or sub-categories associated with higher discounts or better customer ratings?</a:t>
          </a:r>
        </a:p>
      </dsp:txBody>
      <dsp:txXfrm rot="-5400000">
        <a:off x="718296" y="941175"/>
        <a:ext cx="9024079" cy="601869"/>
      </dsp:txXfrm>
    </dsp:sp>
    <dsp:sp modelId="{1FE4DFA3-FAF9-4C2F-9804-FD99A2938D62}">
      <dsp:nvSpPr>
        <dsp:cNvPr id="0" name=""/>
        <dsp:cNvSpPr/>
      </dsp:nvSpPr>
      <dsp:spPr>
        <a:xfrm rot="5400000">
          <a:off x="-153920" y="1970709"/>
          <a:ext cx="1026138" cy="7182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Font typeface="+mj-lt"/>
            <a:buNone/>
          </a:pPr>
          <a:r>
            <a:rPr lang="en-US" sz="600" b="1" kern="1200" dirty="0">
              <a:cs typeface="Times New Roman" panose="02020603050405020304" pitchFamily="18" charset="0"/>
            </a:rPr>
            <a:t>Customer Ratings</a:t>
          </a:r>
          <a:endParaRPr lang="en-IN" sz="600" kern="1200" dirty="0"/>
        </a:p>
      </dsp:txBody>
      <dsp:txXfrm rot="-5400000">
        <a:off x="1" y="2175936"/>
        <a:ext cx="718296" cy="307842"/>
      </dsp:txXfrm>
    </dsp:sp>
    <dsp:sp modelId="{80ADD59D-D5D0-40C1-A4E7-609E463A8F5E}">
      <dsp:nvSpPr>
        <dsp:cNvPr id="0" name=""/>
        <dsp:cNvSpPr/>
      </dsp:nvSpPr>
      <dsp:spPr>
        <a:xfrm rot="5400000">
          <a:off x="4913121" y="-2378036"/>
          <a:ext cx="666989" cy="905663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cs typeface="Times New Roman" panose="02020603050405020304" pitchFamily="18" charset="0"/>
            </a:rPr>
            <a:t>What is the distribution of product ratings, and how do ratings vary across different categories and brands?</a:t>
          </a:r>
          <a:endParaRPr lang="en-US" sz="1300" kern="1200" dirty="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kern="1200">
              <a:cs typeface="Times New Roman" panose="02020603050405020304" pitchFamily="18" charset="0"/>
            </a:rPr>
            <a:t>Are there any relationships between ratings, pricing, and discounts?</a:t>
          </a:r>
          <a:endParaRPr lang="en-US" sz="1300" kern="1200" dirty="0">
            <a:cs typeface="Times New Roman" panose="02020603050405020304" pitchFamily="18" charset="0"/>
          </a:endParaRPr>
        </a:p>
      </dsp:txBody>
      <dsp:txXfrm rot="-5400000">
        <a:off x="718296" y="1849349"/>
        <a:ext cx="9024079" cy="601869"/>
      </dsp:txXfrm>
    </dsp:sp>
    <dsp:sp modelId="{1616DD06-C186-4985-A018-809EB0127D5D}">
      <dsp:nvSpPr>
        <dsp:cNvPr id="0" name=""/>
        <dsp:cNvSpPr/>
      </dsp:nvSpPr>
      <dsp:spPr>
        <a:xfrm rot="5400000">
          <a:off x="-153920" y="2878882"/>
          <a:ext cx="1026138" cy="7182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Font typeface="+mj-lt"/>
            <a:buNone/>
          </a:pPr>
          <a:r>
            <a:rPr lang="en-US" sz="600" b="1" kern="1200" dirty="0">
              <a:cs typeface="Times New Roman" panose="02020603050405020304" pitchFamily="18" charset="0"/>
            </a:rPr>
            <a:t>Customer Ratings</a:t>
          </a:r>
          <a:endParaRPr lang="en-IN" sz="600" kern="1200" dirty="0"/>
        </a:p>
      </dsp:txBody>
      <dsp:txXfrm rot="-5400000">
        <a:off x="1" y="3084109"/>
        <a:ext cx="718296" cy="307842"/>
      </dsp:txXfrm>
    </dsp:sp>
    <dsp:sp modelId="{B56AFE5B-1457-4C39-89BA-107533757EE2}">
      <dsp:nvSpPr>
        <dsp:cNvPr id="0" name=""/>
        <dsp:cNvSpPr/>
      </dsp:nvSpPr>
      <dsp:spPr>
        <a:xfrm rot="5400000">
          <a:off x="4913121" y="-1469862"/>
          <a:ext cx="666989" cy="905663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cs typeface="Times New Roman" panose="02020603050405020304" pitchFamily="18" charset="0"/>
            </a:rPr>
            <a:t>What is the distribution of product ratings, and how do ratings vary across different categories and brands?</a:t>
          </a:r>
        </a:p>
        <a:p>
          <a:pPr marL="114300" lvl="1" indent="-114300" algn="l" defTabSz="577850">
            <a:lnSpc>
              <a:spcPct val="90000"/>
            </a:lnSpc>
            <a:spcBef>
              <a:spcPct val="0"/>
            </a:spcBef>
            <a:spcAft>
              <a:spcPct val="15000"/>
            </a:spcAft>
            <a:buChar char="•"/>
          </a:pPr>
          <a:r>
            <a:rPr lang="en-US" sz="1300" kern="1200">
              <a:cs typeface="Times New Roman" panose="02020603050405020304" pitchFamily="18" charset="0"/>
            </a:rPr>
            <a:t>Are there any relationships between ratings, pricing, and discounts?</a:t>
          </a:r>
          <a:endParaRPr lang="en-US" sz="1300" kern="1200" dirty="0">
            <a:cs typeface="Times New Roman" panose="02020603050405020304" pitchFamily="18" charset="0"/>
          </a:endParaRPr>
        </a:p>
      </dsp:txBody>
      <dsp:txXfrm rot="-5400000">
        <a:off x="718296" y="2757523"/>
        <a:ext cx="9024079" cy="601869"/>
      </dsp:txXfrm>
    </dsp:sp>
    <dsp:sp modelId="{4C5FFDAA-CA92-4FEA-97B9-8263FE34B8BD}">
      <dsp:nvSpPr>
        <dsp:cNvPr id="0" name=""/>
        <dsp:cNvSpPr/>
      </dsp:nvSpPr>
      <dsp:spPr>
        <a:xfrm rot="5400000">
          <a:off x="-153920" y="3787056"/>
          <a:ext cx="1026138" cy="71829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Font typeface="+mj-lt"/>
            <a:buNone/>
          </a:pPr>
          <a:r>
            <a:rPr lang="en-US" sz="600" b="1" kern="1200" dirty="0">
              <a:cs typeface="Times New Roman" panose="02020603050405020304" pitchFamily="18" charset="0"/>
            </a:rPr>
            <a:t>Impactful Recommendations</a:t>
          </a:r>
          <a:endParaRPr lang="en-IN" sz="600" kern="1200" dirty="0"/>
        </a:p>
      </dsp:txBody>
      <dsp:txXfrm rot="-5400000">
        <a:off x="1" y="3992283"/>
        <a:ext cx="718296" cy="307842"/>
      </dsp:txXfrm>
    </dsp:sp>
    <dsp:sp modelId="{9725D5F7-0237-4B36-95DD-560315FE3ACE}">
      <dsp:nvSpPr>
        <dsp:cNvPr id="0" name=""/>
        <dsp:cNvSpPr/>
      </dsp:nvSpPr>
      <dsp:spPr>
        <a:xfrm rot="5400000">
          <a:off x="4913121" y="-561688"/>
          <a:ext cx="666989" cy="905663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cs typeface="Times New Roman" panose="02020603050405020304" pitchFamily="18" charset="0"/>
            </a:rPr>
            <a:t>How can BigBasket optimize its pricing and discount strategies to maximize revenue and customer satisfaction?</a:t>
          </a:r>
          <a:endParaRPr lang="en-US" sz="1300" kern="1200" dirty="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kern="1200">
              <a:cs typeface="Times New Roman" panose="02020603050405020304" pitchFamily="18" charset="0"/>
            </a:rPr>
            <a:t>Which underperforming products or brands could benefit from targeted promotions or improvements?</a:t>
          </a:r>
          <a:endParaRPr lang="en-US" sz="1300" kern="1200" dirty="0">
            <a:cs typeface="Times New Roman" panose="02020603050405020304" pitchFamily="18" charset="0"/>
          </a:endParaRPr>
        </a:p>
      </dsp:txBody>
      <dsp:txXfrm rot="-5400000">
        <a:off x="718296" y="3665697"/>
        <a:ext cx="9024079" cy="601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3B0232-5065-4096-961D-B159DD0BA4A5}">
      <dsp:nvSpPr>
        <dsp:cNvPr id="0" name=""/>
        <dsp:cNvSpPr/>
      </dsp:nvSpPr>
      <dsp:spPr>
        <a:xfrm>
          <a:off x="0" y="488354"/>
          <a:ext cx="3640931" cy="21845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IN" sz="1400" b="1" i="0" kern="1200" dirty="0">
              <a:latin typeface="+mj-lt"/>
              <a:cs typeface="Times New Roman" panose="02020603050405020304" pitchFamily="18" charset="0"/>
            </a:rPr>
            <a:t>Dataset Understanding and Cleaning</a:t>
          </a:r>
          <a:endParaRPr lang="en-IN" sz="1400" kern="1200" dirty="0">
            <a:latin typeface="+mj-lt"/>
            <a:cs typeface="Times New Roman" panose="02020603050405020304" pitchFamily="18" charset="0"/>
          </a:endParaRPr>
        </a:p>
        <a:p>
          <a:pPr marL="114300" lvl="1"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Load the dataset and explore its structure, dimensions, and column types.</a:t>
          </a:r>
        </a:p>
        <a:p>
          <a:pPr marL="114300" lvl="1"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Handle missing values in columns like product, brand, description, and rating based on their significance.</a:t>
          </a:r>
        </a:p>
        <a:p>
          <a:pPr marL="114300" lvl="1"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Check for and handle outliers in numerical columns like </a:t>
          </a:r>
          <a:r>
            <a:rPr lang="en-US" sz="1400" b="0" i="0" kern="1200" dirty="0" err="1">
              <a:latin typeface="+mj-lt"/>
              <a:cs typeface="Times New Roman" panose="02020603050405020304" pitchFamily="18" charset="0"/>
            </a:rPr>
            <a:t>sale_price</a:t>
          </a:r>
          <a:r>
            <a:rPr lang="en-US" sz="1400" b="0" i="0" kern="1200" dirty="0">
              <a:latin typeface="+mj-lt"/>
              <a:cs typeface="Times New Roman" panose="02020603050405020304" pitchFamily="18" charset="0"/>
            </a:rPr>
            <a:t>, </a:t>
          </a:r>
          <a:r>
            <a:rPr lang="en-US" sz="1400" b="0" i="0" kern="1200" dirty="0" err="1">
              <a:latin typeface="+mj-lt"/>
              <a:cs typeface="Times New Roman" panose="02020603050405020304" pitchFamily="18" charset="0"/>
            </a:rPr>
            <a:t>market_price</a:t>
          </a:r>
          <a:r>
            <a:rPr lang="en-US" sz="1400" b="0" i="0" kern="1200" dirty="0">
              <a:latin typeface="+mj-lt"/>
              <a:cs typeface="Times New Roman" panose="02020603050405020304" pitchFamily="18" charset="0"/>
            </a:rPr>
            <a:t>, and rating.</a:t>
          </a:r>
        </a:p>
      </dsp:txBody>
      <dsp:txXfrm>
        <a:off x="0" y="488354"/>
        <a:ext cx="3640931" cy="2184558"/>
      </dsp:txXfrm>
    </dsp:sp>
    <dsp:sp modelId="{88B34EFD-2951-43B5-BAE0-95089C1EDA5E}">
      <dsp:nvSpPr>
        <dsp:cNvPr id="0" name=""/>
        <dsp:cNvSpPr/>
      </dsp:nvSpPr>
      <dsp:spPr>
        <a:xfrm>
          <a:off x="4005024" y="488354"/>
          <a:ext cx="3640931" cy="21845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IN" sz="1400" b="1" i="0" kern="1200">
              <a:latin typeface="+mj-lt"/>
              <a:cs typeface="Times New Roman" panose="02020603050405020304" pitchFamily="18" charset="0"/>
            </a:rPr>
            <a:t>Feature </a:t>
          </a:r>
          <a:r>
            <a:rPr lang="en-IN" sz="1400" b="1" i="0" kern="1200" dirty="0">
              <a:latin typeface="+mj-lt"/>
              <a:cs typeface="Times New Roman" panose="02020603050405020304" pitchFamily="18" charset="0"/>
            </a:rPr>
            <a:t>Engineering</a:t>
          </a:r>
          <a:endParaRPr lang="en-IN" sz="1400" kern="1200" dirty="0">
            <a:latin typeface="+mj-lt"/>
            <a:cs typeface="Times New Roman" panose="02020603050405020304" pitchFamily="18" charset="0"/>
          </a:endParaRPr>
        </a:p>
        <a:p>
          <a:pPr marL="114300" lvl="1" indent="-114300" algn="l" defTabSz="622300">
            <a:lnSpc>
              <a:spcPct val="90000"/>
            </a:lnSpc>
            <a:spcBef>
              <a:spcPct val="0"/>
            </a:spcBef>
            <a:spcAft>
              <a:spcPct val="15000"/>
            </a:spcAft>
            <a:buFont typeface="+mj-lt"/>
            <a:buAutoNum type="arabicPeriod"/>
          </a:pPr>
          <a:r>
            <a:rPr lang="en-IN" sz="1400" b="0" i="0" kern="1200" dirty="0">
              <a:latin typeface="+mj-lt"/>
              <a:cs typeface="Times New Roman" panose="02020603050405020304" pitchFamily="18" charset="0"/>
            </a:rPr>
            <a:t>Create new columns:</a:t>
          </a:r>
        </a:p>
        <a:p>
          <a:pPr marL="228600" lvl="2" indent="-114300" algn="l" defTabSz="622300">
            <a:lnSpc>
              <a:spcPct val="90000"/>
            </a:lnSpc>
            <a:spcBef>
              <a:spcPct val="0"/>
            </a:spcBef>
            <a:spcAft>
              <a:spcPct val="15000"/>
            </a:spcAft>
            <a:buFont typeface="+mj-lt"/>
            <a:buAutoNum type="arabicPeriod"/>
          </a:pPr>
          <a:r>
            <a:rPr lang="en-US" sz="1400" b="1" i="0" kern="1200" dirty="0" err="1">
              <a:latin typeface="+mj-lt"/>
              <a:cs typeface="Times New Roman" panose="02020603050405020304" pitchFamily="18" charset="0"/>
            </a:rPr>
            <a:t>discount_amount</a:t>
          </a:r>
          <a:r>
            <a:rPr lang="en-US" sz="1400" b="1" i="0" kern="1200" dirty="0">
              <a:latin typeface="+mj-lt"/>
              <a:cs typeface="Times New Roman" panose="02020603050405020304" pitchFamily="18" charset="0"/>
            </a:rPr>
            <a:t> = </a:t>
          </a:r>
          <a:r>
            <a:rPr lang="en-US" sz="1400" b="1" i="0" kern="1200" dirty="0" err="1">
              <a:latin typeface="+mj-lt"/>
              <a:cs typeface="Times New Roman" panose="02020603050405020304" pitchFamily="18" charset="0"/>
            </a:rPr>
            <a:t>market_price</a:t>
          </a:r>
          <a:r>
            <a:rPr lang="en-US" sz="1400" b="1" i="0" kern="1200" dirty="0">
              <a:latin typeface="+mj-lt"/>
              <a:cs typeface="Times New Roman" panose="02020603050405020304" pitchFamily="18" charset="0"/>
            </a:rPr>
            <a:t> - </a:t>
          </a:r>
          <a:r>
            <a:rPr lang="en-US" sz="1400" b="1" i="0" kern="1200" dirty="0" err="1">
              <a:latin typeface="+mj-lt"/>
              <a:cs typeface="Times New Roman" panose="02020603050405020304" pitchFamily="18" charset="0"/>
            </a:rPr>
            <a:t>sale_price</a:t>
          </a:r>
          <a:endParaRPr lang="en-US" sz="1400" b="0" i="0" kern="1200" dirty="0">
            <a:latin typeface="+mj-lt"/>
            <a:cs typeface="Times New Roman" panose="02020603050405020304" pitchFamily="18" charset="0"/>
          </a:endParaRPr>
        </a:p>
        <a:p>
          <a:pPr marL="228600" lvl="2" indent="-114300" algn="l" defTabSz="622300">
            <a:lnSpc>
              <a:spcPct val="90000"/>
            </a:lnSpc>
            <a:spcBef>
              <a:spcPct val="0"/>
            </a:spcBef>
            <a:spcAft>
              <a:spcPct val="15000"/>
            </a:spcAft>
            <a:buFont typeface="+mj-lt"/>
            <a:buAutoNum type="arabicPeriod"/>
          </a:pPr>
          <a:r>
            <a:rPr lang="en-US" sz="1400" b="1" i="0" kern="1200" dirty="0" err="1">
              <a:latin typeface="+mj-lt"/>
              <a:cs typeface="Times New Roman" panose="02020603050405020304" pitchFamily="18" charset="0"/>
            </a:rPr>
            <a:t>discount_percentage</a:t>
          </a:r>
          <a:r>
            <a:rPr lang="en-US" sz="1400" b="1" i="0" kern="1200" dirty="0">
              <a:latin typeface="+mj-lt"/>
              <a:cs typeface="Times New Roman" panose="02020603050405020304" pitchFamily="18" charset="0"/>
            </a:rPr>
            <a:t> = (</a:t>
          </a:r>
          <a:r>
            <a:rPr lang="en-US" sz="1400" b="1" i="0" kern="1200" dirty="0" err="1">
              <a:latin typeface="+mj-lt"/>
              <a:cs typeface="Times New Roman" panose="02020603050405020304" pitchFamily="18" charset="0"/>
            </a:rPr>
            <a:t>discount_amount</a:t>
          </a:r>
          <a:r>
            <a:rPr lang="en-US" sz="1400" b="1" i="0" kern="1200" dirty="0">
              <a:latin typeface="+mj-lt"/>
              <a:cs typeface="Times New Roman" panose="02020603050405020304" pitchFamily="18" charset="0"/>
            </a:rPr>
            <a:t> / </a:t>
          </a:r>
          <a:r>
            <a:rPr lang="en-US" sz="1400" b="1" i="0" kern="1200" dirty="0" err="1">
              <a:latin typeface="+mj-lt"/>
              <a:cs typeface="Times New Roman" panose="02020603050405020304" pitchFamily="18" charset="0"/>
            </a:rPr>
            <a:t>market_price</a:t>
          </a:r>
          <a:r>
            <a:rPr lang="en-US" sz="1400" b="1" i="0" kern="1200" dirty="0">
              <a:latin typeface="+mj-lt"/>
              <a:cs typeface="Times New Roman" panose="02020603050405020304" pitchFamily="18" charset="0"/>
            </a:rPr>
            <a:t>) * 100</a:t>
          </a:r>
          <a:endParaRPr lang="en-US" sz="1400" b="0" i="0" kern="1200" dirty="0">
            <a:latin typeface="+mj-lt"/>
            <a:cs typeface="Times New Roman" panose="02020603050405020304" pitchFamily="18" charset="0"/>
          </a:endParaRPr>
        </a:p>
        <a:p>
          <a:pPr marL="114300" lvl="1"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Categorize products into pricing tiers or rating groups if needed.</a:t>
          </a:r>
        </a:p>
      </dsp:txBody>
      <dsp:txXfrm>
        <a:off x="4005024" y="488354"/>
        <a:ext cx="3640931" cy="2184558"/>
      </dsp:txXfrm>
    </dsp:sp>
    <dsp:sp modelId="{95A98362-9496-4DE7-A51C-1F20E718AFD6}">
      <dsp:nvSpPr>
        <dsp:cNvPr id="0" name=""/>
        <dsp:cNvSpPr/>
      </dsp:nvSpPr>
      <dsp:spPr>
        <a:xfrm>
          <a:off x="8010048" y="488354"/>
          <a:ext cx="3640931" cy="21845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IN" sz="1400" b="1" i="0" kern="1200" dirty="0">
              <a:latin typeface="+mj-lt"/>
              <a:cs typeface="Times New Roman" panose="02020603050405020304" pitchFamily="18" charset="0"/>
            </a:rPr>
            <a:t>Descriptive Analysis</a:t>
          </a:r>
          <a:endParaRPr lang="en-IN" sz="1400" kern="1200" dirty="0">
            <a:latin typeface="+mj-lt"/>
            <a:cs typeface="Times New Roman" panose="02020603050405020304" pitchFamily="18" charset="0"/>
          </a:endParaRPr>
        </a:p>
        <a:p>
          <a:pPr marL="114300" lvl="1"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Summarize numerical and categorical data to understand distribution and variability.</a:t>
          </a:r>
        </a:p>
        <a:p>
          <a:pPr marL="114300" lvl="1"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Identify trends in pricing, discounts, and ratings across categories, sub-categories, and brands.</a:t>
          </a:r>
        </a:p>
      </dsp:txBody>
      <dsp:txXfrm>
        <a:off x="8010048" y="488354"/>
        <a:ext cx="3640931" cy="2184558"/>
      </dsp:txXfrm>
    </dsp:sp>
    <dsp:sp modelId="{F369FE9F-C0ED-4615-BF23-ABA686FD61BE}">
      <dsp:nvSpPr>
        <dsp:cNvPr id="0" name=""/>
        <dsp:cNvSpPr/>
      </dsp:nvSpPr>
      <dsp:spPr>
        <a:xfrm>
          <a:off x="2002512" y="3037006"/>
          <a:ext cx="3640931" cy="21845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IN" sz="1400" b="1" i="0" kern="1200" dirty="0">
              <a:latin typeface="+mj-lt"/>
              <a:cs typeface="Times New Roman" panose="02020603050405020304" pitchFamily="18" charset="0"/>
            </a:rPr>
            <a:t>Visualization</a:t>
          </a:r>
          <a:endParaRPr lang="en-IN" sz="1400" kern="1200" dirty="0">
            <a:latin typeface="+mj-lt"/>
            <a:cs typeface="Times New Roman" panose="02020603050405020304" pitchFamily="18" charset="0"/>
          </a:endParaRPr>
        </a:p>
        <a:p>
          <a:pPr marL="114300" lvl="1" indent="-114300" algn="l" defTabSz="622300">
            <a:lnSpc>
              <a:spcPct val="90000"/>
            </a:lnSpc>
            <a:spcBef>
              <a:spcPct val="0"/>
            </a:spcBef>
            <a:spcAft>
              <a:spcPct val="15000"/>
            </a:spcAft>
            <a:buFont typeface="+mj-lt"/>
            <a:buAutoNum type="arabicPeriod"/>
          </a:pPr>
          <a:r>
            <a:rPr lang="en-IN" sz="1400" b="0" i="0" kern="1200" dirty="0">
              <a:latin typeface="+mj-lt"/>
              <a:cs typeface="Times New Roman" panose="02020603050405020304" pitchFamily="18" charset="0"/>
            </a:rPr>
            <a:t>Use plots to visualize:</a:t>
          </a:r>
        </a:p>
        <a:p>
          <a:pPr marL="228600" lvl="2" indent="-114300" algn="l" defTabSz="622300">
            <a:lnSpc>
              <a:spcPct val="90000"/>
            </a:lnSpc>
            <a:spcBef>
              <a:spcPct val="0"/>
            </a:spcBef>
            <a:spcAft>
              <a:spcPct val="15000"/>
            </a:spcAft>
            <a:buFont typeface="+mj-lt"/>
            <a:buAutoNum type="arabicPeriod"/>
          </a:pPr>
          <a:r>
            <a:rPr lang="en-IN" sz="1400" b="0" i="0" kern="1200" dirty="0">
              <a:latin typeface="+mj-lt"/>
              <a:cs typeface="Times New Roman" panose="02020603050405020304" pitchFamily="18" charset="0"/>
            </a:rPr>
            <a:t>Price distributions.</a:t>
          </a:r>
        </a:p>
        <a:p>
          <a:pPr marL="228600" lvl="2"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Discount trends by category, sub-category, and brand.</a:t>
          </a:r>
        </a:p>
        <a:p>
          <a:pPr marL="228600" lvl="2"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Ratings and their relationship with pricing or discounts.</a:t>
          </a:r>
        </a:p>
        <a:p>
          <a:pPr marL="228600" lvl="2"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Top categories, sub-categories, and brands based on sales and ratings</a:t>
          </a:r>
          <a:r>
            <a:rPr lang="en-US" sz="1400" b="0" i="0" kern="1200" dirty="0">
              <a:latin typeface="+mj-lt"/>
            </a:rPr>
            <a:t>.</a:t>
          </a:r>
        </a:p>
      </dsp:txBody>
      <dsp:txXfrm>
        <a:off x="2002512" y="3037006"/>
        <a:ext cx="3640931" cy="2184558"/>
      </dsp:txXfrm>
    </dsp:sp>
    <dsp:sp modelId="{0069D277-D787-4902-B9B2-7C61D4B0318B}">
      <dsp:nvSpPr>
        <dsp:cNvPr id="0" name=""/>
        <dsp:cNvSpPr/>
      </dsp:nvSpPr>
      <dsp:spPr>
        <a:xfrm>
          <a:off x="6007536" y="3037006"/>
          <a:ext cx="3640931" cy="21845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IN" sz="1400" b="1" i="0" kern="1200" dirty="0">
              <a:latin typeface="+mj-lt"/>
              <a:cs typeface="Times New Roman" panose="02020603050405020304" pitchFamily="18" charset="0"/>
            </a:rPr>
            <a:t>Insights and Recommendations</a:t>
          </a:r>
          <a:endParaRPr lang="en-IN" sz="1400" kern="1200" dirty="0">
            <a:latin typeface="+mj-lt"/>
            <a:cs typeface="Times New Roman" panose="02020603050405020304" pitchFamily="18" charset="0"/>
          </a:endParaRPr>
        </a:p>
        <a:p>
          <a:pPr marL="114300" lvl="1"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Analyze findings to identify underperforming brands or products.</a:t>
          </a:r>
        </a:p>
        <a:p>
          <a:pPr marL="114300" lvl="1" indent="-114300" algn="l" defTabSz="622300">
            <a:lnSpc>
              <a:spcPct val="90000"/>
            </a:lnSpc>
            <a:spcBef>
              <a:spcPct val="0"/>
            </a:spcBef>
            <a:spcAft>
              <a:spcPct val="15000"/>
            </a:spcAft>
            <a:buFont typeface="+mj-lt"/>
            <a:buAutoNum type="arabicPeriod"/>
          </a:pPr>
          <a:r>
            <a:rPr lang="en-US" sz="1400" b="0" i="0" kern="1200">
              <a:latin typeface="+mj-lt"/>
              <a:cs typeface="Times New Roman" panose="02020603050405020304" pitchFamily="18" charset="0"/>
            </a:rPr>
            <a:t>Provide recommendations on pricing and discount strategies.</a:t>
          </a:r>
        </a:p>
        <a:p>
          <a:pPr marL="114300" lvl="1" indent="-114300" algn="l" defTabSz="622300">
            <a:lnSpc>
              <a:spcPct val="90000"/>
            </a:lnSpc>
            <a:spcBef>
              <a:spcPct val="0"/>
            </a:spcBef>
            <a:spcAft>
              <a:spcPct val="15000"/>
            </a:spcAft>
            <a:buFont typeface="+mj-lt"/>
            <a:buAutoNum type="arabicPeriod"/>
          </a:pPr>
          <a:r>
            <a:rPr lang="en-US" sz="1400" b="0" i="0" kern="1200" dirty="0">
              <a:latin typeface="+mj-lt"/>
              <a:cs typeface="Times New Roman" panose="02020603050405020304" pitchFamily="18" charset="0"/>
            </a:rPr>
            <a:t>Suggest actions to enhance customer satisfaction based on rating patterns.</a:t>
          </a:r>
        </a:p>
      </dsp:txBody>
      <dsp:txXfrm>
        <a:off x="6007536" y="3037006"/>
        <a:ext cx="3640931" cy="2184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E1ECA-D507-44EB-960C-1A38494682F2}">
      <dsp:nvSpPr>
        <dsp:cNvPr id="0" name=""/>
        <dsp:cNvSpPr/>
      </dsp:nvSpPr>
      <dsp:spPr>
        <a:xfrm>
          <a:off x="46" y="30919"/>
          <a:ext cx="4421455"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ClrTx/>
            <a:buSzTx/>
            <a:buFontTx/>
            <a:buNone/>
          </a:pPr>
          <a:r>
            <a:rPr kumimoji="0" lang="en-US" altLang="en-US" sz="1500" b="1" i="0" u="none" strike="noStrike" kern="1200" cap="none" normalizeH="0" baseline="0" dirty="0">
              <a:ln>
                <a:noFill/>
              </a:ln>
              <a:solidFill>
                <a:schemeClr val="tx1"/>
              </a:solidFill>
              <a:effectLst/>
              <a:latin typeface="Arial" panose="020B0604020202020204" pitchFamily="34" charset="0"/>
            </a:rPr>
            <a:t>Columns and Descriptions</a:t>
          </a:r>
          <a:r>
            <a:rPr kumimoji="0" lang="en-US" altLang="en-US" sz="1500" b="0" i="0" u="none" strike="noStrike" kern="1200" cap="none" normalizeH="0" baseline="0" dirty="0">
              <a:ln>
                <a:noFill/>
              </a:ln>
              <a:solidFill>
                <a:schemeClr val="tx1"/>
              </a:solidFill>
              <a:effectLst/>
              <a:latin typeface="Arial" panose="020B0604020202020204" pitchFamily="34" charset="0"/>
            </a:rPr>
            <a:t>:</a:t>
          </a:r>
          <a:endParaRPr lang="en-IN" sz="1500" kern="1200" dirty="0"/>
        </a:p>
      </dsp:txBody>
      <dsp:txXfrm>
        <a:off x="46" y="30919"/>
        <a:ext cx="4421455" cy="432000"/>
      </dsp:txXfrm>
    </dsp:sp>
    <dsp:sp modelId="{85A4CD3B-8092-4379-97B8-8E840A8CCD75}">
      <dsp:nvSpPr>
        <dsp:cNvPr id="0" name=""/>
        <dsp:cNvSpPr/>
      </dsp:nvSpPr>
      <dsp:spPr>
        <a:xfrm>
          <a:off x="46" y="462919"/>
          <a:ext cx="4421455" cy="40351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a:ln>
                <a:noFill/>
              </a:ln>
              <a:solidFill>
                <a:schemeClr val="tx1"/>
              </a:solidFill>
              <a:effectLst/>
              <a:latin typeface="Arial Unicode MS" panose="020B0604020202020204" pitchFamily="34" charset="-128"/>
            </a:rPr>
            <a:t>index</a:t>
          </a:r>
          <a:r>
            <a:rPr kumimoji="0" lang="en-US" altLang="en-US" sz="1500" b="0" i="0" u="none" strike="noStrike" kern="1200" cap="none" normalizeH="0" baseline="0">
              <a:ln>
                <a:noFill/>
              </a:ln>
              <a:solidFill>
                <a:schemeClr val="tx1"/>
              </a:solidFill>
              <a:effectLst/>
            </a:rPr>
            <a:t>: Unique identifier for each product.</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a:ln>
                <a:noFill/>
              </a:ln>
              <a:solidFill>
                <a:schemeClr val="tx1"/>
              </a:solidFill>
              <a:effectLst/>
              <a:latin typeface="Arial Unicode MS" panose="020B0604020202020204" pitchFamily="34" charset="-128"/>
            </a:rPr>
            <a:t>product</a:t>
          </a:r>
          <a:r>
            <a:rPr kumimoji="0" lang="en-US" altLang="en-US" sz="1500" b="0" i="0" u="none" strike="noStrike" kern="1200" cap="none" normalizeH="0" baseline="0">
              <a:ln>
                <a:noFill/>
              </a:ln>
              <a:solidFill>
                <a:schemeClr val="tx1"/>
              </a:solidFill>
              <a:effectLst/>
            </a:rPr>
            <a:t>: Name of the product.</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a:ln>
                <a:noFill/>
              </a:ln>
              <a:solidFill>
                <a:schemeClr val="tx1"/>
              </a:solidFill>
              <a:effectLst/>
              <a:latin typeface="Arial Unicode MS" panose="020B0604020202020204" pitchFamily="34" charset="-128"/>
            </a:rPr>
            <a:t>category</a:t>
          </a:r>
          <a:r>
            <a:rPr kumimoji="0" lang="en-US" altLang="en-US" sz="1500" b="0" i="0" u="none" strike="noStrike" kern="1200" cap="none" normalizeH="0" baseline="0">
              <a:ln>
                <a:noFill/>
              </a:ln>
              <a:solidFill>
                <a:schemeClr val="tx1"/>
              </a:solidFill>
              <a:effectLst/>
            </a:rPr>
            <a:t>: High-level classification of the product.</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dirty="0" err="1">
              <a:ln>
                <a:noFill/>
              </a:ln>
              <a:solidFill>
                <a:schemeClr val="tx1"/>
              </a:solidFill>
              <a:effectLst/>
              <a:latin typeface="Arial Unicode MS" panose="020B0604020202020204" pitchFamily="34" charset="-128"/>
            </a:rPr>
            <a:t>sub_category</a:t>
          </a:r>
          <a:r>
            <a:rPr kumimoji="0" lang="en-US" altLang="en-US" sz="1500" b="0" i="0" u="none" strike="noStrike" kern="1200" cap="none" normalizeH="0" baseline="0" dirty="0">
              <a:ln>
                <a:noFill/>
              </a:ln>
              <a:solidFill>
                <a:schemeClr val="tx1"/>
              </a:solidFill>
              <a:effectLst/>
            </a:rPr>
            <a:t>: Sub-classification under each category.</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dirty="0">
              <a:ln>
                <a:noFill/>
              </a:ln>
              <a:solidFill>
                <a:schemeClr val="tx1"/>
              </a:solidFill>
              <a:effectLst/>
              <a:latin typeface="Arial Unicode MS" panose="020B0604020202020204" pitchFamily="34" charset="-128"/>
            </a:rPr>
            <a:t>brand</a:t>
          </a:r>
          <a:r>
            <a:rPr kumimoji="0" lang="en-US" altLang="en-US" sz="1500" b="0" i="0" u="none" strike="noStrike" kern="1200" cap="none" normalizeH="0" baseline="0" dirty="0">
              <a:ln>
                <a:noFill/>
              </a:ln>
              <a:solidFill>
                <a:schemeClr val="tx1"/>
              </a:solidFill>
              <a:effectLst/>
            </a:rPr>
            <a:t>: Brand name of the product.</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dirty="0" err="1">
              <a:ln>
                <a:noFill/>
              </a:ln>
              <a:solidFill>
                <a:schemeClr val="tx1"/>
              </a:solidFill>
              <a:effectLst/>
              <a:latin typeface="Arial Unicode MS" panose="020B0604020202020204" pitchFamily="34" charset="-128"/>
            </a:rPr>
            <a:t>sale_price</a:t>
          </a:r>
          <a:r>
            <a:rPr kumimoji="0" lang="en-US" altLang="en-US" sz="1500" b="0" i="0" u="none" strike="noStrike" kern="1200" cap="none" normalizeH="0" baseline="0" dirty="0">
              <a:ln>
                <a:noFill/>
              </a:ln>
              <a:solidFill>
                <a:schemeClr val="tx1"/>
              </a:solidFill>
              <a:effectLst/>
            </a:rPr>
            <a:t>: Actual selling price of the product.</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a:ln>
                <a:noFill/>
              </a:ln>
              <a:solidFill>
                <a:schemeClr val="tx1"/>
              </a:solidFill>
              <a:effectLst/>
              <a:latin typeface="Arial Unicode MS" panose="020B0604020202020204" pitchFamily="34" charset="-128"/>
            </a:rPr>
            <a:t>market_price</a:t>
          </a:r>
          <a:r>
            <a:rPr kumimoji="0" lang="en-US" altLang="en-US" sz="1500" b="0" i="0" u="none" strike="noStrike" kern="1200" cap="none" normalizeH="0" baseline="0">
              <a:ln>
                <a:noFill/>
              </a:ln>
              <a:solidFill>
                <a:schemeClr val="tx1"/>
              </a:solidFill>
              <a:effectLst/>
            </a:rPr>
            <a:t>: Original price before discounts.</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a:ln>
                <a:noFill/>
              </a:ln>
              <a:solidFill>
                <a:schemeClr val="tx1"/>
              </a:solidFill>
              <a:effectLst/>
              <a:latin typeface="Arial Unicode MS" panose="020B0604020202020204" pitchFamily="34" charset="-128"/>
            </a:rPr>
            <a:t>type</a:t>
          </a:r>
          <a:r>
            <a:rPr kumimoji="0" lang="en-US" altLang="en-US" sz="1500" b="0" i="0" u="none" strike="noStrike" kern="1200" cap="none" normalizeH="0" baseline="0">
              <a:ln>
                <a:noFill/>
              </a:ln>
              <a:solidFill>
                <a:schemeClr val="tx1"/>
              </a:solidFill>
              <a:effectLst/>
            </a:rPr>
            <a:t>: Classification of the product.</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a:ln>
                <a:noFill/>
              </a:ln>
              <a:solidFill>
                <a:schemeClr val="tx1"/>
              </a:solidFill>
              <a:effectLst/>
              <a:latin typeface="Arial Unicode MS" panose="020B0604020202020204" pitchFamily="34" charset="-128"/>
            </a:rPr>
            <a:t>rating</a:t>
          </a:r>
          <a:r>
            <a:rPr kumimoji="0" lang="en-US" altLang="en-US" sz="1500" b="0" i="0" u="none" strike="noStrike" kern="1200" cap="none" normalizeH="0" baseline="0">
              <a:ln>
                <a:noFill/>
              </a:ln>
              <a:solidFill>
                <a:schemeClr val="tx1"/>
              </a:solidFill>
              <a:effectLst/>
            </a:rPr>
            <a:t>: Customer rating of the product.</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1" i="0" u="none" strike="noStrike" kern="1200" cap="none" normalizeH="0" baseline="0">
              <a:ln>
                <a:noFill/>
              </a:ln>
              <a:solidFill>
                <a:schemeClr val="tx1"/>
              </a:solidFill>
              <a:effectLst/>
              <a:latin typeface="Arial Unicode MS" panose="020B0604020202020204" pitchFamily="34" charset="-128"/>
            </a:rPr>
            <a:t>description</a:t>
          </a:r>
          <a:r>
            <a:rPr kumimoji="0" lang="en-US" altLang="en-US" sz="1500" b="0" i="0" u="none" strike="noStrike" kern="1200" cap="none" normalizeH="0" baseline="0">
              <a:ln>
                <a:noFill/>
              </a:ln>
              <a:solidFill>
                <a:schemeClr val="tx1"/>
              </a:solidFill>
              <a:effectLst/>
            </a:rPr>
            <a:t>: Text description of the product .</a:t>
          </a:r>
          <a:endParaRPr kumimoji="0" lang="en-US" altLang="en-US" sz="1500" b="0" i="0" u="none" strike="noStrike" kern="1200" cap="none" normalizeH="0" baseline="0" dirty="0">
            <a:ln>
              <a:noFill/>
            </a:ln>
            <a:solidFill>
              <a:schemeClr val="tx1"/>
            </a:solidFill>
            <a:effectLst/>
          </a:endParaRPr>
        </a:p>
      </dsp:txBody>
      <dsp:txXfrm>
        <a:off x="46" y="462919"/>
        <a:ext cx="4421455" cy="4035150"/>
      </dsp:txXfrm>
    </dsp:sp>
    <dsp:sp modelId="{7973C07C-867A-4F4F-B201-8F7F76B8CD5F}">
      <dsp:nvSpPr>
        <dsp:cNvPr id="0" name=""/>
        <dsp:cNvSpPr/>
      </dsp:nvSpPr>
      <dsp:spPr>
        <a:xfrm>
          <a:off x="5040505" y="30919"/>
          <a:ext cx="4421455"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ClrTx/>
            <a:buSzTx/>
            <a:buFontTx/>
            <a:buNone/>
          </a:pPr>
          <a:r>
            <a:rPr kumimoji="0" lang="en-US" altLang="en-US" sz="1500" b="1" i="0" u="none" strike="noStrike" kern="1200" cap="none" normalizeH="0" baseline="0" dirty="0">
              <a:ln>
                <a:noFill/>
              </a:ln>
              <a:solidFill>
                <a:schemeClr val="tx1"/>
              </a:solidFill>
              <a:effectLst/>
              <a:latin typeface="Arial" panose="020B0604020202020204" pitchFamily="34" charset="0"/>
            </a:rPr>
            <a:t>Key Observations</a:t>
          </a:r>
          <a:r>
            <a:rPr kumimoji="0" lang="en-US" altLang="en-US" sz="1500" b="0" i="0" u="none" strike="noStrike" kern="1200" cap="none" normalizeH="0" baseline="0" dirty="0">
              <a:ln>
                <a:noFill/>
              </a:ln>
              <a:solidFill>
                <a:schemeClr val="tx1"/>
              </a:solidFill>
              <a:effectLst/>
              <a:latin typeface="Arial" panose="020B0604020202020204" pitchFamily="34" charset="0"/>
            </a:rPr>
            <a:t>:</a:t>
          </a:r>
          <a:endParaRPr lang="en-IN" sz="1500" kern="1200" dirty="0"/>
        </a:p>
      </dsp:txBody>
      <dsp:txXfrm>
        <a:off x="5040505" y="30919"/>
        <a:ext cx="4421455" cy="432000"/>
      </dsp:txXfrm>
    </dsp:sp>
    <dsp:sp modelId="{BA64C25D-ED74-4C1A-BE9A-4C33052A9123}">
      <dsp:nvSpPr>
        <dsp:cNvPr id="0" name=""/>
        <dsp:cNvSpPr/>
      </dsp:nvSpPr>
      <dsp:spPr>
        <a:xfrm>
          <a:off x="5040505" y="462919"/>
          <a:ext cx="4421455" cy="40351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kumimoji="0" lang="en-US" altLang="en-US" sz="1500" b="0" i="0" u="none" strike="noStrike" kern="1200" cap="none" normalizeH="0" baseline="0" dirty="0">
              <a:ln>
                <a:noFill/>
              </a:ln>
              <a:solidFill>
                <a:schemeClr val="tx1"/>
              </a:solidFill>
              <a:effectLst/>
              <a:latin typeface="Arial" panose="020B0604020202020204" pitchFamily="34" charset="0"/>
            </a:rPr>
            <a:t>Missing values are present in </a:t>
          </a:r>
          <a:r>
            <a:rPr kumimoji="0" lang="en-US" altLang="en-US" sz="1500" b="0" i="0" u="none" strike="noStrike" kern="1200" cap="none" normalizeH="0" baseline="0" dirty="0">
              <a:ln>
                <a:noFill/>
              </a:ln>
              <a:solidFill>
                <a:schemeClr val="tx1"/>
              </a:solidFill>
              <a:effectLst/>
              <a:latin typeface="Arial Unicode MS" panose="020B0604020202020204" pitchFamily="34" charset="-128"/>
            </a:rPr>
            <a:t>product</a:t>
          </a:r>
          <a:r>
            <a:rPr kumimoji="0" lang="en-US" altLang="en-US" sz="1500" b="0" i="0" u="none" strike="noStrike" kern="1200" cap="none" normalizeH="0" baseline="0" dirty="0">
              <a:ln>
                <a:noFill/>
              </a:ln>
              <a:solidFill>
                <a:schemeClr val="tx1"/>
              </a:solidFill>
              <a:effectLst/>
            </a:rPr>
            <a:t>, </a:t>
          </a:r>
          <a:r>
            <a:rPr kumimoji="0" lang="en-US" altLang="en-US" sz="1500" b="0" i="0" u="none" strike="noStrike" kern="1200" cap="none" normalizeH="0" baseline="0" dirty="0">
              <a:ln>
                <a:noFill/>
              </a:ln>
              <a:solidFill>
                <a:schemeClr val="tx1"/>
              </a:solidFill>
              <a:effectLst/>
              <a:latin typeface="Arial Unicode MS" panose="020B0604020202020204" pitchFamily="34" charset="-128"/>
            </a:rPr>
            <a:t>brand</a:t>
          </a:r>
          <a:r>
            <a:rPr kumimoji="0" lang="en-US" altLang="en-US" sz="1500" b="0" i="0" u="none" strike="noStrike" kern="1200" cap="none" normalizeH="0" baseline="0" dirty="0">
              <a:ln>
                <a:noFill/>
              </a:ln>
              <a:solidFill>
                <a:schemeClr val="tx1"/>
              </a:solidFill>
              <a:effectLst/>
            </a:rPr>
            <a:t>, </a:t>
          </a:r>
          <a:r>
            <a:rPr kumimoji="0" lang="en-US" altLang="en-US" sz="1500" b="0" i="0" u="none" strike="noStrike" kern="1200" cap="none" normalizeH="0" baseline="0" dirty="0">
              <a:ln>
                <a:noFill/>
              </a:ln>
              <a:solidFill>
                <a:schemeClr val="tx1"/>
              </a:solidFill>
              <a:effectLst/>
              <a:latin typeface="Arial Unicode MS" panose="020B0604020202020204" pitchFamily="34" charset="-128"/>
            </a:rPr>
            <a:t>rating</a:t>
          </a:r>
          <a:r>
            <a:rPr kumimoji="0" lang="en-US" altLang="en-US" sz="1500" b="0" i="0" u="none" strike="noStrike" kern="1200" cap="none" normalizeH="0" baseline="0" dirty="0">
              <a:ln>
                <a:noFill/>
              </a:ln>
              <a:solidFill>
                <a:schemeClr val="tx1"/>
              </a:solidFill>
              <a:effectLst/>
            </a:rPr>
            <a:t>, and </a:t>
          </a:r>
          <a:r>
            <a:rPr kumimoji="0" lang="en-US" altLang="en-US" sz="1500" b="0" i="0" u="none" strike="noStrike" kern="1200" cap="none" normalizeH="0" baseline="0" dirty="0">
              <a:ln>
                <a:noFill/>
              </a:ln>
              <a:solidFill>
                <a:schemeClr val="tx1"/>
              </a:solidFill>
              <a:effectLst/>
              <a:latin typeface="Arial Unicode MS" panose="020B0604020202020204" pitchFamily="34" charset="-128"/>
            </a:rPr>
            <a:t>description</a:t>
          </a:r>
          <a:r>
            <a:rPr kumimoji="0" lang="en-US" altLang="en-US" sz="1500" b="0" i="0" u="none" strike="noStrike" kern="1200" cap="none" normalizeH="0" baseline="0" dirty="0">
              <a:ln>
                <a:noFill/>
              </a:ln>
              <a:solidFill>
                <a:schemeClr val="tx1"/>
              </a:solidFill>
              <a:effectLst/>
            </a:rPr>
            <a:t>.</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0" i="0" u="none" strike="noStrike" kern="1200" cap="none" normalizeH="0" baseline="0">
              <a:ln>
                <a:noFill/>
              </a:ln>
              <a:solidFill>
                <a:schemeClr val="tx1"/>
              </a:solidFill>
              <a:effectLst/>
              <a:latin typeface="Arial" panose="020B0604020202020204" pitchFamily="34" charset="0"/>
            </a:rPr>
            <a:t>Numerical columns (</a:t>
          </a:r>
          <a:r>
            <a:rPr kumimoji="0" lang="en-US" altLang="en-US" sz="1500" b="0" i="0" u="none" strike="noStrike" kern="1200" cap="none" normalizeH="0" baseline="0">
              <a:ln>
                <a:noFill/>
              </a:ln>
              <a:solidFill>
                <a:schemeClr val="tx1"/>
              </a:solidFill>
              <a:effectLst/>
              <a:latin typeface="Arial Unicode MS" panose="020B0604020202020204" pitchFamily="34" charset="-128"/>
            </a:rPr>
            <a:t>sale_price</a:t>
          </a:r>
          <a:r>
            <a:rPr kumimoji="0" lang="en-US" altLang="en-US" sz="1500" b="0" i="0" u="none" strike="noStrike" kern="1200" cap="none" normalizeH="0" baseline="0">
              <a:ln>
                <a:noFill/>
              </a:ln>
              <a:solidFill>
                <a:schemeClr val="tx1"/>
              </a:solidFill>
              <a:effectLst/>
            </a:rPr>
            <a:t>, </a:t>
          </a:r>
          <a:r>
            <a:rPr kumimoji="0" lang="en-US" altLang="en-US" sz="1500" b="0" i="0" u="none" strike="noStrike" kern="1200" cap="none" normalizeH="0" baseline="0">
              <a:ln>
                <a:noFill/>
              </a:ln>
              <a:solidFill>
                <a:schemeClr val="tx1"/>
              </a:solidFill>
              <a:effectLst/>
              <a:latin typeface="Arial Unicode MS" panose="020B0604020202020204" pitchFamily="34" charset="-128"/>
            </a:rPr>
            <a:t>market_price</a:t>
          </a:r>
          <a:r>
            <a:rPr kumimoji="0" lang="en-US" altLang="en-US" sz="1500" b="0" i="0" u="none" strike="noStrike" kern="1200" cap="none" normalizeH="0" baseline="0">
              <a:ln>
                <a:noFill/>
              </a:ln>
              <a:solidFill>
                <a:schemeClr val="tx1"/>
              </a:solidFill>
              <a:effectLst/>
            </a:rPr>
            <a:t>, </a:t>
          </a:r>
          <a:r>
            <a:rPr kumimoji="0" lang="en-US" altLang="en-US" sz="1500" b="0" i="0" u="none" strike="noStrike" kern="1200" cap="none" normalizeH="0" baseline="0">
              <a:ln>
                <a:noFill/>
              </a:ln>
              <a:solidFill>
                <a:schemeClr val="tx1"/>
              </a:solidFill>
              <a:effectLst/>
              <a:latin typeface="Arial Unicode MS" panose="020B0604020202020204" pitchFamily="34" charset="-128"/>
            </a:rPr>
            <a:t>rating</a:t>
          </a:r>
          <a:r>
            <a:rPr kumimoji="0" lang="en-US" altLang="en-US" sz="1500" b="0" i="0" u="none" strike="noStrike" kern="1200" cap="none" normalizeH="0" baseline="0">
              <a:ln>
                <a:noFill/>
              </a:ln>
              <a:solidFill>
                <a:schemeClr val="tx1"/>
              </a:solidFill>
              <a:effectLst/>
            </a:rPr>
            <a:t>) allow for statistical and correlation analysis.</a:t>
          </a:r>
          <a:endParaRPr kumimoji="0" lang="en-US" altLang="en-US" sz="1500" b="0" i="0" u="none" strike="noStrike" kern="1200" cap="none" normalizeH="0" baseline="0" dirty="0">
            <a:ln>
              <a:noFill/>
            </a:ln>
            <a:solidFill>
              <a:schemeClr val="tx1"/>
            </a:solidFill>
            <a:effectLst/>
            <a:latin typeface="Arial" panose="020B0604020202020204" pitchFamily="34" charset="0"/>
          </a:endParaRPr>
        </a:p>
        <a:p>
          <a:pPr marL="114300" lvl="1" indent="-114300" algn="l" defTabSz="666750">
            <a:lnSpc>
              <a:spcPct val="90000"/>
            </a:lnSpc>
            <a:spcBef>
              <a:spcPct val="0"/>
            </a:spcBef>
            <a:spcAft>
              <a:spcPct val="15000"/>
            </a:spcAft>
            <a:buChar char="•"/>
          </a:pPr>
          <a:r>
            <a:rPr kumimoji="0" lang="en-US" altLang="en-US" sz="1500" b="0" i="0" u="none" strike="noStrike" kern="1200" cap="none" normalizeH="0" baseline="0" dirty="0">
              <a:ln>
                <a:noFill/>
              </a:ln>
              <a:solidFill>
                <a:schemeClr val="tx1"/>
              </a:solidFill>
              <a:effectLst/>
              <a:latin typeface="Arial" panose="020B0604020202020204" pitchFamily="34" charset="0"/>
            </a:rPr>
            <a:t>Categorical columns (</a:t>
          </a:r>
          <a:r>
            <a:rPr kumimoji="0" lang="en-US" altLang="en-US" sz="1500" b="0" i="0" u="none" strike="noStrike" kern="1200" cap="none" normalizeH="0" baseline="0" dirty="0">
              <a:ln>
                <a:noFill/>
              </a:ln>
              <a:solidFill>
                <a:schemeClr val="tx1"/>
              </a:solidFill>
              <a:effectLst/>
              <a:latin typeface="Arial Unicode MS" panose="020B0604020202020204" pitchFamily="34" charset="-128"/>
            </a:rPr>
            <a:t>category</a:t>
          </a:r>
          <a:r>
            <a:rPr kumimoji="0" lang="en-US" altLang="en-US" sz="1500" b="0" i="0" u="none" strike="noStrike" kern="1200" cap="none" normalizeH="0" baseline="0" dirty="0">
              <a:ln>
                <a:noFill/>
              </a:ln>
              <a:solidFill>
                <a:schemeClr val="tx1"/>
              </a:solidFill>
              <a:effectLst/>
            </a:rPr>
            <a:t>, </a:t>
          </a:r>
          <a:r>
            <a:rPr kumimoji="0" lang="en-US" altLang="en-US" sz="1500" b="0" i="0" u="none" strike="noStrike" kern="1200" cap="none" normalizeH="0" baseline="0" dirty="0" err="1">
              <a:ln>
                <a:noFill/>
              </a:ln>
              <a:solidFill>
                <a:schemeClr val="tx1"/>
              </a:solidFill>
              <a:effectLst/>
              <a:latin typeface="Arial Unicode MS" panose="020B0604020202020204" pitchFamily="34" charset="-128"/>
            </a:rPr>
            <a:t>sub_category</a:t>
          </a:r>
          <a:r>
            <a:rPr kumimoji="0" lang="en-US" altLang="en-US" sz="1500" b="0" i="0" u="none" strike="noStrike" kern="1200" cap="none" normalizeH="0" baseline="0" dirty="0">
              <a:ln>
                <a:noFill/>
              </a:ln>
              <a:solidFill>
                <a:schemeClr val="tx1"/>
              </a:solidFill>
              <a:effectLst/>
            </a:rPr>
            <a:t>, </a:t>
          </a:r>
          <a:r>
            <a:rPr kumimoji="0" lang="en-US" altLang="en-US" sz="1500" b="0" i="0" u="none" strike="noStrike" kern="1200" cap="none" normalizeH="0" baseline="0" dirty="0">
              <a:ln>
                <a:noFill/>
              </a:ln>
              <a:solidFill>
                <a:schemeClr val="tx1"/>
              </a:solidFill>
              <a:effectLst/>
              <a:latin typeface="Arial Unicode MS" panose="020B0604020202020204" pitchFamily="34" charset="-128"/>
            </a:rPr>
            <a:t>brand</a:t>
          </a:r>
          <a:r>
            <a:rPr kumimoji="0" lang="en-US" altLang="en-US" sz="1500" b="0" i="0" u="none" strike="noStrike" kern="1200" cap="none" normalizeH="0" baseline="0" dirty="0">
              <a:ln>
                <a:noFill/>
              </a:ln>
              <a:solidFill>
                <a:schemeClr val="tx1"/>
              </a:solidFill>
              <a:effectLst/>
            </a:rPr>
            <a:t>, </a:t>
          </a:r>
          <a:r>
            <a:rPr kumimoji="0" lang="en-US" altLang="en-US" sz="1500" b="0" i="0" u="none" strike="noStrike" kern="1200" cap="none" normalizeH="0" baseline="0" dirty="0">
              <a:ln>
                <a:noFill/>
              </a:ln>
              <a:solidFill>
                <a:schemeClr val="tx1"/>
              </a:solidFill>
              <a:effectLst/>
              <a:latin typeface="Arial Unicode MS" panose="020B0604020202020204" pitchFamily="34" charset="-128"/>
            </a:rPr>
            <a:t>type</a:t>
          </a:r>
          <a:r>
            <a:rPr kumimoji="0" lang="en-US" altLang="en-US" sz="1500" b="0" i="0" u="none" strike="noStrike" kern="1200" cap="none" normalizeH="0" baseline="0" dirty="0">
              <a:ln>
                <a:noFill/>
              </a:ln>
              <a:solidFill>
                <a:schemeClr val="tx1"/>
              </a:solidFill>
              <a:effectLst/>
            </a:rPr>
            <a:t>) enable segmentation and comparison.</a:t>
          </a:r>
        </a:p>
      </dsp:txBody>
      <dsp:txXfrm>
        <a:off x="5040505" y="462919"/>
        <a:ext cx="4421455" cy="40351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776F5-8526-4F6D-804E-E569E7811678}"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AEA9C5E-1CB2-41F2-BA8D-ADC5B1055B98}" type="slidenum">
              <a:rPr lang="en-IN" smtClean="0"/>
              <a:t>‹#›</a:t>
            </a:fld>
            <a:endParaRPr lang="en-IN"/>
          </a:p>
        </p:txBody>
      </p:sp>
    </p:spTree>
    <p:extLst>
      <p:ext uri="{BB962C8B-B14F-4D97-AF65-F5344CB8AC3E}">
        <p14:creationId xmlns:p14="http://schemas.microsoft.com/office/powerpoint/2010/main" val="226759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776F5-8526-4F6D-804E-E569E7811678}"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A9C5E-1CB2-41F2-BA8D-ADC5B1055B98}" type="slidenum">
              <a:rPr lang="en-IN" smtClean="0"/>
              <a:t>‹#›</a:t>
            </a:fld>
            <a:endParaRPr lang="en-IN"/>
          </a:p>
        </p:txBody>
      </p:sp>
    </p:spTree>
    <p:extLst>
      <p:ext uri="{BB962C8B-B14F-4D97-AF65-F5344CB8AC3E}">
        <p14:creationId xmlns:p14="http://schemas.microsoft.com/office/powerpoint/2010/main" val="335307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776F5-8526-4F6D-804E-E569E7811678}"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A9C5E-1CB2-41F2-BA8D-ADC5B1055B98}" type="slidenum">
              <a:rPr lang="en-IN" smtClean="0"/>
              <a:t>‹#›</a:t>
            </a:fld>
            <a:endParaRPr lang="en-IN"/>
          </a:p>
        </p:txBody>
      </p:sp>
    </p:spTree>
    <p:extLst>
      <p:ext uri="{BB962C8B-B14F-4D97-AF65-F5344CB8AC3E}">
        <p14:creationId xmlns:p14="http://schemas.microsoft.com/office/powerpoint/2010/main" val="71676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776F5-8526-4F6D-804E-E569E7811678}"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A9C5E-1CB2-41F2-BA8D-ADC5B1055B98}" type="slidenum">
              <a:rPr lang="en-IN" smtClean="0"/>
              <a:t>‹#›</a:t>
            </a:fld>
            <a:endParaRPr lang="en-IN"/>
          </a:p>
        </p:txBody>
      </p:sp>
    </p:spTree>
    <p:extLst>
      <p:ext uri="{BB962C8B-B14F-4D97-AF65-F5344CB8AC3E}">
        <p14:creationId xmlns:p14="http://schemas.microsoft.com/office/powerpoint/2010/main" val="402164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B4776F5-8526-4F6D-804E-E569E7811678}" type="datetimeFigureOut">
              <a:rPr lang="en-IN" smtClean="0"/>
              <a:t>15-12-2024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AEA9C5E-1CB2-41F2-BA8D-ADC5B1055B98}" type="slidenum">
              <a:rPr lang="en-IN" smtClean="0"/>
              <a:t>‹#›</a:t>
            </a:fld>
            <a:endParaRPr lang="en-IN"/>
          </a:p>
        </p:txBody>
      </p:sp>
    </p:spTree>
    <p:extLst>
      <p:ext uri="{BB962C8B-B14F-4D97-AF65-F5344CB8AC3E}">
        <p14:creationId xmlns:p14="http://schemas.microsoft.com/office/powerpoint/2010/main" val="280276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776F5-8526-4F6D-804E-E569E7811678}"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A9C5E-1CB2-41F2-BA8D-ADC5B1055B98}" type="slidenum">
              <a:rPr lang="en-IN" smtClean="0"/>
              <a:t>‹#›</a:t>
            </a:fld>
            <a:endParaRPr lang="en-IN"/>
          </a:p>
        </p:txBody>
      </p:sp>
    </p:spTree>
    <p:extLst>
      <p:ext uri="{BB962C8B-B14F-4D97-AF65-F5344CB8AC3E}">
        <p14:creationId xmlns:p14="http://schemas.microsoft.com/office/powerpoint/2010/main" val="352183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76F5-8526-4F6D-804E-E569E7811678}"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EA9C5E-1CB2-41F2-BA8D-ADC5B1055B98}" type="slidenum">
              <a:rPr lang="en-IN" smtClean="0"/>
              <a:t>‹#›</a:t>
            </a:fld>
            <a:endParaRPr lang="en-IN"/>
          </a:p>
        </p:txBody>
      </p:sp>
    </p:spTree>
    <p:extLst>
      <p:ext uri="{BB962C8B-B14F-4D97-AF65-F5344CB8AC3E}">
        <p14:creationId xmlns:p14="http://schemas.microsoft.com/office/powerpoint/2010/main" val="53293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776F5-8526-4F6D-804E-E569E7811678}"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EA9C5E-1CB2-41F2-BA8D-ADC5B1055B98}" type="slidenum">
              <a:rPr lang="en-IN" smtClean="0"/>
              <a:t>‹#›</a:t>
            </a:fld>
            <a:endParaRPr lang="en-IN"/>
          </a:p>
        </p:txBody>
      </p:sp>
    </p:spTree>
    <p:extLst>
      <p:ext uri="{BB962C8B-B14F-4D97-AF65-F5344CB8AC3E}">
        <p14:creationId xmlns:p14="http://schemas.microsoft.com/office/powerpoint/2010/main" val="158945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776F5-8526-4F6D-804E-E569E7811678}" type="datetimeFigureOut">
              <a:rPr lang="en-IN" smtClean="0"/>
              <a:t>15-12-2024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EA9C5E-1CB2-41F2-BA8D-ADC5B1055B98}" type="slidenum">
              <a:rPr lang="en-IN" smtClean="0"/>
              <a:t>‹#›</a:t>
            </a:fld>
            <a:endParaRPr lang="en-IN"/>
          </a:p>
        </p:txBody>
      </p:sp>
    </p:spTree>
    <p:extLst>
      <p:ext uri="{BB962C8B-B14F-4D97-AF65-F5344CB8AC3E}">
        <p14:creationId xmlns:p14="http://schemas.microsoft.com/office/powerpoint/2010/main" val="155931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776F5-8526-4F6D-804E-E569E7811678}"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AEA9C5E-1CB2-41F2-BA8D-ADC5B1055B98}" type="slidenum">
              <a:rPr lang="en-IN" smtClean="0"/>
              <a:t>‹#›</a:t>
            </a:fld>
            <a:endParaRPr lang="en-IN"/>
          </a:p>
        </p:txBody>
      </p:sp>
    </p:spTree>
    <p:extLst>
      <p:ext uri="{BB962C8B-B14F-4D97-AF65-F5344CB8AC3E}">
        <p14:creationId xmlns:p14="http://schemas.microsoft.com/office/powerpoint/2010/main" val="150838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776F5-8526-4F6D-804E-E569E7811678}" type="datetimeFigureOut">
              <a:rPr lang="en-IN" smtClean="0"/>
              <a:t>15-12-2024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AEA9C5E-1CB2-41F2-BA8D-ADC5B1055B98}" type="slidenum">
              <a:rPr lang="en-IN" smtClean="0"/>
              <a:t>‹#›</a:t>
            </a:fld>
            <a:endParaRPr lang="en-IN"/>
          </a:p>
        </p:txBody>
      </p:sp>
    </p:spTree>
    <p:extLst>
      <p:ext uri="{BB962C8B-B14F-4D97-AF65-F5344CB8AC3E}">
        <p14:creationId xmlns:p14="http://schemas.microsoft.com/office/powerpoint/2010/main" val="31268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B4776F5-8526-4F6D-804E-E569E7811678}" type="datetimeFigureOut">
              <a:rPr lang="en-IN" smtClean="0"/>
              <a:t>15-12-2024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AEA9C5E-1CB2-41F2-BA8D-ADC5B1055B98}" type="slidenum">
              <a:rPr lang="en-IN" smtClean="0"/>
              <a:t>‹#›</a:t>
            </a:fld>
            <a:endParaRPr lang="en-IN"/>
          </a:p>
        </p:txBody>
      </p:sp>
    </p:spTree>
    <p:extLst>
      <p:ext uri="{BB962C8B-B14F-4D97-AF65-F5344CB8AC3E}">
        <p14:creationId xmlns:p14="http://schemas.microsoft.com/office/powerpoint/2010/main" val="26747621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E3F5E0-0924-F2AB-A676-327CDC09C261}"/>
              </a:ext>
            </a:extLst>
          </p:cNvPr>
          <p:cNvSpPr>
            <a:spLocks noGrp="1"/>
          </p:cNvSpPr>
          <p:nvPr>
            <p:ph type="subTitle" idx="1"/>
          </p:nvPr>
        </p:nvSpPr>
        <p:spPr>
          <a:xfrm>
            <a:off x="1033272" y="4649533"/>
            <a:ext cx="7891272" cy="1069848"/>
          </a:xfrm>
        </p:spPr>
        <p:txBody>
          <a:bodyPr>
            <a:normAutofit lnSpcReduction="10000"/>
          </a:bodyPr>
          <a:lstStyle/>
          <a:p>
            <a:r>
              <a:rPr lang="en-IN" sz="1800" dirty="0"/>
              <a:t>Prepared By : Prasanth </a:t>
            </a:r>
            <a:r>
              <a:rPr lang="en-IN" sz="1800" dirty="0" err="1"/>
              <a:t>Mukkiri</a:t>
            </a:r>
            <a:endParaRPr lang="en-IN" sz="1800" dirty="0"/>
          </a:p>
          <a:p>
            <a:r>
              <a:rPr lang="en-IN" sz="1800" dirty="0"/>
              <a:t>Registration Number : 12210903</a:t>
            </a:r>
          </a:p>
          <a:p>
            <a:r>
              <a:rPr lang="en-IN" sz="1800" dirty="0"/>
              <a:t>Section : K22UP</a:t>
            </a:r>
          </a:p>
          <a:p>
            <a:endParaRPr lang="en-IN" sz="1800" dirty="0"/>
          </a:p>
        </p:txBody>
      </p:sp>
      <p:pic>
        <p:nvPicPr>
          <p:cNvPr id="4" name="Picture 4" descr="A logo for a university&#10;&#10;Description automatically generated">
            <a:extLst>
              <a:ext uri="{FF2B5EF4-FFF2-40B4-BE49-F238E27FC236}">
                <a16:creationId xmlns:a16="http://schemas.microsoft.com/office/drawing/2014/main" id="{3BCEADAF-7B16-79AB-AA98-621EE21FF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080" y="149456"/>
            <a:ext cx="4484032" cy="23194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111B9A-1D98-5E1F-4F38-C6F0F82765DE}"/>
              </a:ext>
            </a:extLst>
          </p:cNvPr>
          <p:cNvSpPr txBox="1"/>
          <p:nvPr/>
        </p:nvSpPr>
        <p:spPr>
          <a:xfrm>
            <a:off x="2514600" y="2624328"/>
            <a:ext cx="7552944" cy="1323439"/>
          </a:xfrm>
          <a:prstGeom prst="rect">
            <a:avLst/>
          </a:prstGeom>
          <a:noFill/>
        </p:spPr>
        <p:txBody>
          <a:bodyPr wrap="square" rtlCol="0">
            <a:spAutoFit/>
          </a:bodyPr>
          <a:lstStyle/>
          <a:p>
            <a:r>
              <a:rPr lang="en-IN" sz="4000" dirty="0"/>
              <a:t>Analysis and Prediction of Sale Price of a Product in </a:t>
            </a:r>
            <a:r>
              <a:rPr lang="en-IN" sz="4000" dirty="0" err="1"/>
              <a:t>BigBasket</a:t>
            </a:r>
            <a:r>
              <a:rPr lang="en-IN" sz="4000" dirty="0"/>
              <a:t> </a:t>
            </a:r>
          </a:p>
        </p:txBody>
      </p:sp>
      <p:pic>
        <p:nvPicPr>
          <p:cNvPr id="5" name="Picture 4">
            <a:extLst>
              <a:ext uri="{FF2B5EF4-FFF2-40B4-BE49-F238E27FC236}">
                <a16:creationId xmlns:a16="http://schemas.microsoft.com/office/drawing/2014/main" id="{46C55C92-DF2B-959B-BD77-740D08877AFF}"/>
              </a:ext>
            </a:extLst>
          </p:cNvPr>
          <p:cNvPicPr>
            <a:picLocks noChangeAspect="1"/>
          </p:cNvPicPr>
          <p:nvPr/>
        </p:nvPicPr>
        <p:blipFill>
          <a:blip r:embed="rId3"/>
          <a:stretch>
            <a:fillRect/>
          </a:stretch>
        </p:blipFill>
        <p:spPr>
          <a:xfrm>
            <a:off x="5430964" y="4924044"/>
            <a:ext cx="1476375" cy="1590675"/>
          </a:xfrm>
          <a:prstGeom prst="rect">
            <a:avLst/>
          </a:prstGeom>
        </p:spPr>
      </p:pic>
    </p:spTree>
    <p:extLst>
      <p:ext uri="{BB962C8B-B14F-4D97-AF65-F5344CB8AC3E}">
        <p14:creationId xmlns:p14="http://schemas.microsoft.com/office/powerpoint/2010/main" val="980877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1B21-74F5-B4F7-7765-63B4BE3D3866}"/>
              </a:ext>
            </a:extLst>
          </p:cNvPr>
          <p:cNvSpPr>
            <a:spLocks noGrp="1"/>
          </p:cNvSpPr>
          <p:nvPr>
            <p:ph type="title"/>
          </p:nvPr>
        </p:nvSpPr>
        <p:spPr>
          <a:xfrm>
            <a:off x="1069848" y="0"/>
            <a:ext cx="10058400" cy="1609344"/>
          </a:xfrm>
        </p:spPr>
        <p:txBody>
          <a:bodyPr/>
          <a:lstStyle/>
          <a:p>
            <a:r>
              <a:rPr lang="en-IN" dirty="0"/>
              <a:t>Category Selling Distribution</a:t>
            </a:r>
          </a:p>
        </p:txBody>
      </p:sp>
      <p:pic>
        <p:nvPicPr>
          <p:cNvPr id="4" name="Picture 3">
            <a:extLst>
              <a:ext uri="{FF2B5EF4-FFF2-40B4-BE49-F238E27FC236}">
                <a16:creationId xmlns:a16="http://schemas.microsoft.com/office/drawing/2014/main" id="{EA3567D3-5BC0-1424-E3F6-BF5BD6956398}"/>
              </a:ext>
            </a:extLst>
          </p:cNvPr>
          <p:cNvPicPr>
            <a:picLocks noChangeAspect="1"/>
          </p:cNvPicPr>
          <p:nvPr/>
        </p:nvPicPr>
        <p:blipFill>
          <a:blip r:embed="rId2"/>
          <a:stretch>
            <a:fillRect/>
          </a:stretch>
        </p:blipFill>
        <p:spPr>
          <a:xfrm>
            <a:off x="2505456" y="1609344"/>
            <a:ext cx="7181088" cy="3876713"/>
          </a:xfrm>
          <a:prstGeom prst="rect">
            <a:avLst/>
          </a:prstGeom>
        </p:spPr>
      </p:pic>
    </p:spTree>
    <p:extLst>
      <p:ext uri="{BB962C8B-B14F-4D97-AF65-F5344CB8AC3E}">
        <p14:creationId xmlns:p14="http://schemas.microsoft.com/office/powerpoint/2010/main" val="374105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6FC5-5DF0-033A-D6EB-28D887D4F131}"/>
              </a:ext>
            </a:extLst>
          </p:cNvPr>
          <p:cNvSpPr>
            <a:spLocks noGrp="1"/>
          </p:cNvSpPr>
          <p:nvPr>
            <p:ph type="title"/>
          </p:nvPr>
        </p:nvSpPr>
        <p:spPr>
          <a:xfrm>
            <a:off x="1066800" y="0"/>
            <a:ext cx="10058400" cy="1609344"/>
          </a:xfrm>
        </p:spPr>
        <p:txBody>
          <a:bodyPr/>
          <a:lstStyle/>
          <a:p>
            <a:r>
              <a:rPr lang="en-IN" dirty="0"/>
              <a:t>Category distribution in </a:t>
            </a:r>
            <a:r>
              <a:rPr lang="en-IN" dirty="0" err="1"/>
              <a:t>BigBasket</a:t>
            </a:r>
            <a:endParaRPr lang="en-IN" dirty="0"/>
          </a:p>
        </p:txBody>
      </p:sp>
      <p:pic>
        <p:nvPicPr>
          <p:cNvPr id="4" name="Picture 3">
            <a:extLst>
              <a:ext uri="{FF2B5EF4-FFF2-40B4-BE49-F238E27FC236}">
                <a16:creationId xmlns:a16="http://schemas.microsoft.com/office/drawing/2014/main" id="{D06E0CBA-449A-EFB6-0A74-EAC94A14657D}"/>
              </a:ext>
            </a:extLst>
          </p:cNvPr>
          <p:cNvPicPr>
            <a:picLocks noChangeAspect="1"/>
          </p:cNvPicPr>
          <p:nvPr/>
        </p:nvPicPr>
        <p:blipFill>
          <a:blip r:embed="rId2"/>
          <a:stretch>
            <a:fillRect/>
          </a:stretch>
        </p:blipFill>
        <p:spPr>
          <a:xfrm>
            <a:off x="2269236" y="1609344"/>
            <a:ext cx="7653528" cy="4413044"/>
          </a:xfrm>
          <a:prstGeom prst="rect">
            <a:avLst/>
          </a:prstGeom>
        </p:spPr>
      </p:pic>
    </p:spTree>
    <p:extLst>
      <p:ext uri="{BB962C8B-B14F-4D97-AF65-F5344CB8AC3E}">
        <p14:creationId xmlns:p14="http://schemas.microsoft.com/office/powerpoint/2010/main" val="1406785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7B83-2169-21CF-D144-D02BA103C81D}"/>
              </a:ext>
            </a:extLst>
          </p:cNvPr>
          <p:cNvSpPr>
            <a:spLocks noGrp="1"/>
          </p:cNvSpPr>
          <p:nvPr>
            <p:ph type="title"/>
          </p:nvPr>
        </p:nvSpPr>
        <p:spPr/>
        <p:txBody>
          <a:bodyPr/>
          <a:lstStyle/>
          <a:p>
            <a:r>
              <a:rPr lang="en-IN" dirty="0"/>
              <a:t>Density plot of ratings</a:t>
            </a:r>
          </a:p>
        </p:txBody>
      </p:sp>
      <p:pic>
        <p:nvPicPr>
          <p:cNvPr id="5" name="Content Placeholder 4">
            <a:extLst>
              <a:ext uri="{FF2B5EF4-FFF2-40B4-BE49-F238E27FC236}">
                <a16:creationId xmlns:a16="http://schemas.microsoft.com/office/drawing/2014/main" id="{51A4D56C-7734-FE0A-ECB3-7C0E7AA31936}"/>
              </a:ext>
            </a:extLst>
          </p:cNvPr>
          <p:cNvPicPr>
            <a:picLocks noGrp="1" noChangeAspect="1"/>
          </p:cNvPicPr>
          <p:nvPr>
            <p:ph idx="1"/>
          </p:nvPr>
        </p:nvPicPr>
        <p:blipFill>
          <a:blip r:embed="rId2"/>
          <a:stretch>
            <a:fillRect/>
          </a:stretch>
        </p:blipFill>
        <p:spPr>
          <a:xfrm>
            <a:off x="2731077" y="2093976"/>
            <a:ext cx="6729845" cy="4051300"/>
          </a:xfrm>
          <a:prstGeom prst="rect">
            <a:avLst/>
          </a:prstGeom>
        </p:spPr>
      </p:pic>
    </p:spTree>
    <p:extLst>
      <p:ext uri="{BB962C8B-B14F-4D97-AF65-F5344CB8AC3E}">
        <p14:creationId xmlns:p14="http://schemas.microsoft.com/office/powerpoint/2010/main" val="321056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0432-3005-562D-5853-65B7985ACA39}"/>
              </a:ext>
            </a:extLst>
          </p:cNvPr>
          <p:cNvSpPr>
            <a:spLocks noGrp="1"/>
          </p:cNvSpPr>
          <p:nvPr>
            <p:ph type="title"/>
          </p:nvPr>
        </p:nvSpPr>
        <p:spPr>
          <a:xfrm>
            <a:off x="1066800" y="0"/>
            <a:ext cx="10058400" cy="1609344"/>
          </a:xfrm>
        </p:spPr>
        <p:txBody>
          <a:bodyPr>
            <a:normAutofit/>
          </a:bodyPr>
          <a:lstStyle/>
          <a:p>
            <a:r>
              <a:rPr lang="en-IN" sz="4000" dirty="0"/>
              <a:t>Conclusion</a:t>
            </a:r>
          </a:p>
        </p:txBody>
      </p:sp>
      <p:sp>
        <p:nvSpPr>
          <p:cNvPr id="5" name="TextBox 4">
            <a:extLst>
              <a:ext uri="{FF2B5EF4-FFF2-40B4-BE49-F238E27FC236}">
                <a16:creationId xmlns:a16="http://schemas.microsoft.com/office/drawing/2014/main" id="{5E93130E-CB6B-740A-0A86-178018B4C6E8}"/>
              </a:ext>
            </a:extLst>
          </p:cNvPr>
          <p:cNvSpPr txBox="1"/>
          <p:nvPr/>
        </p:nvSpPr>
        <p:spPr>
          <a:xfrm>
            <a:off x="1353312" y="2002536"/>
            <a:ext cx="9838944" cy="2585323"/>
          </a:xfrm>
          <a:prstGeom prst="rect">
            <a:avLst/>
          </a:prstGeom>
          <a:noFill/>
        </p:spPr>
        <p:txBody>
          <a:bodyPr wrap="square" rtlCol="0">
            <a:spAutoFit/>
          </a:bodyPr>
          <a:lstStyle/>
          <a:p>
            <a:pPr algn="just"/>
            <a:r>
              <a:rPr lang="en-US" dirty="0"/>
              <a:t>The EDA on the </a:t>
            </a:r>
            <a:r>
              <a:rPr lang="en-US" dirty="0" err="1"/>
              <a:t>BigBasket</a:t>
            </a:r>
            <a:r>
              <a:rPr lang="en-US" dirty="0"/>
              <a:t> dataset provided valuable insights into product attributes, pricing patterns, and customer ratings, uncovering trends essential for business optimization. Key findings included identifying categories and brands offering significant discounts and understanding pricing discrepancies to improve inventory and marketing strategies. Visualizations like bar charts, scatter plots, and box plots effectively highlighted data trends, aiding decision-making. Additionally, a predictive model to estimate sale prices was developed, enabling dynamic pricing strategies to enhance revenue and competitiveness. Overall, the project showcased how data-driven solutions can optimize operations and drive business growth.</a:t>
            </a:r>
            <a:endParaRPr lang="en-IN" dirty="0"/>
          </a:p>
        </p:txBody>
      </p:sp>
    </p:spTree>
    <p:extLst>
      <p:ext uri="{BB962C8B-B14F-4D97-AF65-F5344CB8AC3E}">
        <p14:creationId xmlns:p14="http://schemas.microsoft.com/office/powerpoint/2010/main" val="2652520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42D8-D100-5E17-FDC1-D7C6097F4A83}"/>
              </a:ext>
            </a:extLst>
          </p:cNvPr>
          <p:cNvSpPr>
            <a:spLocks noGrp="1"/>
          </p:cNvSpPr>
          <p:nvPr>
            <p:ph type="title"/>
          </p:nvPr>
        </p:nvSpPr>
        <p:spPr>
          <a:xfrm>
            <a:off x="1066800" y="0"/>
            <a:ext cx="10058400" cy="1609344"/>
          </a:xfrm>
        </p:spPr>
        <p:txBody>
          <a:bodyPr>
            <a:normAutofit/>
          </a:bodyPr>
          <a:lstStyle/>
          <a:p>
            <a:r>
              <a:rPr lang="en-IN" sz="4000" dirty="0"/>
              <a:t>References</a:t>
            </a:r>
          </a:p>
        </p:txBody>
      </p:sp>
      <p:sp>
        <p:nvSpPr>
          <p:cNvPr id="4" name="TextBox 3">
            <a:extLst>
              <a:ext uri="{FF2B5EF4-FFF2-40B4-BE49-F238E27FC236}">
                <a16:creationId xmlns:a16="http://schemas.microsoft.com/office/drawing/2014/main" id="{8860E9F8-B1FD-01B5-1A43-F0438BC150EA}"/>
              </a:ext>
            </a:extLst>
          </p:cNvPr>
          <p:cNvSpPr txBox="1"/>
          <p:nvPr/>
        </p:nvSpPr>
        <p:spPr>
          <a:xfrm>
            <a:off x="1066800" y="1508760"/>
            <a:ext cx="7370064" cy="2031325"/>
          </a:xfrm>
          <a:prstGeom prst="rect">
            <a:avLst/>
          </a:prstGeom>
          <a:noFill/>
        </p:spPr>
        <p:txBody>
          <a:bodyPr wrap="square" rtlCol="0">
            <a:spAutoFit/>
          </a:bodyPr>
          <a:lstStyle/>
          <a:p>
            <a:pPr>
              <a:buFont typeface="+mj-lt"/>
              <a:buAutoNum type="arabicPeriod"/>
            </a:pPr>
            <a:r>
              <a:rPr lang="en-US" sz="1800" dirty="0"/>
              <a:t>UCI Machine Learning Repository - Adult Dataset https://archive.ics.uci.edu/ml/datasets/adult</a:t>
            </a:r>
          </a:p>
          <a:p>
            <a:pPr>
              <a:buFont typeface="+mj-lt"/>
              <a:buAutoNum type="arabicPeriod"/>
            </a:pPr>
            <a:r>
              <a:rPr lang="en-US" sz="1800" dirty="0"/>
              <a:t>Scikit-learn Documentation </a:t>
            </a:r>
          </a:p>
          <a:p>
            <a:pPr marL="0" indent="0">
              <a:buNone/>
            </a:pPr>
            <a:r>
              <a:rPr lang="en-US" sz="1800" dirty="0"/>
              <a:t>	https://scikit-learn.org/</a:t>
            </a:r>
          </a:p>
          <a:p>
            <a:pPr>
              <a:buFont typeface="+mj-lt"/>
              <a:buAutoNum type="arabicPeriod"/>
            </a:pPr>
            <a:r>
              <a:rPr lang="en-US" sz="1800" dirty="0"/>
              <a:t>Python Data Science Handbook by Jake </a:t>
            </a:r>
            <a:r>
              <a:rPr lang="en-US" sz="1800" dirty="0" err="1"/>
              <a:t>VanderPlas</a:t>
            </a:r>
            <a:endParaRPr lang="en-US" sz="1800" dirty="0"/>
          </a:p>
          <a:p>
            <a:pPr>
              <a:buFont typeface="+mj-lt"/>
              <a:buAutoNum type="arabicPeriod"/>
            </a:pPr>
            <a:r>
              <a:rPr lang="en-US" sz="1800" dirty="0"/>
              <a:t>Hands-On Machine Learning with Scikit-Learn by </a:t>
            </a:r>
            <a:r>
              <a:rPr lang="en-US" sz="1800" dirty="0" err="1"/>
              <a:t>Aurélien</a:t>
            </a:r>
            <a:r>
              <a:rPr lang="en-US" sz="1800" dirty="0"/>
              <a:t> </a:t>
            </a:r>
            <a:r>
              <a:rPr lang="en-US" sz="1800" dirty="0" err="1"/>
              <a:t>Géron</a:t>
            </a:r>
            <a:endParaRPr lang="en-US" sz="1800" dirty="0"/>
          </a:p>
          <a:p>
            <a:pPr marL="0" indent="0">
              <a:buNone/>
            </a:pPr>
            <a:r>
              <a:rPr lang="en-US" sz="1800" dirty="0"/>
              <a:t>3.  </a:t>
            </a:r>
            <a:r>
              <a:rPr lang="en-US" sz="1800" dirty="0" err="1"/>
              <a:t>GeeksforGeeks</a:t>
            </a:r>
            <a:r>
              <a:rPr lang="en-US" sz="1800" dirty="0"/>
              <a:t> Data Science </a:t>
            </a:r>
          </a:p>
        </p:txBody>
      </p:sp>
      <p:pic>
        <p:nvPicPr>
          <p:cNvPr id="2050" name="Picture 2" descr="Ask For Professional References The ...">
            <a:extLst>
              <a:ext uri="{FF2B5EF4-FFF2-40B4-BE49-F238E27FC236}">
                <a16:creationId xmlns:a16="http://schemas.microsoft.com/office/drawing/2014/main" id="{E57D52EA-E751-E2CC-EAC7-DD26D02DB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942" y="4241958"/>
            <a:ext cx="2974994" cy="2214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12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44A3-DAEA-48AC-5766-B55B9C62DD00}"/>
              </a:ext>
            </a:extLst>
          </p:cNvPr>
          <p:cNvSpPr>
            <a:spLocks noGrp="1"/>
          </p:cNvSpPr>
          <p:nvPr>
            <p:ph type="title"/>
          </p:nvPr>
        </p:nvSpPr>
        <p:spPr>
          <a:xfrm>
            <a:off x="1066800" y="2624328"/>
            <a:ext cx="10058400" cy="1609344"/>
          </a:xfrm>
        </p:spPr>
        <p:txBody>
          <a:bodyPr/>
          <a:lstStyle/>
          <a:p>
            <a:pPr algn="ctr"/>
            <a:r>
              <a:rPr lang="en-IN" dirty="0"/>
              <a:t>Thankyou </a:t>
            </a:r>
            <a:r>
              <a:rPr lang="en-IN" dirty="0">
                <a:solidFill>
                  <a:srgbClr val="AB2400"/>
                </a:solidFill>
                <a:sym typeface="Wingdings" panose="05000000000000000000" pitchFamily="2" charset="2"/>
              </a:rPr>
              <a:t></a:t>
            </a:r>
            <a:endParaRPr lang="en-IN" dirty="0">
              <a:solidFill>
                <a:srgbClr val="AB2400"/>
              </a:solidFill>
            </a:endParaRPr>
          </a:p>
        </p:txBody>
      </p:sp>
    </p:spTree>
    <p:extLst>
      <p:ext uri="{BB962C8B-B14F-4D97-AF65-F5344CB8AC3E}">
        <p14:creationId xmlns:p14="http://schemas.microsoft.com/office/powerpoint/2010/main" val="387882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16D7-AA21-9E72-689C-92211C54DB4F}"/>
              </a:ext>
            </a:extLst>
          </p:cNvPr>
          <p:cNvSpPr>
            <a:spLocks noGrp="1"/>
          </p:cNvSpPr>
          <p:nvPr>
            <p:ph type="title"/>
          </p:nvPr>
        </p:nvSpPr>
        <p:spPr/>
        <p:txBody>
          <a:bodyPr>
            <a:normAutofit/>
          </a:bodyPr>
          <a:lstStyle/>
          <a:p>
            <a:r>
              <a:rPr lang="en-IN" sz="4000" dirty="0"/>
              <a:t>TABLE OF CONTENT</a:t>
            </a:r>
          </a:p>
        </p:txBody>
      </p:sp>
      <p:sp>
        <p:nvSpPr>
          <p:cNvPr id="5" name="Content Placeholder 4">
            <a:extLst>
              <a:ext uri="{FF2B5EF4-FFF2-40B4-BE49-F238E27FC236}">
                <a16:creationId xmlns:a16="http://schemas.microsoft.com/office/drawing/2014/main" id="{D3CA3CCE-D2B6-BA1C-9AF4-850EDE809624}"/>
              </a:ext>
            </a:extLst>
          </p:cNvPr>
          <p:cNvSpPr>
            <a:spLocks noGrp="1"/>
          </p:cNvSpPr>
          <p:nvPr>
            <p:ph idx="1"/>
          </p:nvPr>
        </p:nvSpPr>
        <p:spPr/>
        <p:txBody>
          <a:bodyPr/>
          <a:lstStyle/>
          <a:p>
            <a:pPr marL="457200" indent="-457200">
              <a:buFont typeface="+mj-lt"/>
              <a:buAutoNum type="arabicPeriod"/>
            </a:pPr>
            <a:r>
              <a:rPr lang="en-IN" dirty="0"/>
              <a:t>Problem Statement</a:t>
            </a:r>
          </a:p>
          <a:p>
            <a:pPr marL="457200" indent="-457200">
              <a:buFont typeface="+mj-lt"/>
              <a:buAutoNum type="arabicPeriod"/>
            </a:pPr>
            <a:r>
              <a:rPr lang="en-IN" dirty="0"/>
              <a:t>Problem Statement Solution and Approach</a:t>
            </a:r>
          </a:p>
          <a:p>
            <a:pPr marL="457200" indent="-457200">
              <a:buFont typeface="+mj-lt"/>
              <a:buAutoNum type="arabicPeriod"/>
            </a:pPr>
            <a:r>
              <a:rPr lang="en-IN" dirty="0"/>
              <a:t>Abstract</a:t>
            </a:r>
          </a:p>
          <a:p>
            <a:pPr marL="457200" indent="-457200">
              <a:buFont typeface="+mj-lt"/>
              <a:buAutoNum type="arabicPeriod"/>
            </a:pPr>
            <a:r>
              <a:rPr lang="en-IN" dirty="0"/>
              <a:t>Methodology</a:t>
            </a:r>
          </a:p>
          <a:p>
            <a:pPr marL="457200" indent="-457200">
              <a:buFont typeface="+mj-lt"/>
              <a:buAutoNum type="arabicPeriod"/>
            </a:pPr>
            <a:r>
              <a:rPr lang="en-IN" dirty="0"/>
              <a:t>Result</a:t>
            </a:r>
          </a:p>
          <a:p>
            <a:pPr marL="457200" indent="-457200">
              <a:buFont typeface="+mj-lt"/>
              <a:buAutoNum type="arabicPeriod"/>
            </a:pPr>
            <a:r>
              <a:rPr lang="en-IN" dirty="0"/>
              <a:t>Analysis</a:t>
            </a:r>
          </a:p>
          <a:p>
            <a:pPr marL="457200" indent="-457200">
              <a:buFont typeface="+mj-lt"/>
              <a:buAutoNum type="arabicPeriod"/>
            </a:pPr>
            <a:r>
              <a:rPr lang="en-IN" dirty="0"/>
              <a:t>Conclusion</a:t>
            </a:r>
          </a:p>
          <a:p>
            <a:pPr marL="457200" indent="-457200">
              <a:buFont typeface="+mj-lt"/>
              <a:buAutoNum type="arabicPeriod"/>
            </a:pPr>
            <a:r>
              <a:rPr lang="en-IN" dirty="0"/>
              <a:t>References</a:t>
            </a:r>
          </a:p>
          <a:p>
            <a:pPr marL="457200" indent="-457200">
              <a:buFont typeface="+mj-lt"/>
              <a:buAutoNum type="arabicPeriod"/>
            </a:pPr>
            <a:endParaRPr lang="en-IN" dirty="0"/>
          </a:p>
          <a:p>
            <a:pPr marL="457200" indent="-457200">
              <a:buFont typeface="+mj-lt"/>
              <a:buAutoNum type="arabicPeriod"/>
            </a:pPr>
            <a:endParaRPr lang="en-IN" dirty="0"/>
          </a:p>
        </p:txBody>
      </p:sp>
      <p:pic>
        <p:nvPicPr>
          <p:cNvPr id="1028" name="Picture 4" descr="What is Exploratory Data Analysis| Data ...">
            <a:extLst>
              <a:ext uri="{FF2B5EF4-FFF2-40B4-BE49-F238E27FC236}">
                <a16:creationId xmlns:a16="http://schemas.microsoft.com/office/drawing/2014/main" id="{306E460C-AEE4-660E-D85D-E4A1B11E4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890" y="2670048"/>
            <a:ext cx="4532402" cy="2953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6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494A-D445-F35B-6334-0A741F77C71C}"/>
              </a:ext>
            </a:extLst>
          </p:cNvPr>
          <p:cNvSpPr>
            <a:spLocks noGrp="1"/>
          </p:cNvSpPr>
          <p:nvPr>
            <p:ph type="title"/>
          </p:nvPr>
        </p:nvSpPr>
        <p:spPr>
          <a:xfrm>
            <a:off x="838200" y="165094"/>
            <a:ext cx="10515600" cy="547635"/>
          </a:xfrm>
        </p:spPr>
        <p:txBody>
          <a:bodyPr>
            <a:normAutofit fontScale="90000"/>
          </a:bodyPr>
          <a:lstStyle/>
          <a:p>
            <a:r>
              <a:rPr lang="en-IN" sz="4000" dirty="0"/>
              <a:t>PROBLEM STATEMENT</a:t>
            </a:r>
          </a:p>
        </p:txBody>
      </p:sp>
      <p:sp>
        <p:nvSpPr>
          <p:cNvPr id="3" name="Content Placeholder 2">
            <a:extLst>
              <a:ext uri="{FF2B5EF4-FFF2-40B4-BE49-F238E27FC236}">
                <a16:creationId xmlns:a16="http://schemas.microsoft.com/office/drawing/2014/main" id="{AAC9B6B5-A2C7-E6BC-B401-94819E9D71FD}"/>
              </a:ext>
            </a:extLst>
          </p:cNvPr>
          <p:cNvSpPr>
            <a:spLocks noGrp="1"/>
          </p:cNvSpPr>
          <p:nvPr>
            <p:ph idx="1"/>
          </p:nvPr>
        </p:nvSpPr>
        <p:spPr>
          <a:xfrm>
            <a:off x="838200" y="796205"/>
            <a:ext cx="11221720" cy="963168"/>
          </a:xfrm>
        </p:spPr>
        <p:txBody>
          <a:bodyPr>
            <a:noAutofit/>
          </a:bodyPr>
          <a:lstStyle/>
          <a:p>
            <a:pPr marL="0" indent="0">
              <a:buNone/>
            </a:pPr>
            <a:r>
              <a:rPr lang="en-US" sz="1600" dirty="0">
                <a:cs typeface="Times New Roman" panose="02020603050405020304" pitchFamily="18" charset="0"/>
              </a:rPr>
              <a:t>The </a:t>
            </a:r>
            <a:r>
              <a:rPr lang="en-US" sz="1600" dirty="0" err="1">
                <a:cs typeface="Times New Roman" panose="02020603050405020304" pitchFamily="18" charset="0"/>
              </a:rPr>
              <a:t>BigBasket</a:t>
            </a:r>
            <a:r>
              <a:rPr lang="en-US" sz="1600" dirty="0">
                <a:cs typeface="Times New Roman" panose="02020603050405020304" pitchFamily="18" charset="0"/>
              </a:rPr>
              <a:t> dataset provides detailed information on a diverse range of products, including pricing, categories, brands, ratings, and descriptions. This project aims to leverage Exploratory Data Analysis (EDA) to uncover patterns and insights that can inform business strategies. Specifically, the analysis seeks to answer the following questions:</a:t>
            </a:r>
          </a:p>
          <a:p>
            <a:endParaRPr lang="en-IN" sz="1600" dirty="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747B0946-D114-6B2D-68BF-71FFC9B40C05}"/>
              </a:ext>
            </a:extLst>
          </p:cNvPr>
          <p:cNvGraphicFramePr/>
          <p:nvPr>
            <p:extLst>
              <p:ext uri="{D42A27DB-BD31-4B8C-83A1-F6EECF244321}">
                <p14:modId xmlns:p14="http://schemas.microsoft.com/office/powerpoint/2010/main" val="3392569144"/>
              </p:ext>
            </p:extLst>
          </p:nvPr>
        </p:nvGraphicFramePr>
        <p:xfrm>
          <a:off x="1463040" y="1759373"/>
          <a:ext cx="9774936" cy="4659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760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F66-7A43-660F-6875-5176C723326A}"/>
              </a:ext>
            </a:extLst>
          </p:cNvPr>
          <p:cNvSpPr>
            <a:spLocks noGrp="1"/>
          </p:cNvSpPr>
          <p:nvPr>
            <p:ph type="title"/>
          </p:nvPr>
        </p:nvSpPr>
        <p:spPr>
          <a:xfrm>
            <a:off x="838200" y="0"/>
            <a:ext cx="10515600" cy="1325563"/>
          </a:xfrm>
        </p:spPr>
        <p:txBody>
          <a:bodyPr>
            <a:normAutofit/>
          </a:bodyPr>
          <a:lstStyle/>
          <a:p>
            <a:r>
              <a:rPr lang="en-IN" sz="4000" dirty="0"/>
              <a:t>PROBLEM STATEMENT SOLUTION APPROCH</a:t>
            </a:r>
          </a:p>
        </p:txBody>
      </p:sp>
      <p:graphicFrame>
        <p:nvGraphicFramePr>
          <p:cNvPr id="14" name="Diagram 13">
            <a:extLst>
              <a:ext uri="{FF2B5EF4-FFF2-40B4-BE49-F238E27FC236}">
                <a16:creationId xmlns:a16="http://schemas.microsoft.com/office/drawing/2014/main" id="{81FE240F-FAD4-CD81-5E5D-DB3A5E9A1F2F}"/>
              </a:ext>
            </a:extLst>
          </p:cNvPr>
          <p:cNvGraphicFramePr/>
          <p:nvPr>
            <p:extLst>
              <p:ext uri="{D42A27DB-BD31-4B8C-83A1-F6EECF244321}">
                <p14:modId xmlns:p14="http://schemas.microsoft.com/office/powerpoint/2010/main" val="3989570170"/>
              </p:ext>
            </p:extLst>
          </p:nvPr>
        </p:nvGraphicFramePr>
        <p:xfrm>
          <a:off x="270510" y="873760"/>
          <a:ext cx="11650980" cy="5709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39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87B5-2A0E-E886-E38B-92D168B39025}"/>
              </a:ext>
            </a:extLst>
          </p:cNvPr>
          <p:cNvSpPr>
            <a:spLocks noGrp="1"/>
          </p:cNvSpPr>
          <p:nvPr>
            <p:ph type="title"/>
          </p:nvPr>
        </p:nvSpPr>
        <p:spPr>
          <a:xfrm>
            <a:off x="846836" y="-22983"/>
            <a:ext cx="10058400" cy="1092831"/>
          </a:xfrm>
        </p:spPr>
        <p:txBody>
          <a:bodyPr>
            <a:normAutofit/>
          </a:bodyPr>
          <a:lstStyle/>
          <a:p>
            <a:r>
              <a:rPr lang="en-IN" sz="4000" dirty="0"/>
              <a:t>abstract</a:t>
            </a:r>
          </a:p>
        </p:txBody>
      </p:sp>
      <p:sp>
        <p:nvSpPr>
          <p:cNvPr id="4" name="Rectangle 1">
            <a:extLst>
              <a:ext uri="{FF2B5EF4-FFF2-40B4-BE49-F238E27FC236}">
                <a16:creationId xmlns:a16="http://schemas.microsoft.com/office/drawing/2014/main" id="{D374422A-C5F1-620E-2682-D3A51BA5225A}"/>
              </a:ext>
            </a:extLst>
          </p:cNvPr>
          <p:cNvSpPr>
            <a:spLocks noGrp="1" noChangeArrowheads="1"/>
          </p:cNvSpPr>
          <p:nvPr>
            <p:ph idx="1"/>
          </p:nvPr>
        </p:nvSpPr>
        <p:spPr bwMode="auto">
          <a:xfrm>
            <a:off x="528320" y="641073"/>
            <a:ext cx="1113536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dataset contains </a:t>
            </a:r>
            <a:r>
              <a:rPr kumimoji="0" lang="en-US" altLang="en-US" sz="1600" b="1" i="0" u="none" strike="noStrike" cap="none" normalizeH="0" baseline="0" dirty="0">
                <a:ln>
                  <a:noFill/>
                </a:ln>
                <a:solidFill>
                  <a:schemeClr val="tx1"/>
                </a:solidFill>
                <a:effectLst/>
                <a:latin typeface="Arial" panose="020B0604020202020204" pitchFamily="34" charset="0"/>
              </a:rPr>
              <a:t>27,555 entries</a:t>
            </a:r>
            <a:r>
              <a:rPr kumimoji="0" lang="en-US" altLang="en-US" sz="1600" b="0" i="0" u="none" strike="noStrike" cap="none" normalizeH="0" baseline="0" dirty="0">
                <a:ln>
                  <a:noFill/>
                </a:ln>
                <a:solidFill>
                  <a:schemeClr val="tx1"/>
                </a:solidFill>
                <a:effectLst/>
                <a:latin typeface="Arial" panose="020B0604020202020204" pitchFamily="34" charset="0"/>
              </a:rPr>
              <a:t> with </a:t>
            </a:r>
            <a:r>
              <a:rPr kumimoji="0" lang="en-US" altLang="en-US" sz="1600" b="1" i="0" u="none" strike="noStrike" cap="none" normalizeH="0" baseline="0" dirty="0">
                <a:ln>
                  <a:noFill/>
                </a:ln>
                <a:solidFill>
                  <a:schemeClr val="tx1"/>
                </a:solidFill>
                <a:effectLst/>
                <a:latin typeface="Arial" panose="020B0604020202020204" pitchFamily="34" charset="0"/>
              </a:rPr>
              <a:t>10 columns</a:t>
            </a:r>
            <a:r>
              <a:rPr kumimoji="0" lang="en-US" altLang="en-US" sz="1600" b="0" i="0" u="none" strike="noStrike" cap="none" normalizeH="0" baseline="0" dirty="0">
                <a:ln>
                  <a:noFill/>
                </a:ln>
                <a:solidFill>
                  <a:schemeClr val="tx1"/>
                </a:solidFill>
                <a:effectLst/>
                <a:latin typeface="Arial" panose="020B0604020202020204" pitchFamily="34" charset="0"/>
              </a:rPr>
              <a:t>. Below is a summary of the dataset: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dataset offers opportunities to explore pricing dynamics, customer behavior, and product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forming the basis for actionable business recommendations.</a:t>
            </a:r>
          </a:p>
        </p:txBody>
      </p:sp>
      <p:graphicFrame>
        <p:nvGraphicFramePr>
          <p:cNvPr id="7" name="Diagram 6">
            <a:extLst>
              <a:ext uri="{FF2B5EF4-FFF2-40B4-BE49-F238E27FC236}">
                <a16:creationId xmlns:a16="http://schemas.microsoft.com/office/drawing/2014/main" id="{19BFEB20-F424-7C6B-0A82-A0281C067145}"/>
              </a:ext>
            </a:extLst>
          </p:cNvPr>
          <p:cNvGraphicFramePr/>
          <p:nvPr>
            <p:extLst>
              <p:ext uri="{D42A27DB-BD31-4B8C-83A1-F6EECF244321}">
                <p14:modId xmlns:p14="http://schemas.microsoft.com/office/powerpoint/2010/main" val="2687608367"/>
              </p:ext>
            </p:extLst>
          </p:nvPr>
        </p:nvGraphicFramePr>
        <p:xfrm>
          <a:off x="687832" y="1293753"/>
          <a:ext cx="9462008" cy="452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05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1DAF-A63A-88F6-1AA2-6DB843BA02C8}"/>
              </a:ext>
            </a:extLst>
          </p:cNvPr>
          <p:cNvSpPr>
            <a:spLocks noGrp="1"/>
          </p:cNvSpPr>
          <p:nvPr>
            <p:ph type="title"/>
          </p:nvPr>
        </p:nvSpPr>
        <p:spPr>
          <a:xfrm>
            <a:off x="988568" y="0"/>
            <a:ext cx="10058400" cy="1609344"/>
          </a:xfrm>
        </p:spPr>
        <p:txBody>
          <a:bodyPr>
            <a:normAutofit/>
          </a:bodyPr>
          <a:lstStyle/>
          <a:p>
            <a:r>
              <a:rPr lang="en-IN" sz="4000" dirty="0"/>
              <a:t>methodology</a:t>
            </a:r>
          </a:p>
        </p:txBody>
      </p:sp>
      <p:sp>
        <p:nvSpPr>
          <p:cNvPr id="3" name="Content Placeholder 2">
            <a:extLst>
              <a:ext uri="{FF2B5EF4-FFF2-40B4-BE49-F238E27FC236}">
                <a16:creationId xmlns:a16="http://schemas.microsoft.com/office/drawing/2014/main" id="{738FFCDA-091D-3F07-A363-1E57763288E2}"/>
              </a:ext>
            </a:extLst>
          </p:cNvPr>
          <p:cNvSpPr>
            <a:spLocks noGrp="1"/>
          </p:cNvSpPr>
          <p:nvPr>
            <p:ph idx="1"/>
          </p:nvPr>
        </p:nvSpPr>
        <p:spPr>
          <a:xfrm>
            <a:off x="988568" y="1124712"/>
            <a:ext cx="10058400" cy="5065776"/>
          </a:xfrm>
        </p:spPr>
        <p:txBody>
          <a:bodyPr>
            <a:noAutofit/>
          </a:bodyPr>
          <a:lstStyle/>
          <a:p>
            <a:pPr marL="0" indent="0">
              <a:lnSpc>
                <a:spcPct val="100000"/>
              </a:lnSpc>
              <a:buNone/>
            </a:pPr>
            <a:r>
              <a:rPr lang="en-US" sz="1800" dirty="0"/>
              <a:t>Project Title: Exploratory Data Analysis on </a:t>
            </a:r>
            <a:r>
              <a:rPr lang="en-US" sz="1800" dirty="0" err="1"/>
              <a:t>BigBasket</a:t>
            </a:r>
            <a:r>
              <a:rPr lang="en-US" sz="1800" dirty="0"/>
              <a:t> Dataset</a:t>
            </a:r>
          </a:p>
          <a:p>
            <a:pPr marL="0" indent="0" algn="just">
              <a:lnSpc>
                <a:spcPct val="100000"/>
              </a:lnSpc>
              <a:buNone/>
            </a:pPr>
            <a:r>
              <a:rPr lang="en-US" sz="1800" dirty="0"/>
              <a:t>Objective:  The goal of this project is to perform an Exploratory Data Analysis (EDA) on the</a:t>
            </a:r>
          </a:p>
          <a:p>
            <a:pPr marL="0" indent="0" algn="just">
              <a:lnSpc>
                <a:spcPct val="100000"/>
              </a:lnSpc>
              <a:buNone/>
            </a:pPr>
            <a:r>
              <a:rPr lang="en-US" sz="1800" dirty="0" err="1"/>
              <a:t>BigBasket</a:t>
            </a:r>
            <a:r>
              <a:rPr lang="en-US" sz="1800" dirty="0"/>
              <a:t> dataset to uncover patterns in product categories, pricing trends, and customer</a:t>
            </a:r>
          </a:p>
          <a:p>
            <a:pPr marL="0" indent="0" algn="just">
              <a:lnSpc>
                <a:spcPct val="100000"/>
              </a:lnSpc>
              <a:buNone/>
            </a:pPr>
            <a:r>
              <a:rPr lang="en-US" sz="1800" dirty="0"/>
              <a:t>purchasing behavior, and to provide actionable insights for business strategies related to</a:t>
            </a:r>
          </a:p>
          <a:p>
            <a:pPr marL="0" indent="0" algn="just">
              <a:lnSpc>
                <a:spcPct val="100000"/>
              </a:lnSpc>
              <a:buNone/>
            </a:pPr>
            <a:r>
              <a:rPr lang="en-US" sz="1800" dirty="0"/>
              <a:t>inventory, marketing, and sales optimization.</a:t>
            </a:r>
          </a:p>
          <a:p>
            <a:pPr marL="0" indent="0">
              <a:lnSpc>
                <a:spcPct val="100000"/>
              </a:lnSpc>
              <a:buNone/>
            </a:pPr>
            <a:endParaRPr lang="en-US" sz="1800" dirty="0"/>
          </a:p>
          <a:p>
            <a:pPr marL="0" indent="0">
              <a:lnSpc>
                <a:spcPct val="100000"/>
              </a:lnSpc>
              <a:buNone/>
            </a:pPr>
            <a:r>
              <a:rPr lang="en-US" sz="1800" dirty="0"/>
              <a:t>Dataset:</a:t>
            </a:r>
          </a:p>
          <a:p>
            <a:pPr marL="0" indent="0">
              <a:lnSpc>
                <a:spcPct val="100000"/>
              </a:lnSpc>
              <a:buNone/>
            </a:pPr>
            <a:r>
              <a:rPr lang="en-US" sz="1800" dirty="0"/>
              <a:t>     • Name: </a:t>
            </a:r>
            <a:r>
              <a:rPr lang="en-US" sz="1800" dirty="0" err="1"/>
              <a:t>BigBasket</a:t>
            </a:r>
            <a:r>
              <a:rPr lang="en-US" sz="1800" dirty="0"/>
              <a:t> Dataset</a:t>
            </a:r>
          </a:p>
          <a:p>
            <a:pPr marL="0" indent="0">
              <a:lnSpc>
                <a:spcPct val="100000"/>
              </a:lnSpc>
              <a:buNone/>
            </a:pPr>
            <a:r>
              <a:rPr lang="en-US" sz="1800" dirty="0"/>
              <a:t>     • Source: Provided dataset containing product details from </a:t>
            </a:r>
            <a:r>
              <a:rPr lang="en-US" sz="1800" dirty="0" err="1"/>
              <a:t>BigBasket</a:t>
            </a:r>
            <a:r>
              <a:rPr lang="en-US" sz="1800" dirty="0"/>
              <a:t>.</a:t>
            </a:r>
          </a:p>
          <a:p>
            <a:pPr marL="0" indent="0">
              <a:lnSpc>
                <a:spcPct val="100000"/>
              </a:lnSpc>
              <a:buNone/>
            </a:pPr>
            <a:r>
              <a:rPr lang="en-US" sz="1800" dirty="0"/>
              <a:t>     • Description: The dataset consists of information related to products available on</a:t>
            </a:r>
          </a:p>
          <a:p>
            <a:pPr marL="0" indent="0">
              <a:lnSpc>
                <a:spcPct val="100000"/>
              </a:lnSpc>
              <a:buNone/>
            </a:pPr>
            <a:r>
              <a:rPr lang="en-US" sz="1800" dirty="0"/>
              <a:t>       </a:t>
            </a:r>
            <a:r>
              <a:rPr lang="en-US" sz="1800" dirty="0" err="1"/>
              <a:t>BigBasket</a:t>
            </a:r>
            <a:r>
              <a:rPr lang="en-US" sz="1800" dirty="0"/>
              <a:t>, including categories, prices, ratings, and availability. The analysis aims to</a:t>
            </a:r>
          </a:p>
          <a:p>
            <a:pPr marL="0" indent="0">
              <a:lnSpc>
                <a:spcPct val="100000"/>
              </a:lnSpc>
              <a:buNone/>
            </a:pPr>
            <a:r>
              <a:rPr lang="en-US" sz="1800" dirty="0"/>
              <a:t>       explore the product diversity, pricing strategies, customer preferences, and other</a:t>
            </a:r>
          </a:p>
          <a:p>
            <a:pPr marL="0" indent="0">
              <a:lnSpc>
                <a:spcPct val="100000"/>
              </a:lnSpc>
              <a:buNone/>
            </a:pPr>
            <a:r>
              <a:rPr lang="en-US" sz="1800" dirty="0"/>
              <a:t>       key insights.</a:t>
            </a:r>
            <a:endParaRPr lang="en-IN" sz="1800" dirty="0"/>
          </a:p>
        </p:txBody>
      </p:sp>
    </p:spTree>
    <p:extLst>
      <p:ext uri="{BB962C8B-B14F-4D97-AF65-F5344CB8AC3E}">
        <p14:creationId xmlns:p14="http://schemas.microsoft.com/office/powerpoint/2010/main" val="299594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4300A6A-FA9B-6E68-06E7-88A0001B7CBA}"/>
              </a:ext>
            </a:extLst>
          </p:cNvPr>
          <p:cNvSpPr txBox="1"/>
          <p:nvPr/>
        </p:nvSpPr>
        <p:spPr>
          <a:xfrm>
            <a:off x="521208" y="363915"/>
            <a:ext cx="5650992" cy="6494085"/>
          </a:xfrm>
          <a:prstGeom prst="rect">
            <a:avLst/>
          </a:prstGeom>
          <a:noFill/>
        </p:spPr>
        <p:txBody>
          <a:bodyPr wrap="square" rtlCol="0">
            <a:spAutoFit/>
          </a:bodyPr>
          <a:lstStyle/>
          <a:p>
            <a:r>
              <a:rPr lang="en-US" sz="1600" dirty="0"/>
              <a:t>Week 1-2: Data Collection and Preparation • Load and explore the dataset to understand its structure. • Clean the dataset: handle missing values, correct data types, remove duplicates, and fix inconsistencies in the product information. • Perform initial data profiling to understand key variables like product categories, prices, and ratings.</a:t>
            </a:r>
          </a:p>
          <a:p>
            <a:endParaRPr lang="en-US" sz="1600" dirty="0"/>
          </a:p>
          <a:p>
            <a:r>
              <a:rPr lang="en-US" sz="1600" dirty="0"/>
              <a:t>Week 3: Data Visualization Basics • Create basic visualizations (histograms, bar charts, box plots) to explore the distribution of individual variables (e.g., product prices, ratings). • Identify any anomalies or outliers in the data, such as extremely high or low prices. </a:t>
            </a:r>
          </a:p>
          <a:p>
            <a:endParaRPr lang="en-US" sz="1600" dirty="0"/>
          </a:p>
          <a:p>
            <a:r>
              <a:rPr lang="en-US" sz="1600" dirty="0"/>
              <a:t>Week 4-5: Univariate Analysis • Analyze individual features like product prices, availability, and ratings. • Explore product categories, identifying which categories have the highest or lowest average prices or availability. • Perform an analysis of ratings distribution across various categories.</a:t>
            </a:r>
          </a:p>
          <a:p>
            <a:endParaRPr lang="en-US" sz="1600" dirty="0"/>
          </a:p>
          <a:p>
            <a:r>
              <a:rPr lang="en-US" sz="1600" dirty="0"/>
              <a:t>Week 6-7: Bivariate and Multivariate Analysis • Examine relationships between multiple variables (e.g., price vs. rating, price vs. availability). • Use scatter plots, heatmaps, and correlation matrices to uncover hidden relationships and pricing trends.</a:t>
            </a:r>
          </a:p>
          <a:p>
            <a:endParaRPr lang="en-IN" sz="1600" dirty="0"/>
          </a:p>
        </p:txBody>
      </p:sp>
      <p:sp>
        <p:nvSpPr>
          <p:cNvPr id="14" name="TextBox 13">
            <a:extLst>
              <a:ext uri="{FF2B5EF4-FFF2-40B4-BE49-F238E27FC236}">
                <a16:creationId xmlns:a16="http://schemas.microsoft.com/office/drawing/2014/main" id="{EAA05CEA-AD4A-CA44-708A-BE61DA6A631E}"/>
              </a:ext>
            </a:extLst>
          </p:cNvPr>
          <p:cNvSpPr txBox="1"/>
          <p:nvPr/>
        </p:nvSpPr>
        <p:spPr>
          <a:xfrm>
            <a:off x="6473952" y="109728"/>
            <a:ext cx="5196840" cy="4770537"/>
          </a:xfrm>
          <a:prstGeom prst="rect">
            <a:avLst/>
          </a:prstGeom>
          <a:noFill/>
        </p:spPr>
        <p:txBody>
          <a:bodyPr wrap="square" rtlCol="0">
            <a:spAutoFit/>
          </a:bodyPr>
          <a:lstStyle/>
          <a:p>
            <a:endParaRPr lang="en-US" sz="1600" dirty="0"/>
          </a:p>
          <a:p>
            <a:r>
              <a:rPr lang="en-US" sz="1600" dirty="0"/>
              <a:t>Week 8: Time Series Analysis • If time-related data is available, explore trends over time (e.g., pricing trends, seasonal availability). • Identify patterns or fluctuations in product categories that may correlate with customer purchasing behavior. </a:t>
            </a:r>
          </a:p>
          <a:p>
            <a:endParaRPr lang="en-US" sz="1600" dirty="0"/>
          </a:p>
          <a:p>
            <a:r>
              <a:rPr lang="en-US" sz="1600" dirty="0"/>
              <a:t>Week 9: Insights and Recommendations • Summarize key findings from the analysis. • Provide business recommendations based on insights, such as optimizing inventory for popular product categories, adjusting pricing strategies, or improving customer engagement with highly rated products.</a:t>
            </a:r>
          </a:p>
          <a:p>
            <a:endParaRPr lang="en-US" sz="1600" dirty="0"/>
          </a:p>
          <a:p>
            <a:r>
              <a:rPr lang="en-US" sz="1600" dirty="0"/>
              <a:t> Week 10: Final Report and Presentation • Compile the analysis into a comprehensive report. • Create a presentation that highlights the most significant insights and recommendations. • Prepare to present findings to stakeholders or a class.</a:t>
            </a:r>
            <a:endParaRPr lang="en-IN" sz="1600" dirty="0"/>
          </a:p>
        </p:txBody>
      </p:sp>
      <p:cxnSp>
        <p:nvCxnSpPr>
          <p:cNvPr id="16" name="Straight Connector 15">
            <a:extLst>
              <a:ext uri="{FF2B5EF4-FFF2-40B4-BE49-F238E27FC236}">
                <a16:creationId xmlns:a16="http://schemas.microsoft.com/office/drawing/2014/main" id="{2FF689E4-FA44-6CC0-74B4-9640CA71BBF9}"/>
              </a:ext>
            </a:extLst>
          </p:cNvPr>
          <p:cNvCxnSpPr/>
          <p:nvPr/>
        </p:nvCxnSpPr>
        <p:spPr>
          <a:xfrm>
            <a:off x="6254496" y="363915"/>
            <a:ext cx="0" cy="605517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81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1F32-C241-DDFC-CC9B-559AFD03F284}"/>
              </a:ext>
            </a:extLst>
          </p:cNvPr>
          <p:cNvSpPr>
            <a:spLocks noGrp="1"/>
          </p:cNvSpPr>
          <p:nvPr>
            <p:ph type="title"/>
          </p:nvPr>
        </p:nvSpPr>
        <p:spPr>
          <a:xfrm>
            <a:off x="1066800" y="0"/>
            <a:ext cx="10058400" cy="1609344"/>
          </a:xfrm>
        </p:spPr>
        <p:txBody>
          <a:bodyPr>
            <a:normAutofit/>
          </a:bodyPr>
          <a:lstStyle/>
          <a:p>
            <a:r>
              <a:rPr lang="en-IN" sz="4000" dirty="0"/>
              <a:t>RESULT</a:t>
            </a:r>
          </a:p>
        </p:txBody>
      </p:sp>
      <p:sp>
        <p:nvSpPr>
          <p:cNvPr id="3" name="Content Placeholder 2">
            <a:extLst>
              <a:ext uri="{FF2B5EF4-FFF2-40B4-BE49-F238E27FC236}">
                <a16:creationId xmlns:a16="http://schemas.microsoft.com/office/drawing/2014/main" id="{239F9D7C-7B2A-E6D5-FDB7-F964E358CB48}"/>
              </a:ext>
            </a:extLst>
          </p:cNvPr>
          <p:cNvSpPr>
            <a:spLocks noGrp="1"/>
          </p:cNvSpPr>
          <p:nvPr>
            <p:ph idx="1"/>
          </p:nvPr>
        </p:nvSpPr>
        <p:spPr>
          <a:xfrm>
            <a:off x="1069848" y="1078992"/>
            <a:ext cx="10058400" cy="5568696"/>
          </a:xfrm>
        </p:spPr>
        <p:txBody>
          <a:bodyPr>
            <a:normAutofit fontScale="92500"/>
          </a:bodyPr>
          <a:lstStyle/>
          <a:p>
            <a:pPr marL="0" indent="0">
              <a:buNone/>
            </a:pPr>
            <a:endParaRPr lang="en-US" dirty="0"/>
          </a:p>
          <a:p>
            <a:pPr marL="0" indent="0">
              <a:buNone/>
            </a:pPr>
            <a:r>
              <a:rPr lang="en-US" dirty="0"/>
              <a:t>The EDA on </a:t>
            </a:r>
            <a:r>
              <a:rPr lang="en-US" dirty="0" err="1"/>
              <a:t>BigBasket's</a:t>
            </a:r>
            <a:r>
              <a:rPr lang="en-US" dirty="0"/>
              <a:t> dataset revealed key insights:</a:t>
            </a:r>
          </a:p>
          <a:p>
            <a:pPr marL="0" indent="0">
              <a:buNone/>
            </a:pPr>
            <a:r>
              <a:rPr lang="en-US" dirty="0"/>
              <a:t>1. Product Distribution: The data showed diverse categories, with some brands</a:t>
            </a:r>
          </a:p>
          <a:p>
            <a:pPr marL="0" indent="0">
              <a:buNone/>
            </a:pPr>
            <a:r>
              <a:rPr lang="en-US" dirty="0"/>
              <a:t>dominating specific sections.</a:t>
            </a:r>
          </a:p>
          <a:p>
            <a:pPr marL="0" indent="0">
              <a:buNone/>
            </a:pPr>
            <a:r>
              <a:rPr lang="en-US" dirty="0"/>
              <a:t>2. Pricing Patterns: Products were often sold at discounts, with notable price variation</a:t>
            </a:r>
          </a:p>
          <a:p>
            <a:pPr marL="0" indent="0">
              <a:buNone/>
            </a:pPr>
            <a:r>
              <a:rPr lang="en-US" dirty="0"/>
              <a:t>across categories.</a:t>
            </a:r>
          </a:p>
          <a:p>
            <a:pPr marL="0" indent="0">
              <a:buNone/>
            </a:pPr>
            <a:r>
              <a:rPr lang="en-US" dirty="0"/>
              <a:t>3. Customer Feedback: Most products received favorable ratings, especially in personal</a:t>
            </a:r>
          </a:p>
          <a:p>
            <a:pPr marL="0" indent="0">
              <a:buNone/>
            </a:pPr>
            <a:r>
              <a:rPr lang="en-US" dirty="0"/>
              <a:t>care and household categories.</a:t>
            </a:r>
          </a:p>
          <a:p>
            <a:pPr marL="0" indent="0">
              <a:buNone/>
            </a:pPr>
            <a:r>
              <a:rPr lang="en-US" dirty="0"/>
              <a:t>4. Popularity: Highly rated and frequently purchased products were identified as the most</a:t>
            </a:r>
          </a:p>
          <a:p>
            <a:pPr marL="0" indent="0">
              <a:buNone/>
            </a:pPr>
            <a:r>
              <a:rPr lang="en-US" dirty="0"/>
              <a:t>popular, while niche products had lower engagement.</a:t>
            </a:r>
          </a:p>
          <a:p>
            <a:pPr marL="0" indent="0">
              <a:buNone/>
            </a:pPr>
            <a:r>
              <a:rPr lang="en-US" dirty="0"/>
              <a:t>5. Multivariate Insights: Premium products tend to have higher prices and better ratings.</a:t>
            </a:r>
          </a:p>
          <a:p>
            <a:pPr marL="0" indent="0">
              <a:buNone/>
            </a:pPr>
            <a:r>
              <a:rPr lang="en-US" dirty="0"/>
              <a:t>These insights can help </a:t>
            </a:r>
            <a:r>
              <a:rPr lang="en-US" dirty="0" err="1"/>
              <a:t>BigBasket</a:t>
            </a:r>
            <a:r>
              <a:rPr lang="en-US" dirty="0"/>
              <a:t> optimize its product offerings, pricing, and customer</a:t>
            </a:r>
          </a:p>
          <a:p>
            <a:pPr marL="0" indent="0">
              <a:buNone/>
            </a:pPr>
            <a:r>
              <a:rPr lang="en-US" dirty="0"/>
              <a:t>satisfaction strategies.</a:t>
            </a:r>
          </a:p>
          <a:p>
            <a:endParaRPr lang="en-IN" dirty="0"/>
          </a:p>
        </p:txBody>
      </p:sp>
    </p:spTree>
    <p:extLst>
      <p:ext uri="{BB962C8B-B14F-4D97-AF65-F5344CB8AC3E}">
        <p14:creationId xmlns:p14="http://schemas.microsoft.com/office/powerpoint/2010/main" val="390415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617D-FD28-5B55-D0BB-1933E67EC716}"/>
              </a:ext>
            </a:extLst>
          </p:cNvPr>
          <p:cNvSpPr>
            <a:spLocks noGrp="1"/>
          </p:cNvSpPr>
          <p:nvPr>
            <p:ph type="title"/>
          </p:nvPr>
        </p:nvSpPr>
        <p:spPr>
          <a:xfrm>
            <a:off x="1066800" y="0"/>
            <a:ext cx="10058400" cy="1609344"/>
          </a:xfrm>
        </p:spPr>
        <p:txBody>
          <a:bodyPr/>
          <a:lstStyle/>
          <a:p>
            <a:r>
              <a:rPr lang="en-IN" dirty="0"/>
              <a:t>Distribution of sales price</a:t>
            </a:r>
          </a:p>
        </p:txBody>
      </p:sp>
      <p:pic>
        <p:nvPicPr>
          <p:cNvPr id="4" name="Content Placeholder 3">
            <a:extLst>
              <a:ext uri="{FF2B5EF4-FFF2-40B4-BE49-F238E27FC236}">
                <a16:creationId xmlns:a16="http://schemas.microsoft.com/office/drawing/2014/main" id="{A00B85E1-83AC-F6E6-4CBD-F3AA459CD737}"/>
              </a:ext>
            </a:extLst>
          </p:cNvPr>
          <p:cNvPicPr>
            <a:picLocks noGrp="1" noChangeAspect="1"/>
          </p:cNvPicPr>
          <p:nvPr>
            <p:ph idx="1"/>
          </p:nvPr>
        </p:nvPicPr>
        <p:blipFill>
          <a:blip r:embed="rId2"/>
          <a:stretch>
            <a:fillRect/>
          </a:stretch>
        </p:blipFill>
        <p:spPr>
          <a:xfrm>
            <a:off x="3604865" y="1819050"/>
            <a:ext cx="4982270" cy="3219899"/>
          </a:xfrm>
          <a:prstGeom prst="rect">
            <a:avLst/>
          </a:prstGeom>
        </p:spPr>
      </p:pic>
    </p:spTree>
    <p:extLst>
      <p:ext uri="{BB962C8B-B14F-4D97-AF65-F5344CB8AC3E}">
        <p14:creationId xmlns:p14="http://schemas.microsoft.com/office/powerpoint/2010/main" val="1423606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90DD1A6-6D81-4988-BF2A-CC25192AB7A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TM03090434[[fn=Wood Type]]</Template>
  <TotalTime>826</TotalTime>
  <Words>1423</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Unicode MS</vt:lpstr>
      <vt:lpstr>Arial</vt:lpstr>
      <vt:lpstr>Rockwell</vt:lpstr>
      <vt:lpstr>Rockwell Condensed</vt:lpstr>
      <vt:lpstr>Times New Roman</vt:lpstr>
      <vt:lpstr>Wingdings</vt:lpstr>
      <vt:lpstr>Wood Type</vt:lpstr>
      <vt:lpstr>PowerPoint Presentation</vt:lpstr>
      <vt:lpstr>TABLE OF CONTENT</vt:lpstr>
      <vt:lpstr>PROBLEM STATEMENT</vt:lpstr>
      <vt:lpstr>PROBLEM STATEMENT SOLUTION APPROCH</vt:lpstr>
      <vt:lpstr>abstract</vt:lpstr>
      <vt:lpstr>methodology</vt:lpstr>
      <vt:lpstr>PowerPoint Presentation</vt:lpstr>
      <vt:lpstr>RESULT</vt:lpstr>
      <vt:lpstr>Distribution of sales price</vt:lpstr>
      <vt:lpstr>Category Selling Distribution</vt:lpstr>
      <vt:lpstr>Category distribution in BigBasket</vt:lpstr>
      <vt:lpstr>Density plot of ratings</vt:lpstr>
      <vt:lpstr>Conclusion</vt:lpstr>
      <vt:lpstr>References</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Kalyan</dc:creator>
  <cp:lastModifiedBy>Pavan Kalyan</cp:lastModifiedBy>
  <cp:revision>5</cp:revision>
  <dcterms:created xsi:type="dcterms:W3CDTF">2024-11-18T05:21:05Z</dcterms:created>
  <dcterms:modified xsi:type="dcterms:W3CDTF">2024-12-15T08:47:07Z</dcterms:modified>
</cp:coreProperties>
</file>