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146847056" r:id="rId10"/>
    <p:sldId id="266" r:id="rId11"/>
    <p:sldId id="2146847057" r:id="rId12"/>
    <p:sldId id="267" r:id="rId13"/>
    <p:sldId id="268" r:id="rId14"/>
    <p:sldId id="2146847055" r:id="rId15"/>
    <p:sldId id="26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78" d="100"/>
          <a:sy n="78" d="100"/>
        </p:scale>
        <p:origin x="874"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6/23/2024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6/23/2024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6/23/2024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6/23/2024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6/23/2024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6/23/2024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6/23/2024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6/23/2024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6/23/2024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6/23/2024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6/23/2024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6/23/2024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SENTIMENT ANALYSIS of customer’s review</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074607" y="4586365"/>
            <a:ext cx="9023106"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Name : </a:t>
            </a:r>
            <a:r>
              <a:rPr lang="en-US" sz="2000" b="1" dirty="0">
                <a:solidFill>
                  <a:schemeClr val="accent1">
                    <a:lumMod val="75000"/>
                  </a:schemeClr>
                </a:solidFill>
                <a:latin typeface="Arial"/>
                <a:cs typeface="Arial"/>
              </a:rPr>
              <a:t>KARINGI PAVAN KUMAR</a:t>
            </a:r>
          </a:p>
          <a:p>
            <a:r>
              <a:rPr lang="en-US" sz="2000" b="1" dirty="0">
                <a:solidFill>
                  <a:schemeClr val="accent1">
                    <a:lumMod val="75000"/>
                  </a:schemeClr>
                </a:solidFill>
                <a:latin typeface="Arial"/>
                <a:cs typeface="Arial"/>
              </a:rPr>
              <a:t>College Name : AVANTHI INSTITUTE OF ENGINEERING &amp; TECHNOLOGY</a:t>
            </a:r>
          </a:p>
          <a:p>
            <a:r>
              <a:rPr lang="en-US" sz="2000" b="1" dirty="0">
                <a:solidFill>
                  <a:schemeClr val="accent1">
                    <a:lumMod val="75000"/>
                  </a:schemeClr>
                </a:solidFill>
                <a:latin typeface="Arial"/>
                <a:cs typeface="Arial"/>
              </a:rPr>
              <a:t>Department : CSE(AI&amp;ML)</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3" y="967304"/>
            <a:ext cx="11029615" cy="4673324"/>
          </a:xfrm>
        </p:spPr>
        <p:txBody>
          <a:bodyPr>
            <a:normAutofit/>
          </a:bodyPr>
          <a:lstStyle/>
          <a:p>
            <a:pPr marL="0" indent="0">
              <a:buNone/>
            </a:pPr>
            <a:endParaRPr lang="en-US" sz="2400" dirty="0">
              <a:solidFill>
                <a:srgbClr val="0F0F0F"/>
              </a:solidFill>
            </a:endParaRPr>
          </a:p>
          <a:p>
            <a:pPr marL="0" indent="0">
              <a:buNone/>
            </a:pPr>
            <a:endParaRPr lang="en-US" sz="2400" dirty="0">
              <a:solidFill>
                <a:srgbClr val="0F0F0F"/>
              </a:solidFill>
            </a:endParaRPr>
          </a:p>
          <a:p>
            <a:pPr marL="0" indent="0">
              <a:buNone/>
            </a:pPr>
            <a:r>
              <a:rPr lang="en-US" sz="2400" dirty="0">
                <a:solidFill>
                  <a:srgbClr val="0F0F0F"/>
                </a:solidFill>
              </a:rPr>
              <a:t>Based on our analysis, Logistic Regression emerged as the most effective model for sentiment analysis of reviews, demonstrating the highest accuracy at 81.00% and a balanced performance with precision and recall scores of 78.06% and 78.35%, respectively. While the Naïve Bayes exhibited the highest precision at 82.93%, its lower recall of 72.02% indicated a tendency to miss many actual positive reviews. Therefore, for tasks requiring a balanced approach to identifying and capturing positive reviews, Logistic Regression is the recommended model.</a:t>
            </a:r>
            <a:endParaRPr lang="en-US" sz="2400" dirty="0"/>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463205" y="702258"/>
            <a:ext cx="11029615" cy="4784142"/>
          </a:xfrm>
        </p:spPr>
        <p:txBody>
          <a:bodyPr/>
          <a:lstStyle/>
          <a:p>
            <a:pPr marL="0" indent="0">
              <a:buNone/>
            </a:pPr>
            <a:endParaRPr lang="en-US" sz="2000" b="1" dirty="0"/>
          </a:p>
          <a:p>
            <a:pPr marL="305435" indent="-305435"/>
            <a:r>
              <a:rPr lang="en-US" b="1" dirty="0"/>
              <a:t>Social Media Feeds</a:t>
            </a:r>
            <a:r>
              <a:rPr lang="en-US" dirty="0"/>
              <a:t>: Integrating data from social media platforms like Twitter, Instagram, and Facebook can provide a broader perspective on customer sentiments and trends.</a:t>
            </a:r>
          </a:p>
          <a:p>
            <a:pPr marL="305435" indent="-305435"/>
            <a:r>
              <a:rPr lang="en-US" b="1" dirty="0"/>
              <a:t>Review Aggregator Sites</a:t>
            </a:r>
            <a:r>
              <a:rPr lang="en-US" dirty="0"/>
              <a:t>: Accessing data from review aggregator websites such as Yelp, TripAdvisor, and Zomato can supplement the analysis with a larger dataset and diverse opinions.</a:t>
            </a:r>
          </a:p>
          <a:p>
            <a:pPr marL="305435" indent="-305435"/>
            <a:r>
              <a:rPr lang="en-US" b="1" dirty="0"/>
              <a:t>Deep Learning Techniques</a:t>
            </a:r>
            <a:r>
              <a:rPr lang="en-US" dirty="0"/>
              <a:t>: Implementing advanced deep learning models like Transformers (e.g., BERT, GPT) can improve the accuracy and granularity of sentiment analysis by capturing context and nuances in language.</a:t>
            </a:r>
          </a:p>
          <a:p>
            <a:pPr marL="305435" indent="-305435"/>
            <a:r>
              <a:rPr lang="en-US" b="1" dirty="0"/>
              <a:t>Edge Computing</a:t>
            </a:r>
            <a:r>
              <a:rPr lang="en-US" dirty="0"/>
              <a:t>: Implementing edge computing techniques can enhance real-time analysis of restaurant reviews, enabling quick responses to customer feedback and ensuring timely improvements in service quality.</a:t>
            </a:r>
          </a:p>
          <a:p>
            <a:pPr marL="305435" indent="-305435"/>
            <a:r>
              <a:rPr lang="en-US" b="1" dirty="0"/>
              <a:t>Semantic Analysis</a:t>
            </a:r>
            <a:r>
              <a:rPr lang="en-US" dirty="0"/>
              <a:t>: Incorporating semantic analysis techniques can extract deeper meaning from reviews, identifying themes, topics, and sentiments related to specific aspects of the restaurant experience.</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a:latin typeface="Arial"/>
                <a:ea typeface="+mn-lt"/>
                <a:cs typeface="Arial"/>
              </a:rPr>
              <a:t>  </a:t>
            </a:r>
            <a:endParaRPr lang="en-US">
              <a:latin typeface="Arial"/>
              <a:cs typeface="Arial"/>
            </a:endParaRPr>
          </a:p>
          <a:p>
            <a:r>
              <a:rPr lang="en-US" sz="2000" b="1">
                <a:latin typeface="Arial"/>
                <a:ea typeface="+mn-lt"/>
                <a:cs typeface="Arial"/>
              </a:rPr>
              <a:t>Problem Statement </a:t>
            </a:r>
            <a:r>
              <a:rPr lang="en-US" sz="2000">
                <a:latin typeface="Arial"/>
                <a:ea typeface="+mn-lt"/>
                <a:cs typeface="Arial"/>
              </a:rPr>
              <a:t>(Should not include solution)</a:t>
            </a:r>
            <a:endParaRPr lang="en-US">
              <a:latin typeface="Arial"/>
              <a:cs typeface="Arial"/>
            </a:endParaRPr>
          </a:p>
          <a:p>
            <a:r>
              <a:rPr lang="en-US" sz="2000" b="1">
                <a:latin typeface="Arial"/>
                <a:ea typeface="+mn-lt"/>
                <a:cs typeface="Arial"/>
              </a:rPr>
              <a:t>Proposed System/Solution</a:t>
            </a:r>
            <a:endParaRPr lang="en-US">
              <a:latin typeface="Arial"/>
              <a:cs typeface="Arial"/>
            </a:endParaRPr>
          </a:p>
          <a:p>
            <a:r>
              <a:rPr lang="en-US" sz="2000" b="1">
                <a:latin typeface="Arial"/>
                <a:ea typeface="+mn-lt"/>
                <a:cs typeface="Calibri"/>
              </a:rPr>
              <a:t>System </a:t>
            </a:r>
            <a:r>
              <a:rPr lang="en-US" sz="2000" b="1">
                <a:latin typeface="Arial"/>
                <a:ea typeface="+mn-lt"/>
                <a:cs typeface="+mn-lt"/>
              </a:rPr>
              <a:t>Development Approach </a:t>
            </a:r>
            <a:r>
              <a:rPr lang="en-US" sz="2000">
                <a:latin typeface="Arial"/>
                <a:ea typeface="+mn-lt"/>
                <a:cs typeface="+mn-lt"/>
              </a:rPr>
              <a:t>(Technology Used) </a:t>
            </a:r>
            <a:endParaRPr lang="en-US">
              <a:latin typeface="Arial"/>
              <a:ea typeface="+mn-lt"/>
              <a:cs typeface="+mn-lt"/>
            </a:endParaRPr>
          </a:p>
          <a:p>
            <a:r>
              <a:rPr lang="en-US" sz="2000" b="1">
                <a:latin typeface="Arial"/>
                <a:ea typeface="+mn-lt"/>
                <a:cs typeface="+mn-lt"/>
              </a:rPr>
              <a:t>Algorithm &amp; Deployment  </a:t>
            </a:r>
            <a:endParaRPr lang="en-US">
              <a:latin typeface="Arial"/>
              <a:cs typeface="Calibri"/>
            </a:endParaRPr>
          </a:p>
          <a:p>
            <a:r>
              <a:rPr lang="en-US" sz="2000" b="1">
                <a:latin typeface="Arial"/>
                <a:ea typeface="+mn-lt"/>
                <a:cs typeface="Arial"/>
              </a:rPr>
              <a:t>Result</a:t>
            </a:r>
          </a:p>
          <a:p>
            <a:r>
              <a:rPr lang="en-US" sz="2000" b="1">
                <a:latin typeface="Arial"/>
                <a:ea typeface="+mn-lt"/>
                <a:cs typeface="Arial"/>
              </a:rPr>
              <a:t>Conclusion</a:t>
            </a:r>
            <a:endParaRPr lang="en-US">
              <a:latin typeface="Arial"/>
              <a:cs typeface="Arial"/>
            </a:endParaRPr>
          </a:p>
          <a:p>
            <a:r>
              <a:rPr lang="en-US" sz="2000" b="1">
                <a:latin typeface="Arial"/>
                <a:ea typeface="+mn-lt"/>
                <a:cs typeface="Arial"/>
              </a:rPr>
              <a:t>Future Scope</a:t>
            </a:r>
          </a:p>
          <a:p>
            <a:r>
              <a:rPr lang="en-US" sz="2000" b="1">
                <a:latin typeface="Arial"/>
                <a:ea typeface="+mn-lt"/>
                <a:cs typeface="Arial"/>
              </a:rPr>
              <a:t>References</a:t>
            </a:r>
            <a:endParaRPr lang="en-US">
              <a:latin typeface="Arial"/>
              <a:cs typeface="Arial"/>
            </a:endParaRPr>
          </a:p>
          <a:p>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800" dirty="0"/>
              <a:t>Customer feedback is an essential component for businesses aiming to enhance their products and services. In today's digital age, customers frequently express their opinions and experiences through online reviews on various platforms. Analyzing these reviews helps businesses understand customer satisfaction and identify areas for improvement. However, manually analyzing large volumes of reviews is time-consuming and prone to inconsistencies.</a:t>
            </a:r>
            <a:endParaRPr lang="en-IN" sz="28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0" y="-831750"/>
            <a:ext cx="11613485" cy="5563973"/>
          </a:xfrm>
        </p:spPr>
        <p:txBody>
          <a:bodyPr vert="horz" lIns="91440" tIns="45720" rIns="91440" bIns="45720" rtlCol="0" anchor="ctr">
            <a:noAutofit/>
          </a:bodyPr>
          <a:lstStyle/>
          <a:p>
            <a:pPr marL="0" indent="0">
              <a:buNone/>
            </a:pPr>
            <a:r>
              <a:rPr lang="en-US" sz="1800" dirty="0"/>
              <a:t>The proposed sentiment analysis system aims to address the challenge of classifying customer reviews as positive or negative to provide valuable insights into customer satisfaction. This involves leveraging machine learning techniques to accurately analyze and classify textual data. The solution will consist of the following components:</a:t>
            </a:r>
          </a:p>
          <a:p>
            <a:endParaRPr lang="en-IN" sz="1200" dirty="0"/>
          </a:p>
        </p:txBody>
      </p:sp>
      <p:sp>
        <p:nvSpPr>
          <p:cNvPr id="4" name="Rectangle 2">
            <a:extLst>
              <a:ext uri="{FF2B5EF4-FFF2-40B4-BE49-F238E27FC236}">
                <a16:creationId xmlns:a16="http://schemas.microsoft.com/office/drawing/2014/main" id="{55D3E365-F310-FC1A-E7D2-3C3E98258532}"/>
              </a:ext>
            </a:extLst>
          </p:cNvPr>
          <p:cNvSpPr>
            <a:spLocks noChangeArrowheads="1"/>
          </p:cNvSpPr>
          <p:nvPr/>
        </p:nvSpPr>
        <p:spPr bwMode="auto">
          <a:xfrm>
            <a:off x="441670" y="2557958"/>
            <a:ext cx="11613485" cy="3877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
              <a:tabLst/>
            </a:pPr>
            <a:r>
              <a:rPr kumimoji="0" lang="en-US" altLang="en-US" sz="2200" b="1" i="0" u="none" strike="noStrike" cap="none" normalizeH="0" baseline="0" dirty="0">
                <a:ln>
                  <a:noFill/>
                </a:ln>
                <a:solidFill>
                  <a:srgbClr val="00B0F0"/>
                </a:solidFill>
                <a:effectLst/>
              </a:rPr>
              <a:t>Model Development</a:t>
            </a:r>
            <a:r>
              <a:rPr kumimoji="0" lang="en-US" altLang="en-US" sz="2200" b="0" i="0" u="none" strike="noStrike" cap="none" normalizeH="0" baseline="0" dirty="0">
                <a:ln>
                  <a:noFill/>
                </a:ln>
                <a:solidFill>
                  <a:srgbClr val="00B0F0"/>
                </a:solidFill>
                <a:effectLst/>
              </a:rPr>
              <a:t>:</a:t>
            </a:r>
          </a:p>
          <a:p>
            <a:pPr marR="0" lvl="0" algn="l" defTabSz="914400" rtl="0" eaLnBrk="0" fontAlgn="base" latinLnBrk="0" hangingPunct="0">
              <a:lnSpc>
                <a:spcPct val="100000"/>
              </a:lnSpc>
              <a:spcBef>
                <a:spcPct val="0"/>
              </a:spcBef>
              <a:spcAft>
                <a:spcPct val="0"/>
              </a:spcAft>
              <a:buClr>
                <a:schemeClr val="accent1"/>
              </a:buClr>
              <a:buSzTx/>
              <a:tabLst/>
            </a:pPr>
            <a:r>
              <a:rPr lang="en-US" altLang="en-US" b="1" dirty="0"/>
              <a:t>     </a:t>
            </a:r>
            <a:r>
              <a:rPr kumimoji="0" lang="en-US" altLang="en-US" b="1" i="0" u="none" strike="noStrike" cap="none" normalizeH="0" baseline="0" dirty="0">
                <a:ln>
                  <a:noFill/>
                </a:ln>
                <a:solidFill>
                  <a:schemeClr val="tx1"/>
                </a:solidFill>
                <a:effectLst/>
              </a:rPr>
              <a:t>Training and Prediction</a:t>
            </a:r>
            <a:r>
              <a:rPr kumimoji="0" lang="en-US" altLang="en-US" b="0" i="0" u="none" strike="noStrike" cap="none" normalizeH="0" baseline="0" dirty="0">
                <a:ln>
                  <a:noFill/>
                </a:ln>
                <a:solidFill>
                  <a:schemeClr val="tx1"/>
                </a:solidFill>
                <a:effectLst/>
              </a:rPr>
              <a:t>: The model is trained using a training dataset and then used to predict the sentiment of new reviews.</a:t>
            </a:r>
          </a:p>
          <a:p>
            <a:pPr marR="0" lvl="0" algn="l" defTabSz="914400" rtl="0" eaLnBrk="0" fontAlgn="base" latinLnBrk="0" hangingPunct="0">
              <a:lnSpc>
                <a:spcPct val="100000"/>
              </a:lnSpc>
              <a:spcBef>
                <a:spcPct val="0"/>
              </a:spcBef>
              <a:spcAft>
                <a:spcPct val="0"/>
              </a:spcAft>
              <a:buClr>
                <a:schemeClr val="accent1"/>
              </a:buClr>
              <a:buSzTx/>
              <a:tabLst/>
            </a:pPr>
            <a:r>
              <a:rPr kumimoji="0" lang="en-US" altLang="en-US" b="1" i="0" u="none" strike="noStrike" cap="none" normalizeH="0" baseline="0" dirty="0">
                <a:ln>
                  <a:noFill/>
                </a:ln>
                <a:solidFill>
                  <a:schemeClr val="tx1"/>
                </a:solidFill>
                <a:effectLst/>
              </a:rPr>
              <a:t>     Data Preprocessing and Feature Engineering </a:t>
            </a:r>
            <a:r>
              <a:rPr kumimoji="0" lang="en-US" altLang="en-US" b="0" i="0" u="none" strike="noStrike" cap="none" normalizeH="0" baseline="0" dirty="0">
                <a:ln>
                  <a:noFill/>
                </a:ln>
                <a:solidFill>
                  <a:schemeClr val="tx1"/>
                </a:solidFill>
                <a:effectLst/>
              </a:rPr>
              <a:t>: The notebook references </a:t>
            </a:r>
            <a:r>
              <a:rPr kumimoji="0" lang="en-US" altLang="en-US" b="0" i="0" u="none" strike="noStrike" cap="none" normalizeH="0" baseline="0" dirty="0" err="1">
                <a:ln>
                  <a:noFill/>
                </a:ln>
                <a:solidFill>
                  <a:schemeClr val="tx1"/>
                </a:solidFill>
                <a:effectLst/>
              </a:rPr>
              <a:t>preprocess_review</a:t>
            </a:r>
            <a:r>
              <a:rPr kumimoji="0" lang="en-US" altLang="en-US" b="0" i="0" u="none" strike="noStrike" cap="none" normalizeH="0" baseline="0" dirty="0">
                <a:ln>
                  <a:noFill/>
                </a:ln>
                <a:solidFill>
                  <a:schemeClr val="tx1"/>
                </a:solidFill>
                <a:effectLst/>
              </a:rPr>
              <a:t>, which likely involves text preprocessing steps (though the exact details are not visible in the extracted cells).</a:t>
            </a:r>
          </a:p>
          <a:p>
            <a:pPr marL="285750" marR="0" lvl="0" indent="-28575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
              <a:tabLst/>
            </a:pPr>
            <a:r>
              <a:rPr kumimoji="0" lang="en-US" altLang="en-US" sz="2200" b="1" i="0" u="none" strike="noStrike" cap="none" normalizeH="0" baseline="0" dirty="0">
                <a:ln>
                  <a:noFill/>
                </a:ln>
                <a:solidFill>
                  <a:srgbClr val="00B0F0"/>
                </a:solidFill>
                <a:effectLst/>
              </a:rPr>
              <a:t>Evaluation</a:t>
            </a:r>
            <a:r>
              <a:rPr kumimoji="0" lang="en-US" altLang="en-US" sz="2200" b="0" i="0" u="none" strike="noStrike" cap="none" normalizeH="0" baseline="0" dirty="0">
                <a:ln>
                  <a:noFill/>
                </a:ln>
                <a:solidFill>
                  <a:srgbClr val="00B0F0"/>
                </a:solidFill>
                <a:effectLst/>
              </a:rPr>
              <a:t>:</a:t>
            </a:r>
          </a:p>
          <a:p>
            <a:pPr marR="0" lvl="0" algn="l" defTabSz="914400" rtl="0" eaLnBrk="0" fontAlgn="base" latinLnBrk="0" hangingPunct="0">
              <a:lnSpc>
                <a:spcPct val="100000"/>
              </a:lnSpc>
              <a:spcBef>
                <a:spcPct val="0"/>
              </a:spcBef>
              <a:spcAft>
                <a:spcPct val="0"/>
              </a:spcAft>
              <a:buClr>
                <a:schemeClr val="accent1"/>
              </a:buClr>
              <a:buSzTx/>
              <a:tabLst/>
            </a:pPr>
            <a:r>
              <a:rPr lang="en-US" altLang="en-US" b="1" dirty="0"/>
              <a:t>     </a:t>
            </a:r>
            <a:r>
              <a:rPr kumimoji="0" lang="en-US" altLang="en-US" b="1" i="0" u="none" strike="noStrike" cap="none" normalizeH="0" baseline="0" dirty="0">
                <a:ln>
                  <a:noFill/>
                </a:ln>
                <a:solidFill>
                  <a:schemeClr val="tx1"/>
                </a:solidFill>
                <a:effectLst/>
              </a:rPr>
              <a:t>Metrics</a:t>
            </a:r>
            <a:r>
              <a:rPr kumimoji="0" lang="en-US" altLang="en-US" b="0" i="0" u="none" strike="noStrike" cap="none" normalizeH="0" baseline="0" dirty="0">
                <a:ln>
                  <a:noFill/>
                </a:ln>
                <a:solidFill>
                  <a:schemeClr val="tx1"/>
                </a:solidFill>
                <a:effectLst/>
              </a:rPr>
              <a:t>: The project includes the evaluation of the model's performance using metrics such as accuracy and classification reports.</a:t>
            </a:r>
          </a:p>
          <a:p>
            <a:pPr marL="285750" marR="0" lvl="0" indent="-28575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
              <a:tabLst/>
            </a:pPr>
            <a:r>
              <a:rPr kumimoji="0" lang="en-US" altLang="en-US" sz="2200" b="1" i="0" u="none" strike="noStrike" cap="none" normalizeH="0" baseline="0" dirty="0">
                <a:ln>
                  <a:noFill/>
                </a:ln>
                <a:solidFill>
                  <a:srgbClr val="00B0F0"/>
                </a:solidFill>
                <a:effectLst/>
              </a:rPr>
              <a:t>Deployment</a:t>
            </a:r>
            <a:r>
              <a:rPr kumimoji="0" lang="en-US" altLang="en-US" sz="2200" b="0" i="0" u="none" strike="noStrike" cap="none" normalizeH="0" baseline="0" dirty="0">
                <a:ln>
                  <a:noFill/>
                </a:ln>
                <a:solidFill>
                  <a:srgbClr val="00B0F0"/>
                </a:solidFill>
                <a:effectLst/>
              </a:rPr>
              <a:t>:</a:t>
            </a:r>
          </a:p>
          <a:p>
            <a:pPr marR="0" lvl="0" algn="l" defTabSz="914400" rtl="0" eaLnBrk="0" fontAlgn="base" latinLnBrk="0" hangingPunct="0">
              <a:lnSpc>
                <a:spcPct val="100000"/>
              </a:lnSpc>
              <a:spcBef>
                <a:spcPct val="0"/>
              </a:spcBef>
              <a:spcAft>
                <a:spcPct val="0"/>
              </a:spcAft>
              <a:buClr>
                <a:schemeClr val="accent1"/>
              </a:buClr>
              <a:buSzTx/>
              <a:tabLst/>
            </a:pPr>
            <a:r>
              <a:rPr kumimoji="0" lang="en-US" altLang="en-US" b="1" i="0" u="none" strike="noStrike" cap="none" normalizeH="0" baseline="0" dirty="0">
                <a:ln>
                  <a:noFill/>
                </a:ln>
                <a:solidFill>
                  <a:schemeClr val="tx1"/>
                </a:solidFill>
                <a:effectLst/>
              </a:rPr>
              <a:t>      User Interaction</a:t>
            </a:r>
            <a:r>
              <a:rPr kumimoji="0" lang="en-US" altLang="en-US" b="0" i="0" u="none" strike="noStrike" cap="none" normalizeH="0" baseline="0" dirty="0">
                <a:ln>
                  <a:noFill/>
                </a:ln>
                <a:solidFill>
                  <a:schemeClr val="tx1"/>
                </a:solidFill>
                <a:effectLst/>
              </a:rPr>
              <a:t>: The project includes code for predicting the sentiment of a new review entered by a user.</a:t>
            </a:r>
          </a:p>
          <a:p>
            <a:pPr marL="285750" marR="0" lvl="0" indent="-28575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
              <a:tabLst/>
            </a:pPr>
            <a:endParaRPr kumimoji="0" lang="en-US" altLang="en-US" b="0" i="0" u="none" strike="noStrike" cap="none" normalizeH="0" baseline="0" dirty="0">
              <a:ln>
                <a:noFill/>
              </a:ln>
              <a:solidFill>
                <a:schemeClr val="tx1"/>
              </a:solidFill>
              <a:effectLst/>
            </a:endParaRPr>
          </a:p>
          <a:p>
            <a:pPr marR="0" lvl="0" algn="l" defTabSz="914400" rtl="0" eaLnBrk="0" fontAlgn="base" latinLnBrk="0" hangingPunct="0">
              <a:lnSpc>
                <a:spcPct val="100000"/>
              </a:lnSpc>
              <a:spcBef>
                <a:spcPct val="0"/>
              </a:spcBef>
              <a:spcAft>
                <a:spcPct val="0"/>
              </a:spcAft>
              <a:buClr>
                <a:schemeClr val="accent1"/>
              </a:buClr>
              <a:buSzTx/>
              <a:tabLst/>
            </a:pPr>
            <a:r>
              <a:rPr kumimoji="0" lang="en-US" altLang="en-US" b="1" i="0" u="none" strike="noStrike" cap="none" normalizeH="0" baseline="0" dirty="0">
                <a:ln>
                  <a:noFill/>
                </a:ln>
                <a:solidFill>
                  <a:schemeClr val="tx1"/>
                </a:solidFill>
                <a:effectLst/>
              </a:rPr>
              <a:t>      Machine Learning Algorithm</a:t>
            </a:r>
            <a:r>
              <a:rPr kumimoji="0" lang="en-US" altLang="en-US" b="0" i="0" u="none" strike="noStrike" cap="none" normalizeH="0" baseline="0" dirty="0">
                <a:ln>
                  <a:noFill/>
                </a:ln>
                <a:solidFill>
                  <a:schemeClr val="tx1"/>
                </a:solidFill>
                <a:effectLst/>
              </a:rPr>
              <a:t>: The project uses the Naive Bayes classifier (</a:t>
            </a:r>
            <a:r>
              <a:rPr kumimoji="0" lang="en-US" altLang="en-US" b="0" i="0" u="none" strike="noStrike" cap="none" normalizeH="0" baseline="0" dirty="0" err="1">
                <a:ln>
                  <a:noFill/>
                </a:ln>
                <a:solidFill>
                  <a:schemeClr val="tx1"/>
                </a:solidFill>
                <a:effectLst/>
              </a:rPr>
              <a:t>MultinomialNB</a:t>
            </a:r>
            <a:r>
              <a:rPr kumimoji="0" lang="en-US" altLang="en-US" b="0" i="0" u="none" strike="noStrike" cap="none" normalizeH="0" baseline="0" dirty="0">
                <a:ln>
                  <a:noFill/>
                </a:ln>
                <a:solidFill>
                  <a:schemeClr val="tx1"/>
                </a:solidFill>
                <a:effectLst/>
              </a:rPr>
              <a:t>) and Logistic Regression to classify the sentiment of reviews.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828004"/>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61014"/>
            <a:ext cx="11029615" cy="7659094"/>
          </a:xfrm>
        </p:spPr>
        <p:txBody>
          <a:bodyPr/>
          <a:lstStyle/>
          <a:p>
            <a:pPr marL="0" indent="0">
              <a:buNone/>
            </a:pPr>
            <a:r>
              <a:rPr lang="en-IN" sz="2800" b="1" dirty="0">
                <a:solidFill>
                  <a:srgbClr val="00B0F0"/>
                </a:solidFill>
              </a:rPr>
              <a:t>System requirements</a:t>
            </a:r>
          </a:p>
          <a:p>
            <a:pPr marL="305435" indent="-305435"/>
            <a:endParaRPr lang="en-IN" sz="1800" b="1" dirty="0">
              <a:solidFill>
                <a:srgbClr val="0F0F0F"/>
              </a:solidFill>
            </a:endParaRPr>
          </a:p>
          <a:p>
            <a:pPr marL="305435" indent="-305435"/>
            <a:endParaRPr lang="en-IN" sz="1800" b="1" dirty="0">
              <a:solidFill>
                <a:srgbClr val="0F0F0F"/>
              </a:solidFill>
            </a:endParaRPr>
          </a:p>
          <a:p>
            <a:pPr marL="305435" indent="-305435"/>
            <a:endParaRPr lang="en-IN" sz="1800" b="1" dirty="0">
              <a:solidFill>
                <a:srgbClr val="0F0F0F"/>
              </a:solidFill>
            </a:endParaRPr>
          </a:p>
          <a:p>
            <a:pPr marL="305435" indent="-305435"/>
            <a:endParaRPr lang="en-IN" sz="1800" b="1" dirty="0">
              <a:solidFill>
                <a:srgbClr val="0F0F0F"/>
              </a:solidFill>
            </a:endParaRPr>
          </a:p>
          <a:p>
            <a:pPr marL="305435" indent="-305435"/>
            <a:endParaRPr lang="en-IN" sz="1800" b="1" dirty="0">
              <a:solidFill>
                <a:srgbClr val="0F0F0F"/>
              </a:solidFill>
            </a:endParaRPr>
          </a:p>
          <a:p>
            <a:pPr marL="305435" indent="-305435"/>
            <a:endParaRPr lang="en-IN" sz="1800" b="1" dirty="0">
              <a:solidFill>
                <a:srgbClr val="0F0F0F"/>
              </a:solidFill>
            </a:endParaRPr>
          </a:p>
          <a:p>
            <a:pPr marL="305435" indent="-305435"/>
            <a:endParaRPr lang="en-IN" sz="1800" b="1" dirty="0">
              <a:solidFill>
                <a:srgbClr val="0F0F0F"/>
              </a:solidFill>
            </a:endParaRPr>
          </a:p>
          <a:p>
            <a:pPr marL="305435" indent="-305435"/>
            <a:endParaRPr lang="en-IN" sz="1800" b="1" dirty="0">
              <a:solidFill>
                <a:srgbClr val="0F0F0F"/>
              </a:solidFill>
            </a:endParaRPr>
          </a:p>
        </p:txBody>
      </p:sp>
      <p:sp>
        <p:nvSpPr>
          <p:cNvPr id="8" name="Rectangle 5">
            <a:extLst>
              <a:ext uri="{FF2B5EF4-FFF2-40B4-BE49-F238E27FC236}">
                <a16:creationId xmlns:a16="http://schemas.microsoft.com/office/drawing/2014/main" id="{1CE1F6DA-5D20-BBCA-F723-385FF3DE35F2}"/>
              </a:ext>
            </a:extLst>
          </p:cNvPr>
          <p:cNvSpPr>
            <a:spLocks noChangeArrowheads="1"/>
          </p:cNvSpPr>
          <p:nvPr/>
        </p:nvSpPr>
        <p:spPr bwMode="auto">
          <a:xfrm>
            <a:off x="792480" y="2347317"/>
            <a:ext cx="11200246" cy="307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
              <a:tabLst/>
            </a:pPr>
            <a:r>
              <a:rPr kumimoji="0" lang="en-US" altLang="en-US" sz="2200" b="1" i="0" u="none" strike="noStrike" cap="none" normalizeH="0" baseline="0" dirty="0">
                <a:ln>
                  <a:noFill/>
                </a:ln>
                <a:solidFill>
                  <a:schemeClr val="tx1"/>
                </a:solidFill>
                <a:effectLst/>
              </a:rPr>
              <a:t>Hardware Requirements</a:t>
            </a:r>
            <a:r>
              <a:rPr kumimoji="0" lang="en-US" altLang="en-US" sz="2200" b="0" i="0" u="none" strike="noStrike" cap="none" normalizeH="0" baseline="0" dirty="0">
                <a:ln>
                  <a:noFill/>
                </a:ln>
                <a:solidFill>
                  <a:schemeClr val="tx1"/>
                </a:solidFill>
                <a:effectLst/>
              </a:rPr>
              <a:t>:</a:t>
            </a:r>
          </a:p>
          <a:p>
            <a:pPr marL="342900" marR="0" lvl="0" indent="-34290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
              <a:tabLst/>
            </a:pPr>
            <a:r>
              <a:rPr kumimoji="0" lang="en-US" altLang="en-US" sz="2200" b="0" i="0" u="none" strike="noStrike" cap="none" normalizeH="0" baseline="0" dirty="0">
                <a:ln>
                  <a:noFill/>
                </a:ln>
                <a:solidFill>
                  <a:schemeClr val="tx1"/>
                </a:solidFill>
                <a:effectLst/>
              </a:rPr>
              <a:t>A computer with a minimum of 8 GB RAM for efficient data processing and model training.</a:t>
            </a:r>
          </a:p>
          <a:p>
            <a:pPr marL="342900" marR="0" lvl="0" indent="-34290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
              <a:tabLst/>
            </a:pPr>
            <a:r>
              <a:rPr kumimoji="0" lang="en-US" altLang="en-US" sz="2200" b="0" i="0" u="none" strike="noStrike" cap="none" normalizeH="0" baseline="0" dirty="0">
                <a:ln>
                  <a:noFill/>
                </a:ln>
                <a:solidFill>
                  <a:schemeClr val="tx1"/>
                </a:solidFill>
                <a:effectLst/>
              </a:rPr>
              <a:t>Sufficient storage space to handle the dataset and model files.</a:t>
            </a:r>
          </a:p>
          <a:p>
            <a:pPr marL="342900" marR="0" lvl="0" indent="-34290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
              <a:tabLst/>
            </a:pPr>
            <a:r>
              <a:rPr kumimoji="0" lang="en-US" altLang="en-US" sz="2200" b="1" i="0" u="none" strike="noStrike" cap="none" normalizeH="0" baseline="0" dirty="0">
                <a:ln>
                  <a:noFill/>
                </a:ln>
                <a:solidFill>
                  <a:schemeClr val="tx1"/>
                </a:solidFill>
                <a:effectLst/>
              </a:rPr>
              <a:t>Software Requirements</a:t>
            </a:r>
            <a:r>
              <a:rPr kumimoji="0" lang="en-US" altLang="en-US" sz="2200" b="0" i="0" u="none" strike="noStrike" cap="none" normalizeH="0" baseline="0" dirty="0">
                <a:ln>
                  <a:noFill/>
                </a:ln>
                <a:solidFill>
                  <a:schemeClr val="tx1"/>
                </a:solidFill>
                <a:effectLst/>
              </a:rPr>
              <a:t>:</a:t>
            </a:r>
          </a:p>
          <a:p>
            <a:pPr marL="342900" marR="0" lvl="0" indent="-34290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
              <a:tabLst/>
            </a:pPr>
            <a:r>
              <a:rPr kumimoji="0" lang="en-US" altLang="en-US" sz="2200" b="0" i="0" u="none" strike="noStrike" cap="none" normalizeH="0" baseline="0" dirty="0">
                <a:ln>
                  <a:noFill/>
                </a:ln>
                <a:solidFill>
                  <a:schemeClr val="tx1"/>
                </a:solidFill>
                <a:effectLst/>
              </a:rPr>
              <a:t>An operating system that supports Python (Windows, macOS, or Linux).</a:t>
            </a:r>
          </a:p>
          <a:p>
            <a:pPr marL="342900" marR="0" lvl="0" indent="-34290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
              <a:tabLst/>
            </a:pPr>
            <a:r>
              <a:rPr kumimoji="0" lang="en-US" altLang="en-US" sz="2200" b="0" i="0" u="none" strike="noStrike" cap="none" normalizeH="0" baseline="0" dirty="0">
                <a:ln>
                  <a:noFill/>
                </a:ln>
                <a:solidFill>
                  <a:schemeClr val="tx1"/>
                </a:solidFill>
                <a:effectLst/>
              </a:rPr>
              <a:t>A Python environment (Python 3.6 or later).</a:t>
            </a:r>
          </a:p>
          <a:p>
            <a:pPr marL="342900" marR="0" lvl="0" indent="-34290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
              <a:tabLst/>
            </a:pPr>
            <a:r>
              <a:rPr kumimoji="0" lang="en-US" altLang="en-US" sz="2200" b="1" i="0" u="none" strike="noStrike" cap="none" normalizeH="0" baseline="0" dirty="0">
                <a:ln>
                  <a:noFill/>
                </a:ln>
                <a:solidFill>
                  <a:schemeClr val="tx1"/>
                </a:solidFill>
                <a:effectLst/>
              </a:rPr>
              <a:t>Data Requirements</a:t>
            </a:r>
            <a:r>
              <a:rPr kumimoji="0" lang="en-US" altLang="en-US" sz="2200" b="0" i="0" u="none" strike="noStrike" cap="none" normalizeH="0" baseline="0" dirty="0">
                <a:ln>
                  <a:noFill/>
                </a:ln>
                <a:solidFill>
                  <a:schemeClr val="tx1"/>
                </a:solidFill>
                <a:effectLst/>
              </a:rPr>
              <a:t>:</a:t>
            </a:r>
          </a:p>
          <a:p>
            <a:pPr marL="342900" marR="0" lvl="0" indent="-34290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
              <a:tabLst/>
            </a:pPr>
            <a:r>
              <a:rPr kumimoji="0" lang="en-US" altLang="en-US" sz="2200" b="0" i="0" u="none" strike="noStrike" cap="none" normalizeH="0" baseline="0" dirty="0">
                <a:ln>
                  <a:noFill/>
                </a:ln>
                <a:solidFill>
                  <a:schemeClr val="tx1"/>
                </a:solidFill>
                <a:effectLst/>
              </a:rPr>
              <a:t>A dataset containing customer reviews with sentiment labels (positive or negative).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6608283-4E06-E68C-D666-8DA21237C053}"/>
              </a:ext>
            </a:extLst>
          </p:cNvPr>
          <p:cNvSpPr txBox="1"/>
          <p:nvPr/>
        </p:nvSpPr>
        <p:spPr>
          <a:xfrm>
            <a:off x="548639" y="988814"/>
            <a:ext cx="7818120" cy="954107"/>
          </a:xfrm>
          <a:prstGeom prst="rect">
            <a:avLst/>
          </a:prstGeom>
          <a:noFill/>
        </p:spPr>
        <p:txBody>
          <a:bodyPr wrap="square">
            <a:spAutoFit/>
          </a:bodyPr>
          <a:lstStyle/>
          <a:p>
            <a:pPr>
              <a:buClr>
                <a:schemeClr val="accent1"/>
              </a:buClr>
            </a:pPr>
            <a:r>
              <a:rPr lang="en-US" sz="2800" b="1" dirty="0">
                <a:solidFill>
                  <a:srgbClr val="00B0F0"/>
                </a:solidFill>
              </a:rPr>
              <a:t>Libraries Required to Build the Model</a:t>
            </a:r>
          </a:p>
          <a:p>
            <a:pPr marL="457200" indent="-457200">
              <a:buClr>
                <a:schemeClr val="accent1"/>
              </a:buClr>
              <a:buFont typeface="Wingdings" panose="05000000000000000000" pitchFamily="2" charset="2"/>
              <a:buChar char="§"/>
            </a:pPr>
            <a:endParaRPr lang="en-IN" sz="2800" b="1" dirty="0"/>
          </a:p>
        </p:txBody>
      </p:sp>
      <p:sp>
        <p:nvSpPr>
          <p:cNvPr id="8" name="Rectangle 1">
            <a:extLst>
              <a:ext uri="{FF2B5EF4-FFF2-40B4-BE49-F238E27FC236}">
                <a16:creationId xmlns:a16="http://schemas.microsoft.com/office/drawing/2014/main" id="{2B12B8D5-3EB5-5D2E-75A5-CEF9F9C66450}"/>
              </a:ext>
            </a:extLst>
          </p:cNvPr>
          <p:cNvSpPr>
            <a:spLocks noChangeArrowheads="1"/>
          </p:cNvSpPr>
          <p:nvPr/>
        </p:nvSpPr>
        <p:spPr bwMode="auto">
          <a:xfrm>
            <a:off x="739139" y="1720840"/>
            <a:ext cx="11193781"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
                <a:schemeClr val="accent1"/>
              </a:buClr>
              <a:buSzTx/>
              <a:tabLst/>
            </a:pPr>
            <a:r>
              <a:rPr kumimoji="0" lang="en-US" altLang="en-US" sz="2200" b="1" i="0" u="none" strike="noStrike" cap="none" normalizeH="0" baseline="0" dirty="0">
                <a:ln>
                  <a:noFill/>
                </a:ln>
                <a:solidFill>
                  <a:schemeClr val="tx1"/>
                </a:solidFill>
                <a:effectLst/>
              </a:rPr>
              <a:t>Data Handling and Manipulation</a:t>
            </a:r>
            <a:r>
              <a:rPr kumimoji="0" lang="en-US" altLang="en-US" sz="2200" b="0" i="0" u="none" strike="noStrike" cap="none" normalizeH="0" baseline="0" dirty="0">
                <a:ln>
                  <a:noFill/>
                </a:ln>
                <a:solidFill>
                  <a:schemeClr val="tx1"/>
                </a:solidFill>
                <a:effectLst/>
              </a:rPr>
              <a:t>:</a:t>
            </a:r>
          </a:p>
          <a:p>
            <a:pPr marL="342900" marR="0" lvl="0" indent="-34290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
              <a:tabLst/>
            </a:pPr>
            <a:r>
              <a:rPr kumimoji="0" lang="en-US" altLang="en-US" sz="2200" b="0" i="0" u="none" strike="noStrike" cap="none" normalizeH="0" baseline="0" dirty="0">
                <a:ln>
                  <a:noFill/>
                </a:ln>
                <a:solidFill>
                  <a:schemeClr val="tx1"/>
                </a:solidFill>
                <a:effectLst/>
              </a:rPr>
              <a:t>pandas for data manipulation and analysis.</a:t>
            </a:r>
          </a:p>
          <a:p>
            <a:pPr marL="342900" marR="0" lvl="0" indent="-34290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
              <a:tabLst/>
            </a:pPr>
            <a:r>
              <a:rPr kumimoji="0" lang="en-US" altLang="en-US" sz="2200" b="0" i="0" u="none" strike="noStrike" cap="none" normalizeH="0" baseline="0" dirty="0" err="1">
                <a:ln>
                  <a:noFill/>
                </a:ln>
                <a:solidFill>
                  <a:schemeClr val="tx1"/>
                </a:solidFill>
                <a:effectLst/>
              </a:rPr>
              <a:t>numpy</a:t>
            </a:r>
            <a:r>
              <a:rPr kumimoji="0" lang="en-US" altLang="en-US" sz="2200" b="0" i="0" u="none" strike="noStrike" cap="none" normalizeH="0" baseline="0" dirty="0">
                <a:ln>
                  <a:noFill/>
                </a:ln>
                <a:solidFill>
                  <a:schemeClr val="tx1"/>
                </a:solidFill>
                <a:effectLst/>
              </a:rPr>
              <a:t> for numerical operations.</a:t>
            </a:r>
          </a:p>
          <a:p>
            <a:pPr marR="0" lvl="0" algn="l" defTabSz="914400" rtl="0" eaLnBrk="0" fontAlgn="base" latinLnBrk="0" hangingPunct="0">
              <a:lnSpc>
                <a:spcPct val="100000"/>
              </a:lnSpc>
              <a:spcBef>
                <a:spcPct val="0"/>
              </a:spcBef>
              <a:spcAft>
                <a:spcPct val="0"/>
              </a:spcAft>
              <a:buClr>
                <a:schemeClr val="accent1"/>
              </a:buClr>
              <a:buSzTx/>
              <a:tabLst/>
            </a:pPr>
            <a:r>
              <a:rPr kumimoji="0" lang="en-US" altLang="en-US" sz="2200" b="1" i="0" u="none" strike="noStrike" cap="none" normalizeH="0" baseline="0" dirty="0">
                <a:ln>
                  <a:noFill/>
                </a:ln>
                <a:solidFill>
                  <a:schemeClr val="tx1"/>
                </a:solidFill>
                <a:effectLst/>
              </a:rPr>
              <a:t>Text Processing</a:t>
            </a:r>
            <a:r>
              <a:rPr kumimoji="0" lang="en-US" altLang="en-US" sz="2200" b="0" i="0" u="none" strike="noStrike" cap="none" normalizeH="0" baseline="0" dirty="0">
                <a:ln>
                  <a:noFill/>
                </a:ln>
                <a:solidFill>
                  <a:schemeClr val="tx1"/>
                </a:solidFill>
                <a:effectLst/>
              </a:rPr>
              <a:t>:</a:t>
            </a:r>
          </a:p>
          <a:p>
            <a:pPr marL="342900" marR="0" lvl="0" indent="-34290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
              <a:tabLst/>
            </a:pPr>
            <a:r>
              <a:rPr kumimoji="0" lang="en-US" altLang="en-US" sz="2200" b="0" i="0" u="none" strike="noStrike" cap="none" normalizeH="0" baseline="0" dirty="0" err="1">
                <a:ln>
                  <a:noFill/>
                </a:ln>
                <a:solidFill>
                  <a:schemeClr val="tx1"/>
                </a:solidFill>
                <a:effectLst/>
              </a:rPr>
              <a:t>nltk</a:t>
            </a:r>
            <a:r>
              <a:rPr kumimoji="0" lang="en-US" altLang="en-US" sz="2200" b="0" i="0" u="none" strike="noStrike" cap="none" normalizeH="0" baseline="0" dirty="0">
                <a:ln>
                  <a:noFill/>
                </a:ln>
                <a:solidFill>
                  <a:schemeClr val="tx1"/>
                </a:solidFill>
                <a:effectLst/>
              </a:rPr>
              <a:t> for natural language processing tasks such as tokenization, stop-word removal, and text normalization.</a:t>
            </a:r>
          </a:p>
          <a:p>
            <a:pPr marL="342900" marR="0" lvl="0" indent="-34290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
              <a:tabLst/>
            </a:pPr>
            <a:r>
              <a:rPr kumimoji="0" lang="en-US" altLang="en-US" sz="2200" b="0" i="0" u="none" strike="noStrike" cap="none" normalizeH="0" baseline="0" dirty="0">
                <a:ln>
                  <a:noFill/>
                </a:ln>
                <a:solidFill>
                  <a:schemeClr val="tx1"/>
                </a:solidFill>
                <a:effectLst/>
              </a:rPr>
              <a:t>scikit-learn for feature extraction and machine learning model implementation.</a:t>
            </a:r>
          </a:p>
          <a:p>
            <a:pPr marR="0" lvl="0" algn="l" defTabSz="914400" rtl="0" eaLnBrk="0" fontAlgn="base" latinLnBrk="0" hangingPunct="0">
              <a:lnSpc>
                <a:spcPct val="100000"/>
              </a:lnSpc>
              <a:spcBef>
                <a:spcPct val="0"/>
              </a:spcBef>
              <a:spcAft>
                <a:spcPct val="0"/>
              </a:spcAft>
              <a:buClr>
                <a:schemeClr val="accent1"/>
              </a:buClr>
              <a:buSzTx/>
              <a:tabLst/>
            </a:pPr>
            <a:r>
              <a:rPr kumimoji="0" lang="en-US" altLang="en-US" sz="2200" b="1" i="0" u="none" strike="noStrike" cap="none" normalizeH="0" baseline="0" dirty="0">
                <a:ln>
                  <a:noFill/>
                </a:ln>
                <a:solidFill>
                  <a:schemeClr val="tx1"/>
                </a:solidFill>
                <a:effectLst/>
              </a:rPr>
              <a:t>Model Development and Evaluation</a:t>
            </a:r>
            <a:r>
              <a:rPr kumimoji="0" lang="en-US" altLang="en-US" sz="2200" b="0" i="0" u="none" strike="noStrike" cap="none" normalizeH="0" baseline="0" dirty="0">
                <a:ln>
                  <a:noFill/>
                </a:ln>
                <a:solidFill>
                  <a:schemeClr val="tx1"/>
                </a:solidFill>
                <a:effectLst/>
              </a:rPr>
              <a:t>:</a:t>
            </a:r>
          </a:p>
          <a:p>
            <a:pPr marL="342900" marR="0" lvl="0" indent="-34290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
              <a:tabLst/>
            </a:pPr>
            <a:r>
              <a:rPr kumimoji="0" lang="en-US" altLang="en-US" sz="2200" b="0" i="0" u="none" strike="noStrike" cap="none" normalizeH="0" baseline="0" dirty="0">
                <a:ln>
                  <a:noFill/>
                </a:ln>
                <a:solidFill>
                  <a:schemeClr val="tx1"/>
                </a:solidFill>
                <a:effectLst/>
              </a:rPr>
              <a:t>scikit-learn for training and evaluating the machine learning model.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93382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lnSpcReduction="10000"/>
          </a:bodyPr>
          <a:lstStyle/>
          <a:p>
            <a:pPr marL="0" indent="0">
              <a:buNone/>
            </a:pPr>
            <a:r>
              <a:rPr lang="en-US" sz="1800" b="1" dirty="0">
                <a:solidFill>
                  <a:srgbClr val="00B0F0"/>
                </a:solidFill>
              </a:rPr>
              <a:t>Algorithm Selection:</a:t>
            </a:r>
          </a:p>
          <a:p>
            <a:pPr marL="0" indent="0" algn="just">
              <a:buNone/>
            </a:pPr>
            <a:r>
              <a:rPr lang="en-US" sz="1800" dirty="0"/>
              <a:t>     The algorithm chosen for this sentiment analysis task is the Naive Bayes classifier, specifically the Multinomial Naive    Bayes model. This algorithm is selected due to its effectiveness in handling text classification problems, particularly when dealing with word frequency data. The Naive Bayes classifier assumes that the features (in this case, words or tokens) are independent, making it computationally efficient and well-suited for large datasets. Despite its simplicity, Naive Bayes often performs competitively with more complex models in text classification tasks.</a:t>
            </a:r>
          </a:p>
          <a:p>
            <a:pPr marL="0" indent="0">
              <a:buNone/>
            </a:pPr>
            <a:r>
              <a:rPr lang="en-US" sz="1800" b="1" dirty="0">
                <a:solidFill>
                  <a:srgbClr val="00B0F0"/>
                </a:solidFill>
              </a:rPr>
              <a:t>Data Input:</a:t>
            </a:r>
          </a:p>
          <a:p>
            <a:pPr marL="0" indent="0">
              <a:buNone/>
            </a:pPr>
            <a:r>
              <a:rPr lang="en-US" sz="1800" dirty="0"/>
              <a:t>      The input features used by the Multinomial Naive Bayes algorithm include:</a:t>
            </a:r>
          </a:p>
          <a:p>
            <a:pPr marL="0" indent="0">
              <a:buNone/>
            </a:pPr>
            <a:r>
              <a:rPr lang="en-US" sz="1800" b="1" dirty="0"/>
              <a:t>      Review Text</a:t>
            </a:r>
            <a:r>
              <a:rPr lang="en-US" sz="1800" dirty="0"/>
              <a:t>: The main input feature is the text of the customer reviews.</a:t>
            </a:r>
          </a:p>
          <a:p>
            <a:pPr marL="0" indent="0">
              <a:buNone/>
            </a:pPr>
            <a:r>
              <a:rPr lang="en-US" sz="1800" b="1" dirty="0"/>
              <a:t>      TF-IDF Features</a:t>
            </a:r>
            <a:r>
              <a:rPr lang="en-US" sz="1800" dirty="0"/>
              <a:t>: The text data is transformed into numerical features using Term Frequency-Inverse Document Frequency (TF-IDF) vectorization. This technique converts the text into a matrix of token counts, normalized by the inverse document frequency, which helps to highlight the importance of uncommon words in the corpus.</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486278-E441-F6FD-6823-CC24F67FADE2}"/>
              </a:ext>
            </a:extLst>
          </p:cNvPr>
          <p:cNvSpPr txBox="1"/>
          <p:nvPr/>
        </p:nvSpPr>
        <p:spPr>
          <a:xfrm>
            <a:off x="510540" y="671691"/>
            <a:ext cx="11170920" cy="6186309"/>
          </a:xfrm>
          <a:prstGeom prst="rect">
            <a:avLst/>
          </a:prstGeom>
          <a:noFill/>
        </p:spPr>
        <p:txBody>
          <a:bodyPr wrap="square">
            <a:spAutoFit/>
          </a:bodyPr>
          <a:lstStyle/>
          <a:p>
            <a:pPr>
              <a:buClr>
                <a:schemeClr val="accent1"/>
              </a:buClr>
            </a:pPr>
            <a:r>
              <a:rPr lang="en-US" b="1" dirty="0">
                <a:solidFill>
                  <a:srgbClr val="00B0F0"/>
                </a:solidFill>
              </a:rPr>
              <a:t>Training Process:</a:t>
            </a:r>
          </a:p>
          <a:p>
            <a:pPr marL="285750" indent="-285750">
              <a:buClr>
                <a:schemeClr val="accent1"/>
              </a:buClr>
              <a:buFont typeface="Wingdings" panose="05000000000000000000" pitchFamily="2" charset="2"/>
              <a:buChar char="§"/>
            </a:pPr>
            <a:r>
              <a:rPr lang="en-US" dirty="0"/>
              <a:t>The training process involves several key steps:</a:t>
            </a:r>
          </a:p>
          <a:p>
            <a:pPr marL="285750" indent="-285750">
              <a:buClr>
                <a:schemeClr val="accent1"/>
              </a:buClr>
              <a:buFont typeface="Wingdings" panose="05000000000000000000" pitchFamily="2" charset="2"/>
              <a:buChar char="§"/>
            </a:pPr>
            <a:r>
              <a:rPr lang="en-US" b="1" dirty="0"/>
              <a:t>Data Preprocessing: </a:t>
            </a:r>
            <a:r>
              <a:rPr lang="en-US" dirty="0"/>
              <a:t>The review texts are cleaned and preprocessed to remove noise and standardize the data. This includes steps like tokenization, stop-word removal, and text normalization.</a:t>
            </a:r>
          </a:p>
          <a:p>
            <a:pPr marL="285750" indent="-285750">
              <a:buClr>
                <a:schemeClr val="accent1"/>
              </a:buClr>
              <a:buFont typeface="Wingdings" panose="05000000000000000000" pitchFamily="2" charset="2"/>
              <a:buChar char="§"/>
            </a:pPr>
            <a:r>
              <a:rPr lang="en-US" b="1" dirty="0"/>
              <a:t>Feature Engineering: </a:t>
            </a:r>
            <a:r>
              <a:rPr lang="en-US" dirty="0"/>
              <a:t>The cleaned text data is converted into TF-IDF features.</a:t>
            </a:r>
          </a:p>
          <a:p>
            <a:pPr marL="285750" indent="-285750">
              <a:buClr>
                <a:schemeClr val="accent1"/>
              </a:buClr>
              <a:buFont typeface="Wingdings" panose="05000000000000000000" pitchFamily="2" charset="2"/>
              <a:buChar char="§"/>
            </a:pPr>
            <a:r>
              <a:rPr lang="en-US" b="1" dirty="0"/>
              <a:t>Data Splitting: </a:t>
            </a:r>
            <a:r>
              <a:rPr lang="en-US" dirty="0"/>
              <a:t>The dataset is split into training and testing sets, typically with an 80-20 split, to evaluate the model's performance on unseen data.</a:t>
            </a:r>
          </a:p>
          <a:p>
            <a:pPr marL="285750" indent="-285750">
              <a:buClr>
                <a:schemeClr val="accent1"/>
              </a:buClr>
              <a:buFont typeface="Wingdings" panose="05000000000000000000" pitchFamily="2" charset="2"/>
              <a:buChar char="§"/>
            </a:pPr>
            <a:r>
              <a:rPr lang="en-US" b="1" dirty="0"/>
              <a:t>Model Training: </a:t>
            </a:r>
            <a:r>
              <a:rPr lang="en-US" dirty="0"/>
              <a:t>The Multinomial Naive Bayes model is trained using the training dataset. The model learns the conditional probability of each word given a positive or negative sentiment.</a:t>
            </a:r>
          </a:p>
          <a:p>
            <a:pPr marL="285750" indent="-285750">
              <a:buClr>
                <a:schemeClr val="accent1"/>
              </a:buClr>
              <a:buFont typeface="Wingdings" panose="05000000000000000000" pitchFamily="2" charset="2"/>
              <a:buChar char="§"/>
            </a:pPr>
            <a:r>
              <a:rPr lang="en-US" dirty="0"/>
              <a:t>Cross-Validation: Cross-validation techniques are employed to tune hyperparameters and ensure the model is not overfitting to the training data.</a:t>
            </a:r>
          </a:p>
          <a:p>
            <a:pPr>
              <a:buClr>
                <a:schemeClr val="accent1"/>
              </a:buClr>
            </a:pPr>
            <a:r>
              <a:rPr lang="en-US" b="1" dirty="0">
                <a:solidFill>
                  <a:srgbClr val="00B0F0"/>
                </a:solidFill>
              </a:rPr>
              <a:t>Prediction Process</a:t>
            </a:r>
            <a:r>
              <a:rPr lang="en-US" dirty="0">
                <a:solidFill>
                  <a:srgbClr val="00B0F0"/>
                </a:solidFill>
              </a:rPr>
              <a:t>:</a:t>
            </a:r>
          </a:p>
          <a:p>
            <a:pPr marL="285750" indent="-285750">
              <a:buClr>
                <a:schemeClr val="accent1"/>
              </a:buClr>
              <a:buFont typeface="Wingdings" panose="05000000000000000000" pitchFamily="2" charset="2"/>
              <a:buChar char="§"/>
            </a:pPr>
            <a:r>
              <a:rPr lang="en-US" dirty="0"/>
              <a:t>The prediction process involves using the trained Naive Bayes model to classify new reviews:</a:t>
            </a:r>
          </a:p>
          <a:p>
            <a:pPr marL="285750" indent="-285750">
              <a:buClr>
                <a:schemeClr val="accent1"/>
              </a:buClr>
              <a:buFont typeface="Wingdings" panose="05000000000000000000" pitchFamily="2" charset="2"/>
              <a:buChar char="§"/>
            </a:pPr>
            <a:r>
              <a:rPr lang="en-US" b="1" dirty="0"/>
              <a:t>Input Review Processing</a:t>
            </a:r>
            <a:r>
              <a:rPr lang="en-US" dirty="0"/>
              <a:t>: A new review is preprocessed in the same manner as the training data (tokenization, stop-word removal, etc.).</a:t>
            </a:r>
          </a:p>
          <a:p>
            <a:pPr marL="285750" indent="-285750">
              <a:buClr>
                <a:schemeClr val="accent1"/>
              </a:buClr>
              <a:buFont typeface="Wingdings" panose="05000000000000000000" pitchFamily="2" charset="2"/>
              <a:buChar char="§"/>
            </a:pPr>
            <a:r>
              <a:rPr lang="en-US" b="1" dirty="0"/>
              <a:t>Feature Transformation: </a:t>
            </a:r>
            <a:r>
              <a:rPr lang="en-US" dirty="0"/>
              <a:t>The processed review text is transformed into TF-IDF features using the same vectorizer fitted on the training data.</a:t>
            </a:r>
          </a:p>
          <a:p>
            <a:pPr marL="285750" indent="-285750">
              <a:buClr>
                <a:schemeClr val="accent1"/>
              </a:buClr>
              <a:buFont typeface="Wingdings" panose="05000000000000000000" pitchFamily="2" charset="2"/>
              <a:buChar char="§"/>
            </a:pPr>
            <a:r>
              <a:rPr lang="en-US" b="1" dirty="0"/>
              <a:t>Sentiment Prediction: </a:t>
            </a:r>
            <a:r>
              <a:rPr lang="en-US" dirty="0"/>
              <a:t>The transformed features are input to the trained Naive Bayes model, which outputs a probability score for each class (positive or negative). The class with the highest probability is chosen as the predicted sentiment.</a:t>
            </a:r>
            <a:endParaRPr lang="en-US" b="1" dirty="0"/>
          </a:p>
          <a:p>
            <a:pPr marL="285750" indent="-285750">
              <a:buClr>
                <a:schemeClr val="accent1"/>
              </a:buClr>
              <a:buFont typeface="Wingdings" panose="05000000000000000000" pitchFamily="2" charset="2"/>
              <a:buChar char="§"/>
            </a:pPr>
            <a:r>
              <a:rPr lang="en-US" b="1" dirty="0"/>
              <a:t>Real-Time Prediction: </a:t>
            </a:r>
            <a:r>
              <a:rPr lang="en-US" dirty="0"/>
              <a:t>The model can handle real-time inputs and provide immediate predictions for new reviews, enabling businesses to quickly assess customer sentiment.</a:t>
            </a:r>
            <a:endParaRPr lang="en-IN" dirty="0"/>
          </a:p>
        </p:txBody>
      </p:sp>
    </p:spTree>
    <p:extLst>
      <p:ext uri="{BB962C8B-B14F-4D97-AF65-F5344CB8AC3E}">
        <p14:creationId xmlns:p14="http://schemas.microsoft.com/office/powerpoint/2010/main" val="2712117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11988"/>
            <a:ext cx="11029616" cy="530296"/>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734645"/>
            <a:ext cx="11029615" cy="4673324"/>
          </a:xfrm>
        </p:spPr>
        <p:txBody>
          <a:bodyPr>
            <a:normAutofit fontScale="70000" lnSpcReduction="20000"/>
          </a:bodyPr>
          <a:lstStyle/>
          <a:p>
            <a:pPr marL="0" indent="0">
              <a:buNone/>
            </a:pPr>
            <a:r>
              <a:rPr lang="en-US" sz="2400" dirty="0">
                <a:solidFill>
                  <a:srgbClr val="0F0F0F"/>
                </a:solidFill>
              </a:rPr>
              <a:t>In sentiment analysis of reviews, I evaluated two different models: Naïve Bayes, Logistic Regression. The models were assessed based on their accuracy, precision, and recall scores.</a:t>
            </a:r>
          </a:p>
          <a:p>
            <a:pPr marL="0" indent="0">
              <a:buNone/>
            </a:pPr>
            <a:r>
              <a:rPr lang="en-US" sz="2200" dirty="0">
                <a:solidFill>
                  <a:srgbClr val="00B0F0"/>
                </a:solidFill>
                <a:latin typeface="+mj-lt"/>
              </a:rPr>
              <a:t>Comparison between two models:</a:t>
            </a:r>
          </a:p>
          <a:p>
            <a:pPr marL="0" indent="0">
              <a:buNone/>
            </a:pPr>
            <a:r>
              <a:rPr lang="en-US" sz="1900" dirty="0">
                <a:solidFill>
                  <a:srgbClr val="0F0F0F"/>
                </a:solidFill>
                <a:latin typeface="+mj-lt"/>
              </a:rPr>
              <a:t>1.Accuracy:</a:t>
            </a:r>
          </a:p>
          <a:p>
            <a:r>
              <a:rPr lang="en-US" sz="2100" dirty="0">
                <a:solidFill>
                  <a:srgbClr val="0F0F0F"/>
                </a:solidFill>
              </a:rPr>
              <a:t>Accuracy of Naïve Bayes model is 0.8</a:t>
            </a:r>
          </a:p>
          <a:p>
            <a:r>
              <a:rPr lang="en-US" sz="2100" dirty="0">
                <a:solidFill>
                  <a:srgbClr val="0F0F0F"/>
                </a:solidFill>
              </a:rPr>
              <a:t>Accuracy of Logistic Regression is 0.81</a:t>
            </a:r>
          </a:p>
          <a:p>
            <a:pPr marL="0" indent="0">
              <a:buNone/>
            </a:pPr>
            <a:r>
              <a:rPr lang="en-US" sz="1800" dirty="0">
                <a:solidFill>
                  <a:srgbClr val="0F0F0F"/>
                </a:solidFill>
                <a:latin typeface="+mj-lt"/>
              </a:rPr>
              <a:t>2.Precision:</a:t>
            </a:r>
          </a:p>
          <a:p>
            <a:r>
              <a:rPr lang="en-US" sz="2100" dirty="0">
                <a:solidFill>
                  <a:srgbClr val="0F0F0F"/>
                </a:solidFill>
              </a:rPr>
              <a:t>The Logistic Regression model has higher precision for both classes (0.76 vs. 0.75 for class 0, and 0.88 vs. 0.80 for class 1).</a:t>
            </a:r>
          </a:p>
          <a:p>
            <a:r>
              <a:rPr lang="en-US" sz="2100" dirty="0">
                <a:solidFill>
                  <a:srgbClr val="0F0F0F"/>
                </a:solidFill>
              </a:rPr>
              <a:t>If minimizing false positives is crucial, the Logistic Regression model performs slightly better.</a:t>
            </a:r>
          </a:p>
          <a:p>
            <a:pPr marL="0" indent="0">
              <a:buNone/>
            </a:pPr>
            <a:r>
              <a:rPr lang="en-US" sz="1800" dirty="0">
                <a:solidFill>
                  <a:srgbClr val="0F0F0F"/>
                </a:solidFill>
                <a:latin typeface="+mj-lt"/>
              </a:rPr>
              <a:t>3.Recall:</a:t>
            </a:r>
          </a:p>
          <a:p>
            <a:r>
              <a:rPr lang="en-US" sz="2300" dirty="0">
                <a:solidFill>
                  <a:srgbClr val="0F0F0F"/>
                </a:solidFill>
              </a:rPr>
              <a:t>The Naive Bayes model has higher recall for class 0 (0.85 vs. 0.89 in Logistic Regression).</a:t>
            </a:r>
          </a:p>
          <a:p>
            <a:r>
              <a:rPr lang="en-US" sz="2300" dirty="0">
                <a:solidFill>
                  <a:srgbClr val="0F0F0F"/>
                </a:solidFill>
              </a:rPr>
              <a:t>The Logistic Regression model has higher recall for class 1 (0.74 vs. 0.80 in Naive Bayes).</a:t>
            </a:r>
          </a:p>
          <a:p>
            <a:r>
              <a:rPr lang="en-US" sz="2300" dirty="0">
                <a:solidFill>
                  <a:srgbClr val="0F0F0F"/>
                </a:solidFill>
              </a:rPr>
              <a:t>If minimizing false negatives is important, consider the specific class requirements.</a:t>
            </a:r>
          </a:p>
          <a:p>
            <a:pPr marL="0" indent="0">
              <a:buNone/>
            </a:pPr>
            <a:endParaRPr lang="en-US" sz="1800" b="1" dirty="0">
              <a:solidFill>
                <a:srgbClr val="0F0F0F"/>
              </a:solidFill>
              <a:latin typeface="+mj-lt"/>
            </a:endParaRPr>
          </a:p>
          <a:p>
            <a:pPr marL="0" indent="0">
              <a:buNone/>
            </a:pPr>
            <a:endParaRPr lang="en-US" sz="2400" b="1" dirty="0">
              <a:solidFill>
                <a:srgbClr val="0F0F0F"/>
              </a:solidFill>
              <a:latin typeface="Nunito" pitchFamily="2" charset="0"/>
            </a:endParaRPr>
          </a:p>
          <a:p>
            <a:pPr marL="0" indent="0">
              <a:buNone/>
            </a:pPr>
            <a:endParaRPr lang="en-IN" sz="2400" dirty="0"/>
          </a:p>
        </p:txBody>
      </p:sp>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www.w3.org/XML/1998/namespace"/>
    <ds:schemaRef ds:uri="http://schemas.microsoft.com/office/2006/documentManagement/types"/>
    <ds:schemaRef ds:uri="http://schemas.microsoft.com/office/infopath/2007/PartnerControls"/>
    <ds:schemaRef ds:uri="c0fa2617-96bd-425d-8578-e93563fe37c5"/>
    <ds:schemaRef ds:uri="http://purl.org/dc/dcmitype/"/>
    <ds:schemaRef ds:uri="http://purl.org/dc/terms/"/>
    <ds:schemaRef ds:uri="9162bd5b-4ed9-4da3-b376-05204580ba3f"/>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Future forward</Template>
  <TotalTime>140</TotalTime>
  <Words>1314</Words>
  <Application>Microsoft Office PowerPoint</Application>
  <PresentationFormat>Widescreen</PresentationFormat>
  <Paragraphs>103</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Calibri Light</vt:lpstr>
      <vt:lpstr>Franklin Gothic Book</vt:lpstr>
      <vt:lpstr>Franklin Gothic Demi</vt:lpstr>
      <vt:lpstr>Nunito</vt:lpstr>
      <vt:lpstr>Wingdings</vt:lpstr>
      <vt:lpstr>Wingdings 2</vt:lpstr>
      <vt:lpstr>DividendVTI</vt:lpstr>
      <vt:lpstr>SENTIMENT ANALYSIS of customer’s review</vt:lpstr>
      <vt:lpstr>OUTLINE</vt:lpstr>
      <vt:lpstr>Problem Statement</vt:lpstr>
      <vt:lpstr>Proposed Solution</vt:lpstr>
      <vt:lpstr>System  Approach</vt:lpstr>
      <vt:lpstr>PowerPoint Presentation</vt:lpstr>
      <vt:lpstr>Algorithm &amp; Deployment</vt:lpstr>
      <vt:lpstr>PowerPoint Presentation</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karingi pavan kumar</cp:lastModifiedBy>
  <cp:revision>33</cp:revision>
  <dcterms:created xsi:type="dcterms:W3CDTF">2021-05-26T16:50:10Z</dcterms:created>
  <dcterms:modified xsi:type="dcterms:W3CDTF">2024-06-23T16:13:05Z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