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143A2-5DB6-4817-845C-009517A71892}" type="datetimeFigureOut">
              <a:rPr lang="en-IN" smtClean="0"/>
              <a:t>31-03-2022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98B93-770D-4C1A-8A71-1D67F989EF91}" type="slidenum">
              <a:rPr lang="en-IN" smtClean="0"/>
              <a:t>‹#›</a:t>
            </a:fld>
            <a:endParaRPr lang="en-IN"/>
          </a:p>
        </p:txBody>
      </p:sp>
    </p:spTree>
    <p:extLst>
      <p:ext uri="{BB962C8B-B14F-4D97-AF65-F5344CB8AC3E}">
        <p14:creationId xmlns:p14="http://schemas.microsoft.com/office/powerpoint/2010/main" val="3015193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2C34-FD31-4D40-884C-A01367CD40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AB6A4A-BA8E-40F0-ABA3-7E31A7C644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2C1E86-07FB-4135-AC19-833C8BA45D7A}"/>
              </a:ext>
            </a:extLst>
          </p:cNvPr>
          <p:cNvSpPr>
            <a:spLocks noGrp="1"/>
          </p:cNvSpPr>
          <p:nvPr>
            <p:ph type="dt" sz="half" idx="10"/>
          </p:nvPr>
        </p:nvSpPr>
        <p:spPr/>
        <p:txBody>
          <a:bodyPr/>
          <a:lstStyle/>
          <a:p>
            <a:fld id="{1964AADA-0CE4-47D1-9F28-3A1EDFC08B4A}" type="datetimeFigureOut">
              <a:rPr lang="en-IN" smtClean="0"/>
              <a:t>31-03-2022</a:t>
            </a:fld>
            <a:endParaRPr lang="en-IN"/>
          </a:p>
        </p:txBody>
      </p:sp>
      <p:sp>
        <p:nvSpPr>
          <p:cNvPr id="5" name="Footer Placeholder 4">
            <a:extLst>
              <a:ext uri="{FF2B5EF4-FFF2-40B4-BE49-F238E27FC236}">
                <a16:creationId xmlns:a16="http://schemas.microsoft.com/office/drawing/2014/main" id="{1E53B096-4384-4662-84D2-08581EC1F0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7A89DA-C996-4944-A296-4402245588CC}"/>
              </a:ext>
            </a:extLst>
          </p:cNvPr>
          <p:cNvSpPr>
            <a:spLocks noGrp="1"/>
          </p:cNvSpPr>
          <p:nvPr>
            <p:ph type="sldNum" sz="quarter" idx="12"/>
          </p:nvPr>
        </p:nvSpPr>
        <p:spPr/>
        <p:txBody>
          <a:bodyPr/>
          <a:lstStyle/>
          <a:p>
            <a:fld id="{6890B829-ADE4-412B-AA05-35899813F7AE}" type="slidenum">
              <a:rPr lang="en-IN" smtClean="0"/>
              <a:t>‹#›</a:t>
            </a:fld>
            <a:endParaRPr lang="en-IN"/>
          </a:p>
        </p:txBody>
      </p:sp>
    </p:spTree>
    <p:extLst>
      <p:ext uri="{BB962C8B-B14F-4D97-AF65-F5344CB8AC3E}">
        <p14:creationId xmlns:p14="http://schemas.microsoft.com/office/powerpoint/2010/main" val="252727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636-69C8-4D5D-8A3F-031D321DCA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730E1-A519-4F30-ADBA-5615859479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BA5F3F-3570-44CC-B0BE-9A83074B208C}"/>
              </a:ext>
            </a:extLst>
          </p:cNvPr>
          <p:cNvSpPr>
            <a:spLocks noGrp="1"/>
          </p:cNvSpPr>
          <p:nvPr>
            <p:ph type="dt" sz="half" idx="10"/>
          </p:nvPr>
        </p:nvSpPr>
        <p:spPr/>
        <p:txBody>
          <a:bodyPr/>
          <a:lstStyle/>
          <a:p>
            <a:fld id="{1964AADA-0CE4-47D1-9F28-3A1EDFC08B4A}" type="datetimeFigureOut">
              <a:rPr lang="en-IN" smtClean="0"/>
              <a:t>31-03-2022</a:t>
            </a:fld>
            <a:endParaRPr lang="en-IN"/>
          </a:p>
        </p:txBody>
      </p:sp>
      <p:sp>
        <p:nvSpPr>
          <p:cNvPr id="5" name="Footer Placeholder 4">
            <a:extLst>
              <a:ext uri="{FF2B5EF4-FFF2-40B4-BE49-F238E27FC236}">
                <a16:creationId xmlns:a16="http://schemas.microsoft.com/office/drawing/2014/main" id="{39D83545-474A-4E86-9BD8-7A0C7096A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478054-E352-4ADB-BB0C-5D579BE14549}"/>
              </a:ext>
            </a:extLst>
          </p:cNvPr>
          <p:cNvSpPr>
            <a:spLocks noGrp="1"/>
          </p:cNvSpPr>
          <p:nvPr>
            <p:ph type="sldNum" sz="quarter" idx="12"/>
          </p:nvPr>
        </p:nvSpPr>
        <p:spPr/>
        <p:txBody>
          <a:bodyPr/>
          <a:lstStyle/>
          <a:p>
            <a:fld id="{6890B829-ADE4-412B-AA05-35899813F7AE}" type="slidenum">
              <a:rPr lang="en-IN" smtClean="0"/>
              <a:t>‹#›</a:t>
            </a:fld>
            <a:endParaRPr lang="en-IN"/>
          </a:p>
        </p:txBody>
      </p:sp>
    </p:spTree>
    <p:extLst>
      <p:ext uri="{BB962C8B-B14F-4D97-AF65-F5344CB8AC3E}">
        <p14:creationId xmlns:p14="http://schemas.microsoft.com/office/powerpoint/2010/main" val="1855897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751AF8-884C-4E4A-8DC8-19BC9633A9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4DE557-4956-484C-8112-0F8253E921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56E91D-9FE2-490C-9A87-DAE2155B067D}"/>
              </a:ext>
            </a:extLst>
          </p:cNvPr>
          <p:cNvSpPr>
            <a:spLocks noGrp="1"/>
          </p:cNvSpPr>
          <p:nvPr>
            <p:ph type="dt" sz="half" idx="10"/>
          </p:nvPr>
        </p:nvSpPr>
        <p:spPr/>
        <p:txBody>
          <a:bodyPr/>
          <a:lstStyle/>
          <a:p>
            <a:fld id="{1964AADA-0CE4-47D1-9F28-3A1EDFC08B4A}" type="datetimeFigureOut">
              <a:rPr lang="en-IN" smtClean="0"/>
              <a:t>31-03-2022</a:t>
            </a:fld>
            <a:endParaRPr lang="en-IN"/>
          </a:p>
        </p:txBody>
      </p:sp>
      <p:sp>
        <p:nvSpPr>
          <p:cNvPr id="5" name="Footer Placeholder 4">
            <a:extLst>
              <a:ext uri="{FF2B5EF4-FFF2-40B4-BE49-F238E27FC236}">
                <a16:creationId xmlns:a16="http://schemas.microsoft.com/office/drawing/2014/main" id="{E485DB5F-4D9E-4ECB-880B-29C82EEA94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A3211A-5461-4AC9-914F-A1D2E8EBAF54}"/>
              </a:ext>
            </a:extLst>
          </p:cNvPr>
          <p:cNvSpPr>
            <a:spLocks noGrp="1"/>
          </p:cNvSpPr>
          <p:nvPr>
            <p:ph type="sldNum" sz="quarter" idx="12"/>
          </p:nvPr>
        </p:nvSpPr>
        <p:spPr/>
        <p:txBody>
          <a:bodyPr/>
          <a:lstStyle/>
          <a:p>
            <a:fld id="{6890B829-ADE4-412B-AA05-35899813F7AE}" type="slidenum">
              <a:rPr lang="en-IN" smtClean="0"/>
              <a:t>‹#›</a:t>
            </a:fld>
            <a:endParaRPr lang="en-IN"/>
          </a:p>
        </p:txBody>
      </p:sp>
    </p:spTree>
    <p:extLst>
      <p:ext uri="{BB962C8B-B14F-4D97-AF65-F5344CB8AC3E}">
        <p14:creationId xmlns:p14="http://schemas.microsoft.com/office/powerpoint/2010/main" val="2735265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5720-D136-4B6F-BD43-50C788B284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99EE7E-42FD-460E-BAAA-860A2AFBB2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03B6D2-B99D-4CEB-9A85-16A0298F2D3E}"/>
              </a:ext>
            </a:extLst>
          </p:cNvPr>
          <p:cNvSpPr>
            <a:spLocks noGrp="1"/>
          </p:cNvSpPr>
          <p:nvPr>
            <p:ph type="dt" sz="half" idx="10"/>
          </p:nvPr>
        </p:nvSpPr>
        <p:spPr/>
        <p:txBody>
          <a:bodyPr/>
          <a:lstStyle/>
          <a:p>
            <a:fld id="{1964AADA-0CE4-47D1-9F28-3A1EDFC08B4A}" type="datetimeFigureOut">
              <a:rPr lang="en-IN" smtClean="0"/>
              <a:t>31-03-2022</a:t>
            </a:fld>
            <a:endParaRPr lang="en-IN"/>
          </a:p>
        </p:txBody>
      </p:sp>
      <p:sp>
        <p:nvSpPr>
          <p:cNvPr id="5" name="Footer Placeholder 4">
            <a:extLst>
              <a:ext uri="{FF2B5EF4-FFF2-40B4-BE49-F238E27FC236}">
                <a16:creationId xmlns:a16="http://schemas.microsoft.com/office/drawing/2014/main" id="{D6EA064C-25ED-436C-9C25-9EA20736A6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87A468-30E0-4DD7-B0D5-6F7FA853477A}"/>
              </a:ext>
            </a:extLst>
          </p:cNvPr>
          <p:cNvSpPr>
            <a:spLocks noGrp="1"/>
          </p:cNvSpPr>
          <p:nvPr>
            <p:ph type="sldNum" sz="quarter" idx="12"/>
          </p:nvPr>
        </p:nvSpPr>
        <p:spPr/>
        <p:txBody>
          <a:bodyPr/>
          <a:lstStyle/>
          <a:p>
            <a:fld id="{6890B829-ADE4-412B-AA05-35899813F7AE}" type="slidenum">
              <a:rPr lang="en-IN" smtClean="0"/>
              <a:t>‹#›</a:t>
            </a:fld>
            <a:endParaRPr lang="en-IN"/>
          </a:p>
        </p:txBody>
      </p:sp>
    </p:spTree>
    <p:extLst>
      <p:ext uri="{BB962C8B-B14F-4D97-AF65-F5344CB8AC3E}">
        <p14:creationId xmlns:p14="http://schemas.microsoft.com/office/powerpoint/2010/main" val="1900055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DBD8-65B1-49DF-9A90-CB2C85E83A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8203FA-A8F7-41F4-963F-FFA1FD1E00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B1A41B-FB82-4E17-8F35-B45CEDA2289D}"/>
              </a:ext>
            </a:extLst>
          </p:cNvPr>
          <p:cNvSpPr>
            <a:spLocks noGrp="1"/>
          </p:cNvSpPr>
          <p:nvPr>
            <p:ph type="dt" sz="half" idx="10"/>
          </p:nvPr>
        </p:nvSpPr>
        <p:spPr/>
        <p:txBody>
          <a:bodyPr/>
          <a:lstStyle/>
          <a:p>
            <a:fld id="{1964AADA-0CE4-47D1-9F28-3A1EDFC08B4A}" type="datetimeFigureOut">
              <a:rPr lang="en-IN" smtClean="0"/>
              <a:t>31-03-2022</a:t>
            </a:fld>
            <a:endParaRPr lang="en-IN"/>
          </a:p>
        </p:txBody>
      </p:sp>
      <p:sp>
        <p:nvSpPr>
          <p:cNvPr id="5" name="Footer Placeholder 4">
            <a:extLst>
              <a:ext uri="{FF2B5EF4-FFF2-40B4-BE49-F238E27FC236}">
                <a16:creationId xmlns:a16="http://schemas.microsoft.com/office/drawing/2014/main" id="{09A72E6C-2ECA-4F3D-ADEB-522DB4AA02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2B439F-8AF9-4CC9-98BF-7BACE025CC35}"/>
              </a:ext>
            </a:extLst>
          </p:cNvPr>
          <p:cNvSpPr>
            <a:spLocks noGrp="1"/>
          </p:cNvSpPr>
          <p:nvPr>
            <p:ph type="sldNum" sz="quarter" idx="12"/>
          </p:nvPr>
        </p:nvSpPr>
        <p:spPr/>
        <p:txBody>
          <a:bodyPr/>
          <a:lstStyle/>
          <a:p>
            <a:fld id="{6890B829-ADE4-412B-AA05-35899813F7AE}" type="slidenum">
              <a:rPr lang="en-IN" smtClean="0"/>
              <a:t>‹#›</a:t>
            </a:fld>
            <a:endParaRPr lang="en-IN"/>
          </a:p>
        </p:txBody>
      </p:sp>
    </p:spTree>
    <p:extLst>
      <p:ext uri="{BB962C8B-B14F-4D97-AF65-F5344CB8AC3E}">
        <p14:creationId xmlns:p14="http://schemas.microsoft.com/office/powerpoint/2010/main" val="3080920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034-961A-4123-8133-956BAE8649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E733C3-AF89-421A-A52D-39FCC2CD97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35A4DE-726E-4760-A7BF-222E30F62E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3EDA0F-9CEF-40F4-88B8-188153D57F3F}"/>
              </a:ext>
            </a:extLst>
          </p:cNvPr>
          <p:cNvSpPr>
            <a:spLocks noGrp="1"/>
          </p:cNvSpPr>
          <p:nvPr>
            <p:ph type="dt" sz="half" idx="10"/>
          </p:nvPr>
        </p:nvSpPr>
        <p:spPr/>
        <p:txBody>
          <a:bodyPr/>
          <a:lstStyle/>
          <a:p>
            <a:fld id="{1964AADA-0CE4-47D1-9F28-3A1EDFC08B4A}" type="datetimeFigureOut">
              <a:rPr lang="en-IN" smtClean="0"/>
              <a:t>31-03-2022</a:t>
            </a:fld>
            <a:endParaRPr lang="en-IN"/>
          </a:p>
        </p:txBody>
      </p:sp>
      <p:sp>
        <p:nvSpPr>
          <p:cNvPr id="6" name="Footer Placeholder 5">
            <a:extLst>
              <a:ext uri="{FF2B5EF4-FFF2-40B4-BE49-F238E27FC236}">
                <a16:creationId xmlns:a16="http://schemas.microsoft.com/office/drawing/2014/main" id="{E6982052-00CD-4092-88FB-BBE4FBF1BB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9BB42E-BDF5-4D3C-9EBA-4BF0E7A216F9}"/>
              </a:ext>
            </a:extLst>
          </p:cNvPr>
          <p:cNvSpPr>
            <a:spLocks noGrp="1"/>
          </p:cNvSpPr>
          <p:nvPr>
            <p:ph type="sldNum" sz="quarter" idx="12"/>
          </p:nvPr>
        </p:nvSpPr>
        <p:spPr/>
        <p:txBody>
          <a:bodyPr/>
          <a:lstStyle/>
          <a:p>
            <a:fld id="{6890B829-ADE4-412B-AA05-35899813F7AE}" type="slidenum">
              <a:rPr lang="en-IN" smtClean="0"/>
              <a:t>‹#›</a:t>
            </a:fld>
            <a:endParaRPr lang="en-IN"/>
          </a:p>
        </p:txBody>
      </p:sp>
    </p:spTree>
    <p:extLst>
      <p:ext uri="{BB962C8B-B14F-4D97-AF65-F5344CB8AC3E}">
        <p14:creationId xmlns:p14="http://schemas.microsoft.com/office/powerpoint/2010/main" val="429482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4E21-C476-46E3-96F3-122BB8AC16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CA143F-927C-49C3-A698-F503C6B5C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D0617D-85B7-4CB3-8B0F-0448A24B38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16A4A8-2E9A-4E7E-9315-E2F6039AC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7B1130-B20E-49ED-9DE5-45999B8F1D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46FFF5-10A1-444B-9CA6-EF2234627300}"/>
              </a:ext>
            </a:extLst>
          </p:cNvPr>
          <p:cNvSpPr>
            <a:spLocks noGrp="1"/>
          </p:cNvSpPr>
          <p:nvPr>
            <p:ph type="dt" sz="half" idx="10"/>
          </p:nvPr>
        </p:nvSpPr>
        <p:spPr/>
        <p:txBody>
          <a:bodyPr/>
          <a:lstStyle/>
          <a:p>
            <a:fld id="{1964AADA-0CE4-47D1-9F28-3A1EDFC08B4A}" type="datetimeFigureOut">
              <a:rPr lang="en-IN" smtClean="0"/>
              <a:t>31-03-2022</a:t>
            </a:fld>
            <a:endParaRPr lang="en-IN"/>
          </a:p>
        </p:txBody>
      </p:sp>
      <p:sp>
        <p:nvSpPr>
          <p:cNvPr id="8" name="Footer Placeholder 7">
            <a:extLst>
              <a:ext uri="{FF2B5EF4-FFF2-40B4-BE49-F238E27FC236}">
                <a16:creationId xmlns:a16="http://schemas.microsoft.com/office/drawing/2014/main" id="{354DE441-842A-4589-990B-84EC9889BD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1445D4-962D-444C-9367-A03401A7AF86}"/>
              </a:ext>
            </a:extLst>
          </p:cNvPr>
          <p:cNvSpPr>
            <a:spLocks noGrp="1"/>
          </p:cNvSpPr>
          <p:nvPr>
            <p:ph type="sldNum" sz="quarter" idx="12"/>
          </p:nvPr>
        </p:nvSpPr>
        <p:spPr/>
        <p:txBody>
          <a:bodyPr/>
          <a:lstStyle/>
          <a:p>
            <a:fld id="{6890B829-ADE4-412B-AA05-35899813F7AE}" type="slidenum">
              <a:rPr lang="en-IN" smtClean="0"/>
              <a:t>‹#›</a:t>
            </a:fld>
            <a:endParaRPr lang="en-IN"/>
          </a:p>
        </p:txBody>
      </p:sp>
    </p:spTree>
    <p:extLst>
      <p:ext uri="{BB962C8B-B14F-4D97-AF65-F5344CB8AC3E}">
        <p14:creationId xmlns:p14="http://schemas.microsoft.com/office/powerpoint/2010/main" val="205078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DE151-30D6-4C08-B13F-A1E9AA6104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03EEA5-F7E7-45D6-B875-A0D945421464}"/>
              </a:ext>
            </a:extLst>
          </p:cNvPr>
          <p:cNvSpPr>
            <a:spLocks noGrp="1"/>
          </p:cNvSpPr>
          <p:nvPr>
            <p:ph type="dt" sz="half" idx="10"/>
          </p:nvPr>
        </p:nvSpPr>
        <p:spPr/>
        <p:txBody>
          <a:bodyPr/>
          <a:lstStyle/>
          <a:p>
            <a:fld id="{1964AADA-0CE4-47D1-9F28-3A1EDFC08B4A}" type="datetimeFigureOut">
              <a:rPr lang="en-IN" smtClean="0"/>
              <a:t>31-03-2022</a:t>
            </a:fld>
            <a:endParaRPr lang="en-IN"/>
          </a:p>
        </p:txBody>
      </p:sp>
      <p:sp>
        <p:nvSpPr>
          <p:cNvPr id="4" name="Footer Placeholder 3">
            <a:extLst>
              <a:ext uri="{FF2B5EF4-FFF2-40B4-BE49-F238E27FC236}">
                <a16:creationId xmlns:a16="http://schemas.microsoft.com/office/drawing/2014/main" id="{9572BCC1-8735-401B-AAB0-8FD9C95D6A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128FC1-94F4-44D7-8BD1-1F0FD3480A3C}"/>
              </a:ext>
            </a:extLst>
          </p:cNvPr>
          <p:cNvSpPr>
            <a:spLocks noGrp="1"/>
          </p:cNvSpPr>
          <p:nvPr>
            <p:ph type="sldNum" sz="quarter" idx="12"/>
          </p:nvPr>
        </p:nvSpPr>
        <p:spPr/>
        <p:txBody>
          <a:bodyPr/>
          <a:lstStyle/>
          <a:p>
            <a:fld id="{6890B829-ADE4-412B-AA05-35899813F7AE}" type="slidenum">
              <a:rPr lang="en-IN" smtClean="0"/>
              <a:t>‹#›</a:t>
            </a:fld>
            <a:endParaRPr lang="en-IN"/>
          </a:p>
        </p:txBody>
      </p:sp>
    </p:spTree>
    <p:extLst>
      <p:ext uri="{BB962C8B-B14F-4D97-AF65-F5344CB8AC3E}">
        <p14:creationId xmlns:p14="http://schemas.microsoft.com/office/powerpoint/2010/main" val="181148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94A55A-7E92-431D-B789-A0D8A836B6E6}"/>
              </a:ext>
            </a:extLst>
          </p:cNvPr>
          <p:cNvSpPr>
            <a:spLocks noGrp="1"/>
          </p:cNvSpPr>
          <p:nvPr>
            <p:ph type="dt" sz="half" idx="10"/>
          </p:nvPr>
        </p:nvSpPr>
        <p:spPr/>
        <p:txBody>
          <a:bodyPr/>
          <a:lstStyle/>
          <a:p>
            <a:fld id="{1964AADA-0CE4-47D1-9F28-3A1EDFC08B4A}" type="datetimeFigureOut">
              <a:rPr lang="en-IN" smtClean="0"/>
              <a:t>31-03-2022</a:t>
            </a:fld>
            <a:endParaRPr lang="en-IN"/>
          </a:p>
        </p:txBody>
      </p:sp>
      <p:sp>
        <p:nvSpPr>
          <p:cNvPr id="3" name="Footer Placeholder 2">
            <a:extLst>
              <a:ext uri="{FF2B5EF4-FFF2-40B4-BE49-F238E27FC236}">
                <a16:creationId xmlns:a16="http://schemas.microsoft.com/office/drawing/2014/main" id="{FC2A24C7-EDFE-4CF9-8E94-0386F5B23D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1A6A3F-017D-4D2C-9D42-F5C1A6AB7180}"/>
              </a:ext>
            </a:extLst>
          </p:cNvPr>
          <p:cNvSpPr>
            <a:spLocks noGrp="1"/>
          </p:cNvSpPr>
          <p:nvPr>
            <p:ph type="sldNum" sz="quarter" idx="12"/>
          </p:nvPr>
        </p:nvSpPr>
        <p:spPr/>
        <p:txBody>
          <a:bodyPr/>
          <a:lstStyle/>
          <a:p>
            <a:fld id="{6890B829-ADE4-412B-AA05-35899813F7AE}" type="slidenum">
              <a:rPr lang="en-IN" smtClean="0"/>
              <a:t>‹#›</a:t>
            </a:fld>
            <a:endParaRPr lang="en-IN"/>
          </a:p>
        </p:txBody>
      </p:sp>
    </p:spTree>
    <p:extLst>
      <p:ext uri="{BB962C8B-B14F-4D97-AF65-F5344CB8AC3E}">
        <p14:creationId xmlns:p14="http://schemas.microsoft.com/office/powerpoint/2010/main" val="3549986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F2D8-F1D4-4EF7-8288-A8F49F26D9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CDF959-F607-49A4-BA96-D8EB68E7EE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E7998F-72CA-4DF3-9385-15F08E622A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3D8B1-4F5C-4789-97D5-CA5550530F7B}"/>
              </a:ext>
            </a:extLst>
          </p:cNvPr>
          <p:cNvSpPr>
            <a:spLocks noGrp="1"/>
          </p:cNvSpPr>
          <p:nvPr>
            <p:ph type="dt" sz="half" idx="10"/>
          </p:nvPr>
        </p:nvSpPr>
        <p:spPr/>
        <p:txBody>
          <a:bodyPr/>
          <a:lstStyle/>
          <a:p>
            <a:fld id="{1964AADA-0CE4-47D1-9F28-3A1EDFC08B4A}" type="datetimeFigureOut">
              <a:rPr lang="en-IN" smtClean="0"/>
              <a:t>31-03-2022</a:t>
            </a:fld>
            <a:endParaRPr lang="en-IN"/>
          </a:p>
        </p:txBody>
      </p:sp>
      <p:sp>
        <p:nvSpPr>
          <p:cNvPr id="6" name="Footer Placeholder 5">
            <a:extLst>
              <a:ext uri="{FF2B5EF4-FFF2-40B4-BE49-F238E27FC236}">
                <a16:creationId xmlns:a16="http://schemas.microsoft.com/office/drawing/2014/main" id="{F5E2BF18-4CD0-43B2-9B35-A80A32C21F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0DC5BF-6636-465E-8A05-D320CB1D8E48}"/>
              </a:ext>
            </a:extLst>
          </p:cNvPr>
          <p:cNvSpPr>
            <a:spLocks noGrp="1"/>
          </p:cNvSpPr>
          <p:nvPr>
            <p:ph type="sldNum" sz="quarter" idx="12"/>
          </p:nvPr>
        </p:nvSpPr>
        <p:spPr/>
        <p:txBody>
          <a:bodyPr/>
          <a:lstStyle/>
          <a:p>
            <a:fld id="{6890B829-ADE4-412B-AA05-35899813F7AE}" type="slidenum">
              <a:rPr lang="en-IN" smtClean="0"/>
              <a:t>‹#›</a:t>
            </a:fld>
            <a:endParaRPr lang="en-IN"/>
          </a:p>
        </p:txBody>
      </p:sp>
    </p:spTree>
    <p:extLst>
      <p:ext uri="{BB962C8B-B14F-4D97-AF65-F5344CB8AC3E}">
        <p14:creationId xmlns:p14="http://schemas.microsoft.com/office/powerpoint/2010/main" val="3803910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C6D8-8559-4161-B703-3951FA561E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8F941E-03CB-4E49-BB0F-B23B80FD3A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D9BD85-8275-4167-BBF6-641A961B8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81849-6A2F-46D9-9555-3528634695D7}"/>
              </a:ext>
            </a:extLst>
          </p:cNvPr>
          <p:cNvSpPr>
            <a:spLocks noGrp="1"/>
          </p:cNvSpPr>
          <p:nvPr>
            <p:ph type="dt" sz="half" idx="10"/>
          </p:nvPr>
        </p:nvSpPr>
        <p:spPr/>
        <p:txBody>
          <a:bodyPr/>
          <a:lstStyle/>
          <a:p>
            <a:fld id="{1964AADA-0CE4-47D1-9F28-3A1EDFC08B4A}" type="datetimeFigureOut">
              <a:rPr lang="en-IN" smtClean="0"/>
              <a:t>31-03-2022</a:t>
            </a:fld>
            <a:endParaRPr lang="en-IN"/>
          </a:p>
        </p:txBody>
      </p:sp>
      <p:sp>
        <p:nvSpPr>
          <p:cNvPr id="6" name="Footer Placeholder 5">
            <a:extLst>
              <a:ext uri="{FF2B5EF4-FFF2-40B4-BE49-F238E27FC236}">
                <a16:creationId xmlns:a16="http://schemas.microsoft.com/office/drawing/2014/main" id="{99593867-61F5-4CE8-B3BE-0141E77E4B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655B27-6B3F-40FA-8476-57FAB10A1F2A}"/>
              </a:ext>
            </a:extLst>
          </p:cNvPr>
          <p:cNvSpPr>
            <a:spLocks noGrp="1"/>
          </p:cNvSpPr>
          <p:nvPr>
            <p:ph type="sldNum" sz="quarter" idx="12"/>
          </p:nvPr>
        </p:nvSpPr>
        <p:spPr/>
        <p:txBody>
          <a:bodyPr/>
          <a:lstStyle/>
          <a:p>
            <a:fld id="{6890B829-ADE4-412B-AA05-35899813F7AE}" type="slidenum">
              <a:rPr lang="en-IN" smtClean="0"/>
              <a:t>‹#›</a:t>
            </a:fld>
            <a:endParaRPr lang="en-IN"/>
          </a:p>
        </p:txBody>
      </p:sp>
    </p:spTree>
    <p:extLst>
      <p:ext uri="{BB962C8B-B14F-4D97-AF65-F5344CB8AC3E}">
        <p14:creationId xmlns:p14="http://schemas.microsoft.com/office/powerpoint/2010/main" val="38401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242960-BFAA-452A-B71E-7D4D0F924B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65AA8E-B015-40ED-8B46-2192B7F40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8F5FD0-2305-42BC-8B10-7ADA60215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4AADA-0CE4-47D1-9F28-3A1EDFC08B4A}" type="datetimeFigureOut">
              <a:rPr lang="en-IN" smtClean="0"/>
              <a:t>31-03-2022</a:t>
            </a:fld>
            <a:endParaRPr lang="en-IN"/>
          </a:p>
        </p:txBody>
      </p:sp>
      <p:sp>
        <p:nvSpPr>
          <p:cNvPr id="5" name="Footer Placeholder 4">
            <a:extLst>
              <a:ext uri="{FF2B5EF4-FFF2-40B4-BE49-F238E27FC236}">
                <a16:creationId xmlns:a16="http://schemas.microsoft.com/office/drawing/2014/main" id="{DB83B6CC-0460-43E6-B779-53539349C7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8B3306-CCEB-4C34-8A0F-889E520FDD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90B829-ADE4-412B-AA05-35899813F7AE}" type="slidenum">
              <a:rPr lang="en-IN" smtClean="0"/>
              <a:t>‹#›</a:t>
            </a:fld>
            <a:endParaRPr lang="en-IN"/>
          </a:p>
        </p:txBody>
      </p:sp>
    </p:spTree>
    <p:extLst>
      <p:ext uri="{BB962C8B-B14F-4D97-AF65-F5344CB8AC3E}">
        <p14:creationId xmlns:p14="http://schemas.microsoft.com/office/powerpoint/2010/main" val="4087984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7177A4-60CC-4A1B-8044-1C71E117B7DD}"/>
              </a:ext>
            </a:extLst>
          </p:cNvPr>
          <p:cNvSpPr/>
          <p:nvPr/>
        </p:nvSpPr>
        <p:spPr>
          <a:xfrm>
            <a:off x="304800" y="268664"/>
            <a:ext cx="11582400" cy="6320672"/>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0">
            <a:extLst>
              <a:ext uri="{FF2B5EF4-FFF2-40B4-BE49-F238E27FC236}">
                <a16:creationId xmlns:a16="http://schemas.microsoft.com/office/drawing/2014/main" id="{8D442967-689E-463E-9EB0-431E4492F1F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11">
            <a:extLst>
              <a:ext uri="{FF2B5EF4-FFF2-40B4-BE49-F238E27FC236}">
                <a16:creationId xmlns:a16="http://schemas.microsoft.com/office/drawing/2014/main" id="{2A0BB2C1-FDEB-4D8A-9A69-B2D25DD6E616}"/>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INDIAN INSTITUTE OF TECHNOLOGY, KHARAGPUR</a:t>
            </a:r>
            <a:endParaRPr kumimoji="0" lang="en-US" altLang="en-US" sz="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DEPARTMENT OF INDUSTRIAL AND SYSTEMS ENGINEERING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3">
            <a:extLst>
              <a:ext uri="{FF2B5EF4-FFF2-40B4-BE49-F238E27FC236}">
                <a16:creationId xmlns:a16="http://schemas.microsoft.com/office/drawing/2014/main" id="{B86C4F9F-5387-4CB1-9C9E-DD3E81E3A4D5}"/>
              </a:ext>
            </a:extLst>
          </p:cNvPr>
          <p:cNvSpPr>
            <a:spLocks noChangeArrowheads="1"/>
          </p:cNvSpPr>
          <p:nvPr/>
        </p:nvSpPr>
        <p:spPr bwMode="auto">
          <a:xfrm>
            <a:off x="2959231" y="3667344"/>
            <a:ext cx="627353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Spring Semester – 2022</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IM39003:</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OPTIMISATION AND HEURISTIC METHODS PROJECT</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2060" name="Picture 8">
            <a:extLst>
              <a:ext uri="{FF2B5EF4-FFF2-40B4-BE49-F238E27FC236}">
                <a16:creationId xmlns:a16="http://schemas.microsoft.com/office/drawing/2014/main" id="{165B8265-DB08-41D6-AD0D-11FC165EB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0245" y="1121790"/>
            <a:ext cx="2251510" cy="2338164"/>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4">
            <a:extLst>
              <a:ext uri="{FF2B5EF4-FFF2-40B4-BE49-F238E27FC236}">
                <a16:creationId xmlns:a16="http://schemas.microsoft.com/office/drawing/2014/main" id="{DAC0A08E-F4E0-4D1D-945E-FB887041D05D}"/>
              </a:ext>
            </a:extLst>
          </p:cNvPr>
          <p:cNvSpPr>
            <a:spLocks noChangeArrowheads="1"/>
          </p:cNvSpPr>
          <p:nvPr/>
        </p:nvSpPr>
        <p:spPr bwMode="auto">
          <a:xfrm>
            <a:off x="2577957" y="4684296"/>
            <a:ext cx="657731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Gulliver"/>
              </a:rPr>
              <a:t>Optimizing bank lending decisions using meta heuristics</a:t>
            </a:r>
            <a:endParaRPr kumimoji="0" lang="en-US" altLang="en-US" sz="800" b="0" i="0" u="none" strike="noStrike" cap="none" normalizeH="0" baseline="0" dirty="0">
              <a:ln>
                <a:noFill/>
              </a:ln>
              <a:solidFill>
                <a:schemeClr val="tx1"/>
              </a:solidFill>
              <a:effectLst/>
            </a:endParaRPr>
          </a:p>
          <a:p>
            <a:pPr marL="0" marR="0" lvl="0" indent="45720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By:</a:t>
            </a:r>
            <a:endParaRPr kumimoji="0" lang="en-US" altLang="en-US" sz="800" b="0" i="0" u="none" strike="noStrike" cap="none" normalizeH="0" baseline="0" dirty="0">
              <a:ln>
                <a:noFill/>
              </a:ln>
              <a:solidFill>
                <a:schemeClr val="tx1"/>
              </a:solidFill>
              <a:effectLst/>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Kethavath Pavan Chandra</a:t>
            </a:r>
            <a:endParaRPr kumimoji="0" lang="en-US" altLang="en-US" sz="800" b="0" i="0" u="none" strike="noStrike" cap="none" normalizeH="0" baseline="0" dirty="0">
              <a:ln>
                <a:noFill/>
              </a:ln>
              <a:solidFill>
                <a:schemeClr val="tx1"/>
              </a:solidFill>
              <a:effectLst/>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19IM30012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9671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4F7BEE-CE88-47B8-89FC-4D0A7D86FCEA}"/>
              </a:ext>
            </a:extLst>
          </p:cNvPr>
          <p:cNvSpPr/>
          <p:nvPr/>
        </p:nvSpPr>
        <p:spPr>
          <a:xfrm>
            <a:off x="304800" y="268664"/>
            <a:ext cx="11582400" cy="6320672"/>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Box 3">
            <a:extLst>
              <a:ext uri="{FF2B5EF4-FFF2-40B4-BE49-F238E27FC236}">
                <a16:creationId xmlns:a16="http://schemas.microsoft.com/office/drawing/2014/main" id="{A47917B2-2DA3-4D73-8A98-37B305355F03}"/>
              </a:ext>
            </a:extLst>
          </p:cNvPr>
          <p:cNvSpPr txBox="1"/>
          <p:nvPr/>
        </p:nvSpPr>
        <p:spPr>
          <a:xfrm>
            <a:off x="1129552" y="1532965"/>
            <a:ext cx="9672917" cy="3552447"/>
          </a:xfrm>
          <a:prstGeom prst="rect">
            <a:avLst/>
          </a:prstGeom>
          <a:noFill/>
        </p:spPr>
        <p:txBody>
          <a:bodyPr wrap="square">
            <a:spAutoFit/>
          </a:bodyPr>
          <a:lstStyle/>
          <a:p>
            <a:pPr>
              <a:lnSpc>
                <a:spcPct val="106000"/>
              </a:lnSpc>
              <a:spcAft>
                <a:spcPts val="800"/>
              </a:spcAft>
            </a:pPr>
            <a:r>
              <a:rPr lang="en-IN" sz="2400" b="1" dirty="0">
                <a:solidFill>
                  <a:schemeClr val="accent1">
                    <a:lumMod val="75000"/>
                  </a:schemeClr>
                </a:solidFill>
                <a:effectLst/>
                <a:latin typeface="Questrial" pitchFamily="2" charset="0"/>
                <a:ea typeface="Questrial" pitchFamily="2" charset="0"/>
                <a:cs typeface="Questrial" pitchFamily="2" charset="0"/>
              </a:rPr>
              <a:t>Approach for Amalgamation:</a:t>
            </a:r>
          </a:p>
          <a:p>
            <a:pPr>
              <a:lnSpc>
                <a:spcPct val="106000"/>
              </a:lnSpc>
              <a:spcAft>
                <a:spcPts val="800"/>
              </a:spcAft>
            </a:pPr>
            <a:endParaRPr lang="en-IN" sz="2000" dirty="0">
              <a:solidFill>
                <a:schemeClr val="accent1">
                  <a:lumMod val="75000"/>
                </a:schemeClr>
              </a:solidFill>
              <a:effectLst/>
              <a:latin typeface="Questrial" pitchFamily="2" charset="0"/>
              <a:ea typeface="Questrial" pitchFamily="2" charset="0"/>
              <a:cs typeface="Questrial" pitchFamily="2" charset="0"/>
            </a:endParaRPr>
          </a:p>
          <a:p>
            <a:pPr>
              <a:lnSpc>
                <a:spcPct val="106000"/>
              </a:lnSpc>
              <a:spcAft>
                <a:spcPts val="800"/>
              </a:spcAft>
            </a:pPr>
            <a:r>
              <a:rPr lang="en-IN" sz="1800" dirty="0">
                <a:effectLst/>
                <a:latin typeface="Questrial" pitchFamily="2" charset="0"/>
                <a:ea typeface="Questrial" pitchFamily="2" charset="0"/>
                <a:cs typeface="Questrial" pitchFamily="2" charset="0"/>
              </a:rPr>
              <a:t>I have chosen Simulated annealing along with Genetic algorithm for amalgamation. In the process of genetic algorithm, I have tried to incorporate simulated annealing. Which is explained below.</a:t>
            </a:r>
          </a:p>
          <a:p>
            <a:pPr>
              <a:lnSpc>
                <a:spcPct val="106000"/>
              </a:lnSpc>
              <a:spcAft>
                <a:spcPts val="800"/>
              </a:spcAft>
            </a:pPr>
            <a:endParaRPr lang="en-IN" sz="1800" dirty="0">
              <a:effectLst/>
              <a:latin typeface="Questrial" pitchFamily="2" charset="0"/>
              <a:ea typeface="Questrial" pitchFamily="2" charset="0"/>
              <a:cs typeface="Questrial" pitchFamily="2" charset="0"/>
            </a:endParaRPr>
          </a:p>
          <a:p>
            <a:pPr>
              <a:lnSpc>
                <a:spcPct val="106000"/>
              </a:lnSpc>
              <a:spcAft>
                <a:spcPts val="800"/>
              </a:spcAft>
            </a:pPr>
            <a:r>
              <a:rPr lang="en-IN" sz="1800" dirty="0">
                <a:effectLst/>
                <a:latin typeface="Questrial" pitchFamily="2" charset="0"/>
                <a:ea typeface="Questrial" pitchFamily="2" charset="0"/>
                <a:cs typeface="Questrial" pitchFamily="2" charset="0"/>
              </a:rPr>
              <a:t>After the crossover and mutation each of the off springs obtained undergo simulated annealing before they go for validation of loan size this would make the local search more rigorous and increase the chance to for global search. Finally, we get a set of off springs which are feasible and undergone both GA and SA.</a:t>
            </a:r>
          </a:p>
        </p:txBody>
      </p:sp>
    </p:spTree>
    <p:extLst>
      <p:ext uri="{BB962C8B-B14F-4D97-AF65-F5344CB8AC3E}">
        <p14:creationId xmlns:p14="http://schemas.microsoft.com/office/powerpoint/2010/main" val="4021736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4F7BEE-CE88-47B8-89FC-4D0A7D86FCEA}"/>
              </a:ext>
            </a:extLst>
          </p:cNvPr>
          <p:cNvSpPr/>
          <p:nvPr/>
        </p:nvSpPr>
        <p:spPr>
          <a:xfrm>
            <a:off x="304800" y="268664"/>
            <a:ext cx="11582400" cy="6320672"/>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6000"/>
              </a:lnSpc>
              <a:spcAft>
                <a:spcPts val="800"/>
              </a:spcAft>
            </a:pPr>
            <a:r>
              <a:rPr lang="en-IN" sz="1800" b="1" dirty="0">
                <a:effectLst/>
                <a:latin typeface="Avenir Next LT Pro" panose="020B0504020202020204" pitchFamily="34" charset="0"/>
                <a:ea typeface="Calibri" panose="020F0502020204030204" pitchFamily="34" charset="0"/>
                <a:cs typeface="Times New Roman" panose="02020603050405020304" pitchFamily="18" charset="0"/>
              </a:rPr>
              <a:t>Flow chart: At any iteration and at one temperature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2564C457-6DE9-4DAE-9015-D0E6167BE26C}"/>
              </a:ext>
            </a:extLst>
          </p:cNvPr>
          <p:cNvSpPr txBox="1"/>
          <p:nvPr/>
        </p:nvSpPr>
        <p:spPr>
          <a:xfrm>
            <a:off x="833718" y="644698"/>
            <a:ext cx="6096000" cy="369075"/>
          </a:xfrm>
          <a:prstGeom prst="rect">
            <a:avLst/>
          </a:prstGeom>
          <a:noFill/>
        </p:spPr>
        <p:txBody>
          <a:bodyPr wrap="square">
            <a:spAutoFit/>
          </a:bodyPr>
          <a:lstStyle/>
          <a:p>
            <a:pPr>
              <a:lnSpc>
                <a:spcPct val="106000"/>
              </a:lnSpc>
              <a:spcAft>
                <a:spcPts val="800"/>
              </a:spcAft>
            </a:pPr>
            <a:r>
              <a:rPr lang="en-IN" sz="1800" b="1" dirty="0">
                <a:solidFill>
                  <a:schemeClr val="accent1">
                    <a:lumMod val="75000"/>
                  </a:schemeClr>
                </a:solidFill>
                <a:effectLst/>
                <a:latin typeface="Questrial" pitchFamily="2" charset="0"/>
                <a:ea typeface="Questrial" pitchFamily="2" charset="0"/>
                <a:cs typeface="Questrial" pitchFamily="2" charset="0"/>
              </a:rPr>
              <a:t>Change in the algorithm</a:t>
            </a:r>
            <a:endParaRPr lang="en-IN" sz="1800" dirty="0">
              <a:solidFill>
                <a:schemeClr val="accent1">
                  <a:lumMod val="75000"/>
                </a:schemeClr>
              </a:solidFill>
              <a:effectLst/>
              <a:latin typeface="Questrial" pitchFamily="2" charset="0"/>
              <a:ea typeface="Questrial" pitchFamily="2" charset="0"/>
              <a:cs typeface="Questrial" pitchFamily="2" charset="0"/>
            </a:endParaRPr>
          </a:p>
        </p:txBody>
      </p:sp>
      <p:sp>
        <p:nvSpPr>
          <p:cNvPr id="6" name="TextBox 5">
            <a:extLst>
              <a:ext uri="{FF2B5EF4-FFF2-40B4-BE49-F238E27FC236}">
                <a16:creationId xmlns:a16="http://schemas.microsoft.com/office/drawing/2014/main" id="{1977D113-E0EB-4451-B0FB-D7F03DFAF7E4}"/>
              </a:ext>
            </a:extLst>
          </p:cNvPr>
          <p:cNvSpPr txBox="1"/>
          <p:nvPr/>
        </p:nvSpPr>
        <p:spPr>
          <a:xfrm>
            <a:off x="833718" y="1203474"/>
            <a:ext cx="2805953" cy="956287"/>
          </a:xfrm>
          <a:prstGeom prst="rect">
            <a:avLst/>
          </a:prstGeom>
          <a:noFill/>
        </p:spPr>
        <p:txBody>
          <a:bodyPr wrap="square">
            <a:spAutoFit/>
          </a:bodyPr>
          <a:lstStyle/>
          <a:p>
            <a:pPr>
              <a:lnSpc>
                <a:spcPct val="106000"/>
              </a:lnSpc>
              <a:spcAft>
                <a:spcPts val="800"/>
              </a:spcAft>
            </a:pPr>
            <a:r>
              <a:rPr lang="en-IN" sz="1800" b="1" dirty="0">
                <a:solidFill>
                  <a:schemeClr val="accent1">
                    <a:lumMod val="75000"/>
                  </a:schemeClr>
                </a:solidFill>
                <a:effectLst/>
                <a:latin typeface="Questrial" pitchFamily="2" charset="0"/>
                <a:ea typeface="Questrial" pitchFamily="2" charset="0"/>
                <a:cs typeface="Questrial" pitchFamily="2" charset="0"/>
              </a:rPr>
              <a:t>Flow chart: At any iteration and at one temperature</a:t>
            </a:r>
            <a:endParaRPr lang="en-IN" sz="1800" dirty="0">
              <a:solidFill>
                <a:schemeClr val="accent1">
                  <a:lumMod val="75000"/>
                </a:schemeClr>
              </a:solidFill>
              <a:effectLst/>
              <a:latin typeface="Questrial" pitchFamily="2" charset="0"/>
              <a:ea typeface="Questrial" pitchFamily="2" charset="0"/>
              <a:cs typeface="Questrial" pitchFamily="2" charset="0"/>
            </a:endParaRPr>
          </a:p>
        </p:txBody>
      </p:sp>
      <p:pic>
        <p:nvPicPr>
          <p:cNvPr id="7" name="Picture 6">
            <a:extLst>
              <a:ext uri="{FF2B5EF4-FFF2-40B4-BE49-F238E27FC236}">
                <a16:creationId xmlns:a16="http://schemas.microsoft.com/office/drawing/2014/main" id="{194550BE-5A36-46CE-A5AC-4E64501492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58697" y="460392"/>
            <a:ext cx="6096000" cy="5556370"/>
          </a:xfrm>
          <a:prstGeom prst="rect">
            <a:avLst/>
          </a:prstGeom>
          <a:noFill/>
          <a:ln>
            <a:noFill/>
          </a:ln>
        </p:spPr>
      </p:pic>
    </p:spTree>
    <p:extLst>
      <p:ext uri="{BB962C8B-B14F-4D97-AF65-F5344CB8AC3E}">
        <p14:creationId xmlns:p14="http://schemas.microsoft.com/office/powerpoint/2010/main" val="346421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314E84-D142-486E-81CE-BEA5BD6498BE}"/>
              </a:ext>
            </a:extLst>
          </p:cNvPr>
          <p:cNvSpPr/>
          <p:nvPr/>
        </p:nvSpPr>
        <p:spPr>
          <a:xfrm>
            <a:off x="304800" y="268664"/>
            <a:ext cx="11582400" cy="6320672"/>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6000"/>
              </a:lnSpc>
              <a:spcAft>
                <a:spcPts val="800"/>
              </a:spcAft>
            </a:pPr>
            <a:r>
              <a:rPr lang="en-IN" sz="1800" b="1">
                <a:effectLst/>
                <a:latin typeface="Avenir Next LT Pro" panose="020B0504020202020204" pitchFamily="34" charset="0"/>
                <a:ea typeface="Calibri" panose="020F0502020204030204" pitchFamily="34" charset="0"/>
                <a:cs typeface="Times New Roman" panose="02020603050405020304" pitchFamily="18" charset="0"/>
              </a:rPr>
              <a:t>Flow chart: At any iteration and at one temperature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D782B88-AEA9-4C73-9D86-F7C3BBBB49CC}"/>
              </a:ext>
            </a:extLst>
          </p:cNvPr>
          <p:cNvSpPr txBox="1"/>
          <p:nvPr/>
        </p:nvSpPr>
        <p:spPr>
          <a:xfrm>
            <a:off x="678058" y="405825"/>
            <a:ext cx="5632280" cy="3734420"/>
          </a:xfrm>
          <a:prstGeom prst="rect">
            <a:avLst/>
          </a:prstGeom>
          <a:noFill/>
        </p:spPr>
        <p:txBody>
          <a:bodyPr wrap="square">
            <a:spAutoFit/>
          </a:bodyPr>
          <a:lstStyle/>
          <a:p>
            <a:pPr>
              <a:lnSpc>
                <a:spcPct val="106000"/>
              </a:lnSpc>
              <a:spcAft>
                <a:spcPts val="800"/>
              </a:spcAft>
            </a:pPr>
            <a:r>
              <a:rPr lang="en-IN" sz="2800" b="1" dirty="0">
                <a:solidFill>
                  <a:schemeClr val="accent1">
                    <a:lumMod val="75000"/>
                  </a:schemeClr>
                </a:solidFill>
                <a:effectLst/>
                <a:latin typeface="Questrial" pitchFamily="2" charset="0"/>
                <a:ea typeface="Questrial" pitchFamily="2" charset="0"/>
                <a:cs typeface="Questrial" pitchFamily="2" charset="0"/>
              </a:rPr>
              <a:t>Results</a:t>
            </a:r>
            <a:r>
              <a:rPr lang="en-IN" sz="2000" b="1" dirty="0">
                <a:solidFill>
                  <a:schemeClr val="accent1">
                    <a:lumMod val="75000"/>
                  </a:schemeClr>
                </a:solidFill>
                <a:effectLst/>
                <a:latin typeface="Questrial" pitchFamily="2" charset="0"/>
                <a:ea typeface="Questrial" pitchFamily="2" charset="0"/>
                <a:cs typeface="Questrial" pitchFamily="2" charset="0"/>
              </a:rPr>
              <a:t>:</a:t>
            </a:r>
            <a:endParaRPr lang="en-IN" dirty="0">
              <a:solidFill>
                <a:schemeClr val="accent1">
                  <a:lumMod val="75000"/>
                </a:schemeClr>
              </a:solidFill>
              <a:effectLst/>
              <a:latin typeface="Questrial" pitchFamily="2" charset="0"/>
              <a:ea typeface="Questrial" pitchFamily="2" charset="0"/>
              <a:cs typeface="Questrial" pitchFamily="2" charset="0"/>
            </a:endParaRPr>
          </a:p>
          <a:p>
            <a:pPr>
              <a:lnSpc>
                <a:spcPct val="106000"/>
              </a:lnSpc>
              <a:spcAft>
                <a:spcPts val="800"/>
              </a:spcAft>
            </a:pPr>
            <a:r>
              <a:rPr lang="en-IN" sz="2000" b="1" dirty="0">
                <a:solidFill>
                  <a:schemeClr val="accent1">
                    <a:lumMod val="75000"/>
                  </a:schemeClr>
                </a:solidFill>
                <a:effectLst/>
                <a:latin typeface="Questrial" pitchFamily="2" charset="0"/>
                <a:ea typeface="Questrial" pitchFamily="2" charset="0"/>
                <a:cs typeface="Questrial" pitchFamily="2" charset="0"/>
              </a:rPr>
              <a:t>Hence the optimal solution is: </a:t>
            </a:r>
            <a:endParaRPr lang="en-IN" sz="2000" dirty="0">
              <a:solidFill>
                <a:schemeClr val="accent1">
                  <a:lumMod val="75000"/>
                </a:schemeClr>
              </a:solidFill>
              <a:effectLst/>
              <a:latin typeface="Questrial" pitchFamily="2" charset="0"/>
              <a:ea typeface="Questrial" pitchFamily="2" charset="0"/>
              <a:cs typeface="Questrial" pitchFamily="2" charset="0"/>
            </a:endParaRPr>
          </a:p>
          <a:p>
            <a:pPr>
              <a:lnSpc>
                <a:spcPct val="106000"/>
              </a:lnSpc>
              <a:spcAft>
                <a:spcPts val="800"/>
              </a:spcAft>
            </a:pPr>
            <a:r>
              <a:rPr lang="en-IN" sz="1800" dirty="0">
                <a:effectLst/>
                <a:latin typeface="Questrial" pitchFamily="2" charset="0"/>
                <a:ea typeface="Questrial" pitchFamily="2" charset="0"/>
                <a:cs typeface="Questrial" pitchFamily="2" charset="0"/>
              </a:rPr>
              <a:t>Total sanctioned amount = </a:t>
            </a:r>
            <a:r>
              <a:rPr lang="en-US" sz="1800" dirty="0">
                <a:effectLst/>
                <a:latin typeface="Questrial" pitchFamily="2" charset="0"/>
                <a:ea typeface="Questrial" pitchFamily="2" charset="0"/>
                <a:cs typeface="Questrial" pitchFamily="2" charset="0"/>
              </a:rPr>
              <a:t>47</a:t>
            </a:r>
            <a:r>
              <a:rPr lang="en-IN" sz="1800" dirty="0">
                <a:effectLst/>
                <a:latin typeface="Questrial" pitchFamily="2" charset="0"/>
                <a:ea typeface="Questrial" pitchFamily="2" charset="0"/>
                <a:cs typeface="Questrial" pitchFamily="2" charset="0"/>
              </a:rPr>
              <a:t>, fitness value = </a:t>
            </a:r>
            <a:r>
              <a:rPr lang="en-IN" sz="1800" dirty="0">
                <a:solidFill>
                  <a:srgbClr val="000000"/>
                </a:solidFill>
                <a:effectLst/>
                <a:latin typeface="Questrial" pitchFamily="2" charset="0"/>
                <a:ea typeface="Questrial" pitchFamily="2" charset="0"/>
                <a:cs typeface="Questrial" pitchFamily="2" charset="0"/>
              </a:rPr>
              <a:t>6.8476</a:t>
            </a:r>
            <a:endParaRPr lang="en-IN" sz="1800" dirty="0">
              <a:effectLst/>
              <a:latin typeface="Questrial" pitchFamily="2" charset="0"/>
              <a:ea typeface="Questrial" pitchFamily="2" charset="0"/>
              <a:cs typeface="Questrial" pitchFamily="2" charset="0"/>
            </a:endParaRPr>
          </a:p>
          <a:p>
            <a:pPr>
              <a:lnSpc>
                <a:spcPct val="106000"/>
              </a:lnSpc>
              <a:spcAft>
                <a:spcPts val="800"/>
              </a:spcAft>
            </a:pPr>
            <a:r>
              <a:rPr lang="en-IN" sz="1800" dirty="0">
                <a:effectLst/>
                <a:latin typeface="Questrial" pitchFamily="2" charset="0"/>
                <a:ea typeface="Questrial" pitchFamily="2" charset="0"/>
                <a:cs typeface="Questrial" pitchFamily="2" charset="0"/>
              </a:rPr>
              <a:t>Bank has lent a loan amount of 10 to customer 1</a:t>
            </a:r>
          </a:p>
          <a:p>
            <a:pPr>
              <a:lnSpc>
                <a:spcPct val="106000"/>
              </a:lnSpc>
              <a:spcAft>
                <a:spcPts val="800"/>
              </a:spcAft>
            </a:pPr>
            <a:r>
              <a:rPr lang="en-IN" sz="1800" dirty="0">
                <a:effectLst/>
                <a:latin typeface="Questrial" pitchFamily="2" charset="0"/>
                <a:ea typeface="Questrial" pitchFamily="2" charset="0"/>
                <a:cs typeface="Questrial" pitchFamily="2" charset="0"/>
              </a:rPr>
              <a:t>Bank has lent a loan amount of 4 to customer 3</a:t>
            </a:r>
          </a:p>
          <a:p>
            <a:pPr>
              <a:lnSpc>
                <a:spcPct val="106000"/>
              </a:lnSpc>
              <a:spcAft>
                <a:spcPts val="800"/>
              </a:spcAft>
            </a:pPr>
            <a:r>
              <a:rPr lang="en-IN" sz="1800" dirty="0">
                <a:effectLst/>
                <a:latin typeface="Questrial" pitchFamily="2" charset="0"/>
                <a:ea typeface="Questrial" pitchFamily="2" charset="0"/>
                <a:cs typeface="Questrial" pitchFamily="2" charset="0"/>
              </a:rPr>
              <a:t>Bank has lent a loan amount of 11 to customer 4</a:t>
            </a:r>
          </a:p>
          <a:p>
            <a:pPr>
              <a:lnSpc>
                <a:spcPct val="106000"/>
              </a:lnSpc>
              <a:spcAft>
                <a:spcPts val="800"/>
              </a:spcAft>
            </a:pPr>
            <a:r>
              <a:rPr lang="en-IN" sz="1800" dirty="0">
                <a:effectLst/>
                <a:latin typeface="Questrial" pitchFamily="2" charset="0"/>
                <a:ea typeface="Questrial" pitchFamily="2" charset="0"/>
                <a:cs typeface="Questrial" pitchFamily="2" charset="0"/>
              </a:rPr>
              <a:t>Bank has lent a loan amount of 3 to customer 6</a:t>
            </a:r>
          </a:p>
          <a:p>
            <a:pPr>
              <a:lnSpc>
                <a:spcPct val="106000"/>
              </a:lnSpc>
              <a:spcAft>
                <a:spcPts val="800"/>
              </a:spcAft>
            </a:pPr>
            <a:r>
              <a:rPr lang="en-IN" sz="1800" dirty="0">
                <a:effectLst/>
                <a:latin typeface="Questrial" pitchFamily="2" charset="0"/>
                <a:ea typeface="Questrial" pitchFamily="2" charset="0"/>
                <a:cs typeface="Questrial" pitchFamily="2" charset="0"/>
              </a:rPr>
              <a:t>Bank has lent a loan amount of 9 to customer 9</a:t>
            </a:r>
          </a:p>
          <a:p>
            <a:pPr>
              <a:lnSpc>
                <a:spcPct val="106000"/>
              </a:lnSpc>
              <a:spcAft>
                <a:spcPts val="800"/>
              </a:spcAft>
            </a:pPr>
            <a:r>
              <a:rPr lang="en-IN" sz="1800" dirty="0">
                <a:effectLst/>
                <a:latin typeface="Questrial" pitchFamily="2" charset="0"/>
                <a:ea typeface="Questrial" pitchFamily="2" charset="0"/>
                <a:cs typeface="Questrial" pitchFamily="2" charset="0"/>
              </a:rPr>
              <a:t>Bank has lent a loan amount of 10 to customer 10</a:t>
            </a:r>
          </a:p>
        </p:txBody>
      </p:sp>
      <p:graphicFrame>
        <p:nvGraphicFramePr>
          <p:cNvPr id="5" name="Table 4">
            <a:extLst>
              <a:ext uri="{FF2B5EF4-FFF2-40B4-BE49-F238E27FC236}">
                <a16:creationId xmlns:a16="http://schemas.microsoft.com/office/drawing/2014/main" id="{D93DFB80-7B8B-4960-9C3A-AF74F5A7BBF6}"/>
              </a:ext>
            </a:extLst>
          </p:cNvPr>
          <p:cNvGraphicFramePr>
            <a:graphicFrameLocks noGrp="1"/>
          </p:cNvGraphicFramePr>
          <p:nvPr>
            <p:extLst>
              <p:ext uri="{D42A27DB-BD31-4B8C-83A1-F6EECF244321}">
                <p14:modId xmlns:p14="http://schemas.microsoft.com/office/powerpoint/2010/main" val="3993160331"/>
              </p:ext>
            </p:extLst>
          </p:nvPr>
        </p:nvGraphicFramePr>
        <p:xfrm>
          <a:off x="5679562" y="4433851"/>
          <a:ext cx="5834380" cy="2008505"/>
        </p:xfrm>
        <a:graphic>
          <a:graphicData uri="http://schemas.openxmlformats.org/drawingml/2006/table">
            <a:tbl>
              <a:tblPr firstRow="1" firstCol="1" bandRow="1">
                <a:tableStyleId>{5C22544A-7EE6-4342-B048-85BDC9FD1C3A}</a:tableStyleId>
              </a:tblPr>
              <a:tblGrid>
                <a:gridCol w="1458595">
                  <a:extLst>
                    <a:ext uri="{9D8B030D-6E8A-4147-A177-3AD203B41FA5}">
                      <a16:colId xmlns:a16="http://schemas.microsoft.com/office/drawing/2014/main" val="2120665746"/>
                    </a:ext>
                  </a:extLst>
                </a:gridCol>
                <a:gridCol w="1458595">
                  <a:extLst>
                    <a:ext uri="{9D8B030D-6E8A-4147-A177-3AD203B41FA5}">
                      <a16:colId xmlns:a16="http://schemas.microsoft.com/office/drawing/2014/main" val="2774731744"/>
                    </a:ext>
                  </a:extLst>
                </a:gridCol>
                <a:gridCol w="1458595">
                  <a:extLst>
                    <a:ext uri="{9D8B030D-6E8A-4147-A177-3AD203B41FA5}">
                      <a16:colId xmlns:a16="http://schemas.microsoft.com/office/drawing/2014/main" val="1828341610"/>
                    </a:ext>
                  </a:extLst>
                </a:gridCol>
                <a:gridCol w="1458595">
                  <a:extLst>
                    <a:ext uri="{9D8B030D-6E8A-4147-A177-3AD203B41FA5}">
                      <a16:colId xmlns:a16="http://schemas.microsoft.com/office/drawing/2014/main" val="1614691231"/>
                    </a:ext>
                  </a:extLst>
                </a:gridCol>
              </a:tblGrid>
              <a:tr h="499745">
                <a:tc>
                  <a:txBody>
                    <a:bodyPr/>
                    <a:lstStyle/>
                    <a:p>
                      <a:pPr>
                        <a:lnSpc>
                          <a:spcPct val="106000"/>
                        </a:lnSpc>
                        <a:spcAft>
                          <a:spcPts val="800"/>
                        </a:spcAft>
                      </a:pPr>
                      <a:r>
                        <a:rPr lang="en-IN" sz="1100">
                          <a:effectLst/>
                        </a:rPr>
                        <a:t>Replication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100" dirty="0">
                          <a:effectLst/>
                        </a:rPr>
                        <a:t>Genetic algorithm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100" dirty="0">
                          <a:effectLst/>
                        </a:rPr>
                        <a:t>Simulated Annealing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100">
                          <a:effectLst/>
                        </a:rPr>
                        <a:t>Amalgamation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2142438"/>
                  </a:ext>
                </a:extLst>
              </a:tr>
              <a:tr h="249555">
                <a:tc>
                  <a:txBody>
                    <a:bodyPr/>
                    <a:lstStyle/>
                    <a:p>
                      <a:pPr>
                        <a:lnSpc>
                          <a:spcPct val="106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000">
                          <a:effectLst/>
                        </a:rPr>
                        <a:t>5.522000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000">
                          <a:effectLst/>
                        </a:rPr>
                        <a:t>5.928800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000">
                          <a:effectLst/>
                        </a:rPr>
                        <a:t>6.541800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3448926"/>
                  </a:ext>
                </a:extLst>
              </a:tr>
              <a:tr h="249555">
                <a:tc>
                  <a:txBody>
                    <a:bodyPr/>
                    <a:lstStyle/>
                    <a:p>
                      <a:pPr>
                        <a:lnSpc>
                          <a:spcPct val="106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000">
                          <a:effectLst/>
                        </a:rPr>
                        <a:t>5.778600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000">
                          <a:effectLst/>
                        </a:rPr>
                        <a:t>4.708000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000">
                          <a:effectLst/>
                        </a:rPr>
                        <a:t>6.541800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6873906"/>
                  </a:ext>
                </a:extLst>
              </a:tr>
              <a:tr h="260985">
                <a:tc>
                  <a:txBody>
                    <a:bodyPr/>
                    <a:lstStyle/>
                    <a:p>
                      <a:pPr>
                        <a:lnSpc>
                          <a:spcPct val="106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000">
                          <a:effectLst/>
                        </a:rPr>
                        <a:t>5.729200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000">
                          <a:effectLst/>
                        </a:rPr>
                        <a:t>6.847600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000" dirty="0">
                          <a:effectLst/>
                        </a:rPr>
                        <a:t>6.541800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4123814"/>
                  </a:ext>
                </a:extLst>
              </a:tr>
              <a:tr h="249555">
                <a:tc>
                  <a:txBody>
                    <a:bodyPr/>
                    <a:lstStyle/>
                    <a:p>
                      <a:pPr>
                        <a:lnSpc>
                          <a:spcPct val="106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000">
                          <a:effectLst/>
                        </a:rPr>
                        <a:t>5.514000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000">
                          <a:effectLst/>
                        </a:rPr>
                        <a:t>5.820000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000">
                          <a:effectLst/>
                        </a:rPr>
                        <a:t>5.115800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3681664"/>
                  </a:ext>
                </a:extLst>
              </a:tr>
              <a:tr h="249555">
                <a:tc>
                  <a:txBody>
                    <a:bodyPr/>
                    <a:lstStyle/>
                    <a:p>
                      <a:pPr>
                        <a:lnSpc>
                          <a:spcPct val="106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000">
                          <a:effectLst/>
                        </a:rPr>
                        <a:t>5.563400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000">
                          <a:effectLst/>
                        </a:rPr>
                        <a:t>5.978200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000">
                          <a:effectLst/>
                        </a:rPr>
                        <a:t>6.541800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6840606"/>
                  </a:ext>
                </a:extLst>
              </a:tr>
              <a:tr h="249555">
                <a:tc>
                  <a:txBody>
                    <a:bodyPr/>
                    <a:lstStyle/>
                    <a:p>
                      <a:pPr>
                        <a:lnSpc>
                          <a:spcPct val="106000"/>
                        </a:lnSpc>
                        <a:spcAft>
                          <a:spcPts val="800"/>
                        </a:spcAft>
                      </a:pPr>
                      <a:r>
                        <a:rPr lang="en-IN" sz="1100">
                          <a:effectLst/>
                        </a:rPr>
                        <a:t>Average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000">
                          <a:effectLst/>
                        </a:rPr>
                        <a:t>5.6214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000">
                          <a:effectLst/>
                        </a:rPr>
                        <a:t>5.8565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800"/>
                        </a:spcAft>
                      </a:pPr>
                      <a:r>
                        <a:rPr lang="en-IN" sz="1000" dirty="0">
                          <a:effectLst/>
                        </a:rPr>
                        <a:t>6.2566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4421333"/>
                  </a:ext>
                </a:extLst>
              </a:tr>
            </a:tbl>
          </a:graphicData>
        </a:graphic>
      </p:graphicFrame>
      <p:sp>
        <p:nvSpPr>
          <p:cNvPr id="6" name="Rectangle 1">
            <a:extLst>
              <a:ext uri="{FF2B5EF4-FFF2-40B4-BE49-F238E27FC236}">
                <a16:creationId xmlns:a16="http://schemas.microsoft.com/office/drawing/2014/main" id="{179D4638-6D9C-47AC-804C-A898877C552F}"/>
              </a:ext>
            </a:extLst>
          </p:cNvPr>
          <p:cNvSpPr>
            <a:spLocks noChangeArrowheads="1"/>
          </p:cNvSpPr>
          <p:nvPr/>
        </p:nvSpPr>
        <p:spPr bwMode="auto">
          <a:xfrm>
            <a:off x="6922722" y="3621406"/>
            <a:ext cx="29867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accent1">
                    <a:lumMod val="75000"/>
                  </a:schemeClr>
                </a:solidFill>
                <a:effectLst/>
                <a:latin typeface="Questrial" pitchFamily="2" charset="0"/>
                <a:ea typeface="Questrial" pitchFamily="2" charset="0"/>
                <a:cs typeface="Questrial" pitchFamily="2" charset="0"/>
              </a:rPr>
              <a:t>Fitness values in each case:</a:t>
            </a:r>
            <a:endParaRPr kumimoji="0" lang="en-US" altLang="en-US" b="0" i="0" u="none" strike="noStrike" cap="none" normalizeH="0" baseline="0" dirty="0">
              <a:ln>
                <a:noFill/>
              </a:ln>
              <a:solidFill>
                <a:schemeClr val="accent1">
                  <a:lumMod val="75000"/>
                </a:schemeClr>
              </a:solidFill>
              <a:effectLst/>
              <a:latin typeface="Questrial" pitchFamily="2" charset="0"/>
              <a:ea typeface="Questrial" pitchFamily="2" charset="0"/>
              <a:cs typeface="Questrial" pitchFamily="2" charset="0"/>
            </a:endParaRPr>
          </a:p>
        </p:txBody>
      </p:sp>
    </p:spTree>
    <p:extLst>
      <p:ext uri="{BB962C8B-B14F-4D97-AF65-F5344CB8AC3E}">
        <p14:creationId xmlns:p14="http://schemas.microsoft.com/office/powerpoint/2010/main" val="2611223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314E84-D142-486E-81CE-BEA5BD6498BE}"/>
              </a:ext>
            </a:extLst>
          </p:cNvPr>
          <p:cNvSpPr/>
          <p:nvPr/>
        </p:nvSpPr>
        <p:spPr>
          <a:xfrm>
            <a:off x="304800" y="268664"/>
            <a:ext cx="11582400" cy="6320672"/>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6000"/>
              </a:lnSpc>
              <a:spcAft>
                <a:spcPts val="800"/>
              </a:spcAft>
            </a:pPr>
            <a:r>
              <a:rPr lang="en-IN" sz="1800" b="1" dirty="0">
                <a:effectLst/>
                <a:latin typeface="Avenir Next LT Pro" panose="020B0504020202020204" pitchFamily="34" charset="0"/>
                <a:ea typeface="Calibri" panose="020F0502020204030204" pitchFamily="34" charset="0"/>
                <a:cs typeface="Times New Roman" panose="02020603050405020304" pitchFamily="18" charset="0"/>
              </a:rPr>
              <a:t>Flow chart: At any iteration and at one temperature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C4F00C48-C822-47D4-B97E-98E46B0D4653}"/>
              </a:ext>
            </a:extLst>
          </p:cNvPr>
          <p:cNvSpPr txBox="1"/>
          <p:nvPr/>
        </p:nvSpPr>
        <p:spPr>
          <a:xfrm>
            <a:off x="1515034" y="1205617"/>
            <a:ext cx="7915836" cy="3901837"/>
          </a:xfrm>
          <a:prstGeom prst="rect">
            <a:avLst/>
          </a:prstGeom>
          <a:noFill/>
        </p:spPr>
        <p:txBody>
          <a:bodyPr wrap="square">
            <a:spAutoFit/>
          </a:bodyPr>
          <a:lstStyle/>
          <a:p>
            <a:pPr>
              <a:lnSpc>
                <a:spcPct val="106000"/>
              </a:lnSpc>
              <a:spcAft>
                <a:spcPts val="800"/>
              </a:spcAft>
            </a:pPr>
            <a:r>
              <a:rPr lang="en-IN" sz="2400" b="1" dirty="0">
                <a:solidFill>
                  <a:schemeClr val="accent1">
                    <a:lumMod val="75000"/>
                  </a:schemeClr>
                </a:solidFill>
                <a:effectLst/>
                <a:latin typeface="Questrial" pitchFamily="2" charset="0"/>
                <a:ea typeface="Questrial" pitchFamily="2" charset="0"/>
                <a:cs typeface="Questrial" pitchFamily="2" charset="0"/>
              </a:rPr>
              <a:t>Discussion:</a:t>
            </a:r>
          </a:p>
          <a:p>
            <a:pPr>
              <a:lnSpc>
                <a:spcPct val="106000"/>
              </a:lnSpc>
              <a:spcAft>
                <a:spcPts val="800"/>
              </a:spcAft>
            </a:pPr>
            <a:endParaRPr lang="en-IN" sz="1800" dirty="0">
              <a:solidFill>
                <a:schemeClr val="accent1">
                  <a:lumMod val="75000"/>
                </a:schemeClr>
              </a:solidFill>
              <a:effectLst/>
              <a:latin typeface="Questrial" pitchFamily="2" charset="0"/>
              <a:ea typeface="Questrial" pitchFamily="2" charset="0"/>
              <a:cs typeface="Questrial" pitchFamily="2" charset="0"/>
            </a:endParaRPr>
          </a:p>
          <a:p>
            <a:pPr marL="342900" lvl="0" indent="-342900">
              <a:lnSpc>
                <a:spcPct val="106000"/>
              </a:lnSpc>
              <a:buFont typeface="+mj-lt"/>
              <a:buAutoNum type="arabicPeriod"/>
            </a:pPr>
            <a:r>
              <a:rPr lang="en-IN" sz="1800" dirty="0">
                <a:effectLst/>
                <a:latin typeface="Questrial" pitchFamily="2" charset="0"/>
                <a:ea typeface="Questrial" pitchFamily="2" charset="0"/>
                <a:cs typeface="Questrial" pitchFamily="2" charset="0"/>
              </a:rPr>
              <a:t>Looking into the above table it can easily concluded that Amalgamation gives best results in most of the executions.</a:t>
            </a:r>
          </a:p>
          <a:p>
            <a:pPr marL="342900" lvl="0" indent="-342900">
              <a:lnSpc>
                <a:spcPct val="106000"/>
              </a:lnSpc>
              <a:buFont typeface="+mj-lt"/>
              <a:buAutoNum type="arabicPeriod"/>
            </a:pPr>
            <a:endParaRPr lang="en-IN" sz="1800" dirty="0">
              <a:effectLst/>
              <a:latin typeface="Questrial" pitchFamily="2" charset="0"/>
              <a:ea typeface="Questrial" pitchFamily="2" charset="0"/>
              <a:cs typeface="Questrial" pitchFamily="2" charset="0"/>
            </a:endParaRPr>
          </a:p>
          <a:p>
            <a:pPr marL="342900" lvl="0" indent="-342900">
              <a:lnSpc>
                <a:spcPct val="106000"/>
              </a:lnSpc>
              <a:buFont typeface="+mj-lt"/>
              <a:buAutoNum type="arabicPeriod"/>
            </a:pPr>
            <a:r>
              <a:rPr lang="en-IN" sz="1800" dirty="0">
                <a:effectLst/>
                <a:latin typeface="Questrial" pitchFamily="2" charset="0"/>
                <a:ea typeface="Questrial" pitchFamily="2" charset="0"/>
                <a:cs typeface="Questrial" pitchFamily="2" charset="0"/>
              </a:rPr>
              <a:t>As mentioned earlier since a memory is added to simulated annealing and also initial solution is considered the best among ten randomly generated solutions. This might be the reason why the results of Simulated annealing are better than that of Genetic algorithm.</a:t>
            </a:r>
          </a:p>
          <a:p>
            <a:pPr marL="342900" lvl="0" indent="-342900">
              <a:lnSpc>
                <a:spcPct val="106000"/>
              </a:lnSpc>
              <a:buFont typeface="+mj-lt"/>
              <a:buAutoNum type="arabicPeriod"/>
            </a:pPr>
            <a:endParaRPr lang="en-IN" sz="1800" dirty="0">
              <a:effectLst/>
              <a:latin typeface="Questrial" pitchFamily="2" charset="0"/>
              <a:ea typeface="Questrial" pitchFamily="2" charset="0"/>
              <a:cs typeface="Questrial" pitchFamily="2" charset="0"/>
            </a:endParaRPr>
          </a:p>
          <a:p>
            <a:pPr marL="342900" lvl="0" indent="-342900">
              <a:lnSpc>
                <a:spcPct val="106000"/>
              </a:lnSpc>
              <a:spcAft>
                <a:spcPts val="800"/>
              </a:spcAft>
              <a:buFont typeface="+mj-lt"/>
              <a:buAutoNum type="arabicPeriod"/>
            </a:pPr>
            <a:r>
              <a:rPr lang="en-IN" sz="1800" dirty="0">
                <a:effectLst/>
                <a:latin typeface="Questrial" pitchFamily="2" charset="0"/>
                <a:ea typeface="Questrial" pitchFamily="2" charset="0"/>
                <a:cs typeface="Questrial" pitchFamily="2" charset="0"/>
              </a:rPr>
              <a:t>It is quite obvious that an effective algorithm like genetic algorithm and updated simulated annealing would give best results.</a:t>
            </a:r>
          </a:p>
        </p:txBody>
      </p:sp>
    </p:spTree>
    <p:extLst>
      <p:ext uri="{BB962C8B-B14F-4D97-AF65-F5344CB8AC3E}">
        <p14:creationId xmlns:p14="http://schemas.microsoft.com/office/powerpoint/2010/main" val="91133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D18076-6CDF-4E46-869B-3DEE50D914C7}"/>
              </a:ext>
            </a:extLst>
          </p:cNvPr>
          <p:cNvSpPr/>
          <p:nvPr/>
        </p:nvSpPr>
        <p:spPr>
          <a:xfrm>
            <a:off x="304800" y="268664"/>
            <a:ext cx="11582400" cy="6320672"/>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Google Shape;100;p13">
            <a:extLst>
              <a:ext uri="{FF2B5EF4-FFF2-40B4-BE49-F238E27FC236}">
                <a16:creationId xmlns:a16="http://schemas.microsoft.com/office/drawing/2014/main" id="{B5178725-84FC-49E7-934C-6EA621CDCDC4}"/>
              </a:ext>
            </a:extLst>
          </p:cNvPr>
          <p:cNvSpPr txBox="1"/>
          <p:nvPr/>
        </p:nvSpPr>
        <p:spPr>
          <a:xfrm>
            <a:off x="1753045" y="774827"/>
            <a:ext cx="8033700" cy="708000"/>
          </a:xfrm>
          <a:prstGeom prst="rect">
            <a:avLst/>
          </a:prstGeom>
          <a:noFill/>
          <a:ln>
            <a:noFill/>
          </a:ln>
        </p:spPr>
        <p:txBody>
          <a:bodyPr spcFirstLastPara="1" wrap="square" lIns="91425" tIns="91425" rIns="91425" bIns="91425" anchor="t" anchorCtr="0">
            <a:spAutoFit/>
          </a:bodyPr>
          <a:lstStyle/>
          <a:p>
            <a:r>
              <a:rPr lang="en" sz="3400" b="1" dirty="0">
                <a:solidFill>
                  <a:srgbClr val="0B5394"/>
                </a:solidFill>
                <a:latin typeface="Questrial"/>
                <a:ea typeface="Questrial"/>
                <a:cs typeface="Questrial"/>
                <a:sym typeface="Questrial"/>
              </a:rPr>
              <a:t>Contents</a:t>
            </a:r>
            <a:endParaRPr sz="3400" b="1" dirty="0">
              <a:solidFill>
                <a:srgbClr val="0B5394"/>
              </a:solidFill>
              <a:latin typeface="Questrial"/>
              <a:ea typeface="Questrial"/>
              <a:cs typeface="Questrial"/>
              <a:sym typeface="Questrial"/>
            </a:endParaRPr>
          </a:p>
        </p:txBody>
      </p:sp>
      <p:sp>
        <p:nvSpPr>
          <p:cNvPr id="4" name="Google Shape;102;p13">
            <a:extLst>
              <a:ext uri="{FF2B5EF4-FFF2-40B4-BE49-F238E27FC236}">
                <a16:creationId xmlns:a16="http://schemas.microsoft.com/office/drawing/2014/main" id="{9B7C4B2F-C698-4095-AB01-D5C3571E2C46}"/>
              </a:ext>
            </a:extLst>
          </p:cNvPr>
          <p:cNvSpPr txBox="1"/>
          <p:nvPr/>
        </p:nvSpPr>
        <p:spPr>
          <a:xfrm>
            <a:off x="1787395" y="1509933"/>
            <a:ext cx="7347600" cy="5741541"/>
          </a:xfrm>
          <a:prstGeom prst="rect">
            <a:avLst/>
          </a:prstGeom>
          <a:noFill/>
          <a:ln>
            <a:noFill/>
          </a:ln>
        </p:spPr>
        <p:txBody>
          <a:bodyPr spcFirstLastPara="1" wrap="square" lIns="91425" tIns="91425" rIns="91425" bIns="91425" anchor="t" anchorCtr="0">
            <a:spAutoFit/>
          </a:bodyPr>
          <a:lstStyle/>
          <a:p>
            <a:pPr marL="565150" indent="-457200">
              <a:lnSpc>
                <a:spcPct val="115000"/>
              </a:lnSpc>
              <a:buSzPts val="1900"/>
              <a:buFont typeface="+mj-lt"/>
              <a:buAutoNum type="arabicPeriod"/>
            </a:pPr>
            <a:r>
              <a:rPr lang="en" sz="1900" dirty="0">
                <a:latin typeface="Questrial"/>
                <a:ea typeface="Questrial"/>
                <a:cs typeface="Questrial"/>
                <a:sym typeface="Questrial"/>
              </a:rPr>
              <a:t>Problem statement		</a:t>
            </a:r>
          </a:p>
          <a:p>
            <a:pPr marL="565150" indent="-457200">
              <a:lnSpc>
                <a:spcPct val="115000"/>
              </a:lnSpc>
              <a:buSzPts val="1900"/>
              <a:buFont typeface="+mj-lt"/>
              <a:buAutoNum type="arabicPeriod"/>
            </a:pPr>
            <a:r>
              <a:rPr lang="en" sz="1900" dirty="0">
                <a:latin typeface="Questrial"/>
                <a:ea typeface="Questrial"/>
                <a:cs typeface="Questrial"/>
                <a:sym typeface="Questrial"/>
              </a:rPr>
              <a:t>Aim 						</a:t>
            </a:r>
            <a:endParaRPr sz="1900" dirty="0">
              <a:latin typeface="Questrial"/>
              <a:ea typeface="Questrial"/>
              <a:cs typeface="Questrial"/>
              <a:sym typeface="Questrial"/>
            </a:endParaRPr>
          </a:p>
          <a:p>
            <a:pPr marL="565150" indent="-457200">
              <a:lnSpc>
                <a:spcPct val="115000"/>
              </a:lnSpc>
              <a:buSzPts val="1900"/>
              <a:buFont typeface="+mj-lt"/>
              <a:buAutoNum type="arabicPeriod"/>
            </a:pPr>
            <a:r>
              <a:rPr lang="en" sz="1900" dirty="0">
                <a:latin typeface="Questrial"/>
                <a:ea typeface="Questrial"/>
                <a:cs typeface="Questrial"/>
                <a:sym typeface="Questrial"/>
              </a:rPr>
              <a:t>Loan characteristics</a:t>
            </a:r>
          </a:p>
          <a:p>
            <a:pPr marL="565150" indent="-457200">
              <a:lnSpc>
                <a:spcPct val="115000"/>
              </a:lnSpc>
              <a:buSzPts val="1900"/>
              <a:buFont typeface="+mj-lt"/>
              <a:buAutoNum type="arabicPeriod"/>
            </a:pPr>
            <a:r>
              <a:rPr lang="en-IN" sz="1900" dirty="0">
                <a:latin typeface="Questrial"/>
                <a:ea typeface="Questrial"/>
                <a:cs typeface="Questrial"/>
                <a:sym typeface="Questrial"/>
              </a:rPr>
              <a:t>Chromosome Encoding</a:t>
            </a:r>
            <a:endParaRPr sz="1900" dirty="0">
              <a:latin typeface="Questrial"/>
              <a:ea typeface="Questrial"/>
              <a:cs typeface="Questrial"/>
              <a:sym typeface="Questrial"/>
            </a:endParaRPr>
          </a:p>
          <a:p>
            <a:pPr marL="565150" indent="-457200">
              <a:lnSpc>
                <a:spcPct val="115000"/>
              </a:lnSpc>
              <a:buSzPts val="1900"/>
              <a:buFont typeface="+mj-lt"/>
              <a:buAutoNum type="arabicPeriod"/>
            </a:pPr>
            <a:r>
              <a:rPr lang="en" sz="1900" dirty="0">
                <a:latin typeface="Questrial"/>
                <a:ea typeface="Questrial"/>
                <a:cs typeface="Questrial"/>
                <a:sym typeface="Questrial"/>
              </a:rPr>
              <a:t>Fitness function</a:t>
            </a:r>
          </a:p>
          <a:p>
            <a:pPr marL="565150" indent="-457200">
              <a:lnSpc>
                <a:spcPct val="115000"/>
              </a:lnSpc>
              <a:buSzPts val="1900"/>
              <a:buFont typeface="+mj-lt"/>
              <a:buAutoNum type="arabicPeriod"/>
            </a:pPr>
            <a:r>
              <a:rPr lang="en-IN" sz="1900" dirty="0">
                <a:latin typeface="Questrial"/>
                <a:ea typeface="Questrial"/>
                <a:cs typeface="Questrial"/>
                <a:sym typeface="Questrial"/>
              </a:rPr>
              <a:t>Data Overview</a:t>
            </a:r>
          </a:p>
          <a:p>
            <a:pPr marL="565150" indent="-457200">
              <a:lnSpc>
                <a:spcPct val="115000"/>
              </a:lnSpc>
              <a:buSzPts val="1900"/>
              <a:buFont typeface="+mj-lt"/>
              <a:buAutoNum type="arabicPeriod"/>
            </a:pPr>
            <a:r>
              <a:rPr lang="en-IN" sz="1900" dirty="0">
                <a:latin typeface="Questrial"/>
                <a:ea typeface="Questrial"/>
                <a:cs typeface="Questrial"/>
                <a:sym typeface="Questrial"/>
              </a:rPr>
              <a:t>Parameters chosen</a:t>
            </a:r>
          </a:p>
          <a:p>
            <a:pPr marL="565150" indent="-457200">
              <a:lnSpc>
                <a:spcPct val="115000"/>
              </a:lnSpc>
              <a:buSzPts val="1900"/>
              <a:buFont typeface="+mj-lt"/>
              <a:buAutoNum type="arabicPeriod"/>
            </a:pPr>
            <a:r>
              <a:rPr lang="en-IN" sz="1900" dirty="0">
                <a:latin typeface="Questrial"/>
                <a:ea typeface="Questrial"/>
                <a:cs typeface="Questrial"/>
                <a:sym typeface="Questrial"/>
              </a:rPr>
              <a:t>Approach for Genetic algorithm</a:t>
            </a:r>
          </a:p>
          <a:p>
            <a:pPr marL="565150" indent="-457200">
              <a:lnSpc>
                <a:spcPct val="115000"/>
              </a:lnSpc>
              <a:buSzPts val="1900"/>
              <a:buFont typeface="+mj-lt"/>
              <a:buAutoNum type="arabicPeriod"/>
            </a:pPr>
            <a:r>
              <a:rPr lang="en-IN" sz="1900" dirty="0">
                <a:latin typeface="Questrial"/>
                <a:ea typeface="Questrial"/>
                <a:cs typeface="Questrial"/>
                <a:sym typeface="Questrial"/>
              </a:rPr>
              <a:t>Approach for Simulated annealing</a:t>
            </a:r>
          </a:p>
          <a:p>
            <a:pPr marL="565150" indent="-457200">
              <a:lnSpc>
                <a:spcPct val="115000"/>
              </a:lnSpc>
              <a:buSzPts val="1900"/>
              <a:buFont typeface="+mj-lt"/>
              <a:buAutoNum type="arabicPeriod"/>
            </a:pPr>
            <a:r>
              <a:rPr lang="en-IN" sz="1900" dirty="0">
                <a:latin typeface="Questrial"/>
                <a:ea typeface="Questrial"/>
                <a:cs typeface="Questrial"/>
                <a:sym typeface="Questrial"/>
              </a:rPr>
              <a:t>Approach for Amalgamation</a:t>
            </a:r>
          </a:p>
          <a:p>
            <a:pPr marL="450850" indent="-342900">
              <a:lnSpc>
                <a:spcPct val="115000"/>
              </a:lnSpc>
              <a:buSzPts val="1900"/>
              <a:buFont typeface="+mj-lt"/>
              <a:buAutoNum type="arabicPeriod"/>
            </a:pPr>
            <a:r>
              <a:rPr lang="en-IN" sz="1800" dirty="0">
                <a:latin typeface="Questrial"/>
                <a:ea typeface="Questrial"/>
                <a:cs typeface="Questrial"/>
                <a:sym typeface="Questrial"/>
              </a:rPr>
              <a:t>Results:</a:t>
            </a:r>
          </a:p>
          <a:p>
            <a:pPr marL="450850" indent="-342900">
              <a:lnSpc>
                <a:spcPct val="115000"/>
              </a:lnSpc>
              <a:buSzPts val="1900"/>
              <a:buFont typeface="+mj-lt"/>
              <a:buAutoNum type="arabicPeriod"/>
            </a:pPr>
            <a:r>
              <a:rPr lang="en-IN" sz="1800" dirty="0">
                <a:latin typeface="Questrial"/>
                <a:ea typeface="Questrial"/>
                <a:cs typeface="Questrial"/>
                <a:sym typeface="Questrial"/>
              </a:rPr>
              <a:t>Discussion:</a:t>
            </a:r>
          </a:p>
          <a:p>
            <a:pPr marL="450850" indent="-342900">
              <a:lnSpc>
                <a:spcPct val="115000"/>
              </a:lnSpc>
              <a:buSzPts val="1900"/>
              <a:buFont typeface="+mj-lt"/>
              <a:buAutoNum type="arabicPeriod"/>
            </a:pPr>
            <a:endParaRPr lang="en-IN" sz="1800" dirty="0">
              <a:latin typeface="Questrial"/>
              <a:ea typeface="Questrial"/>
              <a:cs typeface="Questrial"/>
              <a:sym typeface="Questrial"/>
            </a:endParaRPr>
          </a:p>
          <a:p>
            <a:pPr marL="107950">
              <a:lnSpc>
                <a:spcPct val="115000"/>
              </a:lnSpc>
              <a:buSzPts val="1900"/>
            </a:pPr>
            <a:endParaRPr lang="en-IN" sz="1900" dirty="0">
              <a:latin typeface="Questrial"/>
              <a:ea typeface="Questrial"/>
              <a:cs typeface="Questrial"/>
              <a:sym typeface="Questrial"/>
            </a:endParaRPr>
          </a:p>
          <a:p>
            <a:pPr marL="457200" indent="-349250">
              <a:lnSpc>
                <a:spcPct val="115000"/>
              </a:lnSpc>
              <a:buSzPts val="1900"/>
              <a:buFont typeface="Questrial"/>
              <a:buAutoNum type="arabicPeriod"/>
            </a:pPr>
            <a:endParaRPr lang="en-IN" sz="1900" dirty="0">
              <a:latin typeface="Questrial"/>
              <a:ea typeface="Questrial"/>
              <a:cs typeface="Questrial"/>
              <a:sym typeface="Questrial"/>
            </a:endParaRPr>
          </a:p>
          <a:p>
            <a:pPr>
              <a:lnSpc>
                <a:spcPct val="115000"/>
              </a:lnSpc>
            </a:pPr>
            <a:endParaRPr lang="en" sz="1600" dirty="0">
              <a:latin typeface="Questrial"/>
              <a:ea typeface="Questrial"/>
              <a:cs typeface="Questrial"/>
              <a:sym typeface="Questrial"/>
            </a:endParaRPr>
          </a:p>
          <a:p>
            <a:pPr>
              <a:lnSpc>
                <a:spcPct val="115000"/>
              </a:lnSpc>
            </a:pPr>
            <a:endParaRPr lang="en" sz="1600" dirty="0">
              <a:latin typeface="Questrial"/>
              <a:ea typeface="Questrial"/>
              <a:cs typeface="Questrial"/>
              <a:sym typeface="Questrial"/>
            </a:endParaRPr>
          </a:p>
        </p:txBody>
      </p:sp>
      <p:cxnSp>
        <p:nvCxnSpPr>
          <p:cNvPr id="5" name="Google Shape;101;p13">
            <a:extLst>
              <a:ext uri="{FF2B5EF4-FFF2-40B4-BE49-F238E27FC236}">
                <a16:creationId xmlns:a16="http://schemas.microsoft.com/office/drawing/2014/main" id="{5A777945-5ACD-4E09-9C8A-34340C392360}"/>
              </a:ext>
            </a:extLst>
          </p:cNvPr>
          <p:cNvCxnSpPr/>
          <p:nvPr/>
        </p:nvCxnSpPr>
        <p:spPr>
          <a:xfrm rot="10800000" flipH="1">
            <a:off x="1821745" y="1410120"/>
            <a:ext cx="7965000" cy="48900"/>
          </a:xfrm>
          <a:prstGeom prst="straightConnector1">
            <a:avLst/>
          </a:prstGeom>
          <a:noFill/>
          <a:ln w="38100" cap="flat" cmpd="sng">
            <a:solidFill>
              <a:srgbClr val="0B5394"/>
            </a:solidFill>
            <a:prstDash val="solid"/>
            <a:round/>
            <a:headEnd type="none" w="med" len="med"/>
            <a:tailEnd type="none" w="med" len="med"/>
          </a:ln>
        </p:spPr>
      </p:cxnSp>
      <p:sp>
        <p:nvSpPr>
          <p:cNvPr id="6" name="Google Shape;103;p13">
            <a:extLst>
              <a:ext uri="{FF2B5EF4-FFF2-40B4-BE49-F238E27FC236}">
                <a16:creationId xmlns:a16="http://schemas.microsoft.com/office/drawing/2014/main" id="{0F09EC4A-D2DA-4AE2-9697-56C5FF050F35}"/>
              </a:ext>
            </a:extLst>
          </p:cNvPr>
          <p:cNvSpPr txBox="1"/>
          <p:nvPr/>
        </p:nvSpPr>
        <p:spPr>
          <a:xfrm>
            <a:off x="9252897" y="1482827"/>
            <a:ext cx="1258200" cy="5461465"/>
          </a:xfrm>
          <a:prstGeom prst="rect">
            <a:avLst/>
          </a:prstGeom>
          <a:noFill/>
          <a:ln>
            <a:noFill/>
          </a:ln>
        </p:spPr>
        <p:txBody>
          <a:bodyPr spcFirstLastPara="1" wrap="square" lIns="91425" tIns="91425" rIns="91425" bIns="91425" anchor="t" anchorCtr="0">
            <a:spAutoFit/>
          </a:bodyPr>
          <a:lstStyle/>
          <a:p>
            <a:pPr>
              <a:lnSpc>
                <a:spcPct val="115000"/>
              </a:lnSpc>
            </a:pPr>
            <a:r>
              <a:rPr lang="en" sz="1900" dirty="0">
                <a:latin typeface="Questrial"/>
                <a:ea typeface="Questrial"/>
                <a:cs typeface="Questrial"/>
                <a:sym typeface="Questrial"/>
              </a:rPr>
              <a:t>3</a:t>
            </a:r>
            <a:endParaRPr sz="1900" dirty="0">
              <a:latin typeface="Questrial"/>
              <a:ea typeface="Questrial"/>
              <a:cs typeface="Questrial"/>
              <a:sym typeface="Questrial"/>
            </a:endParaRPr>
          </a:p>
          <a:p>
            <a:pPr>
              <a:lnSpc>
                <a:spcPct val="115000"/>
              </a:lnSpc>
            </a:pPr>
            <a:r>
              <a:rPr lang="en" sz="1900" dirty="0">
                <a:latin typeface="Questrial"/>
                <a:ea typeface="Questrial"/>
                <a:cs typeface="Questrial"/>
                <a:sym typeface="Questrial"/>
              </a:rPr>
              <a:t>4</a:t>
            </a:r>
            <a:endParaRPr sz="1900" dirty="0">
              <a:latin typeface="Questrial"/>
              <a:ea typeface="Questrial"/>
              <a:cs typeface="Questrial"/>
              <a:sym typeface="Questrial"/>
            </a:endParaRPr>
          </a:p>
          <a:p>
            <a:pPr>
              <a:lnSpc>
                <a:spcPct val="115000"/>
              </a:lnSpc>
            </a:pPr>
            <a:r>
              <a:rPr lang="en" sz="1900" dirty="0">
                <a:latin typeface="Questrial"/>
                <a:ea typeface="Questrial"/>
                <a:cs typeface="Questrial"/>
                <a:sym typeface="Questrial"/>
              </a:rPr>
              <a:t>4</a:t>
            </a:r>
            <a:endParaRPr sz="1900" dirty="0">
              <a:latin typeface="Questrial"/>
              <a:ea typeface="Questrial"/>
              <a:cs typeface="Questrial"/>
              <a:sym typeface="Questrial"/>
            </a:endParaRPr>
          </a:p>
          <a:p>
            <a:pPr>
              <a:lnSpc>
                <a:spcPct val="115000"/>
              </a:lnSpc>
            </a:pPr>
            <a:r>
              <a:rPr lang="en-IN" sz="1900" dirty="0">
                <a:latin typeface="Questrial"/>
                <a:ea typeface="Questrial"/>
                <a:cs typeface="Questrial"/>
                <a:sym typeface="Questrial"/>
              </a:rPr>
              <a:t>5</a:t>
            </a:r>
            <a:endParaRPr sz="1900" dirty="0">
              <a:latin typeface="Questrial"/>
              <a:ea typeface="Questrial"/>
              <a:cs typeface="Questrial"/>
              <a:sym typeface="Questrial"/>
            </a:endParaRPr>
          </a:p>
          <a:p>
            <a:pPr>
              <a:lnSpc>
                <a:spcPct val="115000"/>
              </a:lnSpc>
            </a:pPr>
            <a:r>
              <a:rPr lang="en" sz="1900" dirty="0">
                <a:latin typeface="Questrial"/>
                <a:ea typeface="Questrial"/>
                <a:cs typeface="Questrial"/>
                <a:sym typeface="Questrial"/>
              </a:rPr>
              <a:t>5</a:t>
            </a:r>
            <a:endParaRPr sz="1900" dirty="0">
              <a:latin typeface="Questrial"/>
              <a:ea typeface="Questrial"/>
              <a:cs typeface="Questrial"/>
              <a:sym typeface="Questrial"/>
            </a:endParaRPr>
          </a:p>
          <a:p>
            <a:pPr>
              <a:lnSpc>
                <a:spcPct val="115000"/>
              </a:lnSpc>
            </a:pPr>
            <a:r>
              <a:rPr lang="en" sz="1900" dirty="0">
                <a:latin typeface="Questrial"/>
                <a:ea typeface="Questrial"/>
                <a:cs typeface="Questrial"/>
                <a:sym typeface="Questrial"/>
              </a:rPr>
              <a:t>6</a:t>
            </a:r>
            <a:endParaRPr sz="1900" dirty="0">
              <a:latin typeface="Questrial"/>
              <a:ea typeface="Questrial"/>
              <a:cs typeface="Questrial"/>
              <a:sym typeface="Questrial"/>
            </a:endParaRPr>
          </a:p>
          <a:p>
            <a:pPr>
              <a:lnSpc>
                <a:spcPct val="115000"/>
              </a:lnSpc>
            </a:pPr>
            <a:r>
              <a:rPr lang="en" sz="1900" dirty="0">
                <a:latin typeface="Questrial"/>
                <a:ea typeface="Questrial"/>
                <a:cs typeface="Questrial"/>
                <a:sym typeface="Questrial"/>
              </a:rPr>
              <a:t>6</a:t>
            </a:r>
            <a:endParaRPr sz="1900" dirty="0">
              <a:latin typeface="Questrial"/>
              <a:ea typeface="Questrial"/>
              <a:cs typeface="Questrial"/>
              <a:sym typeface="Questrial"/>
            </a:endParaRPr>
          </a:p>
          <a:p>
            <a:pPr>
              <a:lnSpc>
                <a:spcPct val="115000"/>
              </a:lnSpc>
            </a:pPr>
            <a:r>
              <a:rPr lang="en-IN" sz="1900" dirty="0">
                <a:latin typeface="Questrial"/>
                <a:ea typeface="Questrial"/>
                <a:cs typeface="Questrial"/>
                <a:sym typeface="Questrial"/>
              </a:rPr>
              <a:t>7</a:t>
            </a:r>
            <a:endParaRPr sz="1900" dirty="0">
              <a:latin typeface="Questrial"/>
              <a:ea typeface="Questrial"/>
              <a:cs typeface="Questrial"/>
              <a:sym typeface="Questrial"/>
            </a:endParaRPr>
          </a:p>
          <a:p>
            <a:pPr>
              <a:lnSpc>
                <a:spcPct val="115000"/>
              </a:lnSpc>
            </a:pPr>
            <a:r>
              <a:rPr lang="en" sz="1900" dirty="0">
                <a:latin typeface="Questrial"/>
                <a:ea typeface="Questrial"/>
                <a:cs typeface="Questrial"/>
                <a:sym typeface="Questrial"/>
              </a:rPr>
              <a:t>9</a:t>
            </a:r>
            <a:endParaRPr sz="1900" dirty="0">
              <a:latin typeface="Questrial"/>
              <a:ea typeface="Questrial"/>
              <a:cs typeface="Questrial"/>
              <a:sym typeface="Questrial"/>
            </a:endParaRPr>
          </a:p>
          <a:p>
            <a:pPr>
              <a:lnSpc>
                <a:spcPct val="115000"/>
              </a:lnSpc>
            </a:pPr>
            <a:r>
              <a:rPr lang="en" sz="1900" dirty="0">
                <a:latin typeface="Questrial"/>
                <a:ea typeface="Questrial"/>
                <a:cs typeface="Questrial"/>
                <a:sym typeface="Questrial"/>
              </a:rPr>
              <a:t>10</a:t>
            </a:r>
            <a:endParaRPr sz="1900" dirty="0">
              <a:latin typeface="Questrial"/>
              <a:ea typeface="Questrial"/>
              <a:cs typeface="Questrial"/>
              <a:sym typeface="Questrial"/>
            </a:endParaRPr>
          </a:p>
          <a:p>
            <a:pPr>
              <a:lnSpc>
                <a:spcPct val="115000"/>
              </a:lnSpc>
            </a:pPr>
            <a:r>
              <a:rPr lang="en" sz="1900" dirty="0">
                <a:latin typeface="Questrial"/>
                <a:ea typeface="Questrial"/>
                <a:cs typeface="Questrial"/>
                <a:sym typeface="Questrial"/>
              </a:rPr>
              <a:t>12</a:t>
            </a:r>
            <a:endParaRPr sz="1900" dirty="0">
              <a:latin typeface="Questrial"/>
              <a:ea typeface="Questrial"/>
              <a:cs typeface="Questrial"/>
              <a:sym typeface="Questrial"/>
            </a:endParaRPr>
          </a:p>
          <a:p>
            <a:pPr>
              <a:lnSpc>
                <a:spcPct val="115000"/>
              </a:lnSpc>
            </a:pPr>
            <a:r>
              <a:rPr lang="en" sz="1900" dirty="0">
                <a:latin typeface="Questrial"/>
                <a:ea typeface="Questrial"/>
                <a:cs typeface="Questrial"/>
                <a:sym typeface="Questrial"/>
              </a:rPr>
              <a:t>14</a:t>
            </a:r>
            <a:endParaRPr sz="1900" dirty="0">
              <a:latin typeface="Questrial"/>
              <a:ea typeface="Questrial"/>
              <a:cs typeface="Questrial"/>
              <a:sym typeface="Questrial"/>
            </a:endParaRPr>
          </a:p>
          <a:p>
            <a:pPr>
              <a:lnSpc>
                <a:spcPct val="115000"/>
              </a:lnSpc>
            </a:pPr>
            <a:endParaRPr sz="1900" dirty="0">
              <a:latin typeface="Questrial"/>
              <a:ea typeface="Questrial"/>
              <a:cs typeface="Questrial"/>
              <a:sym typeface="Questrial"/>
            </a:endParaRPr>
          </a:p>
          <a:p>
            <a:pPr>
              <a:lnSpc>
                <a:spcPct val="115000"/>
              </a:lnSpc>
            </a:pPr>
            <a:endParaRPr sz="1900" dirty="0">
              <a:latin typeface="Questrial"/>
              <a:ea typeface="Questrial"/>
              <a:cs typeface="Questrial"/>
              <a:sym typeface="Questrial"/>
            </a:endParaRPr>
          </a:p>
          <a:p>
            <a:endParaRPr sz="1900" dirty="0">
              <a:latin typeface="Questrial"/>
              <a:ea typeface="Questrial"/>
              <a:cs typeface="Questrial"/>
              <a:sym typeface="Questrial"/>
            </a:endParaRPr>
          </a:p>
          <a:p>
            <a:endParaRPr dirty="0">
              <a:latin typeface="Lato"/>
              <a:ea typeface="Lato"/>
              <a:cs typeface="Lato"/>
              <a:sym typeface="Lato"/>
            </a:endParaRPr>
          </a:p>
        </p:txBody>
      </p:sp>
    </p:spTree>
    <p:extLst>
      <p:ext uri="{BB962C8B-B14F-4D97-AF65-F5344CB8AC3E}">
        <p14:creationId xmlns:p14="http://schemas.microsoft.com/office/powerpoint/2010/main" val="410062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4F7BEE-CE88-47B8-89FC-4D0A7D86FCEA}"/>
              </a:ext>
            </a:extLst>
          </p:cNvPr>
          <p:cNvSpPr/>
          <p:nvPr/>
        </p:nvSpPr>
        <p:spPr>
          <a:xfrm>
            <a:off x="304800" y="247584"/>
            <a:ext cx="11582400" cy="6320672"/>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Google Shape;108;p14">
            <a:extLst>
              <a:ext uri="{FF2B5EF4-FFF2-40B4-BE49-F238E27FC236}">
                <a16:creationId xmlns:a16="http://schemas.microsoft.com/office/drawing/2014/main" id="{4D116917-D9A1-4904-8F5E-D6674B7E0C12}"/>
              </a:ext>
            </a:extLst>
          </p:cNvPr>
          <p:cNvSpPr txBox="1">
            <a:spLocks/>
          </p:cNvSpPr>
          <p:nvPr/>
        </p:nvSpPr>
        <p:spPr>
          <a:xfrm>
            <a:off x="939822" y="822145"/>
            <a:ext cx="6462600" cy="1143300"/>
          </a:xfrm>
          <a:prstGeom prst="rect">
            <a:avLst/>
          </a:prstGeom>
        </p:spPr>
        <p:txBody>
          <a:bodyPr spcFirstLastPara="1" vert="horz" wrap="square" lIns="118400" tIns="118400" rIns="118400" bIns="11840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0B5394"/>
                </a:solidFill>
                <a:latin typeface="Questrial"/>
                <a:ea typeface="Questrial"/>
                <a:cs typeface="Questrial"/>
                <a:sym typeface="Questrial"/>
              </a:rPr>
              <a:t>Problem Statement</a:t>
            </a:r>
          </a:p>
        </p:txBody>
      </p:sp>
      <p:sp>
        <p:nvSpPr>
          <p:cNvPr id="5" name="Google Shape;111;p14">
            <a:extLst>
              <a:ext uri="{FF2B5EF4-FFF2-40B4-BE49-F238E27FC236}">
                <a16:creationId xmlns:a16="http://schemas.microsoft.com/office/drawing/2014/main" id="{D8DA7F15-6A91-4B90-9253-72B0F4C114D8}"/>
              </a:ext>
            </a:extLst>
          </p:cNvPr>
          <p:cNvSpPr txBox="1"/>
          <p:nvPr/>
        </p:nvSpPr>
        <p:spPr>
          <a:xfrm>
            <a:off x="1979847" y="2540005"/>
            <a:ext cx="7732200" cy="1735830"/>
          </a:xfrm>
          <a:prstGeom prst="rect">
            <a:avLst/>
          </a:prstGeom>
          <a:noFill/>
          <a:ln>
            <a:noFill/>
          </a:ln>
        </p:spPr>
        <p:txBody>
          <a:bodyPr spcFirstLastPara="1" wrap="square" lIns="91425" tIns="91425" rIns="91425" bIns="91425" anchor="t" anchorCtr="0">
            <a:spAutoFit/>
          </a:bodyPr>
          <a:lstStyle/>
          <a:p>
            <a:pPr>
              <a:lnSpc>
                <a:spcPct val="115000"/>
              </a:lnSpc>
            </a:pPr>
            <a:r>
              <a:rPr lang="en" dirty="0">
                <a:latin typeface="Questrial"/>
                <a:ea typeface="Questrial"/>
                <a:cs typeface="Questrial"/>
                <a:sym typeface="Questrial"/>
              </a:rPr>
              <a:t>Given a scenario where credit crunch has occurred and there is a need for the bank to come up with an intelligent model that can carefully organize the lending decision in a highly competitive environment where all the applicants of the loan are eligible to get the desired loans.</a:t>
            </a:r>
            <a:endParaRPr dirty="0">
              <a:latin typeface="Questrial"/>
              <a:ea typeface="Questrial"/>
              <a:cs typeface="Questrial"/>
              <a:sym typeface="Questrial"/>
            </a:endParaRPr>
          </a:p>
          <a:p>
            <a:endParaRPr dirty="0">
              <a:latin typeface="Lato"/>
              <a:ea typeface="Lato"/>
              <a:cs typeface="Lato"/>
              <a:sym typeface="Lato"/>
            </a:endParaRPr>
          </a:p>
        </p:txBody>
      </p:sp>
    </p:spTree>
    <p:extLst>
      <p:ext uri="{BB962C8B-B14F-4D97-AF65-F5344CB8AC3E}">
        <p14:creationId xmlns:p14="http://schemas.microsoft.com/office/powerpoint/2010/main" val="246381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4F7BEE-CE88-47B8-89FC-4D0A7D86FCEA}"/>
              </a:ext>
            </a:extLst>
          </p:cNvPr>
          <p:cNvSpPr/>
          <p:nvPr/>
        </p:nvSpPr>
        <p:spPr>
          <a:xfrm>
            <a:off x="304800" y="202480"/>
            <a:ext cx="11582400" cy="6320672"/>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 name="Google Shape;117;p15">
            <a:extLst>
              <a:ext uri="{FF2B5EF4-FFF2-40B4-BE49-F238E27FC236}">
                <a16:creationId xmlns:a16="http://schemas.microsoft.com/office/drawing/2014/main" id="{A7D4747E-F3E0-48E8-8417-151C8AAF2193}"/>
              </a:ext>
            </a:extLst>
          </p:cNvPr>
          <p:cNvSpPr txBox="1">
            <a:spLocks/>
          </p:cNvSpPr>
          <p:nvPr/>
        </p:nvSpPr>
        <p:spPr>
          <a:xfrm>
            <a:off x="1078798" y="2838223"/>
            <a:ext cx="6462600" cy="799500"/>
          </a:xfrm>
          <a:prstGeom prst="rect">
            <a:avLst/>
          </a:prstGeom>
        </p:spPr>
        <p:txBody>
          <a:bodyPr spcFirstLastPara="1" vert="horz" wrap="square" lIns="118400" tIns="118400" rIns="118400" bIns="11840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600" b="1" dirty="0">
                <a:solidFill>
                  <a:srgbClr val="0B5394"/>
                </a:solidFill>
                <a:latin typeface="Questrial"/>
                <a:ea typeface="Questrial"/>
                <a:cs typeface="Questrial"/>
                <a:sym typeface="Questrial"/>
              </a:rPr>
              <a:t>Loan Characteristics</a:t>
            </a:r>
          </a:p>
        </p:txBody>
      </p:sp>
      <p:sp>
        <p:nvSpPr>
          <p:cNvPr id="4" name="Google Shape;118;p15">
            <a:extLst>
              <a:ext uri="{FF2B5EF4-FFF2-40B4-BE49-F238E27FC236}">
                <a16:creationId xmlns:a16="http://schemas.microsoft.com/office/drawing/2014/main" id="{0C1F299D-B193-4662-A871-C1467F8D81E2}"/>
              </a:ext>
            </a:extLst>
          </p:cNvPr>
          <p:cNvSpPr txBox="1">
            <a:spLocks/>
          </p:cNvSpPr>
          <p:nvPr/>
        </p:nvSpPr>
        <p:spPr>
          <a:xfrm>
            <a:off x="1349592" y="3634263"/>
            <a:ext cx="4320000" cy="2242800"/>
          </a:xfrm>
          <a:prstGeom prst="rect">
            <a:avLst/>
          </a:prstGeom>
        </p:spPr>
        <p:txBody>
          <a:bodyPr spcFirstLastPara="1" vert="horz" wrap="square" lIns="118400" tIns="118400" rIns="118400" bIns="1184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15000"/>
              </a:lnSpc>
              <a:buFont typeface="Arial" panose="020B0604020202020204" pitchFamily="34" charset="0"/>
              <a:buNone/>
            </a:pPr>
            <a:r>
              <a:rPr lang="en-US" sz="1900" b="1" u="sng" dirty="0">
                <a:solidFill>
                  <a:srgbClr val="0B5394"/>
                </a:solidFill>
                <a:latin typeface="Questrial"/>
                <a:ea typeface="Questrial"/>
                <a:cs typeface="Questrial"/>
                <a:sym typeface="Questrial"/>
              </a:rPr>
              <a:t>Customer</a:t>
            </a:r>
          </a:p>
          <a:p>
            <a:pPr indent="-330200">
              <a:lnSpc>
                <a:spcPct val="115000"/>
              </a:lnSpc>
              <a:buClr>
                <a:srgbClr val="000000"/>
              </a:buClr>
              <a:buSzPts val="1600"/>
              <a:buFont typeface="Questrial"/>
              <a:buAutoNum type="arabicPeriod"/>
            </a:pPr>
            <a:r>
              <a:rPr lang="en-US" sz="1600" dirty="0">
                <a:solidFill>
                  <a:srgbClr val="000000"/>
                </a:solidFill>
                <a:latin typeface="Questrial"/>
                <a:ea typeface="Questrial"/>
                <a:cs typeface="Questrial"/>
                <a:sym typeface="Questrial"/>
              </a:rPr>
              <a:t>Loan Size (L)</a:t>
            </a:r>
          </a:p>
          <a:p>
            <a:pPr indent="-330200">
              <a:lnSpc>
                <a:spcPct val="115000"/>
              </a:lnSpc>
              <a:spcBef>
                <a:spcPts val="0"/>
              </a:spcBef>
              <a:buClr>
                <a:srgbClr val="000000"/>
              </a:buClr>
              <a:buSzPts val="1600"/>
              <a:buFont typeface="Questrial"/>
              <a:buAutoNum type="arabicPeriod"/>
            </a:pPr>
            <a:r>
              <a:rPr lang="en-US" sz="1600" dirty="0">
                <a:solidFill>
                  <a:srgbClr val="000000"/>
                </a:solidFill>
                <a:latin typeface="Questrial"/>
                <a:ea typeface="Questrial"/>
                <a:cs typeface="Questrial"/>
                <a:sym typeface="Questrial"/>
              </a:rPr>
              <a:t>Loan Interest Rate (</a:t>
            </a:r>
            <a:r>
              <a:rPr lang="en-US" sz="1600" dirty="0" err="1">
                <a:solidFill>
                  <a:srgbClr val="000000"/>
                </a:solidFill>
                <a:latin typeface="Questrial"/>
                <a:ea typeface="Questrial"/>
                <a:cs typeface="Questrial"/>
                <a:sym typeface="Questrial"/>
              </a:rPr>
              <a:t>r</a:t>
            </a:r>
            <a:r>
              <a:rPr lang="en-US" sz="1600" baseline="-25000" dirty="0" err="1">
                <a:solidFill>
                  <a:srgbClr val="000000"/>
                </a:solidFill>
                <a:latin typeface="Questrial"/>
                <a:ea typeface="Questrial"/>
                <a:cs typeface="Questrial"/>
                <a:sym typeface="Questrial"/>
              </a:rPr>
              <a:t>L</a:t>
            </a:r>
            <a:r>
              <a:rPr lang="en-US" sz="1600" dirty="0">
                <a:solidFill>
                  <a:srgbClr val="000000"/>
                </a:solidFill>
                <a:latin typeface="Questrial"/>
                <a:ea typeface="Questrial"/>
                <a:cs typeface="Questrial"/>
                <a:sym typeface="Questrial"/>
              </a:rPr>
              <a:t>)</a:t>
            </a:r>
          </a:p>
          <a:p>
            <a:pPr indent="-330200">
              <a:lnSpc>
                <a:spcPct val="115000"/>
              </a:lnSpc>
              <a:spcBef>
                <a:spcPts val="0"/>
              </a:spcBef>
              <a:buClr>
                <a:srgbClr val="000000"/>
              </a:buClr>
              <a:buSzPts val="1600"/>
              <a:buFont typeface="Questrial"/>
              <a:buAutoNum type="arabicPeriod"/>
            </a:pPr>
            <a:r>
              <a:rPr lang="en-US" sz="1600" dirty="0">
                <a:solidFill>
                  <a:srgbClr val="000000"/>
                </a:solidFill>
                <a:latin typeface="Questrial"/>
                <a:ea typeface="Questrial"/>
                <a:cs typeface="Questrial"/>
                <a:sym typeface="Questrial"/>
              </a:rPr>
              <a:t>Expected Loan Loss (ƛ)</a:t>
            </a:r>
          </a:p>
        </p:txBody>
      </p:sp>
      <p:sp>
        <p:nvSpPr>
          <p:cNvPr id="5" name="Google Shape;119;p15">
            <a:extLst>
              <a:ext uri="{FF2B5EF4-FFF2-40B4-BE49-F238E27FC236}">
                <a16:creationId xmlns:a16="http://schemas.microsoft.com/office/drawing/2014/main" id="{ADDDE873-D01F-43F3-AE1C-15D335E8977D}"/>
              </a:ext>
            </a:extLst>
          </p:cNvPr>
          <p:cNvSpPr txBox="1">
            <a:spLocks/>
          </p:cNvSpPr>
          <p:nvPr/>
        </p:nvSpPr>
        <p:spPr>
          <a:xfrm>
            <a:off x="6522408" y="3429000"/>
            <a:ext cx="4320000" cy="2242800"/>
          </a:xfrm>
          <a:prstGeom prst="rect">
            <a:avLst/>
          </a:prstGeom>
        </p:spPr>
        <p:txBody>
          <a:bodyPr spcFirstLastPara="1" vert="horz" wrap="square" lIns="118400" tIns="118400" rIns="118400" bIns="1184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15000"/>
              </a:lnSpc>
              <a:buFont typeface="Arial" panose="020B0604020202020204" pitchFamily="34" charset="0"/>
              <a:buNone/>
            </a:pPr>
            <a:r>
              <a:rPr lang="en-IN" sz="1900" b="1" u="sng" dirty="0">
                <a:solidFill>
                  <a:srgbClr val="0B5394"/>
                </a:solidFill>
                <a:latin typeface="Questrial"/>
                <a:ea typeface="Questrial"/>
                <a:cs typeface="Questrial"/>
                <a:sym typeface="Questrial"/>
              </a:rPr>
              <a:t>Bank</a:t>
            </a:r>
          </a:p>
          <a:p>
            <a:pPr indent="-330200">
              <a:lnSpc>
                <a:spcPct val="115000"/>
              </a:lnSpc>
              <a:buClr>
                <a:srgbClr val="000000"/>
              </a:buClr>
              <a:buSzPts val="1600"/>
              <a:buFont typeface="Questrial"/>
              <a:buAutoNum type="arabicPeriod"/>
            </a:pPr>
            <a:r>
              <a:rPr lang="en-IN" sz="1600" dirty="0">
                <a:solidFill>
                  <a:srgbClr val="000000"/>
                </a:solidFill>
                <a:latin typeface="Questrial"/>
                <a:ea typeface="Questrial"/>
                <a:cs typeface="Questrial"/>
                <a:sym typeface="Questrial"/>
              </a:rPr>
              <a:t>Transaction Cost (T)</a:t>
            </a:r>
          </a:p>
          <a:p>
            <a:pPr indent="-330200">
              <a:lnSpc>
                <a:spcPct val="115000"/>
              </a:lnSpc>
              <a:spcBef>
                <a:spcPts val="0"/>
              </a:spcBef>
              <a:buClr>
                <a:srgbClr val="000000"/>
              </a:buClr>
              <a:buSzPts val="1600"/>
              <a:buFont typeface="Questrial"/>
              <a:buAutoNum type="arabicPeriod"/>
            </a:pPr>
            <a:r>
              <a:rPr lang="en-IN" sz="1600" dirty="0">
                <a:solidFill>
                  <a:srgbClr val="000000"/>
                </a:solidFill>
                <a:latin typeface="Questrial"/>
                <a:ea typeface="Questrial"/>
                <a:cs typeface="Questrial"/>
                <a:sym typeface="Questrial"/>
              </a:rPr>
              <a:t>Institution’s deposit (D)</a:t>
            </a:r>
          </a:p>
          <a:p>
            <a:pPr indent="-330200">
              <a:lnSpc>
                <a:spcPct val="115000"/>
              </a:lnSpc>
              <a:spcBef>
                <a:spcPts val="0"/>
              </a:spcBef>
              <a:buClr>
                <a:srgbClr val="000000"/>
              </a:buClr>
              <a:buSzPts val="1600"/>
              <a:buFont typeface="Questrial"/>
              <a:buAutoNum type="arabicPeriod"/>
            </a:pPr>
            <a:r>
              <a:rPr lang="en-IN" sz="1600" dirty="0">
                <a:solidFill>
                  <a:srgbClr val="000000"/>
                </a:solidFill>
                <a:latin typeface="Questrial"/>
                <a:ea typeface="Questrial"/>
                <a:cs typeface="Questrial"/>
                <a:sym typeface="Questrial"/>
              </a:rPr>
              <a:t>Reserved ratio (K)</a:t>
            </a:r>
          </a:p>
          <a:p>
            <a:pPr indent="-330200">
              <a:lnSpc>
                <a:spcPct val="115000"/>
              </a:lnSpc>
              <a:spcBef>
                <a:spcPts val="0"/>
              </a:spcBef>
              <a:buClr>
                <a:srgbClr val="000000"/>
              </a:buClr>
              <a:buSzPts val="1600"/>
              <a:buFont typeface="Questrial"/>
              <a:buAutoNum type="arabicPeriod"/>
            </a:pPr>
            <a:r>
              <a:rPr lang="en-IN" sz="1600" dirty="0">
                <a:solidFill>
                  <a:srgbClr val="000000"/>
                </a:solidFill>
                <a:latin typeface="Questrial"/>
                <a:ea typeface="Questrial"/>
                <a:cs typeface="Questrial"/>
                <a:sym typeface="Questrial"/>
              </a:rPr>
              <a:t>Transaction rate (</a:t>
            </a:r>
            <a:r>
              <a:rPr lang="en-IN" sz="1600" dirty="0" err="1">
                <a:solidFill>
                  <a:srgbClr val="000000"/>
                </a:solidFill>
                <a:latin typeface="Questrial"/>
                <a:ea typeface="Questrial"/>
                <a:cs typeface="Questrial"/>
                <a:sym typeface="Questrial"/>
              </a:rPr>
              <a:t>r</a:t>
            </a:r>
            <a:r>
              <a:rPr lang="en-IN" sz="1600" baseline="-25000" dirty="0" err="1">
                <a:solidFill>
                  <a:srgbClr val="000000"/>
                </a:solidFill>
                <a:latin typeface="Questrial"/>
                <a:ea typeface="Questrial"/>
                <a:cs typeface="Questrial"/>
                <a:sym typeface="Questrial"/>
              </a:rPr>
              <a:t>T</a:t>
            </a:r>
            <a:r>
              <a:rPr lang="en-IN" sz="1600" dirty="0">
                <a:solidFill>
                  <a:srgbClr val="000000"/>
                </a:solidFill>
                <a:latin typeface="Questrial"/>
                <a:ea typeface="Questrial"/>
                <a:cs typeface="Questrial"/>
                <a:sym typeface="Questrial"/>
              </a:rPr>
              <a:t>)</a:t>
            </a:r>
          </a:p>
          <a:p>
            <a:pPr indent="-330200">
              <a:lnSpc>
                <a:spcPct val="115000"/>
              </a:lnSpc>
              <a:spcBef>
                <a:spcPts val="0"/>
              </a:spcBef>
              <a:buClr>
                <a:srgbClr val="000000"/>
              </a:buClr>
              <a:buSzPts val="1600"/>
              <a:buFont typeface="Questrial"/>
              <a:buAutoNum type="arabicPeriod"/>
            </a:pPr>
            <a:r>
              <a:rPr lang="en-IN" sz="1600" dirty="0">
                <a:solidFill>
                  <a:srgbClr val="000000"/>
                </a:solidFill>
                <a:latin typeface="Questrial"/>
                <a:ea typeface="Questrial"/>
                <a:cs typeface="Questrial"/>
                <a:sym typeface="Questrial"/>
              </a:rPr>
              <a:t>Deposit interest rate (</a:t>
            </a:r>
            <a:r>
              <a:rPr lang="en-IN" sz="1600" dirty="0" err="1">
                <a:solidFill>
                  <a:srgbClr val="000000"/>
                </a:solidFill>
                <a:latin typeface="Questrial"/>
                <a:ea typeface="Questrial"/>
                <a:cs typeface="Questrial"/>
                <a:sym typeface="Questrial"/>
              </a:rPr>
              <a:t>r</a:t>
            </a:r>
            <a:r>
              <a:rPr lang="en-IN" sz="1600" baseline="-25000" dirty="0" err="1">
                <a:solidFill>
                  <a:srgbClr val="000000"/>
                </a:solidFill>
                <a:latin typeface="Questrial"/>
                <a:ea typeface="Questrial"/>
                <a:cs typeface="Questrial"/>
                <a:sym typeface="Questrial"/>
              </a:rPr>
              <a:t>D</a:t>
            </a:r>
            <a:r>
              <a:rPr lang="en-IN" sz="1600" dirty="0">
                <a:solidFill>
                  <a:srgbClr val="000000"/>
                </a:solidFill>
                <a:latin typeface="Questrial"/>
                <a:ea typeface="Questrial"/>
                <a:cs typeface="Questrial"/>
                <a:sym typeface="Questrial"/>
              </a:rPr>
              <a:t>)</a:t>
            </a:r>
          </a:p>
        </p:txBody>
      </p:sp>
      <p:sp>
        <p:nvSpPr>
          <p:cNvPr id="6" name="Google Shape;120;p15">
            <a:extLst>
              <a:ext uri="{FF2B5EF4-FFF2-40B4-BE49-F238E27FC236}">
                <a16:creationId xmlns:a16="http://schemas.microsoft.com/office/drawing/2014/main" id="{36DA5F53-6A7D-4A30-AB53-88906B526CD9}"/>
              </a:ext>
            </a:extLst>
          </p:cNvPr>
          <p:cNvSpPr txBox="1">
            <a:spLocks noGrp="1"/>
          </p:cNvSpPr>
          <p:nvPr>
            <p:ph type="sldNum" idx="12"/>
          </p:nvPr>
        </p:nvSpPr>
        <p:spPr>
          <a:xfrm>
            <a:off x="10004575" y="6262577"/>
            <a:ext cx="548700" cy="417900"/>
          </a:xfrm>
          <a:prstGeom prst="rect">
            <a:avLst/>
          </a:prstGeom>
        </p:spPr>
        <p:txBody>
          <a:bodyPr spcFirstLastPara="1" vert="horz" wrap="square" lIns="118400" tIns="118400" rIns="118400" bIns="118400" rtlCol="0" anchor="t" anchorCtr="0">
            <a:noAutofit/>
          </a:bodyPr>
          <a:lstStyle/>
          <a:p>
            <a:fld id="{00000000-1234-1234-1234-123412341234}" type="slidenum">
              <a:rPr lang="en"/>
              <a:pPr/>
              <a:t>4</a:t>
            </a:fld>
            <a:endParaRPr/>
          </a:p>
        </p:txBody>
      </p:sp>
      <p:sp>
        <p:nvSpPr>
          <p:cNvPr id="14" name="Google Shape;110;p14">
            <a:extLst>
              <a:ext uri="{FF2B5EF4-FFF2-40B4-BE49-F238E27FC236}">
                <a16:creationId xmlns:a16="http://schemas.microsoft.com/office/drawing/2014/main" id="{69EB9ACF-DF23-445A-80D9-44E719C82C88}"/>
              </a:ext>
            </a:extLst>
          </p:cNvPr>
          <p:cNvSpPr txBox="1"/>
          <p:nvPr/>
        </p:nvSpPr>
        <p:spPr>
          <a:xfrm>
            <a:off x="886620" y="457796"/>
            <a:ext cx="7446000" cy="692700"/>
          </a:xfrm>
          <a:prstGeom prst="rect">
            <a:avLst/>
          </a:prstGeom>
          <a:noFill/>
          <a:ln>
            <a:noFill/>
          </a:ln>
        </p:spPr>
        <p:txBody>
          <a:bodyPr spcFirstLastPara="1" wrap="square" lIns="91425" tIns="91425" rIns="91425" bIns="91425" anchor="t" anchorCtr="0">
            <a:spAutoFit/>
          </a:bodyPr>
          <a:lstStyle/>
          <a:p>
            <a:r>
              <a:rPr lang="en" sz="3300" b="1" dirty="0">
                <a:solidFill>
                  <a:srgbClr val="0B5394"/>
                </a:solidFill>
                <a:latin typeface="Questrial"/>
                <a:ea typeface="Questrial"/>
                <a:cs typeface="Questrial"/>
                <a:sym typeface="Questrial"/>
              </a:rPr>
              <a:t>Aim</a:t>
            </a:r>
            <a:endParaRPr sz="3300" b="1" dirty="0">
              <a:solidFill>
                <a:srgbClr val="0B5394"/>
              </a:solidFill>
              <a:latin typeface="Questrial"/>
              <a:ea typeface="Questrial"/>
              <a:cs typeface="Questrial"/>
              <a:sym typeface="Questrial"/>
            </a:endParaRPr>
          </a:p>
        </p:txBody>
      </p:sp>
      <p:sp>
        <p:nvSpPr>
          <p:cNvPr id="15" name="Google Shape;112;p14">
            <a:extLst>
              <a:ext uri="{FF2B5EF4-FFF2-40B4-BE49-F238E27FC236}">
                <a16:creationId xmlns:a16="http://schemas.microsoft.com/office/drawing/2014/main" id="{89E4CA2A-26BB-45F9-B57A-DEC764C89F29}"/>
              </a:ext>
            </a:extLst>
          </p:cNvPr>
          <p:cNvSpPr txBox="1"/>
          <p:nvPr/>
        </p:nvSpPr>
        <p:spPr>
          <a:xfrm>
            <a:off x="1692976" y="1258571"/>
            <a:ext cx="7638000" cy="2054378"/>
          </a:xfrm>
          <a:prstGeom prst="rect">
            <a:avLst/>
          </a:prstGeom>
          <a:noFill/>
          <a:ln>
            <a:noFill/>
          </a:ln>
        </p:spPr>
        <p:txBody>
          <a:bodyPr spcFirstLastPara="1" wrap="square" lIns="91425" tIns="91425" rIns="91425" bIns="91425" anchor="t" anchorCtr="0">
            <a:spAutoFit/>
          </a:bodyPr>
          <a:lstStyle/>
          <a:p>
            <a:pPr marL="457200" indent="-342900">
              <a:lnSpc>
                <a:spcPct val="115000"/>
              </a:lnSpc>
              <a:buSzPts val="1800"/>
              <a:buFont typeface="Questrial"/>
              <a:buChar char="➔"/>
            </a:pPr>
            <a:r>
              <a:rPr lang="en" dirty="0">
                <a:latin typeface="Questrial"/>
                <a:ea typeface="Questrial"/>
                <a:cs typeface="Questrial"/>
                <a:sym typeface="Questrial"/>
              </a:rPr>
              <a:t>Develop a metaheuristic that can come up with an efficient lending decision</a:t>
            </a:r>
            <a:endParaRPr dirty="0">
              <a:latin typeface="Questrial"/>
              <a:ea typeface="Questrial"/>
              <a:cs typeface="Questrial"/>
              <a:sym typeface="Questrial"/>
            </a:endParaRPr>
          </a:p>
          <a:p>
            <a:pPr marL="457200" indent="-342900">
              <a:lnSpc>
                <a:spcPct val="115000"/>
              </a:lnSpc>
              <a:buSzPts val="1800"/>
              <a:buFont typeface="Questrial"/>
              <a:buChar char="➔"/>
            </a:pPr>
            <a:r>
              <a:rPr lang="en" dirty="0">
                <a:latin typeface="Questrial"/>
                <a:ea typeface="Questrial"/>
                <a:cs typeface="Questrial"/>
                <a:sym typeface="Questrial"/>
              </a:rPr>
              <a:t>Maximize the bank Profit</a:t>
            </a:r>
            <a:endParaRPr dirty="0">
              <a:latin typeface="Questrial"/>
              <a:ea typeface="Questrial"/>
              <a:cs typeface="Questrial"/>
              <a:sym typeface="Questrial"/>
            </a:endParaRPr>
          </a:p>
          <a:p>
            <a:pPr marL="457200" indent="-342900">
              <a:lnSpc>
                <a:spcPct val="115000"/>
              </a:lnSpc>
              <a:buSzPts val="1800"/>
              <a:buFont typeface="Questrial"/>
              <a:buChar char="➔"/>
            </a:pPr>
            <a:r>
              <a:rPr lang="en" dirty="0">
                <a:latin typeface="Questrial"/>
                <a:ea typeface="Questrial"/>
                <a:cs typeface="Questrial"/>
                <a:sym typeface="Questrial"/>
              </a:rPr>
              <a:t>Minimize the crediting cost</a:t>
            </a:r>
            <a:endParaRPr dirty="0">
              <a:latin typeface="Questrial"/>
              <a:ea typeface="Questrial"/>
              <a:cs typeface="Questrial"/>
              <a:sym typeface="Questrial"/>
            </a:endParaRPr>
          </a:p>
          <a:p>
            <a:pPr>
              <a:lnSpc>
                <a:spcPct val="115000"/>
              </a:lnSpc>
            </a:pPr>
            <a:endParaRPr dirty="0">
              <a:latin typeface="Lato"/>
              <a:ea typeface="Lato"/>
              <a:cs typeface="Lato"/>
              <a:sym typeface="Lato"/>
            </a:endParaRPr>
          </a:p>
          <a:p>
            <a:endParaRPr dirty="0">
              <a:latin typeface="Lato"/>
              <a:ea typeface="Lato"/>
              <a:cs typeface="Lato"/>
              <a:sym typeface="Lato"/>
            </a:endParaRPr>
          </a:p>
        </p:txBody>
      </p:sp>
    </p:spTree>
    <p:extLst>
      <p:ext uri="{BB962C8B-B14F-4D97-AF65-F5344CB8AC3E}">
        <p14:creationId xmlns:p14="http://schemas.microsoft.com/office/powerpoint/2010/main" val="1776533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4F7BEE-CE88-47B8-89FC-4D0A7D86FCEA}"/>
              </a:ext>
            </a:extLst>
          </p:cNvPr>
          <p:cNvSpPr/>
          <p:nvPr/>
        </p:nvSpPr>
        <p:spPr>
          <a:xfrm>
            <a:off x="304800" y="268664"/>
            <a:ext cx="11582400" cy="6320672"/>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Google Shape;121;p15">
            <a:extLst>
              <a:ext uri="{FF2B5EF4-FFF2-40B4-BE49-F238E27FC236}">
                <a16:creationId xmlns:a16="http://schemas.microsoft.com/office/drawing/2014/main" id="{69F421EF-A2BF-434D-9647-25E3B1E31B05}"/>
              </a:ext>
            </a:extLst>
          </p:cNvPr>
          <p:cNvSpPr txBox="1"/>
          <p:nvPr/>
        </p:nvSpPr>
        <p:spPr>
          <a:xfrm>
            <a:off x="1170053" y="2345812"/>
            <a:ext cx="7682043" cy="584745"/>
          </a:xfrm>
          <a:prstGeom prst="rect">
            <a:avLst/>
          </a:prstGeom>
          <a:noFill/>
          <a:ln>
            <a:noFill/>
          </a:ln>
        </p:spPr>
        <p:txBody>
          <a:bodyPr spcFirstLastPara="1" wrap="square" lIns="91425" tIns="91425" rIns="91425" bIns="91425" anchor="t" anchorCtr="0">
            <a:spAutoFit/>
          </a:bodyPr>
          <a:lstStyle/>
          <a:p>
            <a:r>
              <a:rPr lang="en" sz="2600" b="1" dirty="0">
                <a:solidFill>
                  <a:srgbClr val="0B5394"/>
                </a:solidFill>
                <a:latin typeface="Questrial"/>
                <a:ea typeface="Questrial"/>
                <a:cs typeface="Questrial"/>
                <a:sym typeface="Questrial"/>
              </a:rPr>
              <a:t>Fitness Function</a:t>
            </a:r>
            <a:endParaRPr sz="2600" b="1" dirty="0">
              <a:solidFill>
                <a:srgbClr val="0B5394"/>
              </a:solidFill>
              <a:latin typeface="Questrial"/>
              <a:ea typeface="Questrial"/>
              <a:cs typeface="Questrial"/>
              <a:sym typeface="Questrial"/>
            </a:endParaRPr>
          </a:p>
        </p:txBody>
      </p:sp>
      <p:sp>
        <p:nvSpPr>
          <p:cNvPr id="4" name="Google Shape;122;p15">
            <a:extLst>
              <a:ext uri="{FF2B5EF4-FFF2-40B4-BE49-F238E27FC236}">
                <a16:creationId xmlns:a16="http://schemas.microsoft.com/office/drawing/2014/main" id="{4368ED47-A4DE-4216-80E5-A30CB4DEF438}"/>
              </a:ext>
            </a:extLst>
          </p:cNvPr>
          <p:cNvSpPr txBox="1"/>
          <p:nvPr/>
        </p:nvSpPr>
        <p:spPr>
          <a:xfrm>
            <a:off x="1170053" y="3267992"/>
            <a:ext cx="8449076" cy="2443716"/>
          </a:xfrm>
          <a:prstGeom prst="rect">
            <a:avLst/>
          </a:prstGeom>
          <a:noFill/>
          <a:ln>
            <a:noFill/>
          </a:ln>
        </p:spPr>
        <p:txBody>
          <a:bodyPr spcFirstLastPara="1" wrap="square" lIns="91425" tIns="91425" rIns="91425" bIns="91425" anchor="t" anchorCtr="0">
            <a:spAutoFit/>
          </a:bodyPr>
          <a:lstStyle/>
          <a:p>
            <a:pPr>
              <a:lnSpc>
                <a:spcPct val="115000"/>
              </a:lnSpc>
            </a:pPr>
            <a:r>
              <a:rPr lang="en" sz="1600" dirty="0">
                <a:latin typeface="Questrial"/>
                <a:ea typeface="Questrial"/>
                <a:cs typeface="Questrial"/>
                <a:sym typeface="Questrial"/>
              </a:rPr>
              <a:t>   F = Revenue + Transaction Cost (⍵) - cost of demand deposit (𝛃) - Total Loss</a:t>
            </a:r>
            <a:r>
              <a:rPr lang="en" sz="1600" b="1" dirty="0">
                <a:latin typeface="Questrial"/>
                <a:ea typeface="Questrial"/>
                <a:cs typeface="Questrial"/>
                <a:sym typeface="Questrial"/>
              </a:rPr>
              <a:t> </a:t>
            </a:r>
            <a:endParaRPr sz="1600" b="1" dirty="0">
              <a:latin typeface="Questrial"/>
              <a:ea typeface="Questrial"/>
              <a:cs typeface="Questrial"/>
              <a:sym typeface="Questrial"/>
            </a:endParaRPr>
          </a:p>
          <a:p>
            <a:pPr>
              <a:lnSpc>
                <a:spcPct val="115000"/>
              </a:lnSpc>
            </a:pPr>
            <a:r>
              <a:rPr lang="en" sz="1600" dirty="0">
                <a:latin typeface="Questrial"/>
                <a:ea typeface="Questrial"/>
                <a:cs typeface="Questrial"/>
                <a:sym typeface="Questrial"/>
              </a:rPr>
              <a:t>   Where,   Revenue=sum(r</a:t>
            </a:r>
            <a:r>
              <a:rPr lang="en" sz="1600" baseline="-25000" dirty="0">
                <a:latin typeface="Questrial"/>
                <a:ea typeface="Questrial"/>
                <a:cs typeface="Questrial"/>
                <a:sym typeface="Questrial"/>
              </a:rPr>
              <a:t>L</a:t>
            </a:r>
            <a:r>
              <a:rPr lang="en" sz="1600" dirty="0">
                <a:latin typeface="Questrial"/>
                <a:ea typeface="Questrial"/>
                <a:cs typeface="Questrial"/>
                <a:sym typeface="Questrial"/>
              </a:rPr>
              <a:t>L-ƛ)</a:t>
            </a:r>
            <a:endParaRPr sz="1600" dirty="0">
              <a:latin typeface="Questrial"/>
              <a:ea typeface="Questrial"/>
              <a:cs typeface="Questrial"/>
              <a:sym typeface="Questrial"/>
            </a:endParaRPr>
          </a:p>
          <a:p>
            <a:pPr indent="457200">
              <a:lnSpc>
                <a:spcPct val="115000"/>
              </a:lnSpc>
            </a:pPr>
            <a:r>
              <a:rPr lang="en" sz="1600" dirty="0">
                <a:latin typeface="Questrial"/>
                <a:ea typeface="Questrial"/>
                <a:cs typeface="Questrial"/>
                <a:sym typeface="Questrial"/>
              </a:rPr>
              <a:t>       Transactional Cost= sum(r</a:t>
            </a:r>
            <a:r>
              <a:rPr lang="en" sz="1600" baseline="-25000" dirty="0">
                <a:latin typeface="Questrial"/>
                <a:ea typeface="Questrial"/>
                <a:cs typeface="Questrial"/>
                <a:sym typeface="Questrial"/>
              </a:rPr>
              <a:t>T</a:t>
            </a:r>
            <a:r>
              <a:rPr lang="en" sz="1600" dirty="0">
                <a:latin typeface="Questrial"/>
                <a:ea typeface="Questrial"/>
                <a:cs typeface="Questrial"/>
                <a:sym typeface="Questrial"/>
              </a:rPr>
              <a:t>T)     </a:t>
            </a:r>
            <a:endParaRPr sz="1600" dirty="0">
              <a:latin typeface="Questrial"/>
              <a:ea typeface="Questrial"/>
              <a:cs typeface="Questrial"/>
              <a:sym typeface="Questrial"/>
            </a:endParaRPr>
          </a:p>
          <a:p>
            <a:pPr indent="457200">
              <a:lnSpc>
                <a:spcPct val="115000"/>
              </a:lnSpc>
            </a:pPr>
            <a:r>
              <a:rPr lang="en" sz="1600" dirty="0">
                <a:latin typeface="Questrial"/>
                <a:ea typeface="Questrial"/>
                <a:cs typeface="Questrial"/>
                <a:sym typeface="Questrial"/>
              </a:rPr>
              <a:t>       T=(1-K)D-L[i]</a:t>
            </a:r>
            <a:endParaRPr sz="1600" dirty="0">
              <a:latin typeface="Questrial"/>
              <a:ea typeface="Questrial"/>
              <a:cs typeface="Questrial"/>
              <a:sym typeface="Questrial"/>
            </a:endParaRPr>
          </a:p>
          <a:p>
            <a:pPr marL="457200">
              <a:lnSpc>
                <a:spcPct val="115000"/>
              </a:lnSpc>
            </a:pPr>
            <a:r>
              <a:rPr lang="en" sz="1600" dirty="0">
                <a:latin typeface="Questrial"/>
                <a:ea typeface="Questrial"/>
                <a:cs typeface="Questrial"/>
                <a:sym typeface="Questrial"/>
              </a:rPr>
              <a:t>       Beta = r</a:t>
            </a:r>
            <a:r>
              <a:rPr lang="en" sz="1600" baseline="-25000" dirty="0">
                <a:latin typeface="Questrial"/>
                <a:ea typeface="Questrial"/>
                <a:cs typeface="Questrial"/>
                <a:sym typeface="Questrial"/>
              </a:rPr>
              <a:t>D</a:t>
            </a:r>
            <a:r>
              <a:rPr lang="en" sz="1600" dirty="0">
                <a:latin typeface="Questrial"/>
                <a:ea typeface="Questrial"/>
                <a:cs typeface="Questrial"/>
                <a:sym typeface="Questrial"/>
              </a:rPr>
              <a:t>D                            </a:t>
            </a:r>
            <a:endParaRPr sz="1600" dirty="0">
              <a:latin typeface="Questrial"/>
              <a:ea typeface="Questrial"/>
              <a:cs typeface="Questrial"/>
              <a:sym typeface="Questrial"/>
            </a:endParaRPr>
          </a:p>
          <a:p>
            <a:pPr marL="457200">
              <a:lnSpc>
                <a:spcPct val="115000"/>
              </a:lnSpc>
            </a:pPr>
            <a:r>
              <a:rPr lang="en" sz="1600" dirty="0">
                <a:latin typeface="Questrial"/>
                <a:ea typeface="Questrial"/>
                <a:cs typeface="Questrial"/>
                <a:sym typeface="Questrial"/>
              </a:rPr>
              <a:t>       Total Loss= sum(	ƛ)</a:t>
            </a:r>
            <a:endParaRPr sz="1600" dirty="0">
              <a:latin typeface="Questrial"/>
              <a:ea typeface="Questrial"/>
              <a:cs typeface="Questrial"/>
              <a:sym typeface="Questrial"/>
            </a:endParaRPr>
          </a:p>
          <a:p>
            <a:pPr marL="457200">
              <a:lnSpc>
                <a:spcPct val="115000"/>
              </a:lnSpc>
            </a:pPr>
            <a:r>
              <a:rPr lang="en" sz="1600" dirty="0">
                <a:latin typeface="Questrial"/>
                <a:ea typeface="Questrial"/>
                <a:cs typeface="Questrial"/>
                <a:sym typeface="Questrial"/>
              </a:rPr>
              <a:t>      *Above summations are over only the customers who have received loan</a:t>
            </a:r>
            <a:endParaRPr sz="1600" dirty="0">
              <a:latin typeface="Questrial"/>
              <a:ea typeface="Questrial"/>
              <a:cs typeface="Questrial"/>
              <a:sym typeface="Questrial"/>
            </a:endParaRPr>
          </a:p>
          <a:p>
            <a:pPr marL="457200"/>
            <a:endParaRPr dirty="0">
              <a:latin typeface="Questrial"/>
              <a:ea typeface="Questrial"/>
              <a:cs typeface="Questrial"/>
              <a:sym typeface="Questrial"/>
            </a:endParaRPr>
          </a:p>
        </p:txBody>
      </p:sp>
      <p:sp>
        <p:nvSpPr>
          <p:cNvPr id="5" name="Google Shape;123;p15">
            <a:extLst>
              <a:ext uri="{FF2B5EF4-FFF2-40B4-BE49-F238E27FC236}">
                <a16:creationId xmlns:a16="http://schemas.microsoft.com/office/drawing/2014/main" id="{9F630385-10E3-463D-8A41-4218ADFA9C00}"/>
              </a:ext>
            </a:extLst>
          </p:cNvPr>
          <p:cNvSpPr txBox="1"/>
          <p:nvPr/>
        </p:nvSpPr>
        <p:spPr>
          <a:xfrm>
            <a:off x="1051904" y="869634"/>
            <a:ext cx="9114072" cy="1138743"/>
          </a:xfrm>
          <a:prstGeom prst="rect">
            <a:avLst/>
          </a:prstGeom>
          <a:noFill/>
          <a:ln>
            <a:noFill/>
          </a:ln>
        </p:spPr>
        <p:txBody>
          <a:bodyPr spcFirstLastPara="1" wrap="square" lIns="91425" tIns="91425" rIns="91425" bIns="91425" anchor="t" anchorCtr="0">
            <a:spAutoFit/>
          </a:bodyPr>
          <a:lstStyle/>
          <a:p>
            <a:r>
              <a:rPr lang="en" sz="2600" b="1" dirty="0">
                <a:solidFill>
                  <a:srgbClr val="0B5394"/>
                </a:solidFill>
                <a:latin typeface="Questrial"/>
                <a:ea typeface="Questrial"/>
                <a:cs typeface="Questrial"/>
                <a:sym typeface="Questrial"/>
              </a:rPr>
              <a:t>Chromosome Encoding:</a:t>
            </a:r>
            <a:r>
              <a:rPr lang="en" sz="2000" dirty="0">
                <a:latin typeface="Questrial"/>
                <a:ea typeface="Questrial"/>
                <a:cs typeface="Questrial"/>
                <a:sym typeface="Questrial"/>
              </a:rPr>
              <a:t> </a:t>
            </a:r>
            <a:endParaRPr lang="en-US" sz="2000" dirty="0">
              <a:latin typeface="Questrial"/>
              <a:ea typeface="Questrial"/>
              <a:cs typeface="Questrial"/>
              <a:sym typeface="Questrial"/>
            </a:endParaRPr>
          </a:p>
          <a:p>
            <a:r>
              <a:rPr lang="en" sz="2000" dirty="0">
                <a:latin typeface="Questrial"/>
                <a:ea typeface="Questrial"/>
                <a:cs typeface="Questrial"/>
                <a:sym typeface="Questrial"/>
              </a:rPr>
              <a:t>				</a:t>
            </a:r>
            <a:endParaRPr lang="en-US" sz="2000" dirty="0">
              <a:latin typeface="Questrial"/>
              <a:ea typeface="Questrial"/>
              <a:cs typeface="Questrial"/>
              <a:sym typeface="Questrial"/>
            </a:endParaRPr>
          </a:p>
          <a:p>
            <a:r>
              <a:rPr lang="en-US" sz="1600" dirty="0">
                <a:latin typeface="Questrial"/>
                <a:ea typeface="Questrial"/>
                <a:cs typeface="Questrial"/>
                <a:sym typeface="Questrial"/>
              </a:rPr>
              <a:t>Binary string whose length = number of loan applicants</a:t>
            </a:r>
          </a:p>
        </p:txBody>
      </p:sp>
    </p:spTree>
    <p:extLst>
      <p:ext uri="{BB962C8B-B14F-4D97-AF65-F5344CB8AC3E}">
        <p14:creationId xmlns:p14="http://schemas.microsoft.com/office/powerpoint/2010/main" val="486264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4F7BEE-CE88-47B8-89FC-4D0A7D86FCEA}"/>
              </a:ext>
            </a:extLst>
          </p:cNvPr>
          <p:cNvSpPr/>
          <p:nvPr/>
        </p:nvSpPr>
        <p:spPr>
          <a:xfrm>
            <a:off x="304800" y="268664"/>
            <a:ext cx="11582400" cy="6320672"/>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Google Shape;138;p17">
            <a:extLst>
              <a:ext uri="{FF2B5EF4-FFF2-40B4-BE49-F238E27FC236}">
                <a16:creationId xmlns:a16="http://schemas.microsoft.com/office/drawing/2014/main" id="{16E20967-49CA-4E67-AF17-09D47C2DF046}"/>
              </a:ext>
            </a:extLst>
          </p:cNvPr>
          <p:cNvSpPr txBox="1">
            <a:spLocks noGrp="1"/>
          </p:cNvSpPr>
          <p:nvPr/>
        </p:nvSpPr>
        <p:spPr>
          <a:xfrm>
            <a:off x="1369590" y="482764"/>
            <a:ext cx="6462600" cy="534000"/>
          </a:xfrm>
          <a:prstGeom prst="rect">
            <a:avLst/>
          </a:prstGeom>
          <a:noFill/>
          <a:ln>
            <a:noFill/>
          </a:ln>
        </p:spPr>
        <p:txBody>
          <a:bodyPr spcFirstLastPara="1" wrap="square" lIns="118400" tIns="118400" rIns="118400" bIns="1184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4100"/>
              <a:buFont typeface="Raleway"/>
              <a:buNone/>
              <a:defRPr sz="41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4100"/>
              <a:buFont typeface="Raleway"/>
              <a:buNone/>
              <a:defRPr sz="41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4100"/>
              <a:buFont typeface="Raleway"/>
              <a:buNone/>
              <a:defRPr sz="41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4100"/>
              <a:buFont typeface="Raleway"/>
              <a:buNone/>
              <a:defRPr sz="41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4100"/>
              <a:buFont typeface="Raleway"/>
              <a:buNone/>
              <a:defRPr sz="41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4100"/>
              <a:buFont typeface="Raleway"/>
              <a:buNone/>
              <a:defRPr sz="41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4100"/>
              <a:buFont typeface="Raleway"/>
              <a:buNone/>
              <a:defRPr sz="41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4100"/>
              <a:buFont typeface="Raleway"/>
              <a:buNone/>
              <a:defRPr sz="41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4100"/>
              <a:buFont typeface="Raleway"/>
              <a:buNone/>
              <a:defRPr sz="4100" b="0" i="0" u="none" strike="noStrike" cap="none">
                <a:solidFill>
                  <a:schemeClr val="accent6"/>
                </a:solidFill>
                <a:latin typeface="Raleway"/>
                <a:ea typeface="Raleway"/>
                <a:cs typeface="Raleway"/>
                <a:sym typeface="Raleway"/>
              </a:defRPr>
            </a:lvl9pPr>
          </a:lstStyle>
          <a:p>
            <a:pPr marL="0" lvl="0" indent="0" algn="l" rtl="0">
              <a:spcBef>
                <a:spcPts val="0"/>
              </a:spcBef>
              <a:spcAft>
                <a:spcPts val="0"/>
              </a:spcAft>
              <a:buNone/>
            </a:pPr>
            <a:r>
              <a:rPr lang="en" sz="3000" b="1" dirty="0">
                <a:solidFill>
                  <a:srgbClr val="0B5394"/>
                </a:solidFill>
                <a:latin typeface="Questrial"/>
                <a:ea typeface="Questrial"/>
                <a:cs typeface="Questrial"/>
                <a:sym typeface="Questrial"/>
              </a:rPr>
              <a:t>Data Overview</a:t>
            </a:r>
            <a:endParaRPr sz="3000" b="1" dirty="0">
              <a:solidFill>
                <a:srgbClr val="0B5394"/>
              </a:solidFill>
              <a:latin typeface="Questrial"/>
              <a:ea typeface="Questrial"/>
              <a:cs typeface="Questrial"/>
              <a:sym typeface="Questrial"/>
            </a:endParaRPr>
          </a:p>
        </p:txBody>
      </p:sp>
      <p:pic>
        <p:nvPicPr>
          <p:cNvPr id="4" name="table">
            <a:extLst>
              <a:ext uri="{FF2B5EF4-FFF2-40B4-BE49-F238E27FC236}">
                <a16:creationId xmlns:a16="http://schemas.microsoft.com/office/drawing/2014/main" id="{3B33F2B2-4263-40B6-9558-63D62D7DF59B}"/>
              </a:ext>
            </a:extLst>
          </p:cNvPr>
          <p:cNvPicPr>
            <a:picLocks noChangeAspect="1"/>
          </p:cNvPicPr>
          <p:nvPr/>
        </p:nvPicPr>
        <p:blipFill>
          <a:blip r:embed="rId2"/>
          <a:stretch>
            <a:fillRect/>
          </a:stretch>
        </p:blipFill>
        <p:spPr>
          <a:xfrm>
            <a:off x="1232040" y="1108866"/>
            <a:ext cx="8526650" cy="2627910"/>
          </a:xfrm>
          <a:prstGeom prst="rect">
            <a:avLst/>
          </a:prstGeom>
        </p:spPr>
      </p:pic>
      <p:sp>
        <p:nvSpPr>
          <p:cNvPr id="5" name="Google Shape;142;p17">
            <a:extLst>
              <a:ext uri="{FF2B5EF4-FFF2-40B4-BE49-F238E27FC236}">
                <a16:creationId xmlns:a16="http://schemas.microsoft.com/office/drawing/2014/main" id="{603EE908-4287-4A0D-91F0-E6880948F9F1}"/>
              </a:ext>
            </a:extLst>
          </p:cNvPr>
          <p:cNvSpPr txBox="1"/>
          <p:nvPr/>
        </p:nvSpPr>
        <p:spPr>
          <a:xfrm>
            <a:off x="1232040" y="3920980"/>
            <a:ext cx="6737700" cy="646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000" b="1" dirty="0">
                <a:solidFill>
                  <a:srgbClr val="0B5394"/>
                </a:solidFill>
                <a:latin typeface="Questrial"/>
                <a:ea typeface="Questrial"/>
                <a:cs typeface="Questrial"/>
                <a:sym typeface="Questrial"/>
              </a:rPr>
              <a:t>Parameters chosen:</a:t>
            </a:r>
            <a:endParaRPr sz="3000" b="1" dirty="0">
              <a:solidFill>
                <a:srgbClr val="0B5394"/>
              </a:solidFill>
              <a:latin typeface="Questrial"/>
              <a:ea typeface="Questrial"/>
              <a:cs typeface="Questrial"/>
              <a:sym typeface="Questrial"/>
            </a:endParaRPr>
          </a:p>
        </p:txBody>
      </p:sp>
      <p:cxnSp>
        <p:nvCxnSpPr>
          <p:cNvPr id="6" name="Google Shape;143;p17">
            <a:extLst>
              <a:ext uri="{FF2B5EF4-FFF2-40B4-BE49-F238E27FC236}">
                <a16:creationId xmlns:a16="http://schemas.microsoft.com/office/drawing/2014/main" id="{43F51357-0533-4892-B750-F1ED856F4F48}"/>
              </a:ext>
            </a:extLst>
          </p:cNvPr>
          <p:cNvCxnSpPr/>
          <p:nvPr/>
        </p:nvCxnSpPr>
        <p:spPr>
          <a:xfrm>
            <a:off x="1503531" y="4469629"/>
            <a:ext cx="3444000" cy="0"/>
          </a:xfrm>
          <a:prstGeom prst="straightConnector1">
            <a:avLst/>
          </a:prstGeom>
          <a:noFill/>
          <a:ln w="38100" cap="flat" cmpd="sng">
            <a:solidFill>
              <a:srgbClr val="0B5394"/>
            </a:solidFill>
            <a:prstDash val="solid"/>
            <a:round/>
            <a:headEnd type="none" w="med" len="med"/>
            <a:tailEnd type="none" w="med" len="med"/>
          </a:ln>
        </p:spPr>
      </p:cxnSp>
      <p:sp>
        <p:nvSpPr>
          <p:cNvPr id="7" name="Google Shape;144;p17">
            <a:extLst>
              <a:ext uri="{FF2B5EF4-FFF2-40B4-BE49-F238E27FC236}">
                <a16:creationId xmlns:a16="http://schemas.microsoft.com/office/drawing/2014/main" id="{1335EDDD-D9A7-4C75-87AD-6ACEC0DD0779}"/>
              </a:ext>
            </a:extLst>
          </p:cNvPr>
          <p:cNvSpPr txBox="1"/>
          <p:nvPr/>
        </p:nvSpPr>
        <p:spPr>
          <a:xfrm>
            <a:off x="1232040" y="4724158"/>
            <a:ext cx="8445600" cy="184662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42900" algn="l" rtl="0">
              <a:lnSpc>
                <a:spcPct val="150000"/>
              </a:lnSpc>
              <a:spcBef>
                <a:spcPts val="0"/>
              </a:spcBef>
              <a:spcAft>
                <a:spcPts val="0"/>
              </a:spcAft>
              <a:buSzPts val="1800"/>
              <a:buFont typeface="Questrial"/>
              <a:buAutoNum type="arabicPeriod"/>
            </a:pPr>
            <a:r>
              <a:rPr lang="en" sz="1800" dirty="0">
                <a:latin typeface="Questrial"/>
                <a:ea typeface="Questrial"/>
                <a:cs typeface="Questrial"/>
                <a:sym typeface="Questrial"/>
              </a:rPr>
              <a:t>Population Size: 10</a:t>
            </a:r>
            <a:endParaRPr sz="1800" dirty="0">
              <a:latin typeface="Questrial"/>
              <a:ea typeface="Questrial"/>
              <a:cs typeface="Questrial"/>
              <a:sym typeface="Questrial"/>
            </a:endParaRPr>
          </a:p>
          <a:p>
            <a:pPr marL="457200" lvl="0" indent="-342900" algn="l" rtl="0">
              <a:lnSpc>
                <a:spcPct val="150000"/>
              </a:lnSpc>
              <a:spcBef>
                <a:spcPts val="0"/>
              </a:spcBef>
              <a:spcAft>
                <a:spcPts val="0"/>
              </a:spcAft>
              <a:buSzPts val="1800"/>
              <a:buFont typeface="Questrial"/>
              <a:buAutoNum type="arabicPeriod"/>
            </a:pPr>
            <a:r>
              <a:rPr lang="en" sz="1800" dirty="0">
                <a:latin typeface="Questrial"/>
                <a:ea typeface="Questrial"/>
                <a:cs typeface="Questrial"/>
                <a:sym typeface="Questrial"/>
              </a:rPr>
              <a:t>Cross Over Probability: 0.8</a:t>
            </a:r>
            <a:endParaRPr sz="1800" dirty="0">
              <a:latin typeface="Questrial"/>
              <a:ea typeface="Questrial"/>
              <a:cs typeface="Questrial"/>
              <a:sym typeface="Questrial"/>
            </a:endParaRPr>
          </a:p>
          <a:p>
            <a:pPr marL="457200" lvl="0" indent="-342900" algn="l" rtl="0">
              <a:lnSpc>
                <a:spcPct val="150000"/>
              </a:lnSpc>
              <a:spcBef>
                <a:spcPts val="0"/>
              </a:spcBef>
              <a:spcAft>
                <a:spcPts val="0"/>
              </a:spcAft>
              <a:buSzPts val="1800"/>
              <a:buFont typeface="Questrial"/>
              <a:buAutoNum type="arabicPeriod"/>
            </a:pPr>
            <a:r>
              <a:rPr lang="en" sz="1800" dirty="0">
                <a:latin typeface="Questrial"/>
                <a:ea typeface="Questrial"/>
                <a:cs typeface="Questrial"/>
                <a:sym typeface="Questrial"/>
              </a:rPr>
              <a:t>Mutation Probability: 0.006</a:t>
            </a:r>
            <a:endParaRPr sz="1800" dirty="0">
              <a:latin typeface="Questrial"/>
              <a:ea typeface="Questrial"/>
              <a:cs typeface="Questrial"/>
              <a:sym typeface="Questrial"/>
            </a:endParaRPr>
          </a:p>
          <a:p>
            <a:pPr marL="457200" lvl="0" indent="-342900" algn="l" rtl="0">
              <a:lnSpc>
                <a:spcPct val="150000"/>
              </a:lnSpc>
              <a:spcBef>
                <a:spcPts val="0"/>
              </a:spcBef>
              <a:spcAft>
                <a:spcPts val="0"/>
              </a:spcAft>
              <a:buSzPts val="1800"/>
              <a:buFont typeface="Questrial"/>
              <a:buAutoNum type="arabicPeriod"/>
            </a:pPr>
            <a:r>
              <a:rPr lang="en" sz="1800" dirty="0">
                <a:latin typeface="Questrial"/>
                <a:ea typeface="Questrial"/>
                <a:cs typeface="Questrial"/>
                <a:sym typeface="Questrial"/>
              </a:rPr>
              <a:t>Max Iterations: 50</a:t>
            </a:r>
            <a:endParaRPr sz="1800" dirty="0">
              <a:latin typeface="Questrial"/>
              <a:ea typeface="Questrial"/>
              <a:cs typeface="Questrial"/>
              <a:sym typeface="Questrial"/>
            </a:endParaRPr>
          </a:p>
        </p:txBody>
      </p:sp>
    </p:spTree>
    <p:extLst>
      <p:ext uri="{BB962C8B-B14F-4D97-AF65-F5344CB8AC3E}">
        <p14:creationId xmlns:p14="http://schemas.microsoft.com/office/powerpoint/2010/main" val="2862470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4F7BEE-CE88-47B8-89FC-4D0A7D86FCEA}"/>
              </a:ext>
            </a:extLst>
          </p:cNvPr>
          <p:cNvSpPr/>
          <p:nvPr/>
        </p:nvSpPr>
        <p:spPr>
          <a:xfrm>
            <a:off x="304800" y="268664"/>
            <a:ext cx="11582400" cy="6320672"/>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6000"/>
              </a:lnSpc>
              <a:spcAft>
                <a:spcPts val="800"/>
              </a:spcAft>
            </a:pPr>
            <a:r>
              <a:rPr lang="en-IN" sz="1800" b="1" dirty="0">
                <a:effectLst/>
                <a:latin typeface="Avenir Next LT Pro" panose="020B0504020202020204" pitchFamily="34" charset="0"/>
                <a:ea typeface="Calibri" panose="020F0502020204030204" pitchFamily="34" charset="0"/>
                <a:cs typeface="Times New Roman" panose="02020603050405020304" pitchFamily="18" charset="0"/>
              </a:rPr>
              <a:t>Approach for Genetic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b="1" dirty="0">
                <a:effectLst/>
                <a:latin typeface="Avenir Next LT Pro" panose="020B0504020202020204" pitchFamily="34" charset="0"/>
                <a:ea typeface="Calibri" panose="020F0502020204030204" pitchFamily="34" charset="0"/>
                <a:cs typeface="Times New Roman" panose="02020603050405020304" pitchFamily="18" charset="0"/>
              </a:rPr>
              <a:t>Steps: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mj-lt"/>
              <a:buAutoNum type="arabicPeriod"/>
            </a:pPr>
            <a:r>
              <a:rPr lang="en-IN" sz="1800" dirty="0">
                <a:effectLst/>
                <a:latin typeface="Avenir Next LT Pro" panose="020B0504020202020204" pitchFamily="34" charset="0"/>
                <a:ea typeface="Calibri" panose="020F0502020204030204" pitchFamily="34" charset="0"/>
                <a:cs typeface="Times New Roman" panose="02020603050405020304" pitchFamily="18" charset="0"/>
              </a:rPr>
              <a:t>Initialisation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mj-lt"/>
              <a:buAutoNum type="arabicPeriod"/>
            </a:pPr>
            <a:r>
              <a:rPr lang="en-IN" sz="1800" dirty="0">
                <a:effectLst/>
                <a:latin typeface="Avenir Next LT Pro" panose="020B0504020202020204" pitchFamily="34" charset="0"/>
                <a:ea typeface="Calibri" panose="020F0502020204030204" pitchFamily="34" charset="0"/>
                <a:cs typeface="Times New Roman" panose="02020603050405020304" pitchFamily="18" charset="0"/>
              </a:rPr>
              <a:t>Roulette wheel selection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mj-lt"/>
              <a:buAutoNum type="arabicPeriod"/>
            </a:pPr>
            <a:r>
              <a:rPr lang="en-IN" sz="1800" dirty="0">
                <a:effectLst/>
                <a:latin typeface="Avenir Next LT Pro" panose="020B0504020202020204" pitchFamily="34" charset="0"/>
                <a:ea typeface="Calibri" panose="020F0502020204030204" pitchFamily="34" charset="0"/>
                <a:cs typeface="Times New Roman" panose="02020603050405020304" pitchFamily="18" charset="0"/>
              </a:rPr>
              <a:t>Crossover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mj-lt"/>
              <a:buAutoNum type="arabicPeriod"/>
            </a:pPr>
            <a:r>
              <a:rPr lang="en-IN" sz="1800" dirty="0">
                <a:effectLst/>
                <a:latin typeface="Avenir Next LT Pro" panose="020B0504020202020204" pitchFamily="34" charset="0"/>
                <a:ea typeface="Calibri" panose="020F0502020204030204" pitchFamily="34" charset="0"/>
                <a:cs typeface="Times New Roman" panose="02020603050405020304" pitchFamily="18" charset="0"/>
              </a:rPr>
              <a:t>Mutation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mj-lt"/>
              <a:buAutoNum type="arabicPeriod"/>
            </a:pPr>
            <a:r>
              <a:rPr lang="en-IN" sz="1800" dirty="0">
                <a:effectLst/>
                <a:latin typeface="Avenir Next LT Pro" panose="020B0504020202020204" pitchFamily="34" charset="0"/>
                <a:ea typeface="Calibri" panose="020F0502020204030204" pitchFamily="34" charset="0"/>
                <a:cs typeface="Times New Roman" panose="02020603050405020304" pitchFamily="18" charset="0"/>
              </a:rPr>
              <a:t>Stopping criteria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FC84A88A-AFB3-49FB-BA71-AF25342F5C8D}"/>
              </a:ext>
            </a:extLst>
          </p:cNvPr>
          <p:cNvSpPr txBox="1"/>
          <p:nvPr/>
        </p:nvSpPr>
        <p:spPr>
          <a:xfrm>
            <a:off x="1281953" y="865006"/>
            <a:ext cx="7386918" cy="1356077"/>
          </a:xfrm>
          <a:prstGeom prst="rect">
            <a:avLst/>
          </a:prstGeom>
          <a:noFill/>
        </p:spPr>
        <p:txBody>
          <a:bodyPr wrap="square">
            <a:spAutoFit/>
          </a:bodyPr>
          <a:lstStyle/>
          <a:p>
            <a:pPr>
              <a:lnSpc>
                <a:spcPct val="106000"/>
              </a:lnSpc>
              <a:spcAft>
                <a:spcPts val="800"/>
              </a:spcAft>
            </a:pPr>
            <a:r>
              <a:rPr lang="en-IN" sz="1800" dirty="0">
                <a:effectLst/>
                <a:latin typeface="Questrial" pitchFamily="2" charset="0"/>
                <a:ea typeface="Questrial" pitchFamily="2" charset="0"/>
                <a:cs typeface="Questrial" pitchFamily="2" charset="0"/>
              </a:rPr>
              <a:t>My submission contains 3 metaheuristic algorithms</a:t>
            </a:r>
          </a:p>
          <a:p>
            <a:pPr marL="342900" lvl="0" indent="-342900">
              <a:lnSpc>
                <a:spcPct val="106000"/>
              </a:lnSpc>
              <a:buFont typeface="+mj-lt"/>
              <a:buAutoNum type="arabicPeriod"/>
            </a:pPr>
            <a:r>
              <a:rPr lang="en-IN" sz="1800" dirty="0">
                <a:effectLst/>
                <a:latin typeface="Questrial" pitchFamily="2" charset="0"/>
                <a:ea typeface="Questrial" pitchFamily="2" charset="0"/>
                <a:cs typeface="Questrial" pitchFamily="2" charset="0"/>
              </a:rPr>
              <a:t>Genetic Algorithm</a:t>
            </a:r>
          </a:p>
          <a:p>
            <a:pPr marL="342900" lvl="0" indent="-342900">
              <a:lnSpc>
                <a:spcPct val="106000"/>
              </a:lnSpc>
              <a:buFont typeface="+mj-lt"/>
              <a:buAutoNum type="arabicPeriod"/>
            </a:pPr>
            <a:r>
              <a:rPr lang="en-IN" sz="1800" dirty="0">
                <a:effectLst/>
                <a:latin typeface="Questrial" pitchFamily="2" charset="0"/>
                <a:ea typeface="Questrial" pitchFamily="2" charset="0"/>
                <a:cs typeface="Questrial" pitchFamily="2" charset="0"/>
              </a:rPr>
              <a:t>Simulated Annealing</a:t>
            </a:r>
          </a:p>
          <a:p>
            <a:pPr marL="342900" lvl="0" indent="-342900">
              <a:lnSpc>
                <a:spcPct val="106000"/>
              </a:lnSpc>
              <a:spcAft>
                <a:spcPts val="800"/>
              </a:spcAft>
              <a:buFont typeface="+mj-lt"/>
              <a:buAutoNum type="arabicPeriod"/>
            </a:pPr>
            <a:r>
              <a:rPr lang="en-IN" sz="1800" dirty="0">
                <a:effectLst/>
                <a:latin typeface="Questrial" pitchFamily="2" charset="0"/>
                <a:ea typeface="Questrial" pitchFamily="2" charset="0"/>
                <a:cs typeface="Questrial" pitchFamily="2" charset="0"/>
              </a:rPr>
              <a:t>Amalgamation of Genetic algorithm and Simulated annealing</a:t>
            </a:r>
          </a:p>
        </p:txBody>
      </p:sp>
      <p:sp>
        <p:nvSpPr>
          <p:cNvPr id="6" name="TextBox 5">
            <a:extLst>
              <a:ext uri="{FF2B5EF4-FFF2-40B4-BE49-F238E27FC236}">
                <a16:creationId xmlns:a16="http://schemas.microsoft.com/office/drawing/2014/main" id="{71A00FDE-A60F-4A4D-9E0E-C61117F739C4}"/>
              </a:ext>
            </a:extLst>
          </p:cNvPr>
          <p:cNvSpPr txBox="1"/>
          <p:nvPr/>
        </p:nvSpPr>
        <p:spPr>
          <a:xfrm>
            <a:off x="1281952" y="2888397"/>
            <a:ext cx="6589059" cy="2433808"/>
          </a:xfrm>
          <a:prstGeom prst="rect">
            <a:avLst/>
          </a:prstGeom>
          <a:noFill/>
        </p:spPr>
        <p:txBody>
          <a:bodyPr wrap="square">
            <a:spAutoFit/>
          </a:bodyPr>
          <a:lstStyle/>
          <a:p>
            <a:pPr>
              <a:lnSpc>
                <a:spcPct val="106000"/>
              </a:lnSpc>
              <a:spcAft>
                <a:spcPts val="800"/>
              </a:spcAft>
            </a:pPr>
            <a:r>
              <a:rPr lang="en-IN" sz="2400" b="1" dirty="0">
                <a:solidFill>
                  <a:schemeClr val="accent1">
                    <a:lumMod val="75000"/>
                  </a:schemeClr>
                </a:solidFill>
                <a:effectLst/>
                <a:latin typeface="Questrial" pitchFamily="2" charset="0"/>
                <a:ea typeface="Questrial" pitchFamily="2" charset="0"/>
                <a:cs typeface="Questrial" pitchFamily="2" charset="0"/>
              </a:rPr>
              <a:t>Approach for Genetic algorithm:</a:t>
            </a:r>
            <a:endParaRPr lang="en-IN" sz="2000" dirty="0">
              <a:solidFill>
                <a:schemeClr val="accent1">
                  <a:lumMod val="75000"/>
                </a:schemeClr>
              </a:solidFill>
              <a:effectLst/>
              <a:latin typeface="Questrial" pitchFamily="2" charset="0"/>
              <a:ea typeface="Questrial" pitchFamily="2" charset="0"/>
              <a:cs typeface="Questrial" pitchFamily="2" charset="0"/>
            </a:endParaRPr>
          </a:p>
          <a:p>
            <a:pPr>
              <a:lnSpc>
                <a:spcPct val="106000"/>
              </a:lnSpc>
              <a:spcAft>
                <a:spcPts val="800"/>
              </a:spcAft>
            </a:pPr>
            <a:r>
              <a:rPr lang="en-IN" sz="1800" b="1" dirty="0">
                <a:solidFill>
                  <a:schemeClr val="accent1">
                    <a:lumMod val="75000"/>
                  </a:schemeClr>
                </a:solidFill>
                <a:effectLst/>
                <a:latin typeface="Questrial" pitchFamily="2" charset="0"/>
                <a:ea typeface="Questrial" pitchFamily="2" charset="0"/>
                <a:cs typeface="Questrial" pitchFamily="2" charset="0"/>
              </a:rPr>
              <a:t>Steps:</a:t>
            </a:r>
            <a:endParaRPr lang="en-IN" sz="1800" dirty="0">
              <a:solidFill>
                <a:schemeClr val="accent1">
                  <a:lumMod val="75000"/>
                </a:schemeClr>
              </a:solidFill>
              <a:effectLst/>
              <a:latin typeface="Questrial" pitchFamily="2" charset="0"/>
              <a:ea typeface="Questrial" pitchFamily="2" charset="0"/>
              <a:cs typeface="Questrial" pitchFamily="2" charset="0"/>
            </a:endParaRPr>
          </a:p>
          <a:p>
            <a:pPr marL="342900" lvl="0" indent="-342900">
              <a:lnSpc>
                <a:spcPct val="106000"/>
              </a:lnSpc>
              <a:buFont typeface="+mj-lt"/>
              <a:buAutoNum type="arabicPeriod"/>
            </a:pPr>
            <a:r>
              <a:rPr lang="en-IN" sz="1800" dirty="0">
                <a:effectLst/>
                <a:latin typeface="Questrial" pitchFamily="2" charset="0"/>
                <a:ea typeface="Questrial" pitchFamily="2" charset="0"/>
                <a:cs typeface="Questrial" pitchFamily="2" charset="0"/>
              </a:rPr>
              <a:t>Initialisation</a:t>
            </a:r>
          </a:p>
          <a:p>
            <a:pPr marL="342900" lvl="0" indent="-342900">
              <a:lnSpc>
                <a:spcPct val="106000"/>
              </a:lnSpc>
              <a:buFont typeface="+mj-lt"/>
              <a:buAutoNum type="arabicPeriod"/>
            </a:pPr>
            <a:r>
              <a:rPr lang="en-IN" sz="1800" dirty="0">
                <a:effectLst/>
                <a:latin typeface="Questrial" pitchFamily="2" charset="0"/>
                <a:ea typeface="Questrial" pitchFamily="2" charset="0"/>
                <a:cs typeface="Questrial" pitchFamily="2" charset="0"/>
              </a:rPr>
              <a:t>Roulette wheel selection</a:t>
            </a:r>
          </a:p>
          <a:p>
            <a:pPr marL="342900" lvl="0" indent="-342900">
              <a:lnSpc>
                <a:spcPct val="106000"/>
              </a:lnSpc>
              <a:buFont typeface="+mj-lt"/>
              <a:buAutoNum type="arabicPeriod"/>
            </a:pPr>
            <a:r>
              <a:rPr lang="en-IN" sz="1800" dirty="0">
                <a:effectLst/>
                <a:latin typeface="Questrial" pitchFamily="2" charset="0"/>
                <a:ea typeface="Questrial" pitchFamily="2" charset="0"/>
                <a:cs typeface="Questrial" pitchFamily="2" charset="0"/>
              </a:rPr>
              <a:t>Crossover</a:t>
            </a:r>
          </a:p>
          <a:p>
            <a:pPr marL="342900" lvl="0" indent="-342900">
              <a:lnSpc>
                <a:spcPct val="106000"/>
              </a:lnSpc>
              <a:buFont typeface="+mj-lt"/>
              <a:buAutoNum type="arabicPeriod"/>
            </a:pPr>
            <a:r>
              <a:rPr lang="en-IN" sz="1800" dirty="0">
                <a:effectLst/>
                <a:latin typeface="Questrial" pitchFamily="2" charset="0"/>
                <a:ea typeface="Questrial" pitchFamily="2" charset="0"/>
                <a:cs typeface="Questrial" pitchFamily="2" charset="0"/>
              </a:rPr>
              <a:t>Mutation</a:t>
            </a:r>
          </a:p>
          <a:p>
            <a:pPr marL="342900" lvl="0" indent="-342900">
              <a:lnSpc>
                <a:spcPct val="106000"/>
              </a:lnSpc>
              <a:spcAft>
                <a:spcPts val="800"/>
              </a:spcAft>
              <a:buFont typeface="+mj-lt"/>
              <a:buAutoNum type="arabicPeriod"/>
            </a:pPr>
            <a:r>
              <a:rPr lang="en-IN" sz="1800" dirty="0">
                <a:effectLst/>
                <a:latin typeface="Questrial" pitchFamily="2" charset="0"/>
                <a:ea typeface="Questrial" pitchFamily="2" charset="0"/>
                <a:cs typeface="Questrial" pitchFamily="2" charset="0"/>
              </a:rPr>
              <a:t>Stopping criteria</a:t>
            </a:r>
          </a:p>
        </p:txBody>
      </p:sp>
    </p:spTree>
    <p:extLst>
      <p:ext uri="{BB962C8B-B14F-4D97-AF65-F5344CB8AC3E}">
        <p14:creationId xmlns:p14="http://schemas.microsoft.com/office/powerpoint/2010/main" val="232675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4F7BEE-CE88-47B8-89FC-4D0A7D86FCEA}"/>
              </a:ext>
            </a:extLst>
          </p:cNvPr>
          <p:cNvSpPr/>
          <p:nvPr/>
        </p:nvSpPr>
        <p:spPr>
          <a:xfrm>
            <a:off x="304800" y="268664"/>
            <a:ext cx="11582400" cy="6320672"/>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3" name="Picture 2">
            <a:extLst>
              <a:ext uri="{FF2B5EF4-FFF2-40B4-BE49-F238E27FC236}">
                <a16:creationId xmlns:a16="http://schemas.microsoft.com/office/drawing/2014/main" id="{F3AABA85-B6A8-41EC-84B3-94B1AF8CA0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6170" y="720090"/>
            <a:ext cx="4899660" cy="5417820"/>
          </a:xfrm>
          <a:prstGeom prst="rect">
            <a:avLst/>
          </a:prstGeom>
          <a:noFill/>
          <a:ln>
            <a:noFill/>
          </a:ln>
        </p:spPr>
      </p:pic>
      <p:sp>
        <p:nvSpPr>
          <p:cNvPr id="5" name="TextBox 4">
            <a:extLst>
              <a:ext uri="{FF2B5EF4-FFF2-40B4-BE49-F238E27FC236}">
                <a16:creationId xmlns:a16="http://schemas.microsoft.com/office/drawing/2014/main" id="{55784D76-3201-4EE2-82A5-0FB95DFCB0B6}"/>
              </a:ext>
            </a:extLst>
          </p:cNvPr>
          <p:cNvSpPr txBox="1"/>
          <p:nvPr/>
        </p:nvSpPr>
        <p:spPr>
          <a:xfrm>
            <a:off x="797859" y="347424"/>
            <a:ext cx="6096000" cy="399789"/>
          </a:xfrm>
          <a:prstGeom prst="rect">
            <a:avLst/>
          </a:prstGeom>
          <a:noFill/>
        </p:spPr>
        <p:txBody>
          <a:bodyPr wrap="square">
            <a:spAutoFit/>
          </a:bodyPr>
          <a:lstStyle/>
          <a:p>
            <a:pPr>
              <a:lnSpc>
                <a:spcPct val="106000"/>
              </a:lnSpc>
              <a:spcAft>
                <a:spcPts val="800"/>
              </a:spcAft>
            </a:pPr>
            <a:r>
              <a:rPr lang="en-IN" sz="2000" b="1" dirty="0">
                <a:solidFill>
                  <a:schemeClr val="accent1">
                    <a:lumMod val="75000"/>
                  </a:schemeClr>
                </a:solidFill>
                <a:effectLst/>
                <a:latin typeface="Questrial" pitchFamily="2" charset="0"/>
                <a:ea typeface="Questrial" pitchFamily="2" charset="0"/>
                <a:cs typeface="Questrial" pitchFamily="2" charset="0"/>
              </a:rPr>
              <a:t>Flow Chart: At any iteration</a:t>
            </a:r>
            <a:endParaRPr lang="en-IN" sz="2000" dirty="0">
              <a:solidFill>
                <a:schemeClr val="accent1">
                  <a:lumMod val="75000"/>
                </a:schemeClr>
              </a:solidFill>
              <a:effectLst/>
              <a:latin typeface="Questrial" pitchFamily="2" charset="0"/>
              <a:ea typeface="Questrial" pitchFamily="2" charset="0"/>
              <a:cs typeface="Questrial" pitchFamily="2" charset="0"/>
            </a:endParaRPr>
          </a:p>
        </p:txBody>
      </p:sp>
    </p:spTree>
    <p:extLst>
      <p:ext uri="{BB962C8B-B14F-4D97-AF65-F5344CB8AC3E}">
        <p14:creationId xmlns:p14="http://schemas.microsoft.com/office/powerpoint/2010/main" val="809153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4F7BEE-CE88-47B8-89FC-4D0A7D86FCEA}"/>
              </a:ext>
            </a:extLst>
          </p:cNvPr>
          <p:cNvSpPr/>
          <p:nvPr/>
        </p:nvSpPr>
        <p:spPr>
          <a:xfrm>
            <a:off x="304800" y="268664"/>
            <a:ext cx="11582400" cy="6320672"/>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Rectangle 2">
            <a:extLst>
              <a:ext uri="{FF2B5EF4-FFF2-40B4-BE49-F238E27FC236}">
                <a16:creationId xmlns:a16="http://schemas.microsoft.com/office/drawing/2014/main" id="{EA4A9BCF-72D7-448E-88DB-6178ABC785B2}"/>
              </a:ext>
            </a:extLst>
          </p:cNvPr>
          <p:cNvSpPr>
            <a:spLocks noChangeArrowheads="1"/>
          </p:cNvSpPr>
          <p:nvPr/>
        </p:nvSpPr>
        <p:spPr bwMode="auto">
          <a:xfrm>
            <a:off x="791863" y="697939"/>
            <a:ext cx="573907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lumMod val="75000"/>
                  </a:schemeClr>
                </a:solidFill>
                <a:effectLst/>
                <a:latin typeface="Questrial" pitchFamily="2" charset="0"/>
                <a:ea typeface="Questrial" pitchFamily="2" charset="0"/>
                <a:cs typeface="Questrial" pitchFamily="2" charset="0"/>
              </a:rPr>
              <a:t>Approach for Simulated annealing: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chemeClr val="accent1">
                  <a:lumMod val="75000"/>
                </a:schemeClr>
              </a:solidFill>
              <a:latin typeface="Questrial" pitchFamily="2" charset="0"/>
              <a:ea typeface="Questrial" pitchFamily="2" charset="0"/>
              <a:cs typeface="Questrial"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1">
                  <a:lumMod val="75000"/>
                </a:schemeClr>
              </a:solidFill>
              <a:effectLst/>
              <a:latin typeface="Questrial" pitchFamily="2" charset="0"/>
              <a:ea typeface="Questrial" pitchFamily="2" charset="0"/>
              <a:cs typeface="Questrial"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accent1">
                    <a:lumMod val="75000"/>
                  </a:schemeClr>
                </a:solidFill>
                <a:effectLst/>
                <a:latin typeface="Questrial" pitchFamily="2" charset="0"/>
                <a:ea typeface="Questrial" pitchFamily="2" charset="0"/>
                <a:cs typeface="Questrial" pitchFamily="2" charset="0"/>
              </a:rPr>
              <a:t>Steps:</a:t>
            </a:r>
            <a:endParaRPr kumimoji="0" lang="en-US" altLang="en-US" b="0" i="0" u="none" strike="noStrike" cap="none" normalizeH="0" baseline="0" dirty="0">
              <a:ln>
                <a:noFill/>
              </a:ln>
              <a:solidFill>
                <a:schemeClr val="accent1">
                  <a:lumMod val="75000"/>
                </a:schemeClr>
              </a:solidFill>
              <a:effectLst/>
              <a:latin typeface="Questrial" pitchFamily="2" charset="0"/>
              <a:ea typeface="Questrial" pitchFamily="2" charset="0"/>
              <a:cs typeface="Questrial"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Questrial" pitchFamily="2" charset="0"/>
                <a:ea typeface="Questrial" pitchFamily="2" charset="0"/>
                <a:cs typeface="Questrial" pitchFamily="2" charset="0"/>
              </a:rPr>
              <a:t>Initialization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Questrial" pitchFamily="2" charset="0"/>
                <a:ea typeface="Questrial" pitchFamily="2" charset="0"/>
                <a:cs typeface="Questrial" pitchFamily="2" charset="0"/>
              </a:rPr>
              <a:t>Calculate fitness value and find the best among them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Questrial" pitchFamily="2" charset="0"/>
                <a:ea typeface="Questrial" pitchFamily="2" charset="0"/>
                <a:cs typeface="Questrial" pitchFamily="2" charset="0"/>
              </a:rPr>
              <a:t>Generate neighborhood solution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Questrial" pitchFamily="2" charset="0"/>
                <a:ea typeface="Questrial" pitchFamily="2" charset="0"/>
                <a:cs typeface="Questrial" pitchFamily="2" charset="0"/>
              </a:rPr>
              <a:t>Acceptance using acceptance probability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Questrial" pitchFamily="2" charset="0"/>
                <a:ea typeface="Questrial" pitchFamily="2" charset="0"/>
                <a:cs typeface="Questrial" pitchFamily="2" charset="0"/>
              </a:rPr>
              <a:t>Stopping criteria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Questrial" pitchFamily="2" charset="0"/>
              <a:ea typeface="Questrial" pitchFamily="2" charset="0"/>
              <a:cs typeface="Questrial"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Questrial" pitchFamily="2" charset="0"/>
              <a:ea typeface="Questrial" pitchFamily="2" charset="0"/>
              <a:cs typeface="Questrial"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Questrial" pitchFamily="2" charset="0"/>
              <a:ea typeface="Questrial" pitchFamily="2" charset="0"/>
              <a:cs typeface="Questrial"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Questrial" pitchFamily="2" charset="0"/>
              <a:ea typeface="Questrial" pitchFamily="2" charset="0"/>
              <a:cs typeface="Questrial"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lumMod val="75000"/>
                  </a:schemeClr>
                </a:solidFill>
                <a:effectLst/>
                <a:latin typeface="Questrial" pitchFamily="2" charset="0"/>
                <a:ea typeface="Questrial" pitchFamily="2" charset="0"/>
                <a:cs typeface="Questrial" pitchFamily="2" charset="0"/>
              </a:rPr>
              <a:t>Flow Chart: At any temperature</a:t>
            </a:r>
            <a:endParaRPr kumimoji="0" lang="en-US" altLang="en-US" sz="2000" b="0" i="0" u="none" strike="noStrike" cap="none" normalizeH="0" baseline="0" dirty="0">
              <a:ln>
                <a:noFill/>
              </a:ln>
              <a:solidFill>
                <a:schemeClr val="accent1">
                  <a:lumMod val="75000"/>
                </a:schemeClr>
              </a:solidFill>
              <a:effectLst/>
              <a:latin typeface="Questrial" pitchFamily="2" charset="0"/>
              <a:ea typeface="Questrial" pitchFamily="2" charset="0"/>
              <a:cs typeface="Questrial"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Questrial" pitchFamily="2" charset="0"/>
              <a:ea typeface="Questrial" pitchFamily="2" charset="0"/>
              <a:cs typeface="Questrial" pitchFamily="2" charset="0"/>
            </a:endParaRPr>
          </a:p>
        </p:txBody>
      </p:sp>
      <p:pic>
        <p:nvPicPr>
          <p:cNvPr id="5121" name="Picture 4">
            <a:extLst>
              <a:ext uri="{FF2B5EF4-FFF2-40B4-BE49-F238E27FC236}">
                <a16:creationId xmlns:a16="http://schemas.microsoft.com/office/drawing/2014/main" id="{DBCDF564-6465-4696-80A4-6C063570A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777" y="588584"/>
            <a:ext cx="4231341" cy="52175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D05C689-38C3-4FDE-958A-C47279F92279}"/>
              </a:ext>
            </a:extLst>
          </p:cNvPr>
          <p:cNvSpPr>
            <a:spLocks noChangeArrowheads="1"/>
          </p:cNvSpPr>
          <p:nvPr/>
        </p:nvSpPr>
        <p:spPr bwMode="auto">
          <a:xfrm>
            <a:off x="4796118" y="6873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639627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749</Words>
  <Application>Microsoft Office PowerPoint</Application>
  <PresentationFormat>Widescreen</PresentationFormat>
  <Paragraphs>162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Avenir Next LT Pro</vt:lpstr>
      <vt:lpstr>Calibri</vt:lpstr>
      <vt:lpstr>Calibri Light</vt:lpstr>
      <vt:lpstr>Lato</vt:lpstr>
      <vt:lpstr>Questrial</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kethavath pavan chandra</dc:creator>
  <cp:lastModifiedBy>kethavath pavan chandra</cp:lastModifiedBy>
  <cp:revision>10</cp:revision>
  <dcterms:created xsi:type="dcterms:W3CDTF">2022-03-30T18:05:59Z</dcterms:created>
  <dcterms:modified xsi:type="dcterms:W3CDTF">2022-03-31T10:06:03Z</dcterms:modified>
</cp:coreProperties>
</file>