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9" r:id="rId2"/>
    <p:sldId id="260" r:id="rId3"/>
    <p:sldId id="258" r:id="rId4"/>
    <p:sldId id="270" r:id="rId5"/>
    <p:sldId id="266" r:id="rId6"/>
    <p:sldId id="268" r:id="rId7"/>
    <p:sldId id="272" r:id="rId8"/>
    <p:sldId id="273" r:id="rId9"/>
    <p:sldId id="274" r:id="rId10"/>
    <p:sldId id="275" r:id="rId11"/>
    <p:sldId id="276" r:id="rId12"/>
    <p:sldId id="277" r:id="rId13"/>
    <p:sldId id="278" r:id="rId14"/>
    <p:sldId id="279" r:id="rId15"/>
    <p:sldId id="271" r:id="rId16"/>
    <p:sldId id="280" r:id="rId17"/>
    <p:sldId id="281" r:id="rId18"/>
    <p:sldId id="282"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9C9"/>
    <a:srgbClr val="A7A7A7"/>
    <a:srgbClr val="94A3BA"/>
    <a:srgbClr val="333F50"/>
    <a:srgbClr val="003C30"/>
    <a:srgbClr val="503645"/>
    <a:srgbClr val="2A2A2A"/>
    <a:srgbClr val="385A53"/>
    <a:srgbClr val="B1AADE"/>
    <a:srgbClr val="204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4364" autoAdjust="0"/>
  </p:normalViewPr>
  <p:slideViewPr>
    <p:cSldViewPr snapToGrid="0">
      <p:cViewPr varScale="1">
        <p:scale>
          <a:sx n="74" d="100"/>
          <a:sy n="74"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048E1A-D5C9-48BD-8C75-7537E9969D64}"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184752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48E1A-D5C9-48BD-8C75-7537E9969D64}"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83169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48E1A-D5C9-48BD-8C75-7537E9969D64}"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65727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48E1A-D5C9-48BD-8C75-7537E9969D64}"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90120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048E1A-D5C9-48BD-8C75-7537E9969D64}"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307228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048E1A-D5C9-48BD-8C75-7537E9969D64}"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98640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048E1A-D5C9-48BD-8C75-7537E9969D64}" type="datetimeFigureOut">
              <a:rPr lang="en-IN" smtClean="0"/>
              <a:t>25-01-2020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159792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048E1A-D5C9-48BD-8C75-7537E9969D64}" type="datetimeFigureOut">
              <a:rPr lang="en-IN" smtClean="0"/>
              <a:t>25-01-2020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589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48E1A-D5C9-48BD-8C75-7537E9969D64}" type="datetimeFigureOut">
              <a:rPr lang="en-IN" smtClean="0"/>
              <a:t>25-01-2020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57348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048E1A-D5C9-48BD-8C75-7537E9969D64}"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218455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048E1A-D5C9-48BD-8C75-7537E9969D64}"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0F25D-94AF-480E-B56E-C8ACC38AEEE0}" type="slidenum">
              <a:rPr lang="en-IN" smtClean="0"/>
              <a:t>‹#›</a:t>
            </a:fld>
            <a:endParaRPr lang="en-IN"/>
          </a:p>
        </p:txBody>
      </p:sp>
    </p:spTree>
    <p:extLst>
      <p:ext uri="{BB962C8B-B14F-4D97-AF65-F5344CB8AC3E}">
        <p14:creationId xmlns:p14="http://schemas.microsoft.com/office/powerpoint/2010/main" val="310873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48E1A-D5C9-48BD-8C75-7537E9969D64}" type="datetimeFigureOut">
              <a:rPr lang="en-IN" smtClean="0"/>
              <a:t>25-01-2020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0F25D-94AF-480E-B56E-C8ACC38AEEE0}" type="slidenum">
              <a:rPr lang="en-IN" smtClean="0"/>
              <a:t>‹#›</a:t>
            </a:fld>
            <a:endParaRPr lang="en-IN"/>
          </a:p>
        </p:txBody>
      </p:sp>
    </p:spTree>
    <p:extLst>
      <p:ext uri="{BB962C8B-B14F-4D97-AF65-F5344CB8AC3E}">
        <p14:creationId xmlns:p14="http://schemas.microsoft.com/office/powerpoint/2010/main" val="35898576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04D44"/>
        </a:solidFill>
        <a:effectLst/>
      </p:bgPr>
    </p:bg>
    <p:spTree>
      <p:nvGrpSpPr>
        <p:cNvPr id="1" name=""/>
        <p:cNvGrpSpPr/>
        <p:nvPr/>
      </p:nvGrpSpPr>
      <p:grpSpPr>
        <a:xfrm>
          <a:off x="0" y="0"/>
          <a:ext cx="0" cy="0"/>
          <a:chOff x="0" y="0"/>
          <a:chExt cx="0" cy="0"/>
        </a:xfrm>
      </p:grpSpPr>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490" y="99904"/>
            <a:ext cx="7645338" cy="4509605"/>
          </a:xfrm>
          <a:prstGeom prst="rect">
            <a:avLst/>
          </a:prstGeom>
          <a:ln>
            <a:noFill/>
          </a:ln>
        </p:spPr>
      </p:pic>
      <p:sp>
        <p:nvSpPr>
          <p:cNvPr id="3" name="Title 2"/>
          <p:cNvSpPr>
            <a:spLocks noGrp="1"/>
          </p:cNvSpPr>
          <p:nvPr>
            <p:ph type="ctrTitle"/>
          </p:nvPr>
        </p:nvSpPr>
        <p:spPr>
          <a:xfrm>
            <a:off x="6142530" y="5217993"/>
            <a:ext cx="8214128" cy="1829972"/>
          </a:xfrm>
        </p:spPr>
        <p:txBody>
          <a:bodyPr>
            <a:normAutofit/>
          </a:bodyPr>
          <a:lstStyle/>
          <a:p>
            <a:pPr algn="just"/>
            <a:r>
              <a:rPr lang="en-IN" sz="9600" b="1" dirty="0" smtClean="0">
                <a:solidFill>
                  <a:schemeClr val="bg1"/>
                </a:solidFill>
                <a:latin typeface="+mn-lt"/>
              </a:rPr>
              <a:t>INSURANCE </a:t>
            </a:r>
            <a:endParaRPr lang="en-IN" sz="9600" b="1" dirty="0">
              <a:solidFill>
                <a:schemeClr val="bg1"/>
              </a:solidFill>
              <a:latin typeface="+mn-lt"/>
            </a:endParaRPr>
          </a:p>
        </p:txBody>
      </p:sp>
      <p:sp>
        <p:nvSpPr>
          <p:cNvPr id="4" name="Hexagon 3"/>
          <p:cNvSpPr/>
          <p:nvPr/>
        </p:nvSpPr>
        <p:spPr>
          <a:xfrm>
            <a:off x="2955539" y="2134862"/>
            <a:ext cx="1841855" cy="1696812"/>
          </a:xfrm>
          <a:prstGeom prst="hexagon">
            <a:avLst/>
          </a:prstGeom>
          <a:no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Hexagon 4"/>
          <p:cNvSpPr/>
          <p:nvPr/>
        </p:nvSpPr>
        <p:spPr>
          <a:xfrm>
            <a:off x="4402754" y="2982498"/>
            <a:ext cx="1841855" cy="1696812"/>
          </a:xfrm>
          <a:prstGeom prst="hexagon">
            <a:avLst/>
          </a:prstGeom>
          <a:no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Hexagon 5"/>
          <p:cNvSpPr/>
          <p:nvPr/>
        </p:nvSpPr>
        <p:spPr>
          <a:xfrm>
            <a:off x="61896" y="3873306"/>
            <a:ext cx="1841855" cy="1696812"/>
          </a:xfrm>
          <a:prstGeom prst="hexagon">
            <a:avLst/>
          </a:prstGeom>
          <a:no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Hexagon 6"/>
          <p:cNvSpPr/>
          <p:nvPr/>
        </p:nvSpPr>
        <p:spPr>
          <a:xfrm>
            <a:off x="1507164" y="3003791"/>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Hexagon 7"/>
          <p:cNvSpPr/>
          <p:nvPr/>
        </p:nvSpPr>
        <p:spPr>
          <a:xfrm>
            <a:off x="1519761" y="4738777"/>
            <a:ext cx="1841855" cy="1696812"/>
          </a:xfrm>
          <a:prstGeom prst="hexagon">
            <a:avLst/>
          </a:prstGeom>
          <a:no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Hexagon 8"/>
          <p:cNvSpPr/>
          <p:nvPr/>
        </p:nvSpPr>
        <p:spPr>
          <a:xfrm>
            <a:off x="2962103" y="3869078"/>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0" name="Hexagon 9"/>
          <p:cNvSpPr/>
          <p:nvPr/>
        </p:nvSpPr>
        <p:spPr>
          <a:xfrm>
            <a:off x="4432490" y="4741370"/>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1" name="Hexagon 10"/>
          <p:cNvSpPr/>
          <p:nvPr/>
        </p:nvSpPr>
        <p:spPr>
          <a:xfrm>
            <a:off x="5886738" y="3826214"/>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 name="TextBox 1"/>
          <p:cNvSpPr txBox="1"/>
          <p:nvPr/>
        </p:nvSpPr>
        <p:spPr>
          <a:xfrm>
            <a:off x="3456251" y="2778063"/>
            <a:ext cx="1232959" cy="369332"/>
          </a:xfrm>
          <a:prstGeom prst="rect">
            <a:avLst/>
          </a:prstGeom>
          <a:noFill/>
          <a:ln>
            <a:noFill/>
          </a:ln>
        </p:spPr>
        <p:txBody>
          <a:bodyPr wrap="square" rtlCol="0">
            <a:spAutoFit/>
          </a:bodyPr>
          <a:lstStyle/>
          <a:p>
            <a:r>
              <a:rPr lang="en-IN" dirty="0" smtClean="0">
                <a:solidFill>
                  <a:schemeClr val="bg1"/>
                </a:solidFill>
              </a:rPr>
              <a:t>HEALTH</a:t>
            </a:r>
            <a:endParaRPr lang="en-IN" dirty="0">
              <a:solidFill>
                <a:schemeClr val="bg1"/>
              </a:solidFill>
            </a:endParaRPr>
          </a:p>
        </p:txBody>
      </p:sp>
      <p:sp>
        <p:nvSpPr>
          <p:cNvPr id="13" name="TextBox 12"/>
          <p:cNvSpPr txBox="1"/>
          <p:nvPr/>
        </p:nvSpPr>
        <p:spPr>
          <a:xfrm>
            <a:off x="2044445" y="5603294"/>
            <a:ext cx="1232959" cy="369332"/>
          </a:xfrm>
          <a:prstGeom prst="rect">
            <a:avLst/>
          </a:prstGeom>
          <a:noFill/>
          <a:ln>
            <a:noFill/>
          </a:ln>
        </p:spPr>
        <p:txBody>
          <a:bodyPr wrap="square" rtlCol="0">
            <a:spAutoFit/>
          </a:bodyPr>
          <a:lstStyle/>
          <a:p>
            <a:r>
              <a:rPr lang="en-IN" dirty="0" smtClean="0">
                <a:solidFill>
                  <a:schemeClr val="bg1"/>
                </a:solidFill>
              </a:rPr>
              <a:t>TRAVEL</a:t>
            </a:r>
            <a:endParaRPr lang="en-IN" dirty="0">
              <a:solidFill>
                <a:schemeClr val="bg1"/>
              </a:solidFill>
            </a:endParaRPr>
          </a:p>
        </p:txBody>
      </p:sp>
      <p:sp>
        <p:nvSpPr>
          <p:cNvPr id="14" name="TextBox 13"/>
          <p:cNvSpPr txBox="1"/>
          <p:nvPr/>
        </p:nvSpPr>
        <p:spPr>
          <a:xfrm>
            <a:off x="585797" y="4535024"/>
            <a:ext cx="1232959" cy="369332"/>
          </a:xfrm>
          <a:prstGeom prst="rect">
            <a:avLst/>
          </a:prstGeom>
          <a:noFill/>
          <a:ln>
            <a:noFill/>
          </a:ln>
        </p:spPr>
        <p:txBody>
          <a:bodyPr wrap="square" rtlCol="0">
            <a:spAutoFit/>
          </a:bodyPr>
          <a:lstStyle/>
          <a:p>
            <a:r>
              <a:rPr lang="en-IN" dirty="0" smtClean="0">
                <a:solidFill>
                  <a:schemeClr val="bg1"/>
                </a:solidFill>
              </a:rPr>
              <a:t>LIFE</a:t>
            </a:r>
            <a:endParaRPr lang="en-IN" dirty="0">
              <a:solidFill>
                <a:schemeClr val="bg1"/>
              </a:solidFill>
            </a:endParaRPr>
          </a:p>
        </p:txBody>
      </p:sp>
      <p:sp>
        <p:nvSpPr>
          <p:cNvPr id="15" name="TextBox 14"/>
          <p:cNvSpPr txBox="1"/>
          <p:nvPr/>
        </p:nvSpPr>
        <p:spPr>
          <a:xfrm>
            <a:off x="4504832" y="3755879"/>
            <a:ext cx="1637698" cy="369332"/>
          </a:xfrm>
          <a:prstGeom prst="rect">
            <a:avLst/>
          </a:prstGeom>
          <a:noFill/>
          <a:ln>
            <a:noFill/>
          </a:ln>
        </p:spPr>
        <p:txBody>
          <a:bodyPr wrap="square" rtlCol="0">
            <a:spAutoFit/>
          </a:bodyPr>
          <a:lstStyle/>
          <a:p>
            <a:r>
              <a:rPr lang="en-IN" dirty="0" smtClean="0">
                <a:solidFill>
                  <a:schemeClr val="bg1"/>
                </a:solidFill>
              </a:rPr>
              <a:t>AUTOMOBILES</a:t>
            </a:r>
            <a:endParaRPr lang="en-IN" dirty="0">
              <a:solidFill>
                <a:schemeClr val="bg1"/>
              </a:solidFill>
            </a:endParaRPr>
          </a:p>
        </p:txBody>
      </p:sp>
      <p:sp>
        <p:nvSpPr>
          <p:cNvPr id="16" name="Hexagon 15"/>
          <p:cNvSpPr/>
          <p:nvPr/>
        </p:nvSpPr>
        <p:spPr>
          <a:xfrm>
            <a:off x="1507447" y="1262570"/>
            <a:ext cx="1841855" cy="1696812"/>
          </a:xfrm>
          <a:prstGeom prst="hexagon">
            <a:avLst/>
          </a:prstGeom>
          <a:no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Hexagon 16"/>
          <p:cNvSpPr/>
          <p:nvPr/>
        </p:nvSpPr>
        <p:spPr>
          <a:xfrm>
            <a:off x="37373" y="2134092"/>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8" name="Hexagon 17"/>
          <p:cNvSpPr/>
          <p:nvPr/>
        </p:nvSpPr>
        <p:spPr>
          <a:xfrm>
            <a:off x="4406411" y="1264254"/>
            <a:ext cx="1841855" cy="1696812"/>
          </a:xfrm>
          <a:prstGeom prst="hexagon">
            <a:avLst/>
          </a:prstGeom>
          <a:solidFill>
            <a:srgbClr val="385A53"/>
          </a:solidFill>
          <a:ln w="19050">
            <a:solidFill>
              <a:srgbClr val="B1AA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2" name="Rectangle 11"/>
          <p:cNvSpPr/>
          <p:nvPr/>
        </p:nvSpPr>
        <p:spPr>
          <a:xfrm>
            <a:off x="1758804" y="1921314"/>
            <a:ext cx="1442064" cy="646331"/>
          </a:xfrm>
          <a:prstGeom prst="rect">
            <a:avLst/>
          </a:prstGeom>
          <a:noFill/>
          <a:ln>
            <a:noFill/>
          </a:ln>
        </p:spPr>
        <p:txBody>
          <a:bodyPr wrap="square" rtlCol="0">
            <a:spAutoFit/>
          </a:bodyPr>
          <a:lstStyle/>
          <a:p>
            <a:r>
              <a:rPr lang="en-IN" dirty="0">
                <a:solidFill>
                  <a:schemeClr val="bg1"/>
                </a:solidFill>
              </a:rPr>
              <a:t>PROPERTY </a:t>
            </a:r>
            <a:r>
              <a:rPr lang="en-IN" dirty="0" smtClean="0">
                <a:solidFill>
                  <a:schemeClr val="bg1"/>
                </a:solidFill>
              </a:rPr>
              <a:t>&amp; CASUALTY</a:t>
            </a:r>
            <a:endParaRPr lang="en-IN" dirty="0">
              <a:solidFill>
                <a:schemeClr val="bg1"/>
              </a:solidFill>
            </a:endParaRPr>
          </a:p>
        </p:txBody>
      </p:sp>
      <p:pic>
        <p:nvPicPr>
          <p:cNvPr id="19" name="Picture 18"/>
          <p:cNvPicPr>
            <a:picLocks noChangeAspect="1"/>
          </p:cNvPicPr>
          <p:nvPr/>
        </p:nvPicPr>
        <p:blipFill rotWithShape="1">
          <a:blip r:embed="rId3"/>
          <a:srcRect b="50110"/>
          <a:stretch/>
        </p:blipFill>
        <p:spPr>
          <a:xfrm>
            <a:off x="2963954" y="5599923"/>
            <a:ext cx="1871634" cy="854666"/>
          </a:xfrm>
          <a:prstGeom prst="rect">
            <a:avLst/>
          </a:prstGeom>
        </p:spPr>
      </p:pic>
    </p:spTree>
    <p:extLst>
      <p:ext uri="{BB962C8B-B14F-4D97-AF65-F5344CB8AC3E}">
        <p14:creationId xmlns:p14="http://schemas.microsoft.com/office/powerpoint/2010/main" val="2951432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0" y="182245"/>
            <a:ext cx="10515600" cy="1325563"/>
          </a:xfrm>
        </p:spPr>
        <p:txBody>
          <a:bodyPr>
            <a:normAutofit/>
          </a:bodyPr>
          <a:lstStyle/>
          <a:p>
            <a:r>
              <a:rPr lang="en-US" sz="3600" dirty="0"/>
              <a:t>Comparison between </a:t>
            </a:r>
            <a:r>
              <a:rPr lang="en-US" sz="3600" dirty="0" smtClean="0"/>
              <a:t>payment typology  </a:t>
            </a:r>
            <a:r>
              <a:rPr lang="en-US" sz="3600" dirty="0"/>
              <a:t>new column </a:t>
            </a:r>
            <a:r>
              <a:rPr lang="en-US" sz="3600" dirty="0" err="1" smtClean="0"/>
              <a:t>cost_range</a:t>
            </a:r>
            <a:r>
              <a:rPr lang="en-US" sz="3600" dirty="0" smtClean="0"/>
              <a:t> </a:t>
            </a:r>
            <a:r>
              <a:rPr lang="en-US" sz="3600" dirty="0"/>
              <a:t>with Result</a:t>
            </a:r>
            <a:endParaRPr lang="en-IN" sz="3600" dirty="0"/>
          </a:p>
        </p:txBody>
      </p:sp>
      <p:pic>
        <p:nvPicPr>
          <p:cNvPr id="5" name="Content Placeholder 4"/>
          <p:cNvPicPr>
            <a:picLocks noGrp="1" noChangeAspect="1"/>
          </p:cNvPicPr>
          <p:nvPr>
            <p:ph sz="half" idx="1"/>
          </p:nvPr>
        </p:nvPicPr>
        <p:blipFill>
          <a:blip r:embed="rId2"/>
          <a:stretch>
            <a:fillRect/>
          </a:stretch>
        </p:blipFill>
        <p:spPr>
          <a:xfrm>
            <a:off x="6648995" y="1148377"/>
            <a:ext cx="4656031" cy="5313948"/>
          </a:xfrm>
          <a:prstGeom prst="rect">
            <a:avLst/>
          </a:prstGeom>
        </p:spPr>
      </p:pic>
      <p:sp>
        <p:nvSpPr>
          <p:cNvPr id="4" name="Content Placeholder 3"/>
          <p:cNvSpPr>
            <a:spLocks noGrp="1"/>
          </p:cNvSpPr>
          <p:nvPr>
            <p:ph sz="half" idx="2"/>
          </p:nvPr>
        </p:nvSpPr>
        <p:spPr>
          <a:xfrm>
            <a:off x="481799" y="1617890"/>
            <a:ext cx="3920384" cy="1914660"/>
          </a:xfrm>
        </p:spPr>
        <p:txBody>
          <a:bodyPr>
            <a:normAutofit fontScale="62500" lnSpcReduction="20000"/>
          </a:bodyPr>
          <a:lstStyle/>
          <a:p>
            <a:r>
              <a:rPr lang="en-US" sz="1800" dirty="0"/>
              <a:t>We have created a new column based on the range of days that are spent in hospital</a:t>
            </a:r>
          </a:p>
          <a:p>
            <a:r>
              <a:rPr lang="en-US" sz="1800" dirty="0" smtClean="0"/>
              <a:t>T – cost in thousand</a:t>
            </a:r>
          </a:p>
          <a:p>
            <a:r>
              <a:rPr lang="en-US" sz="1800" dirty="0" smtClean="0"/>
              <a:t>10T </a:t>
            </a:r>
            <a:r>
              <a:rPr lang="en-US" sz="1800" dirty="0"/>
              <a:t>– cost in </a:t>
            </a:r>
            <a:r>
              <a:rPr lang="en-US" sz="1800" dirty="0" smtClean="0"/>
              <a:t> ten thousand</a:t>
            </a:r>
            <a:endParaRPr lang="en-IN" sz="1800" dirty="0"/>
          </a:p>
          <a:p>
            <a:r>
              <a:rPr lang="en-US" sz="1800" dirty="0" smtClean="0"/>
              <a:t>100T </a:t>
            </a:r>
            <a:r>
              <a:rPr lang="en-US" sz="1800" dirty="0"/>
              <a:t>– cost </a:t>
            </a:r>
            <a:r>
              <a:rPr lang="en-US" sz="1800" dirty="0" smtClean="0"/>
              <a:t>in hundred </a:t>
            </a:r>
            <a:r>
              <a:rPr lang="en-US" sz="1800" dirty="0"/>
              <a:t>thousand</a:t>
            </a:r>
            <a:endParaRPr lang="en-IN" sz="1800" dirty="0"/>
          </a:p>
          <a:p>
            <a:r>
              <a:rPr lang="en-US" sz="1800" dirty="0" smtClean="0"/>
              <a:t>1M </a:t>
            </a:r>
            <a:r>
              <a:rPr lang="en-US" sz="1800" dirty="0"/>
              <a:t>– cost in </a:t>
            </a:r>
            <a:r>
              <a:rPr lang="en-US" sz="1800" dirty="0" smtClean="0"/>
              <a:t>million</a:t>
            </a:r>
            <a:endParaRPr lang="en-IN" sz="1800" dirty="0"/>
          </a:p>
          <a:p>
            <a:r>
              <a:rPr lang="en-US" sz="1800" dirty="0" smtClean="0"/>
              <a:t>10M </a:t>
            </a:r>
            <a:r>
              <a:rPr lang="en-US" sz="1800" dirty="0"/>
              <a:t>– cost in </a:t>
            </a:r>
            <a:r>
              <a:rPr lang="en-US" sz="1800" dirty="0" smtClean="0"/>
              <a:t>10 million</a:t>
            </a:r>
          </a:p>
          <a:p>
            <a:r>
              <a:rPr lang="en-US" sz="1800" dirty="0" smtClean="0"/>
              <a:t>100M </a:t>
            </a:r>
            <a:r>
              <a:rPr lang="en-US" sz="1800" dirty="0"/>
              <a:t>– cost in </a:t>
            </a:r>
            <a:r>
              <a:rPr lang="en-US" sz="1800" dirty="0" smtClean="0"/>
              <a:t>100 million</a:t>
            </a:r>
            <a:endParaRPr lang="en-IN" sz="1800" dirty="0"/>
          </a:p>
          <a:p>
            <a:endParaRPr lang="en-IN" sz="1800" dirty="0"/>
          </a:p>
        </p:txBody>
      </p:sp>
      <p:sp>
        <p:nvSpPr>
          <p:cNvPr id="6" name="TextBox 5"/>
          <p:cNvSpPr txBox="1"/>
          <p:nvPr/>
        </p:nvSpPr>
        <p:spPr>
          <a:xfrm>
            <a:off x="345729" y="3805351"/>
            <a:ext cx="6035040" cy="1754326"/>
          </a:xfrm>
          <a:prstGeom prst="rect">
            <a:avLst/>
          </a:prstGeom>
          <a:noFill/>
        </p:spPr>
        <p:txBody>
          <a:bodyPr wrap="square" rtlCol="0">
            <a:spAutoFit/>
          </a:bodyPr>
          <a:lstStyle/>
          <a:p>
            <a:r>
              <a:rPr lang="en-IN" dirty="0" smtClean="0"/>
              <a:t>Ccs description is ICD code which tells us the patients diagnosis based on code and Days spent we have categorised based on few intervals range to see how many days they spend time in hospital </a:t>
            </a:r>
          </a:p>
          <a:p>
            <a:r>
              <a:rPr lang="en-IN" dirty="0" smtClean="0"/>
              <a:t> here we see the patient who spent there days using the diagnosis description.</a:t>
            </a:r>
            <a:endParaRPr lang="en-IN" dirty="0"/>
          </a:p>
        </p:txBody>
      </p:sp>
    </p:spTree>
    <p:extLst>
      <p:ext uri="{BB962C8B-B14F-4D97-AF65-F5344CB8AC3E}">
        <p14:creationId xmlns:p14="http://schemas.microsoft.com/office/powerpoint/2010/main" val="384669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74583" cy="1325563"/>
          </a:xfrm>
        </p:spPr>
        <p:txBody>
          <a:bodyPr>
            <a:normAutofit/>
          </a:bodyPr>
          <a:lstStyle/>
          <a:p>
            <a:r>
              <a:rPr lang="en-US" sz="3600" dirty="0"/>
              <a:t>Comparison between payment typology  new column </a:t>
            </a:r>
            <a:r>
              <a:rPr lang="en-US" sz="3600" dirty="0" smtClean="0"/>
              <a:t>claim_range </a:t>
            </a:r>
            <a:r>
              <a:rPr lang="en-US" sz="3600" dirty="0"/>
              <a:t>with Result</a:t>
            </a:r>
            <a:endParaRPr lang="en-IN" sz="3600" dirty="0"/>
          </a:p>
        </p:txBody>
      </p:sp>
      <p:pic>
        <p:nvPicPr>
          <p:cNvPr id="5" name="Content Placeholder 4"/>
          <p:cNvPicPr>
            <a:picLocks noGrp="1" noChangeAspect="1"/>
          </p:cNvPicPr>
          <p:nvPr>
            <p:ph sz="half" idx="1"/>
          </p:nvPr>
        </p:nvPicPr>
        <p:blipFill>
          <a:blip r:embed="rId2"/>
          <a:stretch>
            <a:fillRect/>
          </a:stretch>
        </p:blipFill>
        <p:spPr>
          <a:xfrm>
            <a:off x="668383" y="1438265"/>
            <a:ext cx="4114334" cy="5126055"/>
          </a:xfrm>
          <a:prstGeom prst="rect">
            <a:avLst/>
          </a:prstGeom>
        </p:spPr>
      </p:pic>
      <p:pic>
        <p:nvPicPr>
          <p:cNvPr id="6" name="Content Placeholder 5"/>
          <p:cNvPicPr>
            <a:picLocks noGrp="1" noChangeAspect="1"/>
          </p:cNvPicPr>
          <p:nvPr>
            <p:ph sz="half" idx="2"/>
          </p:nvPr>
        </p:nvPicPr>
        <p:blipFill>
          <a:blip r:embed="rId3"/>
          <a:stretch>
            <a:fillRect/>
          </a:stretch>
        </p:blipFill>
        <p:spPr>
          <a:xfrm>
            <a:off x="5303520" y="1828800"/>
            <a:ext cx="6496997" cy="4568201"/>
          </a:xfrm>
          <a:prstGeom prst="rect">
            <a:avLst/>
          </a:prstGeom>
        </p:spPr>
      </p:pic>
    </p:spTree>
    <p:extLst>
      <p:ext uri="{BB962C8B-B14F-4D97-AF65-F5344CB8AC3E}">
        <p14:creationId xmlns:p14="http://schemas.microsoft.com/office/powerpoint/2010/main" val="285598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103868"/>
            <a:ext cx="10515600" cy="1325563"/>
          </a:xfrm>
        </p:spPr>
        <p:txBody>
          <a:bodyPr>
            <a:normAutofit/>
          </a:bodyPr>
          <a:lstStyle/>
          <a:p>
            <a:r>
              <a:rPr lang="en-US" sz="3600" dirty="0" smtClean="0"/>
              <a:t>Comparison Between </a:t>
            </a:r>
            <a:r>
              <a:rPr lang="en-US" sz="3600" dirty="0" err="1" smtClean="0"/>
              <a:t>Ccs_description</a:t>
            </a:r>
            <a:r>
              <a:rPr lang="en-US" sz="3600" dirty="0" smtClean="0"/>
              <a:t>  New Column </a:t>
            </a:r>
            <a:r>
              <a:rPr lang="en-US" sz="3600" dirty="0" err="1" smtClean="0"/>
              <a:t>Claim_range</a:t>
            </a:r>
            <a:r>
              <a:rPr lang="en-US" sz="3600" dirty="0" smtClean="0"/>
              <a:t> With Result</a:t>
            </a:r>
            <a:endParaRPr lang="en-IN" sz="3600" dirty="0"/>
          </a:p>
        </p:txBody>
      </p:sp>
      <p:pic>
        <p:nvPicPr>
          <p:cNvPr id="5" name="Content Placeholder 4"/>
          <p:cNvPicPr>
            <a:picLocks noGrp="1" noChangeAspect="1"/>
          </p:cNvPicPr>
          <p:nvPr>
            <p:ph sz="half" idx="1"/>
          </p:nvPr>
        </p:nvPicPr>
        <p:blipFill rotWithShape="1">
          <a:blip r:embed="rId2"/>
          <a:srcRect b="6895"/>
          <a:stretch/>
        </p:blipFill>
        <p:spPr>
          <a:xfrm>
            <a:off x="2228119" y="1690688"/>
            <a:ext cx="6811378" cy="5019989"/>
          </a:xfrm>
          <a:prstGeom prst="rect">
            <a:avLst/>
          </a:prstGeom>
        </p:spPr>
      </p:pic>
    </p:spTree>
    <p:extLst>
      <p:ext uri="{BB962C8B-B14F-4D97-AF65-F5344CB8AC3E}">
        <p14:creationId xmlns:p14="http://schemas.microsoft.com/office/powerpoint/2010/main" val="671701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88720"/>
          </a:xfrm>
        </p:spPr>
        <p:txBody>
          <a:bodyPr>
            <a:normAutofit/>
          </a:bodyPr>
          <a:lstStyle/>
          <a:p>
            <a:r>
              <a:rPr lang="en-US" sz="3600" dirty="0" smtClean="0"/>
              <a:t>Compare </a:t>
            </a:r>
            <a:r>
              <a:rPr lang="en-US" sz="3600" dirty="0" err="1" smtClean="0"/>
              <a:t>Day_spent_range</a:t>
            </a:r>
            <a:r>
              <a:rPr lang="en-US" sz="3600" dirty="0" smtClean="0"/>
              <a:t> With Illness Description</a:t>
            </a:r>
            <a:endParaRPr lang="en-IN" sz="3600" dirty="0"/>
          </a:p>
        </p:txBody>
      </p:sp>
      <p:pic>
        <p:nvPicPr>
          <p:cNvPr id="5" name="Content Placeholder 4"/>
          <p:cNvPicPr>
            <a:picLocks noGrp="1" noChangeAspect="1"/>
          </p:cNvPicPr>
          <p:nvPr>
            <p:ph sz="half" idx="1"/>
          </p:nvPr>
        </p:nvPicPr>
        <p:blipFill rotWithShape="1">
          <a:blip r:embed="rId2"/>
          <a:srcRect r="20447"/>
          <a:stretch/>
        </p:blipFill>
        <p:spPr>
          <a:xfrm>
            <a:off x="261257" y="1188721"/>
            <a:ext cx="4663440" cy="5561932"/>
          </a:xfrm>
          <a:prstGeom prst="rect">
            <a:avLst/>
          </a:prstGeom>
        </p:spPr>
      </p:pic>
      <p:pic>
        <p:nvPicPr>
          <p:cNvPr id="6" name="Content Placeholder 5"/>
          <p:cNvPicPr>
            <a:picLocks noGrp="1" noChangeAspect="1"/>
          </p:cNvPicPr>
          <p:nvPr>
            <p:ph sz="half" idx="2"/>
          </p:nvPr>
        </p:nvPicPr>
        <p:blipFill>
          <a:blip r:embed="rId3"/>
          <a:stretch>
            <a:fillRect/>
          </a:stretch>
        </p:blipFill>
        <p:spPr>
          <a:xfrm>
            <a:off x="5865223" y="1383072"/>
            <a:ext cx="5595688" cy="5226734"/>
          </a:xfrm>
          <a:prstGeom prst="rect">
            <a:avLst/>
          </a:prstGeom>
        </p:spPr>
      </p:pic>
    </p:spTree>
    <p:extLst>
      <p:ext uri="{BB962C8B-B14F-4D97-AF65-F5344CB8AC3E}">
        <p14:creationId xmlns:p14="http://schemas.microsoft.com/office/powerpoint/2010/main" val="1617538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147952"/>
            <a:ext cx="10515600" cy="1325563"/>
          </a:xfrm>
        </p:spPr>
        <p:txBody>
          <a:bodyPr>
            <a:normAutofit/>
          </a:bodyPr>
          <a:lstStyle/>
          <a:p>
            <a:r>
              <a:rPr lang="en-US" sz="3600" dirty="0" smtClean="0"/>
              <a:t>Emergency And Claim Cost Range</a:t>
            </a:r>
            <a:endParaRPr lang="en-IN" sz="3600" dirty="0"/>
          </a:p>
        </p:txBody>
      </p:sp>
      <p:pic>
        <p:nvPicPr>
          <p:cNvPr id="8" name="Content Placeholder 7"/>
          <p:cNvPicPr>
            <a:picLocks noGrp="1" noChangeAspect="1"/>
          </p:cNvPicPr>
          <p:nvPr>
            <p:ph sz="half" idx="1"/>
          </p:nvPr>
        </p:nvPicPr>
        <p:blipFill>
          <a:blip r:embed="rId2"/>
          <a:stretch>
            <a:fillRect/>
          </a:stretch>
        </p:blipFill>
        <p:spPr>
          <a:xfrm>
            <a:off x="222069" y="1371600"/>
            <a:ext cx="5557520" cy="3993715"/>
          </a:xfrm>
          <a:prstGeom prst="rect">
            <a:avLst/>
          </a:prstGeom>
        </p:spPr>
      </p:pic>
      <p:pic>
        <p:nvPicPr>
          <p:cNvPr id="7" name="Content Placeholder 6"/>
          <p:cNvPicPr>
            <a:picLocks noGrp="1" noChangeAspect="1"/>
          </p:cNvPicPr>
          <p:nvPr>
            <p:ph sz="half" idx="2"/>
          </p:nvPr>
        </p:nvPicPr>
        <p:blipFill>
          <a:blip r:embed="rId3"/>
          <a:stretch>
            <a:fillRect/>
          </a:stretch>
        </p:blipFill>
        <p:spPr>
          <a:xfrm>
            <a:off x="5645936" y="2885854"/>
            <a:ext cx="6546064" cy="3733497"/>
          </a:xfrm>
          <a:prstGeom prst="rect">
            <a:avLst/>
          </a:prstGeom>
        </p:spPr>
      </p:pic>
    </p:spTree>
    <p:extLst>
      <p:ext uri="{BB962C8B-B14F-4D97-AF65-F5344CB8AC3E}">
        <p14:creationId xmlns:p14="http://schemas.microsoft.com/office/powerpoint/2010/main" val="4154567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30631" y="3354293"/>
            <a:ext cx="11834946" cy="3240000"/>
          </a:xfrm>
          <a:prstGeom prst="rect">
            <a:avLst/>
          </a:prstGeom>
          <a:noFill/>
          <a:ln>
            <a:solidFill>
              <a:srgbClr val="503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30631" y="62041"/>
            <a:ext cx="11834946" cy="3240000"/>
          </a:xfrm>
          <a:prstGeom prst="rect">
            <a:avLst/>
          </a:prstGeom>
          <a:noFill/>
          <a:ln>
            <a:solidFill>
              <a:srgbClr val="5036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271689" y="523378"/>
            <a:ext cx="9699625" cy="2620962"/>
          </a:xfrm>
        </p:spPr>
      </p:pic>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71689" y="3886054"/>
            <a:ext cx="10979150" cy="2546350"/>
          </a:xfrm>
        </p:spPr>
      </p:pic>
      <p:sp>
        <p:nvSpPr>
          <p:cNvPr id="10" name="Rectangle 9"/>
          <p:cNvSpPr/>
          <p:nvPr/>
        </p:nvSpPr>
        <p:spPr>
          <a:xfrm>
            <a:off x="169817" y="86175"/>
            <a:ext cx="8164030" cy="355940"/>
          </a:xfrm>
          <a:prstGeom prst="rect">
            <a:avLst/>
          </a:prstGeom>
          <a:solidFill>
            <a:srgbClr val="50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solidFill>
                  <a:schemeClr val="bg1"/>
                </a:solidFill>
              </a:rPr>
              <a:t>Number of hospital county </a:t>
            </a:r>
            <a:r>
              <a:rPr lang="en-IN" sz="1600" b="1" dirty="0">
                <a:solidFill>
                  <a:schemeClr val="bg1"/>
                </a:solidFill>
              </a:rPr>
              <a:t>vs target </a:t>
            </a:r>
            <a:r>
              <a:rPr lang="en-IN" sz="1600" b="1" dirty="0" smtClean="0">
                <a:solidFill>
                  <a:schemeClr val="bg1"/>
                </a:solidFill>
              </a:rPr>
              <a:t>(fraudulent </a:t>
            </a:r>
            <a:r>
              <a:rPr lang="en-IN" sz="1600" b="1" dirty="0">
                <a:solidFill>
                  <a:schemeClr val="bg1"/>
                </a:solidFill>
              </a:rPr>
              <a:t>and genuine) </a:t>
            </a:r>
          </a:p>
        </p:txBody>
      </p:sp>
      <p:sp>
        <p:nvSpPr>
          <p:cNvPr id="11" name="Rectangle 10"/>
          <p:cNvSpPr/>
          <p:nvPr/>
        </p:nvSpPr>
        <p:spPr>
          <a:xfrm>
            <a:off x="169817" y="3368225"/>
            <a:ext cx="8164030" cy="355940"/>
          </a:xfrm>
          <a:prstGeom prst="rect">
            <a:avLst/>
          </a:prstGeom>
          <a:solidFill>
            <a:srgbClr val="50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solidFill>
                  <a:schemeClr val="bg1"/>
                </a:solidFill>
              </a:rPr>
              <a:t>Service area vs target (fraudulent and genuine)   </a:t>
            </a:r>
            <a:endParaRPr lang="en-IN" sz="1600" b="1" dirty="0">
              <a:solidFill>
                <a:schemeClr val="bg1"/>
              </a:solidFill>
            </a:endParaRPr>
          </a:p>
        </p:txBody>
      </p:sp>
    </p:spTree>
    <p:extLst>
      <p:ext uri="{BB962C8B-B14F-4D97-AF65-F5344CB8AC3E}">
        <p14:creationId xmlns:p14="http://schemas.microsoft.com/office/powerpoint/2010/main" val="16992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24" y="121239"/>
            <a:ext cx="10515600" cy="1325563"/>
          </a:xfrm>
        </p:spPr>
        <p:txBody>
          <a:bodyPr/>
          <a:lstStyle/>
          <a:p>
            <a:r>
              <a:rPr lang="en-IN" dirty="0" smtClean="0"/>
              <a:t>Data Modelling – Data splitting</a:t>
            </a:r>
            <a:endParaRPr lang="en-IN" dirty="0"/>
          </a:p>
        </p:txBody>
      </p:sp>
      <p:sp>
        <p:nvSpPr>
          <p:cNvPr id="4" name="Content Placeholder 3"/>
          <p:cNvSpPr>
            <a:spLocks noGrp="1"/>
          </p:cNvSpPr>
          <p:nvPr>
            <p:ph idx="1"/>
          </p:nvPr>
        </p:nvSpPr>
        <p:spPr>
          <a:xfrm>
            <a:off x="93616" y="1446801"/>
            <a:ext cx="12098383" cy="5267507"/>
          </a:xfrm>
        </p:spPr>
        <p:txBody>
          <a:bodyPr>
            <a:normAutofit/>
          </a:bodyPr>
          <a:lstStyle/>
          <a:p>
            <a:r>
              <a:rPr lang="en-IN" sz="1400" dirty="0" smtClean="0"/>
              <a:t>Predictive model building involves splitting of data set into train and test this is to ensure that our model helps in validating against the data. </a:t>
            </a:r>
          </a:p>
          <a:p>
            <a:r>
              <a:rPr lang="en-IN" sz="1400" dirty="0" smtClean="0"/>
              <a:t>Training set (70%) and testing set (30%)</a:t>
            </a:r>
          </a:p>
          <a:p>
            <a:r>
              <a:rPr lang="en-IN" sz="1400" dirty="0" smtClean="0"/>
              <a:t>Dependent variable ‘Result’</a:t>
            </a:r>
          </a:p>
          <a:p>
            <a:r>
              <a:rPr lang="en-IN" sz="1400" dirty="0" smtClean="0"/>
              <a:t>By dropping duplicates and creating new dummy variables we have split the data into test and train.</a:t>
            </a:r>
          </a:p>
          <a:p>
            <a:pPr marL="0" indent="0">
              <a:buNone/>
            </a:pPr>
            <a:endParaRPr lang="en-IN" sz="1400" b="1" dirty="0"/>
          </a:p>
          <a:p>
            <a:pPr marL="0" indent="0">
              <a:buNone/>
            </a:pPr>
            <a:r>
              <a:rPr lang="en-IN" sz="1600" b="1" dirty="0"/>
              <a:t>Logistic regression with Principle component analysis</a:t>
            </a:r>
          </a:p>
          <a:p>
            <a:pPr marL="0" indent="0">
              <a:buNone/>
            </a:pPr>
            <a:endParaRPr lang="en-IN" sz="1400" b="1" dirty="0" smtClean="0"/>
          </a:p>
          <a:p>
            <a:pPr marL="0" indent="0" algn="ctr">
              <a:buNone/>
            </a:pPr>
            <a:endParaRPr lang="en-IN" sz="1400" b="1" dirty="0"/>
          </a:p>
          <a:p>
            <a:pPr marL="0" indent="0" algn="ctr">
              <a:buNone/>
            </a:pPr>
            <a:endParaRPr lang="en-IN" sz="1400" b="1" dirty="0" smtClean="0"/>
          </a:p>
          <a:p>
            <a:pPr marL="0" indent="0" algn="ctr">
              <a:buNone/>
            </a:pPr>
            <a:endParaRPr lang="en-IN" sz="1400" b="1" dirty="0" smtClean="0"/>
          </a:p>
        </p:txBody>
      </p:sp>
      <p:sp>
        <p:nvSpPr>
          <p:cNvPr id="17" name="Rectangle 16"/>
          <p:cNvSpPr/>
          <p:nvPr/>
        </p:nvSpPr>
        <p:spPr>
          <a:xfrm>
            <a:off x="248194" y="4443567"/>
            <a:ext cx="6753495" cy="211398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dirty="0"/>
              <a:t>from </a:t>
            </a:r>
            <a:r>
              <a:rPr lang="en-IN" sz="1400" dirty="0" err="1"/>
              <a:t>sklearn.decomposition</a:t>
            </a:r>
            <a:r>
              <a:rPr lang="en-IN" sz="1400" dirty="0"/>
              <a:t> import PCA</a:t>
            </a:r>
          </a:p>
          <a:p>
            <a:pPr marL="285750" indent="-285750">
              <a:buFont typeface="Arial" panose="020B0604020202020204" pitchFamily="34" charset="0"/>
              <a:buChar char="•"/>
            </a:pPr>
            <a:r>
              <a:rPr lang="en-IN" sz="1400" dirty="0" err="1"/>
              <a:t>pca</a:t>
            </a:r>
            <a:r>
              <a:rPr lang="en-IN" sz="1400" dirty="0"/>
              <a:t>=PCA()</a:t>
            </a:r>
          </a:p>
          <a:p>
            <a:pPr marL="285750" indent="-285750">
              <a:buFont typeface="Arial" panose="020B0604020202020204" pitchFamily="34" charset="0"/>
              <a:buChar char="•"/>
            </a:pPr>
            <a:r>
              <a:rPr lang="en-IN" sz="1400" dirty="0"/>
              <a:t>pc=</a:t>
            </a:r>
            <a:r>
              <a:rPr lang="en-IN" sz="1400" dirty="0" err="1"/>
              <a:t>pca.fit_transform</a:t>
            </a:r>
            <a:r>
              <a:rPr lang="en-IN" sz="1400" dirty="0"/>
              <a:t>(new) </a:t>
            </a:r>
          </a:p>
          <a:p>
            <a:pPr marL="285750" indent="-285750">
              <a:buFont typeface="Arial" panose="020B0604020202020204" pitchFamily="34" charset="0"/>
              <a:buChar char="•"/>
            </a:pPr>
            <a:r>
              <a:rPr lang="en-IN" sz="1400" dirty="0" err="1"/>
              <a:t>pca_df</a:t>
            </a:r>
            <a:r>
              <a:rPr lang="en-IN" sz="1400" dirty="0"/>
              <a:t>=</a:t>
            </a:r>
            <a:r>
              <a:rPr lang="en-IN" sz="1400" dirty="0" err="1"/>
              <a:t>pd.DataFrame</a:t>
            </a:r>
            <a:r>
              <a:rPr lang="en-IN" sz="1400" dirty="0"/>
              <a:t>(pc</a:t>
            </a:r>
            <a:r>
              <a:rPr lang="en-IN" sz="1400" dirty="0" smtClean="0"/>
              <a:t>)</a:t>
            </a:r>
          </a:p>
          <a:p>
            <a:pPr marL="285750" indent="-285750">
              <a:buFont typeface="Arial" panose="020B0604020202020204" pitchFamily="34" charset="0"/>
              <a:buChar char="•"/>
            </a:pPr>
            <a:r>
              <a:rPr lang="en-IN" sz="1400" dirty="0" err="1"/>
              <a:t>xtrain,xtest,ytrain,ytest</a:t>
            </a:r>
            <a:r>
              <a:rPr lang="en-IN" sz="1400" dirty="0"/>
              <a:t>=</a:t>
            </a:r>
            <a:r>
              <a:rPr lang="en-IN" sz="1400" dirty="0" err="1"/>
              <a:t>train_test_split</a:t>
            </a:r>
            <a:r>
              <a:rPr lang="en-IN" sz="1400" dirty="0"/>
              <a:t>(</a:t>
            </a:r>
            <a:r>
              <a:rPr lang="en-IN" sz="1400" dirty="0" err="1"/>
              <a:t>pca_df,dummy</a:t>
            </a:r>
            <a:r>
              <a:rPr lang="en-IN" sz="1400" dirty="0"/>
              <a:t>[result])</a:t>
            </a:r>
          </a:p>
          <a:p>
            <a:pPr marL="285750" indent="-285750">
              <a:buFont typeface="Arial" panose="020B0604020202020204" pitchFamily="34" charset="0"/>
              <a:buChar char="•"/>
            </a:pPr>
            <a:r>
              <a:rPr lang="en-IN" sz="1400" dirty="0" smtClean="0"/>
              <a:t>m=</a:t>
            </a:r>
            <a:r>
              <a:rPr lang="en-IN" sz="1400" dirty="0" err="1" smtClean="0"/>
              <a:t>LogisticRegression</a:t>
            </a:r>
            <a:r>
              <a:rPr lang="en-IN" sz="1400" dirty="0"/>
              <a:t>() model=</a:t>
            </a:r>
            <a:r>
              <a:rPr lang="en-IN" sz="1400" dirty="0" err="1"/>
              <a:t>m.fit</a:t>
            </a:r>
            <a:r>
              <a:rPr lang="en-IN" sz="1400" dirty="0"/>
              <a:t>(</a:t>
            </a:r>
            <a:r>
              <a:rPr lang="en-IN" sz="1400" dirty="0" err="1"/>
              <a:t>xtrain.iloc</a:t>
            </a:r>
            <a:r>
              <a:rPr lang="en-IN" sz="1400" dirty="0"/>
              <a:t>[:,0:4],</a:t>
            </a:r>
            <a:r>
              <a:rPr lang="en-IN" sz="1400" dirty="0" err="1"/>
              <a:t>ytrain</a:t>
            </a:r>
            <a:r>
              <a:rPr lang="en-IN" sz="1400" dirty="0"/>
              <a:t>)</a:t>
            </a:r>
          </a:p>
          <a:p>
            <a:pPr marL="285750" indent="-285750">
              <a:buFont typeface="Arial" panose="020B0604020202020204" pitchFamily="34" charset="0"/>
              <a:buChar char="•"/>
            </a:pPr>
            <a:r>
              <a:rPr lang="en-IN" sz="1400" dirty="0" err="1"/>
              <a:t>pred</a:t>
            </a:r>
            <a:r>
              <a:rPr lang="en-IN" sz="1400" dirty="0"/>
              <a:t>=</a:t>
            </a:r>
            <a:r>
              <a:rPr lang="en-IN" sz="1400" dirty="0" err="1"/>
              <a:t>model.predict</a:t>
            </a:r>
            <a:r>
              <a:rPr lang="en-IN" sz="1400" dirty="0"/>
              <a:t>(</a:t>
            </a:r>
            <a:r>
              <a:rPr lang="en-IN" sz="1400" dirty="0" err="1"/>
              <a:t>xtest.iloc</a:t>
            </a:r>
            <a:r>
              <a:rPr lang="en-IN" sz="1400" dirty="0"/>
              <a:t>[:,0:4</a:t>
            </a:r>
            <a:r>
              <a:rPr lang="en-IN" sz="1400" dirty="0" smtClean="0"/>
              <a:t>])</a:t>
            </a:r>
          </a:p>
          <a:p>
            <a:pPr marL="285750" indent="-285750">
              <a:buFont typeface="Arial" panose="020B0604020202020204" pitchFamily="34" charset="0"/>
              <a:buChar char="•"/>
            </a:pPr>
            <a:r>
              <a:rPr lang="en-IN" sz="1400" dirty="0" err="1"/>
              <a:t>np.mean</a:t>
            </a:r>
            <a:r>
              <a:rPr lang="en-IN" sz="1400" dirty="0"/>
              <a:t>(</a:t>
            </a:r>
            <a:r>
              <a:rPr lang="en-IN" sz="1400" dirty="0" err="1"/>
              <a:t>pred</a:t>
            </a:r>
            <a:r>
              <a:rPr lang="en-IN" sz="1400" dirty="0"/>
              <a:t>==</a:t>
            </a:r>
            <a:r>
              <a:rPr lang="en-IN" sz="1400" dirty="0" err="1"/>
              <a:t>ytest</a:t>
            </a:r>
            <a:r>
              <a:rPr lang="en-IN" sz="1400" dirty="0"/>
              <a:t>)</a:t>
            </a:r>
          </a:p>
        </p:txBody>
      </p:sp>
      <p:sp>
        <p:nvSpPr>
          <p:cNvPr id="18" name="Right Arrow 17"/>
          <p:cNvSpPr/>
          <p:nvPr/>
        </p:nvSpPr>
        <p:spPr>
          <a:xfrm>
            <a:off x="7001689" y="5121738"/>
            <a:ext cx="1214846" cy="53557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8216535" y="5034847"/>
            <a:ext cx="2612571" cy="62701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Accuracy = 75%</a:t>
            </a:r>
          </a:p>
        </p:txBody>
      </p:sp>
      <p:sp>
        <p:nvSpPr>
          <p:cNvPr id="20" name="Rectangle 19"/>
          <p:cNvSpPr/>
          <p:nvPr/>
        </p:nvSpPr>
        <p:spPr>
          <a:xfrm>
            <a:off x="248194" y="3386574"/>
            <a:ext cx="11324407" cy="608372"/>
          </a:xfrm>
          <a:prstGeom prst="rect">
            <a:avLst/>
          </a:prstGeom>
        </p:spPr>
        <p:txBody>
          <a:bodyPr wrap="square">
            <a:spAutoFit/>
          </a:bodyPr>
          <a:lstStyle/>
          <a:p>
            <a:pPr>
              <a:lnSpc>
                <a:spcPct val="90000"/>
              </a:lnSpc>
              <a:spcBef>
                <a:spcPts val="1000"/>
              </a:spcBef>
            </a:pPr>
            <a:endParaRPr lang="en-IN" sz="1400" dirty="0" smtClean="0"/>
          </a:p>
          <a:p>
            <a:pPr marL="228600" indent="-228600">
              <a:lnSpc>
                <a:spcPct val="90000"/>
              </a:lnSpc>
              <a:spcBef>
                <a:spcPts val="1000"/>
              </a:spcBef>
              <a:buFont typeface="Arial" panose="020B0604020202020204" pitchFamily="34" charset="0"/>
              <a:buChar char="•"/>
            </a:pPr>
            <a:r>
              <a:rPr lang="en-IN" sz="1400" dirty="0" smtClean="0"/>
              <a:t>By normalising the data using standard scaler we reduce the dimension in </a:t>
            </a:r>
            <a:r>
              <a:rPr lang="en-IN" sz="1400" dirty="0" err="1" smtClean="0"/>
              <a:t>pca</a:t>
            </a:r>
            <a:r>
              <a:rPr lang="en-IN" sz="1400" dirty="0" smtClean="0"/>
              <a:t> so that we get a better visualisation of our data</a:t>
            </a:r>
            <a:endParaRPr lang="en-IN" sz="1400" dirty="0"/>
          </a:p>
        </p:txBody>
      </p:sp>
    </p:spTree>
    <p:extLst>
      <p:ext uri="{BB962C8B-B14F-4D97-AF65-F5344CB8AC3E}">
        <p14:creationId xmlns:p14="http://schemas.microsoft.com/office/powerpoint/2010/main" val="402041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normAutofit/>
          </a:bodyPr>
          <a:lstStyle/>
          <a:p>
            <a:pPr marL="0" indent="0">
              <a:buNone/>
            </a:pPr>
            <a:r>
              <a:rPr lang="en-IN" sz="1600" b="1" dirty="0"/>
              <a:t>KNN – k nearest neighbour</a:t>
            </a:r>
          </a:p>
          <a:p>
            <a:pPr marL="0" indent="0">
              <a:buNone/>
            </a:pPr>
            <a:r>
              <a:rPr lang="en-US" altLang="en-US" dirty="0" smtClean="0"/>
              <a:t> </a:t>
            </a:r>
            <a:r>
              <a:rPr lang="en-US" altLang="en-US" sz="1800" dirty="0" smtClean="0"/>
              <a:t>As we all know that in </a:t>
            </a:r>
            <a:r>
              <a:rPr lang="en-US" altLang="en-US" sz="1800" dirty="0" err="1" smtClean="0"/>
              <a:t>knn</a:t>
            </a:r>
            <a:r>
              <a:rPr lang="en-US" altLang="en-US" sz="1800" dirty="0" smtClean="0"/>
              <a:t> we find the distance between query, we have done a </a:t>
            </a:r>
            <a:r>
              <a:rPr lang="en-US" altLang="en-US" sz="1800" dirty="0" err="1" smtClean="0"/>
              <a:t>knn</a:t>
            </a:r>
            <a:r>
              <a:rPr lang="en-US" altLang="en-US" sz="1800" dirty="0" smtClean="0"/>
              <a:t> fit to find the accuracy level.</a:t>
            </a:r>
            <a:endParaRPr lang="en-US" altLang="en-US" sz="1800" b="1" dirty="0" smtClean="0"/>
          </a:p>
          <a:p>
            <a:endParaRPr lang="en-US" altLang="en-US" b="1" dirty="0"/>
          </a:p>
          <a:p>
            <a:endParaRPr lang="en-US" altLang="en-US" b="1" dirty="0" smtClean="0"/>
          </a:p>
          <a:p>
            <a:pPr marL="0" indent="0">
              <a:buNone/>
            </a:pPr>
            <a:endParaRPr lang="en-US" altLang="en-US" b="1" dirty="0" smtClean="0"/>
          </a:p>
          <a:p>
            <a:endParaRPr lang="en-US" altLang="en-US" b="1" dirty="0" smtClean="0"/>
          </a:p>
          <a:p>
            <a:pPr marL="0" indent="0">
              <a:buNone/>
            </a:pPr>
            <a:r>
              <a:rPr lang="en-US" altLang="en-US" sz="1600" b="1" dirty="0"/>
              <a:t>Random Forest </a:t>
            </a:r>
          </a:p>
          <a:p>
            <a:pPr marL="0" indent="0">
              <a:buNone/>
            </a:pPr>
            <a:r>
              <a:rPr lang="en-US" altLang="en-US" sz="1800" dirty="0"/>
              <a:t>By using random forest we got the accuracy level of 72</a:t>
            </a:r>
          </a:p>
          <a:p>
            <a:endParaRPr lang="en-US" altLang="en-US" b="1" dirty="0" smtClean="0"/>
          </a:p>
        </p:txBody>
      </p:sp>
      <p:sp>
        <p:nvSpPr>
          <p:cNvPr id="4" name="Rectangle 3"/>
          <p:cNvSpPr/>
          <p:nvPr/>
        </p:nvSpPr>
        <p:spPr>
          <a:xfrm>
            <a:off x="1000398" y="1691636"/>
            <a:ext cx="5564775" cy="15087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dirty="0" smtClean="0"/>
              <a:t>from </a:t>
            </a:r>
            <a:r>
              <a:rPr lang="en-US" altLang="en-US" dirty="0" err="1" smtClean="0"/>
              <a:t>sklearn.neighbors</a:t>
            </a:r>
            <a:r>
              <a:rPr lang="en-US" altLang="en-US" dirty="0" smtClean="0"/>
              <a:t> import </a:t>
            </a:r>
            <a:r>
              <a:rPr lang="en-US" altLang="en-US" dirty="0" err="1" smtClean="0"/>
              <a:t>KNeighborsClassifier</a:t>
            </a:r>
            <a:endParaRPr lang="en-US" altLang="en-US" dirty="0" smtClean="0"/>
          </a:p>
          <a:p>
            <a:pPr marL="285750" indent="-285750">
              <a:buFont typeface="Arial" panose="020B0604020202020204" pitchFamily="34" charset="0"/>
              <a:buChar char="•"/>
            </a:pPr>
            <a:r>
              <a:rPr lang="en-US" altLang="en-US" dirty="0" err="1" smtClean="0"/>
              <a:t>knn</a:t>
            </a:r>
            <a:r>
              <a:rPr lang="en-US" altLang="en-US" dirty="0" smtClean="0"/>
              <a:t> </a:t>
            </a:r>
            <a:r>
              <a:rPr lang="en-US" altLang="en-US" dirty="0"/>
              <a:t>= </a:t>
            </a:r>
            <a:r>
              <a:rPr lang="en-US" altLang="en-US" dirty="0" err="1"/>
              <a:t>KNeighborsClassifier</a:t>
            </a:r>
            <a:r>
              <a:rPr lang="en-US" altLang="en-US" dirty="0"/>
              <a:t>(</a:t>
            </a:r>
            <a:r>
              <a:rPr lang="en-US" altLang="en-US" dirty="0" err="1"/>
              <a:t>n_neighbors</a:t>
            </a:r>
            <a:r>
              <a:rPr lang="en-US" altLang="en-US" dirty="0"/>
              <a:t>=3)</a:t>
            </a:r>
          </a:p>
          <a:p>
            <a:pPr marL="285750" indent="-285750">
              <a:buFont typeface="Arial" panose="020B0604020202020204" pitchFamily="34" charset="0"/>
              <a:buChar char="•"/>
            </a:pPr>
            <a:r>
              <a:rPr lang="en-US" altLang="en-US" dirty="0"/>
              <a:t>model1=</a:t>
            </a:r>
            <a:r>
              <a:rPr lang="en-US" altLang="en-US" dirty="0" err="1"/>
              <a:t>knn.fit</a:t>
            </a:r>
            <a:r>
              <a:rPr lang="en-US" altLang="en-US" dirty="0"/>
              <a:t>(</a:t>
            </a:r>
            <a:r>
              <a:rPr lang="en-US" altLang="en-US" dirty="0" err="1"/>
              <a:t>xtrain.iloc</a:t>
            </a:r>
            <a:r>
              <a:rPr lang="en-US" altLang="en-US" dirty="0"/>
              <a:t>[:,0:4],</a:t>
            </a:r>
            <a:r>
              <a:rPr lang="en-US" altLang="en-US" dirty="0" err="1"/>
              <a:t>ytrain</a:t>
            </a:r>
            <a:r>
              <a:rPr lang="en-US" altLang="en-US" dirty="0"/>
              <a:t>) </a:t>
            </a:r>
            <a:r>
              <a:rPr lang="en-US" altLang="en-US" dirty="0" err="1"/>
              <a:t>pred</a:t>
            </a:r>
            <a:r>
              <a:rPr lang="en-US" altLang="en-US" dirty="0"/>
              <a:t>=model1.predict(</a:t>
            </a:r>
            <a:r>
              <a:rPr lang="en-US" altLang="en-US" dirty="0" err="1"/>
              <a:t>xtest.iloc</a:t>
            </a:r>
            <a:r>
              <a:rPr lang="en-US" altLang="en-US" dirty="0"/>
              <a:t>[:,0:4])</a:t>
            </a:r>
          </a:p>
          <a:p>
            <a:pPr marL="285750" indent="-285750">
              <a:buFont typeface="Arial" panose="020B0604020202020204" pitchFamily="34" charset="0"/>
              <a:buChar char="•"/>
            </a:pPr>
            <a:r>
              <a:rPr lang="en-US" altLang="en-US" dirty="0" err="1"/>
              <a:t>np.mean</a:t>
            </a:r>
            <a:r>
              <a:rPr lang="en-US" altLang="en-US" dirty="0"/>
              <a:t>(</a:t>
            </a:r>
            <a:r>
              <a:rPr lang="en-US" altLang="en-US" dirty="0" err="1"/>
              <a:t>pred</a:t>
            </a:r>
            <a:r>
              <a:rPr lang="en-US" altLang="en-US" dirty="0"/>
              <a:t>==</a:t>
            </a:r>
            <a:r>
              <a:rPr lang="en-US" altLang="en-US" dirty="0" err="1"/>
              <a:t>ytest</a:t>
            </a:r>
            <a:r>
              <a:rPr lang="en-US" altLang="en-US" dirty="0"/>
              <a:t>)</a:t>
            </a:r>
          </a:p>
        </p:txBody>
      </p:sp>
      <p:sp>
        <p:nvSpPr>
          <p:cNvPr id="5" name="Rectangle 4"/>
          <p:cNvSpPr/>
          <p:nvPr/>
        </p:nvSpPr>
        <p:spPr>
          <a:xfrm>
            <a:off x="1000397" y="4405241"/>
            <a:ext cx="5564776" cy="166157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dirty="0"/>
              <a:t>from </a:t>
            </a:r>
            <a:r>
              <a:rPr lang="en-US" altLang="en-US" dirty="0" err="1"/>
              <a:t>sklearn.ensemble</a:t>
            </a:r>
            <a:r>
              <a:rPr lang="en-US" altLang="en-US" dirty="0"/>
              <a:t> import </a:t>
            </a:r>
            <a:r>
              <a:rPr lang="en-US" altLang="en-US" dirty="0" err="1" smtClean="0"/>
              <a:t>RandomForestClassifier</a:t>
            </a:r>
            <a:endParaRPr lang="en-US" altLang="en-US" dirty="0"/>
          </a:p>
          <a:p>
            <a:pPr marL="285750" indent="-285750">
              <a:buFont typeface="Arial" panose="020B0604020202020204" pitchFamily="34" charset="0"/>
              <a:buChar char="•"/>
            </a:pPr>
            <a:r>
              <a:rPr lang="en-US" altLang="en-US" dirty="0" err="1"/>
              <a:t>rf</a:t>
            </a:r>
            <a:r>
              <a:rPr lang="en-US" altLang="en-US" dirty="0"/>
              <a:t>=</a:t>
            </a:r>
            <a:r>
              <a:rPr lang="en-US" altLang="en-US" dirty="0" err="1"/>
              <a:t>RandomForestClassifier</a:t>
            </a:r>
            <a:r>
              <a:rPr lang="en-US" altLang="en-US" dirty="0"/>
              <a:t>()</a:t>
            </a:r>
          </a:p>
          <a:p>
            <a:pPr marL="285750" indent="-285750">
              <a:buFont typeface="Arial" panose="020B0604020202020204" pitchFamily="34" charset="0"/>
              <a:buChar char="•"/>
            </a:pPr>
            <a:r>
              <a:rPr lang="en-US" altLang="en-US" dirty="0"/>
              <a:t>model=</a:t>
            </a:r>
            <a:r>
              <a:rPr lang="en-US" altLang="en-US" dirty="0" err="1"/>
              <a:t>rf.fit</a:t>
            </a:r>
            <a:r>
              <a:rPr lang="en-US" altLang="en-US" dirty="0"/>
              <a:t>(</a:t>
            </a:r>
            <a:r>
              <a:rPr lang="en-US" altLang="en-US" dirty="0" err="1"/>
              <a:t>xtrain.iloc</a:t>
            </a:r>
            <a:r>
              <a:rPr lang="en-US" altLang="en-US" dirty="0"/>
              <a:t>[:,0:4],</a:t>
            </a:r>
            <a:r>
              <a:rPr lang="en-US" altLang="en-US" dirty="0" err="1"/>
              <a:t>ytrain</a:t>
            </a:r>
            <a:r>
              <a:rPr lang="en-US" altLang="en-US" dirty="0"/>
              <a:t>) </a:t>
            </a:r>
            <a:endParaRPr lang="en-US" altLang="en-US" dirty="0" smtClean="0"/>
          </a:p>
          <a:p>
            <a:pPr marL="285750" indent="-285750">
              <a:buFont typeface="Arial" panose="020B0604020202020204" pitchFamily="34" charset="0"/>
              <a:buChar char="•"/>
            </a:pPr>
            <a:r>
              <a:rPr lang="en-US" altLang="en-US" dirty="0" err="1" smtClean="0"/>
              <a:t>pred</a:t>
            </a:r>
            <a:r>
              <a:rPr lang="en-US" altLang="en-US" dirty="0" smtClean="0"/>
              <a:t>=</a:t>
            </a:r>
            <a:r>
              <a:rPr lang="en-US" altLang="en-US" dirty="0" err="1" smtClean="0"/>
              <a:t>model.predict</a:t>
            </a:r>
            <a:r>
              <a:rPr lang="en-US" altLang="en-US" dirty="0" smtClean="0"/>
              <a:t>(</a:t>
            </a:r>
            <a:r>
              <a:rPr lang="en-US" altLang="en-US" dirty="0" err="1" smtClean="0"/>
              <a:t>xtest.iloc</a:t>
            </a:r>
            <a:r>
              <a:rPr lang="en-US" altLang="en-US" dirty="0"/>
              <a:t>[:,0:4]) </a:t>
            </a:r>
            <a:endParaRPr lang="en-US" altLang="en-US" dirty="0" smtClean="0"/>
          </a:p>
          <a:p>
            <a:pPr marL="285750" indent="-285750">
              <a:buFont typeface="Arial" panose="020B0604020202020204" pitchFamily="34" charset="0"/>
              <a:buChar char="•"/>
            </a:pPr>
            <a:r>
              <a:rPr lang="en-US" altLang="en-US" dirty="0" err="1" smtClean="0"/>
              <a:t>np.mean</a:t>
            </a:r>
            <a:r>
              <a:rPr lang="en-US" altLang="en-US" dirty="0" smtClean="0"/>
              <a:t>(</a:t>
            </a:r>
            <a:r>
              <a:rPr lang="en-US" altLang="en-US" dirty="0" err="1" smtClean="0"/>
              <a:t>pred</a:t>
            </a:r>
            <a:r>
              <a:rPr lang="en-US" altLang="en-US" dirty="0"/>
              <a:t>==</a:t>
            </a:r>
            <a:r>
              <a:rPr lang="en-US" altLang="en-US" dirty="0" err="1"/>
              <a:t>ytest</a:t>
            </a:r>
            <a:r>
              <a:rPr lang="en-US" altLang="en-US" dirty="0"/>
              <a:t>)</a:t>
            </a:r>
          </a:p>
        </p:txBody>
      </p:sp>
      <p:sp>
        <p:nvSpPr>
          <p:cNvPr id="7" name="Rectangle 6"/>
          <p:cNvSpPr/>
          <p:nvPr/>
        </p:nvSpPr>
        <p:spPr>
          <a:xfrm>
            <a:off x="8260624" y="5190305"/>
            <a:ext cx="2612571" cy="62701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Accuracy = </a:t>
            </a:r>
            <a:r>
              <a:rPr lang="en-IN" dirty="0" smtClean="0"/>
              <a:t>72</a:t>
            </a:r>
            <a:r>
              <a:rPr lang="en-IN" dirty="0"/>
              <a:t>%</a:t>
            </a:r>
          </a:p>
        </p:txBody>
      </p:sp>
      <p:sp>
        <p:nvSpPr>
          <p:cNvPr id="8" name="Rectangle 7"/>
          <p:cNvSpPr/>
          <p:nvPr/>
        </p:nvSpPr>
        <p:spPr>
          <a:xfrm>
            <a:off x="8260624" y="2220684"/>
            <a:ext cx="2612571" cy="62701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Accuracy = </a:t>
            </a:r>
            <a:r>
              <a:rPr lang="en-IN" dirty="0" smtClean="0"/>
              <a:t>73%</a:t>
            </a:r>
            <a:endParaRPr lang="en-IN" dirty="0"/>
          </a:p>
        </p:txBody>
      </p:sp>
      <p:sp>
        <p:nvSpPr>
          <p:cNvPr id="11" name="Right Arrow 10"/>
          <p:cNvSpPr/>
          <p:nvPr/>
        </p:nvSpPr>
        <p:spPr>
          <a:xfrm>
            <a:off x="6565173" y="2312124"/>
            <a:ext cx="1214846" cy="53557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6565171" y="5281745"/>
            <a:ext cx="1214846" cy="53557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153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6857478"/>
              </p:ext>
            </p:extLst>
          </p:nvPr>
        </p:nvGraphicFramePr>
        <p:xfrm>
          <a:off x="431071" y="444138"/>
          <a:ext cx="11573694" cy="5417611"/>
        </p:xfrm>
        <a:graphic>
          <a:graphicData uri="http://schemas.openxmlformats.org/drawingml/2006/table">
            <a:tbl>
              <a:tblPr>
                <a:tableStyleId>{5940675A-B579-460E-94D1-54222C63F5DA}</a:tableStyleId>
              </a:tblPr>
              <a:tblGrid>
                <a:gridCol w="561706">
                  <a:extLst>
                    <a:ext uri="{9D8B030D-6E8A-4147-A177-3AD203B41FA5}">
                      <a16:colId xmlns:a16="http://schemas.microsoft.com/office/drawing/2014/main" val="3403878694"/>
                    </a:ext>
                  </a:extLst>
                </a:gridCol>
                <a:gridCol w="2401803">
                  <a:extLst>
                    <a:ext uri="{9D8B030D-6E8A-4147-A177-3AD203B41FA5}">
                      <a16:colId xmlns:a16="http://schemas.microsoft.com/office/drawing/2014/main" val="3344577410"/>
                    </a:ext>
                  </a:extLst>
                </a:gridCol>
                <a:gridCol w="997311">
                  <a:extLst>
                    <a:ext uri="{9D8B030D-6E8A-4147-A177-3AD203B41FA5}">
                      <a16:colId xmlns:a16="http://schemas.microsoft.com/office/drawing/2014/main" val="231224617"/>
                    </a:ext>
                  </a:extLst>
                </a:gridCol>
                <a:gridCol w="916862">
                  <a:extLst>
                    <a:ext uri="{9D8B030D-6E8A-4147-A177-3AD203B41FA5}">
                      <a16:colId xmlns:a16="http://schemas.microsoft.com/office/drawing/2014/main" val="1283567457"/>
                    </a:ext>
                  </a:extLst>
                </a:gridCol>
                <a:gridCol w="754038">
                  <a:extLst>
                    <a:ext uri="{9D8B030D-6E8A-4147-A177-3AD203B41FA5}">
                      <a16:colId xmlns:a16="http://schemas.microsoft.com/office/drawing/2014/main" val="1618805986"/>
                    </a:ext>
                  </a:extLst>
                </a:gridCol>
                <a:gridCol w="754038">
                  <a:extLst>
                    <a:ext uri="{9D8B030D-6E8A-4147-A177-3AD203B41FA5}">
                      <a16:colId xmlns:a16="http://schemas.microsoft.com/office/drawing/2014/main" val="3554482627"/>
                    </a:ext>
                  </a:extLst>
                </a:gridCol>
                <a:gridCol w="754038">
                  <a:extLst>
                    <a:ext uri="{9D8B030D-6E8A-4147-A177-3AD203B41FA5}">
                      <a16:colId xmlns:a16="http://schemas.microsoft.com/office/drawing/2014/main" val="648418837"/>
                    </a:ext>
                  </a:extLst>
                </a:gridCol>
                <a:gridCol w="754038">
                  <a:extLst>
                    <a:ext uri="{9D8B030D-6E8A-4147-A177-3AD203B41FA5}">
                      <a16:colId xmlns:a16="http://schemas.microsoft.com/office/drawing/2014/main" val="1334695159"/>
                    </a:ext>
                  </a:extLst>
                </a:gridCol>
                <a:gridCol w="754038">
                  <a:extLst>
                    <a:ext uri="{9D8B030D-6E8A-4147-A177-3AD203B41FA5}">
                      <a16:colId xmlns:a16="http://schemas.microsoft.com/office/drawing/2014/main" val="2625241350"/>
                    </a:ext>
                  </a:extLst>
                </a:gridCol>
                <a:gridCol w="940268">
                  <a:extLst>
                    <a:ext uri="{9D8B030D-6E8A-4147-A177-3AD203B41FA5}">
                      <a16:colId xmlns:a16="http://schemas.microsoft.com/office/drawing/2014/main" val="1698933805"/>
                    </a:ext>
                  </a:extLst>
                </a:gridCol>
                <a:gridCol w="984663">
                  <a:extLst>
                    <a:ext uri="{9D8B030D-6E8A-4147-A177-3AD203B41FA5}">
                      <a16:colId xmlns:a16="http://schemas.microsoft.com/office/drawing/2014/main" val="2768306057"/>
                    </a:ext>
                  </a:extLst>
                </a:gridCol>
                <a:gridCol w="1000891">
                  <a:extLst>
                    <a:ext uri="{9D8B030D-6E8A-4147-A177-3AD203B41FA5}">
                      <a16:colId xmlns:a16="http://schemas.microsoft.com/office/drawing/2014/main" val="1376992025"/>
                    </a:ext>
                  </a:extLst>
                </a:gridCol>
              </a:tblGrid>
              <a:tr h="640079">
                <a:tc rowSpan="2">
                  <a:txBody>
                    <a:bodyPr/>
                    <a:lstStyle/>
                    <a:p>
                      <a:pPr algn="ctr" fontAlgn="b"/>
                      <a:r>
                        <a:rPr lang="en-IN" sz="1400" u="none" strike="noStrike" dirty="0">
                          <a:solidFill>
                            <a:schemeClr val="bg1"/>
                          </a:solidFill>
                          <a:effectLst/>
                        </a:rPr>
                        <a:t>SL NO</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rowSpan="2">
                  <a:txBody>
                    <a:bodyPr/>
                    <a:lstStyle/>
                    <a:p>
                      <a:pPr algn="ctr" fontAlgn="b"/>
                      <a:r>
                        <a:rPr lang="en-IN" sz="1400" u="none" strike="noStrike" dirty="0">
                          <a:solidFill>
                            <a:schemeClr val="bg1"/>
                          </a:solidFill>
                          <a:effectLst/>
                        </a:rPr>
                        <a:t>MODEL</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rowSpan="2">
                  <a:txBody>
                    <a:bodyPr/>
                    <a:lstStyle/>
                    <a:p>
                      <a:pPr algn="ctr" fontAlgn="ctr"/>
                      <a:r>
                        <a:rPr lang="en-IN" sz="1400" u="none" strike="noStrike" dirty="0">
                          <a:solidFill>
                            <a:schemeClr val="bg1"/>
                          </a:solidFill>
                          <a:effectLst/>
                        </a:rPr>
                        <a:t>OVERALL  ACCURACY</a:t>
                      </a:r>
                      <a:endParaRPr lang="en-IN" sz="1400" b="1" i="0" u="none" strike="noStrike" dirty="0">
                        <a:solidFill>
                          <a:schemeClr val="bg1"/>
                        </a:solidFill>
                        <a:effectLst/>
                        <a:latin typeface="Calibri" panose="020F0502020204030204" pitchFamily="34" charset="0"/>
                      </a:endParaRPr>
                    </a:p>
                  </a:txBody>
                  <a:tcPr marL="9525" marR="9525" marT="9525" marB="0" anchor="ctr">
                    <a:solidFill>
                      <a:schemeClr val="bg2">
                        <a:lumMod val="50000"/>
                      </a:schemeClr>
                    </a:solidFill>
                  </a:tcPr>
                </a:tc>
                <a:tc gridSpan="2">
                  <a:txBody>
                    <a:bodyPr/>
                    <a:lstStyle/>
                    <a:p>
                      <a:pPr algn="ctr"/>
                      <a:r>
                        <a:rPr lang="en-IN" dirty="0" smtClean="0">
                          <a:solidFill>
                            <a:schemeClr val="bg1"/>
                          </a:solidFill>
                        </a:rPr>
                        <a:t>PRECISION</a:t>
                      </a:r>
                      <a:endParaRPr lang="en-IN" b="1" dirty="0">
                        <a:solidFill>
                          <a:schemeClr val="bg1"/>
                        </a:solidFill>
                      </a:endParaRPr>
                    </a:p>
                  </a:txBody>
                  <a:tcPr marL="9525" marR="9525" marT="9525" marB="0" anchor="b">
                    <a:solidFill>
                      <a:schemeClr val="bg2">
                        <a:lumMod val="50000"/>
                      </a:schemeClr>
                    </a:solidFill>
                  </a:tcPr>
                </a:tc>
                <a:tc hMerge="1">
                  <a:txBody>
                    <a:bodyPr/>
                    <a:lstStyle/>
                    <a:p>
                      <a:endParaRPr lang="en-IN"/>
                    </a:p>
                  </a:txBody>
                  <a:tcPr/>
                </a:tc>
                <a:tc gridSpan="2">
                  <a:txBody>
                    <a:bodyPr/>
                    <a:lstStyle/>
                    <a:p>
                      <a:pPr algn="ctr"/>
                      <a:r>
                        <a:rPr lang="en-IN" dirty="0" smtClean="0">
                          <a:solidFill>
                            <a:schemeClr val="bg1"/>
                          </a:solidFill>
                        </a:rPr>
                        <a:t>RECALL</a:t>
                      </a:r>
                      <a:endParaRPr lang="en-IN" b="1" dirty="0">
                        <a:solidFill>
                          <a:schemeClr val="bg1"/>
                        </a:solidFill>
                      </a:endParaRPr>
                    </a:p>
                  </a:txBody>
                  <a:tcPr marL="9525" marR="9525" marT="9525" marB="0" anchor="b">
                    <a:solidFill>
                      <a:schemeClr val="bg2">
                        <a:lumMod val="50000"/>
                      </a:schemeClr>
                    </a:solidFill>
                  </a:tcPr>
                </a:tc>
                <a:tc hMerge="1">
                  <a:txBody>
                    <a:bodyPr/>
                    <a:lstStyle/>
                    <a:p>
                      <a:endParaRPr lang="en-IN"/>
                    </a:p>
                  </a:txBody>
                  <a:tcPr/>
                </a:tc>
                <a:tc gridSpan="2">
                  <a:txBody>
                    <a:bodyPr/>
                    <a:lstStyle/>
                    <a:p>
                      <a:pPr algn="ctr"/>
                      <a:r>
                        <a:rPr lang="en-IN" dirty="0" smtClean="0">
                          <a:solidFill>
                            <a:schemeClr val="bg1"/>
                          </a:solidFill>
                        </a:rPr>
                        <a:t>F1 SCORE</a:t>
                      </a:r>
                      <a:endParaRPr lang="en-IN" b="1" dirty="0">
                        <a:solidFill>
                          <a:schemeClr val="bg1"/>
                        </a:solidFill>
                      </a:endParaRPr>
                    </a:p>
                  </a:txBody>
                  <a:tcPr marL="9525" marR="9525" marT="9525" marB="0" anchor="b">
                    <a:solidFill>
                      <a:schemeClr val="bg2">
                        <a:lumMod val="50000"/>
                      </a:schemeClr>
                    </a:solidFill>
                  </a:tcPr>
                </a:tc>
                <a:tc hMerge="1">
                  <a:txBody>
                    <a:bodyPr/>
                    <a:lstStyle/>
                    <a:p>
                      <a:endParaRPr lang="en-IN"/>
                    </a:p>
                  </a:txBody>
                  <a:tcPr/>
                </a:tc>
                <a:tc rowSpan="2">
                  <a:txBody>
                    <a:bodyPr/>
                    <a:lstStyle/>
                    <a:p>
                      <a:pPr algn="ctr" fontAlgn="b"/>
                      <a:r>
                        <a:rPr lang="en-IN" sz="1400" u="none" strike="noStrike" dirty="0" smtClean="0">
                          <a:solidFill>
                            <a:schemeClr val="bg1"/>
                          </a:solidFill>
                          <a:effectLst/>
                        </a:rPr>
                        <a:t>SENSTIVITY</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rowSpan="2">
                  <a:txBody>
                    <a:bodyPr/>
                    <a:lstStyle/>
                    <a:p>
                      <a:pPr algn="ctr" fontAlgn="b"/>
                      <a:r>
                        <a:rPr lang="en-IN" sz="1400" u="none" strike="noStrike" dirty="0">
                          <a:solidFill>
                            <a:schemeClr val="bg1"/>
                          </a:solidFill>
                          <a:effectLst/>
                        </a:rPr>
                        <a:t>SPECIFICITY</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rowSpan="2">
                  <a:txBody>
                    <a:bodyPr/>
                    <a:lstStyle/>
                    <a:p>
                      <a:pPr algn="ctr" fontAlgn="b"/>
                      <a:r>
                        <a:rPr lang="en-IN" sz="1400" u="none" strike="noStrike" dirty="0">
                          <a:solidFill>
                            <a:schemeClr val="bg1"/>
                          </a:solidFill>
                          <a:effectLst/>
                        </a:rPr>
                        <a:t>TESTING SAMPLE SIZE</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2072476662"/>
                  </a:ext>
                </a:extLst>
              </a:tr>
              <a:tr h="418012">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b"/>
                      <a:r>
                        <a:rPr lang="en-IN" sz="1400" u="none" strike="noStrike" dirty="0">
                          <a:solidFill>
                            <a:schemeClr val="bg1"/>
                          </a:solidFill>
                          <a:effectLst/>
                        </a:rPr>
                        <a:t>Fraud</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n-IN" sz="1400" u="none" strike="noStrike" dirty="0">
                          <a:solidFill>
                            <a:schemeClr val="bg1"/>
                          </a:solidFill>
                          <a:effectLst/>
                        </a:rPr>
                        <a:t>Genuine</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n-IN" sz="1400" u="none" strike="noStrike" dirty="0">
                          <a:solidFill>
                            <a:schemeClr val="bg1"/>
                          </a:solidFill>
                          <a:effectLst/>
                        </a:rPr>
                        <a:t>Fraud</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n-IN" sz="1400" u="none" strike="noStrike" dirty="0">
                          <a:solidFill>
                            <a:schemeClr val="bg1"/>
                          </a:solidFill>
                          <a:effectLst/>
                        </a:rPr>
                        <a:t>Genuine</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n-IN" sz="1400" u="none" strike="noStrike" dirty="0">
                          <a:solidFill>
                            <a:schemeClr val="bg1"/>
                          </a:solidFill>
                          <a:effectLst/>
                        </a:rPr>
                        <a:t>Fraud</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n-IN" sz="1400" u="none" strike="noStrike" dirty="0">
                          <a:solidFill>
                            <a:schemeClr val="bg1"/>
                          </a:solidFill>
                          <a:effectLst/>
                        </a:rPr>
                        <a:t>Genuine</a:t>
                      </a:r>
                      <a:endParaRPr lang="en-IN" sz="1400" b="1" i="0" u="none" strike="noStrike" dirty="0">
                        <a:solidFill>
                          <a:schemeClr val="bg1"/>
                        </a:solidFill>
                        <a:effectLst/>
                        <a:latin typeface="Calibri" panose="020F0502020204030204" pitchFamily="34" charset="0"/>
                      </a:endParaRPr>
                    </a:p>
                  </a:txBody>
                  <a:tcPr marL="9525" marR="9525" marT="9525" marB="0" anchor="b">
                    <a:solidFill>
                      <a:schemeClr val="bg2">
                        <a:lumMod val="50000"/>
                      </a:schemeClr>
                    </a:solidFill>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06490050"/>
                  </a:ext>
                </a:extLst>
              </a:tr>
              <a:tr h="435952">
                <a:tc>
                  <a:txBody>
                    <a:bodyPr/>
                    <a:lstStyle/>
                    <a:p>
                      <a:pPr algn="ctr" fontAlgn="b"/>
                      <a:r>
                        <a:rPr lang="en-IN" sz="1200" u="none" strike="noStrike" dirty="0">
                          <a:effectLst/>
                        </a:rPr>
                        <a:t>1</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LOGISTIC REGRESSION WITH PCA</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r" fontAlgn="b"/>
                      <a:r>
                        <a:rPr lang="en-IN" sz="1100" b="0" i="0" u="none" strike="noStrike" dirty="0" smtClean="0">
                          <a:solidFill>
                            <a:srgbClr val="000000"/>
                          </a:solidFill>
                          <a:effectLst/>
                          <a:latin typeface="Calibri" panose="020F0502020204030204" pitchFamily="34" charset="0"/>
                        </a:rPr>
                        <a:t>0.750825385</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2786385255"/>
                  </a:ext>
                </a:extLst>
              </a:tr>
              <a:tr h="435952">
                <a:tc>
                  <a:txBody>
                    <a:bodyPr/>
                    <a:lstStyle/>
                    <a:p>
                      <a:pPr algn="ctr" fontAlgn="b"/>
                      <a:r>
                        <a:rPr lang="en-IN" sz="1200" u="none" strike="noStrike" dirty="0">
                          <a:effectLst/>
                        </a:rPr>
                        <a:t>2</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RANDOM FOREST</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1513661271"/>
                  </a:ext>
                </a:extLst>
              </a:tr>
              <a:tr h="435952">
                <a:tc>
                  <a:txBody>
                    <a:bodyPr/>
                    <a:lstStyle/>
                    <a:p>
                      <a:pPr algn="ctr" fontAlgn="b"/>
                      <a:r>
                        <a:rPr lang="en-IN" sz="1200" u="none" strike="noStrike">
                          <a:effectLst/>
                        </a:rPr>
                        <a:t>3</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KNN</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873636829"/>
                  </a:ext>
                </a:extLst>
              </a:tr>
              <a:tr h="435952">
                <a:tc>
                  <a:txBody>
                    <a:bodyPr/>
                    <a:lstStyle/>
                    <a:p>
                      <a:pPr algn="ctr" fontAlgn="b"/>
                      <a:r>
                        <a:rPr lang="en-IN" sz="1200" u="none" strike="noStrike" dirty="0">
                          <a:effectLst/>
                        </a:rPr>
                        <a:t>4</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r>
                        <a:rPr lang="en-IN" sz="1200" u="none" strike="noStrike" dirty="0" smtClean="0">
                          <a:effectLst/>
                        </a:rPr>
                        <a:t>DECISION TREE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r" fontAlgn="b"/>
                      <a:r>
                        <a:rPr lang="en-IN" sz="1100" b="0" i="0" u="none" strike="noStrike" dirty="0" smtClean="0">
                          <a:solidFill>
                            <a:srgbClr val="000000"/>
                          </a:solidFill>
                          <a:effectLst/>
                          <a:latin typeface="Calibri" panose="020F0502020204030204" pitchFamily="34" charset="0"/>
                        </a:rPr>
                        <a:t>0.6141362</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r>
                        <a:rPr lang="en-IN" sz="1200" u="none" strike="noStrike" dirty="0" smtClean="0">
                          <a:effectLst/>
                        </a:rPr>
                        <a:t>0.750523295</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3805722474"/>
                  </a:ext>
                </a:extLst>
              </a:tr>
              <a:tr h="435952">
                <a:tc>
                  <a:txBody>
                    <a:bodyPr/>
                    <a:lstStyle/>
                    <a:p>
                      <a:pPr algn="ctr" fontAlgn="b"/>
                      <a:r>
                        <a:rPr lang="en-IN" sz="1200" u="none" strike="noStrike" dirty="0">
                          <a:effectLst/>
                        </a:rPr>
                        <a:t>5</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3830903372"/>
                  </a:ext>
                </a:extLst>
              </a:tr>
              <a:tr h="435952">
                <a:tc>
                  <a:txBody>
                    <a:bodyPr/>
                    <a:lstStyle/>
                    <a:p>
                      <a:pPr algn="ctr" fontAlgn="b"/>
                      <a:r>
                        <a:rPr lang="en-IN" sz="1200" u="none" strike="noStrike" dirty="0">
                          <a:effectLst/>
                        </a:rPr>
                        <a:t>6</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3641409309"/>
                  </a:ext>
                </a:extLst>
              </a:tr>
              <a:tr h="435952">
                <a:tc>
                  <a:txBody>
                    <a:bodyPr/>
                    <a:lstStyle/>
                    <a:p>
                      <a:pPr algn="ctr" fontAlgn="b"/>
                      <a:r>
                        <a:rPr lang="en-IN" sz="1200" u="none" strike="noStrike" dirty="0">
                          <a:effectLst/>
                        </a:rPr>
                        <a:t>7</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967763455"/>
                  </a:ext>
                </a:extLst>
              </a:tr>
              <a:tr h="435952">
                <a:tc>
                  <a:txBody>
                    <a:bodyPr/>
                    <a:lstStyle/>
                    <a:p>
                      <a:pPr algn="ctr" fontAlgn="b"/>
                      <a:r>
                        <a:rPr lang="en-IN" sz="1200" u="none" strike="noStrike" dirty="0">
                          <a:effectLst/>
                        </a:rPr>
                        <a:t>8</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2603933200"/>
                  </a:ext>
                </a:extLst>
              </a:tr>
              <a:tr h="435952">
                <a:tc>
                  <a:txBody>
                    <a:bodyPr/>
                    <a:lstStyle/>
                    <a:p>
                      <a:pPr algn="ctr" fontAlgn="b"/>
                      <a:r>
                        <a:rPr lang="en-IN" sz="1200" u="none" strike="noStrike" dirty="0">
                          <a:effectLst/>
                        </a:rPr>
                        <a:t>9</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2086833805"/>
                  </a:ext>
                </a:extLst>
              </a:tr>
              <a:tr h="435952">
                <a:tc>
                  <a:txBody>
                    <a:bodyPr/>
                    <a:lstStyle/>
                    <a:p>
                      <a:pPr algn="ctr" fontAlgn="b"/>
                      <a:r>
                        <a:rPr lang="en-IN" sz="1200" u="none" strike="noStrike" dirty="0">
                          <a:effectLst/>
                        </a:rPr>
                        <a:t>10</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a:effectLst/>
                        </a:rPr>
                        <a:t> </a:t>
                      </a:r>
                      <a:endParaRPr lang="en-IN" sz="1200" b="0" i="0" u="none" strike="noStrike">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tc>
                  <a:txBody>
                    <a:bodyPr/>
                    <a:lstStyle/>
                    <a:p>
                      <a:pPr algn="l" fontAlgn="b"/>
                      <a:r>
                        <a:rPr lang="en-IN" sz="1200" u="none" strike="noStrike" dirty="0">
                          <a:effectLst/>
                        </a:rPr>
                        <a:t> </a:t>
                      </a:r>
                      <a:endParaRPr lang="en-IN" sz="1200" b="0" i="0" u="none" strike="noStrike" dirty="0">
                        <a:solidFill>
                          <a:schemeClr val="bg1"/>
                        </a:solidFill>
                        <a:effectLst/>
                        <a:latin typeface="Calibri" panose="020F0502020204030204" pitchFamily="34" charset="0"/>
                      </a:endParaRPr>
                    </a:p>
                  </a:txBody>
                  <a:tcPr marL="9525" marR="9525" marT="9525" marB="0" anchor="b">
                    <a:solidFill>
                      <a:srgbClr val="C9C9C9"/>
                    </a:solidFill>
                  </a:tcPr>
                </a:tc>
                <a:extLst>
                  <a:ext uri="{0D108BD9-81ED-4DB2-BD59-A6C34878D82A}">
                    <a16:rowId xmlns:a16="http://schemas.microsoft.com/office/drawing/2014/main" val="2526809094"/>
                  </a:ext>
                </a:extLst>
              </a:tr>
            </a:tbl>
          </a:graphicData>
        </a:graphic>
      </p:graphicFrame>
    </p:spTree>
    <p:extLst>
      <p:ext uri="{BB962C8B-B14F-4D97-AF65-F5344CB8AC3E}">
        <p14:creationId xmlns:p14="http://schemas.microsoft.com/office/powerpoint/2010/main" val="109970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143452"/>
            <a:ext cx="10515600" cy="784803"/>
          </a:xfrm>
        </p:spPr>
        <p:txBody>
          <a:bodyPr>
            <a:normAutofit/>
          </a:bodyPr>
          <a:lstStyle/>
          <a:p>
            <a:r>
              <a:rPr lang="en-IN" sz="2800" b="1" dirty="0" smtClean="0"/>
              <a:t>CONFUSION MATRIX</a:t>
            </a:r>
            <a:endParaRPr lang="en-IN" sz="2800" b="1" dirty="0"/>
          </a:p>
        </p:txBody>
      </p:sp>
      <p:sp>
        <p:nvSpPr>
          <p:cNvPr id="3" name="Content Placeholder 2"/>
          <p:cNvSpPr>
            <a:spLocks noGrp="1"/>
          </p:cNvSpPr>
          <p:nvPr>
            <p:ph idx="1"/>
          </p:nvPr>
        </p:nvSpPr>
        <p:spPr>
          <a:xfrm>
            <a:off x="297873" y="928255"/>
            <a:ext cx="11312236" cy="5638800"/>
          </a:xfrm>
        </p:spPr>
        <p:txBody>
          <a:bodyPr/>
          <a:lstStyle/>
          <a:p>
            <a:r>
              <a:rPr lang="en-US" dirty="0"/>
              <a:t> L</a:t>
            </a:r>
            <a:r>
              <a:rPr lang="en-US" dirty="0" smtClean="0"/>
              <a:t>ogistic </a:t>
            </a:r>
            <a:r>
              <a:rPr lang="en-US" dirty="0"/>
              <a:t>R</a:t>
            </a:r>
            <a:r>
              <a:rPr lang="en-US" dirty="0" smtClean="0"/>
              <a:t>egression with PCA</a:t>
            </a:r>
          </a:p>
          <a:p>
            <a:pPr marL="0" indent="0">
              <a:buNone/>
            </a:pPr>
            <a:r>
              <a:rPr lang="en-US" dirty="0" smtClean="0"/>
              <a:t>array</a:t>
            </a:r>
            <a:r>
              <a:rPr lang="en-US" dirty="0"/>
              <a:t>([[ </a:t>
            </a:r>
            <a:r>
              <a:rPr lang="en-US" dirty="0" smtClean="0"/>
              <a:t> </a:t>
            </a:r>
            <a:r>
              <a:rPr lang="en-US" dirty="0"/>
              <a:t>0,  65208],</a:t>
            </a:r>
          </a:p>
          <a:p>
            <a:pPr marL="0" indent="0">
              <a:buNone/>
            </a:pPr>
            <a:r>
              <a:rPr lang="en-US" dirty="0"/>
              <a:t>       </a:t>
            </a:r>
            <a:r>
              <a:rPr lang="en-US" dirty="0" smtClean="0"/>
              <a:t>      [ </a:t>
            </a:r>
            <a:r>
              <a:rPr lang="en-US" dirty="0"/>
              <a:t>0, 196488]], </a:t>
            </a:r>
            <a:r>
              <a:rPr lang="en-US" dirty="0" err="1"/>
              <a:t>dtype</a:t>
            </a:r>
            <a:r>
              <a:rPr lang="en-US" dirty="0"/>
              <a:t>=int64</a:t>
            </a:r>
            <a:r>
              <a:rPr lang="en-US" dirty="0" smtClean="0"/>
              <a:t>)</a:t>
            </a:r>
          </a:p>
          <a:p>
            <a:pPr marL="0" indent="0">
              <a:buNone/>
            </a:pPr>
            <a:endParaRPr lang="en-US" dirty="0"/>
          </a:p>
          <a:p>
            <a:r>
              <a:rPr lang="en-IN" dirty="0" smtClean="0"/>
              <a:t>Decision Tree </a:t>
            </a:r>
          </a:p>
          <a:p>
            <a:pPr marL="0" indent="0">
              <a:buNone/>
            </a:pPr>
            <a:r>
              <a:rPr lang="en-US" dirty="0"/>
              <a:t>array([[ 17653,  47555</a:t>
            </a:r>
            <a:r>
              <a:rPr lang="en-US" dirty="0" smtClean="0"/>
              <a:t>],</a:t>
            </a:r>
          </a:p>
          <a:p>
            <a:pPr marL="0" indent="0">
              <a:buNone/>
            </a:pPr>
            <a:r>
              <a:rPr lang="en-US" dirty="0" smtClean="0"/>
              <a:t>           [ 53424, 143064</a:t>
            </a:r>
            <a:r>
              <a:rPr lang="en-US" dirty="0"/>
              <a:t>]], </a:t>
            </a:r>
            <a:r>
              <a:rPr lang="en-US" dirty="0" err="1"/>
              <a:t>dtype</a:t>
            </a:r>
            <a:r>
              <a:rPr lang="en-US" dirty="0"/>
              <a:t>=int64)</a:t>
            </a:r>
            <a:endParaRPr lang="en-IN" dirty="0"/>
          </a:p>
        </p:txBody>
      </p:sp>
    </p:spTree>
    <p:extLst>
      <p:ext uri="{BB962C8B-B14F-4D97-AF65-F5344CB8AC3E}">
        <p14:creationId xmlns:p14="http://schemas.microsoft.com/office/powerpoint/2010/main" val="215047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415664" y="5647395"/>
            <a:ext cx="9958251" cy="843727"/>
          </a:xfrm>
          <a:prstGeom prst="rightArrow">
            <a:avLst>
              <a:gd name="adj1" fmla="val 100000"/>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8" name="Right Arrow 7"/>
          <p:cNvSpPr/>
          <p:nvPr/>
        </p:nvSpPr>
        <p:spPr>
          <a:xfrm>
            <a:off x="415664" y="4372370"/>
            <a:ext cx="9958251" cy="843727"/>
          </a:xfrm>
          <a:prstGeom prst="rightArrow">
            <a:avLst>
              <a:gd name="adj1" fmla="val 100000"/>
              <a:gd name="adj2" fmla="val 50000"/>
            </a:avLst>
          </a:prstGeom>
          <a:solidFill>
            <a:srgbClr val="EF7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9" name="Right Arrow 8"/>
          <p:cNvSpPr/>
          <p:nvPr/>
        </p:nvSpPr>
        <p:spPr>
          <a:xfrm>
            <a:off x="415664" y="3097510"/>
            <a:ext cx="9958251" cy="843727"/>
          </a:xfrm>
          <a:prstGeom prst="rightArrow">
            <a:avLst>
              <a:gd name="adj1" fmla="val 100000"/>
              <a:gd name="adj2" fmla="val 50000"/>
            </a:avLst>
          </a:prstGeom>
          <a:solidFill>
            <a:srgbClr val="B86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0" name="Right Arrow 9"/>
          <p:cNvSpPr/>
          <p:nvPr/>
        </p:nvSpPr>
        <p:spPr>
          <a:xfrm>
            <a:off x="415664" y="1880606"/>
            <a:ext cx="9958251" cy="843727"/>
          </a:xfrm>
          <a:prstGeom prst="rightArrow">
            <a:avLst>
              <a:gd name="adj1" fmla="val 10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1" name="Right Arrow 10"/>
          <p:cNvSpPr/>
          <p:nvPr/>
        </p:nvSpPr>
        <p:spPr>
          <a:xfrm>
            <a:off x="415665" y="685965"/>
            <a:ext cx="9958251" cy="843727"/>
          </a:xfrm>
          <a:prstGeom prst="rightArrow">
            <a:avLst>
              <a:gd name="adj1" fmla="val 10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2" name="Rectangle 11"/>
          <p:cNvSpPr/>
          <p:nvPr/>
        </p:nvSpPr>
        <p:spPr>
          <a:xfrm>
            <a:off x="1295231" y="140681"/>
            <a:ext cx="836022" cy="6583676"/>
          </a:xfrm>
          <a:prstGeom prst="rect">
            <a:avLst/>
          </a:prstGeom>
          <a:gradFill flip="none" rotWithShape="1">
            <a:gsLst>
              <a:gs pos="0">
                <a:schemeClr val="bg1">
                  <a:lumMod val="95000"/>
                  <a:shade val="30000"/>
                  <a:satMod val="115000"/>
                </a:schemeClr>
              </a:gs>
              <a:gs pos="0">
                <a:schemeClr val="bg1">
                  <a:lumMod val="95000"/>
                  <a:shade val="67500"/>
                  <a:satMod val="115000"/>
                </a:schemeClr>
              </a:gs>
              <a:gs pos="0">
                <a:schemeClr val="bg1">
                  <a:lumMod val="9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3" name="Rectangle 12"/>
          <p:cNvSpPr/>
          <p:nvPr/>
        </p:nvSpPr>
        <p:spPr>
          <a:xfrm>
            <a:off x="1164602" y="423480"/>
            <a:ext cx="1097280" cy="950023"/>
          </a:xfrm>
          <a:prstGeom prst="rect">
            <a:avLst/>
          </a:prstGeom>
          <a:solidFill>
            <a:srgbClr val="586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4" name="Rectangle 13"/>
          <p:cNvSpPr/>
          <p:nvPr/>
        </p:nvSpPr>
        <p:spPr>
          <a:xfrm>
            <a:off x="1164602" y="1635988"/>
            <a:ext cx="1097280" cy="950023"/>
          </a:xfrm>
          <a:prstGeom prst="rect">
            <a:avLst/>
          </a:prstGeom>
          <a:solidFill>
            <a:srgbClr val="8EC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5" name="Rectangle 14"/>
          <p:cNvSpPr/>
          <p:nvPr/>
        </p:nvSpPr>
        <p:spPr>
          <a:xfrm>
            <a:off x="1164602" y="2830629"/>
            <a:ext cx="1097280" cy="950023"/>
          </a:xfrm>
          <a:prstGeom prst="rect">
            <a:avLst/>
          </a:prstGeom>
          <a:solidFill>
            <a:srgbClr val="CB8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6" name="Rectangle 15"/>
          <p:cNvSpPr/>
          <p:nvPr/>
        </p:nvSpPr>
        <p:spPr>
          <a:xfrm>
            <a:off x="1164602" y="4062599"/>
            <a:ext cx="1097280" cy="950023"/>
          </a:xfrm>
          <a:prstGeom prst="rect">
            <a:avLst/>
          </a:prstGeom>
          <a:solidFill>
            <a:srgbClr val="F39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7" name="Rectangle 16"/>
          <p:cNvSpPr/>
          <p:nvPr/>
        </p:nvSpPr>
        <p:spPr>
          <a:xfrm>
            <a:off x="1164602" y="5390527"/>
            <a:ext cx="1097280" cy="950023"/>
          </a:xfrm>
          <a:prstGeom prst="rect">
            <a:avLst/>
          </a:prstGeom>
          <a:solidFill>
            <a:srgbClr val="FFD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8" name="Chevron 17"/>
          <p:cNvSpPr/>
          <p:nvPr/>
        </p:nvSpPr>
        <p:spPr>
          <a:xfrm>
            <a:off x="9074666" y="685965"/>
            <a:ext cx="1069144" cy="843727"/>
          </a:xfrm>
          <a:prstGeom prst="chevron">
            <a:avLst>
              <a:gd name="adj" fmla="val 80796"/>
            </a:avLst>
          </a:prstGeom>
          <a:solidFill>
            <a:srgbClr val="7D9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9" name="Chevron 18"/>
          <p:cNvSpPr/>
          <p:nvPr/>
        </p:nvSpPr>
        <p:spPr>
          <a:xfrm>
            <a:off x="8510954" y="685965"/>
            <a:ext cx="1069144" cy="843727"/>
          </a:xfrm>
          <a:prstGeom prst="chevron">
            <a:avLst>
              <a:gd name="adj" fmla="val 80796"/>
            </a:avLst>
          </a:prstGeom>
          <a:solidFill>
            <a:srgbClr val="7D9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0" name="Chevron 19"/>
          <p:cNvSpPr/>
          <p:nvPr/>
        </p:nvSpPr>
        <p:spPr>
          <a:xfrm>
            <a:off x="9117370" y="1880606"/>
            <a:ext cx="1069144" cy="843727"/>
          </a:xfrm>
          <a:prstGeom prst="chevron">
            <a:avLst>
              <a:gd name="adj" fmla="val 80796"/>
            </a:avLst>
          </a:prstGeom>
          <a:solidFill>
            <a:srgbClr val="AED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1" name="Chevron 20"/>
          <p:cNvSpPr/>
          <p:nvPr/>
        </p:nvSpPr>
        <p:spPr>
          <a:xfrm>
            <a:off x="8553658" y="1880606"/>
            <a:ext cx="1069144" cy="843727"/>
          </a:xfrm>
          <a:prstGeom prst="chevron">
            <a:avLst>
              <a:gd name="adj" fmla="val 80796"/>
            </a:avLst>
          </a:prstGeom>
          <a:solidFill>
            <a:srgbClr val="AED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2" name="Chevron 21"/>
          <p:cNvSpPr/>
          <p:nvPr/>
        </p:nvSpPr>
        <p:spPr>
          <a:xfrm>
            <a:off x="9074666" y="3099311"/>
            <a:ext cx="1069144" cy="843727"/>
          </a:xfrm>
          <a:prstGeom prst="chevron">
            <a:avLst>
              <a:gd name="adj" fmla="val 80796"/>
            </a:avLst>
          </a:prstGeom>
          <a:solidFill>
            <a:srgbClr val="DD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3" name="Chevron 22"/>
          <p:cNvSpPr/>
          <p:nvPr/>
        </p:nvSpPr>
        <p:spPr>
          <a:xfrm>
            <a:off x="8510954" y="3099311"/>
            <a:ext cx="1069144" cy="843727"/>
          </a:xfrm>
          <a:prstGeom prst="chevron">
            <a:avLst>
              <a:gd name="adj" fmla="val 80796"/>
            </a:avLst>
          </a:prstGeom>
          <a:solidFill>
            <a:srgbClr val="DD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4" name="Chevron 23"/>
          <p:cNvSpPr/>
          <p:nvPr/>
        </p:nvSpPr>
        <p:spPr>
          <a:xfrm>
            <a:off x="9074666" y="4372370"/>
            <a:ext cx="1069144" cy="843727"/>
          </a:xfrm>
          <a:prstGeom prst="chevron">
            <a:avLst>
              <a:gd name="adj" fmla="val 80796"/>
            </a:avLst>
          </a:prstGeom>
          <a:solidFill>
            <a:srgbClr val="F7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5" name="Chevron 24"/>
          <p:cNvSpPr/>
          <p:nvPr/>
        </p:nvSpPr>
        <p:spPr>
          <a:xfrm>
            <a:off x="8510954" y="4372370"/>
            <a:ext cx="1069144" cy="843727"/>
          </a:xfrm>
          <a:prstGeom prst="chevron">
            <a:avLst>
              <a:gd name="adj" fmla="val 80796"/>
            </a:avLst>
          </a:prstGeom>
          <a:solidFill>
            <a:srgbClr val="F7BB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6" name="Chevron 25"/>
          <p:cNvSpPr/>
          <p:nvPr/>
        </p:nvSpPr>
        <p:spPr>
          <a:xfrm>
            <a:off x="9074666" y="5645429"/>
            <a:ext cx="1069144" cy="843727"/>
          </a:xfrm>
          <a:prstGeom prst="chevron">
            <a:avLst>
              <a:gd name="adj" fmla="val 80796"/>
            </a:avLst>
          </a:prstGeom>
          <a:solidFill>
            <a:srgbClr val="FFE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27" name="Chevron 26"/>
          <p:cNvSpPr/>
          <p:nvPr/>
        </p:nvSpPr>
        <p:spPr>
          <a:xfrm>
            <a:off x="8510954" y="5645429"/>
            <a:ext cx="1069144" cy="843727"/>
          </a:xfrm>
          <a:prstGeom prst="chevron">
            <a:avLst>
              <a:gd name="adj" fmla="val 80796"/>
            </a:avLst>
          </a:prstGeom>
          <a:solidFill>
            <a:srgbClr val="FFE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38" name="TextBox 37"/>
          <p:cNvSpPr txBox="1"/>
          <p:nvPr/>
        </p:nvSpPr>
        <p:spPr>
          <a:xfrm>
            <a:off x="2551526" y="896869"/>
            <a:ext cx="5130444" cy="400110"/>
          </a:xfrm>
          <a:prstGeom prst="rect">
            <a:avLst/>
          </a:prstGeom>
          <a:noFill/>
        </p:spPr>
        <p:txBody>
          <a:bodyPr wrap="square" rtlCol="0">
            <a:spAutoFit/>
          </a:bodyPr>
          <a:lstStyle>
            <a:defPPr>
              <a:defRPr lang="en-US"/>
            </a:defPPr>
            <a:lvl1pPr>
              <a:defRPr b="1"/>
            </a:lvl1pPr>
          </a:lstStyle>
          <a:p>
            <a:r>
              <a:rPr lang="en-IN" sz="2000" dirty="0" smtClean="0"/>
              <a:t>Fraud detection by analysing the risk</a:t>
            </a:r>
            <a:endParaRPr lang="en-IN" sz="2000" dirty="0"/>
          </a:p>
        </p:txBody>
      </p:sp>
      <p:sp>
        <p:nvSpPr>
          <p:cNvPr id="39" name="TextBox 38"/>
          <p:cNvSpPr txBox="1"/>
          <p:nvPr/>
        </p:nvSpPr>
        <p:spPr>
          <a:xfrm>
            <a:off x="2551526" y="2135805"/>
            <a:ext cx="4555925" cy="400110"/>
          </a:xfrm>
          <a:prstGeom prst="rect">
            <a:avLst/>
          </a:prstGeom>
          <a:noFill/>
        </p:spPr>
        <p:txBody>
          <a:bodyPr wrap="square" rtlCol="0">
            <a:spAutoFit/>
          </a:bodyPr>
          <a:lstStyle>
            <a:defPPr>
              <a:defRPr lang="en-US"/>
            </a:defPPr>
            <a:lvl1pPr>
              <a:defRPr b="1"/>
            </a:lvl1pPr>
          </a:lstStyle>
          <a:p>
            <a:r>
              <a:rPr lang="en-IN" sz="2000" dirty="0" smtClean="0"/>
              <a:t>Price Optimisation</a:t>
            </a:r>
            <a:endParaRPr lang="en-IN" sz="2000" dirty="0"/>
          </a:p>
        </p:txBody>
      </p:sp>
      <p:sp>
        <p:nvSpPr>
          <p:cNvPr id="40" name="TextBox 39"/>
          <p:cNvSpPr txBox="1"/>
          <p:nvPr/>
        </p:nvSpPr>
        <p:spPr>
          <a:xfrm>
            <a:off x="2530078" y="3319318"/>
            <a:ext cx="4908370" cy="400110"/>
          </a:xfrm>
          <a:prstGeom prst="rect">
            <a:avLst/>
          </a:prstGeom>
          <a:noFill/>
        </p:spPr>
        <p:txBody>
          <a:bodyPr wrap="square" rtlCol="0">
            <a:spAutoFit/>
          </a:bodyPr>
          <a:lstStyle>
            <a:defPPr>
              <a:defRPr lang="en-US"/>
            </a:defPPr>
            <a:lvl1pPr>
              <a:defRPr b="1"/>
            </a:lvl1pPr>
          </a:lstStyle>
          <a:p>
            <a:r>
              <a:rPr lang="en-IN" sz="2000" dirty="0" smtClean="0"/>
              <a:t>Customer Segmentation</a:t>
            </a:r>
            <a:endParaRPr lang="en-IN" sz="2000" dirty="0"/>
          </a:p>
        </p:txBody>
      </p:sp>
      <p:sp>
        <p:nvSpPr>
          <p:cNvPr id="41" name="TextBox 40"/>
          <p:cNvSpPr txBox="1"/>
          <p:nvPr/>
        </p:nvSpPr>
        <p:spPr>
          <a:xfrm>
            <a:off x="2551526" y="4609567"/>
            <a:ext cx="5219620" cy="400110"/>
          </a:xfrm>
          <a:prstGeom prst="rect">
            <a:avLst/>
          </a:prstGeom>
          <a:noFill/>
        </p:spPr>
        <p:txBody>
          <a:bodyPr wrap="square" rtlCol="0">
            <a:spAutoFit/>
          </a:bodyPr>
          <a:lstStyle/>
          <a:p>
            <a:r>
              <a:rPr lang="en-IN" sz="2000" b="1" dirty="0" smtClean="0"/>
              <a:t>Lifetime values of customer by forecasting </a:t>
            </a:r>
            <a:endParaRPr lang="en-IN" sz="2000" b="1" dirty="0"/>
          </a:p>
        </p:txBody>
      </p:sp>
      <p:sp>
        <p:nvSpPr>
          <p:cNvPr id="42" name="TextBox 41"/>
          <p:cNvSpPr txBox="1"/>
          <p:nvPr/>
        </p:nvSpPr>
        <p:spPr>
          <a:xfrm>
            <a:off x="2498636" y="5858913"/>
            <a:ext cx="6667962" cy="400110"/>
          </a:xfrm>
          <a:prstGeom prst="rect">
            <a:avLst/>
          </a:prstGeom>
          <a:noFill/>
        </p:spPr>
        <p:txBody>
          <a:bodyPr wrap="square" rtlCol="0">
            <a:spAutoFit/>
          </a:bodyPr>
          <a:lstStyle/>
          <a:p>
            <a:r>
              <a:rPr lang="en-IN" sz="2000" b="1" dirty="0" smtClean="0"/>
              <a:t>Transparent </a:t>
            </a:r>
            <a:r>
              <a:rPr lang="en-IN" sz="2000" b="1" dirty="0"/>
              <a:t>claims </a:t>
            </a:r>
            <a:r>
              <a:rPr lang="en-IN" sz="2000" b="1" dirty="0" smtClean="0"/>
              <a:t>management and Premium prediction</a:t>
            </a:r>
            <a:endParaRPr lang="en-IN" sz="20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987" y="4114223"/>
            <a:ext cx="832846" cy="83284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7987" y="5465938"/>
            <a:ext cx="853266" cy="85326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6667" y="564603"/>
            <a:ext cx="793934" cy="793934"/>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9859" y="2864275"/>
            <a:ext cx="920974" cy="920974"/>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1298" y="1711149"/>
            <a:ext cx="873970" cy="874862"/>
          </a:xfrm>
          <a:prstGeom prst="rect">
            <a:avLst/>
          </a:prstGeom>
        </p:spPr>
      </p:pic>
    </p:spTree>
    <p:extLst>
      <p:ext uri="{BB962C8B-B14F-4D97-AF65-F5344CB8AC3E}">
        <p14:creationId xmlns:p14="http://schemas.microsoft.com/office/powerpoint/2010/main" val="4261671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Deployment </a:t>
            </a:r>
            <a:endParaRPr lang="en-IN" dirty="0"/>
          </a:p>
        </p:txBody>
      </p:sp>
      <p:sp>
        <p:nvSpPr>
          <p:cNvPr id="3" name="Content Placeholder 2"/>
          <p:cNvSpPr>
            <a:spLocks noGrp="1"/>
          </p:cNvSpPr>
          <p:nvPr>
            <p:ph idx="1"/>
          </p:nvPr>
        </p:nvSpPr>
        <p:spPr/>
        <p:txBody>
          <a:bodyPr/>
          <a:lstStyle/>
          <a:p>
            <a:r>
              <a:rPr lang="en-US" dirty="0" smtClean="0"/>
              <a:t>After final model as been selected (KNN algorithm)</a:t>
            </a:r>
          </a:p>
          <a:p>
            <a:r>
              <a:rPr lang="en-US" dirty="0" smtClean="0"/>
              <a:t>We have deployed using flask and front end (html)</a:t>
            </a:r>
          </a:p>
          <a:p>
            <a:r>
              <a:rPr lang="en-US" dirty="0" smtClean="0"/>
              <a:t>Front end as two page </a:t>
            </a:r>
            <a:endParaRPr lang="en-US" dirty="0"/>
          </a:p>
          <a:p>
            <a:pPr lvl="1"/>
            <a:r>
              <a:rPr lang="en-US" dirty="0" smtClean="0"/>
              <a:t>Index or home page :- where end user can enter all </a:t>
            </a:r>
            <a:r>
              <a:rPr lang="en-US" smtClean="0"/>
              <a:t>the required </a:t>
            </a:r>
            <a:endParaRPr lang="en-IN" dirty="0"/>
          </a:p>
        </p:txBody>
      </p:sp>
    </p:spTree>
    <p:extLst>
      <p:ext uri="{BB962C8B-B14F-4D97-AF65-F5344CB8AC3E}">
        <p14:creationId xmlns:p14="http://schemas.microsoft.com/office/powerpoint/2010/main" val="391992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7829" y="2952457"/>
            <a:ext cx="3562139" cy="669220"/>
          </a:xfrm>
          <a:prstGeom prst="rect">
            <a:avLst/>
          </a:prstGeom>
          <a:solidFill>
            <a:srgbClr val="204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8" name="Rectangle 7"/>
          <p:cNvSpPr/>
          <p:nvPr/>
        </p:nvSpPr>
        <p:spPr>
          <a:xfrm>
            <a:off x="587830" y="2219768"/>
            <a:ext cx="3562139" cy="1205562"/>
          </a:xfrm>
          <a:prstGeom prst="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smtClean="0">
              <a:solidFill>
                <a:schemeClr val="tx1"/>
              </a:solidFill>
            </a:endParaRPr>
          </a:p>
          <a:p>
            <a:pPr algn="ctr"/>
            <a:r>
              <a:rPr lang="en-IN" sz="2000" dirty="0" smtClean="0">
                <a:solidFill>
                  <a:schemeClr val="tx1"/>
                </a:solidFill>
              </a:rPr>
              <a:t>Size of the actual data :</a:t>
            </a:r>
          </a:p>
          <a:p>
            <a:pPr algn="ctr"/>
            <a:r>
              <a:rPr lang="en-IN" sz="2000" dirty="0" smtClean="0">
                <a:solidFill>
                  <a:schemeClr val="tx1"/>
                </a:solidFill>
              </a:rPr>
              <a:t>(1048575, 33)</a:t>
            </a:r>
            <a:endParaRPr lang="en-IN" sz="2000" dirty="0">
              <a:solidFill>
                <a:schemeClr val="tx1"/>
              </a:solidFill>
            </a:endParaRPr>
          </a:p>
        </p:txBody>
      </p:sp>
      <p:sp>
        <p:nvSpPr>
          <p:cNvPr id="12" name="Oval 11"/>
          <p:cNvSpPr/>
          <p:nvPr/>
        </p:nvSpPr>
        <p:spPr>
          <a:xfrm>
            <a:off x="1704188" y="1183924"/>
            <a:ext cx="1445295" cy="1408503"/>
          </a:xfrm>
          <a:prstGeom prst="ellipse">
            <a:avLst/>
          </a:prstGeom>
          <a:solidFill>
            <a:srgbClr val="204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3" name="Oval 12"/>
          <p:cNvSpPr/>
          <p:nvPr/>
        </p:nvSpPr>
        <p:spPr>
          <a:xfrm>
            <a:off x="1832753" y="1317153"/>
            <a:ext cx="1170045" cy="1133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8" name="Rectangle 17"/>
          <p:cNvSpPr/>
          <p:nvPr/>
        </p:nvSpPr>
        <p:spPr>
          <a:xfrm>
            <a:off x="4394424" y="2952457"/>
            <a:ext cx="3562139" cy="6692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Rectangle 18"/>
          <p:cNvSpPr/>
          <p:nvPr/>
        </p:nvSpPr>
        <p:spPr>
          <a:xfrm>
            <a:off x="4394425" y="2219768"/>
            <a:ext cx="3562139" cy="1205562"/>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a:p>
            <a:pPr algn="ctr"/>
            <a:r>
              <a:rPr lang="en-IN" sz="1600" dirty="0" smtClean="0">
                <a:solidFill>
                  <a:schemeClr val="tx1"/>
                </a:solidFill>
              </a:rPr>
              <a:t>Duplicate values in the dataset :</a:t>
            </a:r>
          </a:p>
          <a:p>
            <a:pPr algn="ctr"/>
            <a:r>
              <a:rPr lang="en-IN" sz="1600" dirty="0" smtClean="0">
                <a:solidFill>
                  <a:schemeClr val="tx1"/>
                </a:solidFill>
              </a:rPr>
              <a:t>(1793, 33)</a:t>
            </a:r>
            <a:endParaRPr lang="en-IN" sz="1600" dirty="0">
              <a:solidFill>
                <a:schemeClr val="tx1"/>
              </a:solidFill>
            </a:endParaRPr>
          </a:p>
        </p:txBody>
      </p:sp>
      <p:sp>
        <p:nvSpPr>
          <p:cNvPr id="21" name="Oval 20"/>
          <p:cNvSpPr/>
          <p:nvPr/>
        </p:nvSpPr>
        <p:spPr>
          <a:xfrm>
            <a:off x="5495255" y="1189112"/>
            <a:ext cx="1445295" cy="1408503"/>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2" name="Oval 21"/>
          <p:cNvSpPr/>
          <p:nvPr/>
        </p:nvSpPr>
        <p:spPr>
          <a:xfrm>
            <a:off x="5637888" y="1322341"/>
            <a:ext cx="1170045" cy="1133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4" name="Rectangle 23"/>
          <p:cNvSpPr/>
          <p:nvPr/>
        </p:nvSpPr>
        <p:spPr>
          <a:xfrm>
            <a:off x="8135326" y="2952457"/>
            <a:ext cx="3562139" cy="6692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5" name="Rectangle 24"/>
          <p:cNvSpPr/>
          <p:nvPr/>
        </p:nvSpPr>
        <p:spPr>
          <a:xfrm>
            <a:off x="8135327" y="2219768"/>
            <a:ext cx="3562139" cy="1205562"/>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a:p>
            <a:pPr algn="ctr"/>
            <a:r>
              <a:rPr lang="en-IN" sz="1600" dirty="0" smtClean="0">
                <a:solidFill>
                  <a:schemeClr val="tx1"/>
                </a:solidFill>
              </a:rPr>
              <a:t>After dropping the duplicate values:  (1046782, 33)</a:t>
            </a:r>
            <a:endParaRPr lang="en-IN" sz="1600" dirty="0">
              <a:solidFill>
                <a:schemeClr val="tx1"/>
              </a:solidFill>
            </a:endParaRPr>
          </a:p>
        </p:txBody>
      </p:sp>
      <p:sp>
        <p:nvSpPr>
          <p:cNvPr id="27" name="Oval 26"/>
          <p:cNvSpPr/>
          <p:nvPr/>
        </p:nvSpPr>
        <p:spPr>
          <a:xfrm>
            <a:off x="9286322" y="1189202"/>
            <a:ext cx="1445295" cy="1408503"/>
          </a:xfrm>
          <a:prstGeom prst="ellipse">
            <a:avLst/>
          </a:prstGeom>
          <a:solidFill>
            <a:srgbClr val="BE8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8" name="Oval 27"/>
          <p:cNvSpPr/>
          <p:nvPr/>
        </p:nvSpPr>
        <p:spPr>
          <a:xfrm>
            <a:off x="9428955" y="1322431"/>
            <a:ext cx="1170045" cy="1133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1" name="Rectangle 30"/>
          <p:cNvSpPr/>
          <p:nvPr/>
        </p:nvSpPr>
        <p:spPr>
          <a:xfrm>
            <a:off x="2215701" y="6097492"/>
            <a:ext cx="3564000" cy="6203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2" name="Rectangle 31"/>
          <p:cNvSpPr/>
          <p:nvPr/>
        </p:nvSpPr>
        <p:spPr>
          <a:xfrm>
            <a:off x="2215702" y="5364803"/>
            <a:ext cx="3564000" cy="1117468"/>
          </a:xfrm>
          <a:prstGeom prst="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endParaRPr>
          </a:p>
          <a:p>
            <a:pPr algn="ctr"/>
            <a:r>
              <a:rPr lang="en-IN" sz="1600" dirty="0">
                <a:solidFill>
                  <a:schemeClr val="tx1"/>
                </a:solidFill>
              </a:rPr>
              <a:t>P</a:t>
            </a:r>
            <a:r>
              <a:rPr lang="en-IN" sz="1600" dirty="0" smtClean="0">
                <a:solidFill>
                  <a:schemeClr val="tx1"/>
                </a:solidFill>
              </a:rPr>
              <a:t>ayment_typology_3 , Payment_typology_2 </a:t>
            </a:r>
            <a:r>
              <a:rPr lang="en-IN" sz="1600" dirty="0">
                <a:solidFill>
                  <a:schemeClr val="tx1"/>
                </a:solidFill>
              </a:rPr>
              <a:t>has </a:t>
            </a:r>
            <a:r>
              <a:rPr lang="en-IN" sz="1600" dirty="0" smtClean="0">
                <a:solidFill>
                  <a:schemeClr val="tx1"/>
                </a:solidFill>
              </a:rPr>
              <a:t>the highest percentage of missing value</a:t>
            </a:r>
            <a:endParaRPr lang="en-IN" sz="1600" dirty="0">
              <a:solidFill>
                <a:schemeClr val="tx1"/>
              </a:solidFill>
            </a:endParaRPr>
          </a:p>
        </p:txBody>
      </p:sp>
      <p:sp>
        <p:nvSpPr>
          <p:cNvPr id="33" name="Oval 32"/>
          <p:cNvSpPr/>
          <p:nvPr/>
        </p:nvSpPr>
        <p:spPr>
          <a:xfrm>
            <a:off x="3248685" y="4221137"/>
            <a:ext cx="1445295" cy="1408503"/>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4" name="Oval 33"/>
          <p:cNvSpPr/>
          <p:nvPr/>
        </p:nvSpPr>
        <p:spPr>
          <a:xfrm>
            <a:off x="3391318" y="4354366"/>
            <a:ext cx="1170045" cy="1133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6" name="Rectangle 35"/>
          <p:cNvSpPr/>
          <p:nvPr/>
        </p:nvSpPr>
        <p:spPr>
          <a:xfrm>
            <a:off x="6677075" y="6097492"/>
            <a:ext cx="3564000" cy="620318"/>
          </a:xfrm>
          <a:prstGeom prst="rect">
            <a:avLst/>
          </a:prstGeom>
          <a:solidFill>
            <a:srgbClr val="50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7" name="Rectangle 36"/>
          <p:cNvSpPr/>
          <p:nvPr/>
        </p:nvSpPr>
        <p:spPr>
          <a:xfrm>
            <a:off x="6677076" y="5364803"/>
            <a:ext cx="3564000" cy="1117468"/>
          </a:xfrm>
          <a:prstGeom prst="rect">
            <a:avLst/>
          </a:prstGeom>
          <a:solidFill>
            <a:srgbClr val="8258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8" name="Oval 37"/>
          <p:cNvSpPr/>
          <p:nvPr/>
        </p:nvSpPr>
        <p:spPr>
          <a:xfrm>
            <a:off x="7841027" y="4200287"/>
            <a:ext cx="1445295" cy="1408503"/>
          </a:xfrm>
          <a:prstGeom prst="ellipse">
            <a:avLst/>
          </a:prstGeom>
          <a:solidFill>
            <a:srgbClr val="50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9" name="Oval 38"/>
          <p:cNvSpPr/>
          <p:nvPr/>
        </p:nvSpPr>
        <p:spPr>
          <a:xfrm>
            <a:off x="7969592" y="4333516"/>
            <a:ext cx="1170045" cy="1133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 name="Rectangle 2"/>
          <p:cNvSpPr/>
          <p:nvPr/>
        </p:nvSpPr>
        <p:spPr>
          <a:xfrm>
            <a:off x="7070154" y="5695148"/>
            <a:ext cx="2987040" cy="584775"/>
          </a:xfrm>
          <a:prstGeom prst="rect">
            <a:avLst/>
          </a:prstGeom>
        </p:spPr>
        <p:txBody>
          <a:bodyPr wrap="square">
            <a:spAutoFit/>
          </a:bodyPr>
          <a:lstStyle/>
          <a:p>
            <a:pPr algn="ctr"/>
            <a:r>
              <a:rPr lang="en-US" sz="1600" dirty="0" smtClean="0"/>
              <a:t>Average loss due to false claim </a:t>
            </a:r>
          </a:p>
          <a:p>
            <a:pPr algn="ctr"/>
            <a:r>
              <a:rPr lang="en-US" sz="1600" dirty="0" smtClean="0"/>
              <a:t>10540$</a:t>
            </a:r>
            <a:endParaRPr lang="en-IN" sz="1600" dirty="0"/>
          </a:p>
        </p:txBody>
      </p:sp>
      <p:sp>
        <p:nvSpPr>
          <p:cNvPr id="4" name="TextBox 3"/>
          <p:cNvSpPr txBox="1"/>
          <p:nvPr/>
        </p:nvSpPr>
        <p:spPr>
          <a:xfrm>
            <a:off x="1966281" y="1476945"/>
            <a:ext cx="838449" cy="769441"/>
          </a:xfrm>
          <a:prstGeom prst="rect">
            <a:avLst/>
          </a:prstGeom>
          <a:noFill/>
        </p:spPr>
        <p:txBody>
          <a:bodyPr wrap="square" rtlCol="0">
            <a:spAutoFit/>
          </a:bodyPr>
          <a:lstStyle/>
          <a:p>
            <a:pPr algn="ctr"/>
            <a:r>
              <a:rPr lang="en-IN" sz="4400" b="1" dirty="0" smtClean="0"/>
              <a:t>01</a:t>
            </a:r>
            <a:endParaRPr lang="en-IN" sz="4400" b="1" dirty="0"/>
          </a:p>
        </p:txBody>
      </p:sp>
      <p:sp>
        <p:nvSpPr>
          <p:cNvPr id="26" name="TextBox 25"/>
          <p:cNvSpPr txBox="1"/>
          <p:nvPr/>
        </p:nvSpPr>
        <p:spPr>
          <a:xfrm>
            <a:off x="9535409" y="1540216"/>
            <a:ext cx="838449" cy="769441"/>
          </a:xfrm>
          <a:prstGeom prst="rect">
            <a:avLst/>
          </a:prstGeom>
          <a:noFill/>
        </p:spPr>
        <p:txBody>
          <a:bodyPr wrap="square" rtlCol="0">
            <a:spAutoFit/>
          </a:bodyPr>
          <a:lstStyle/>
          <a:p>
            <a:pPr algn="ctr"/>
            <a:r>
              <a:rPr lang="en-IN" sz="4400" b="1" dirty="0" smtClean="0"/>
              <a:t>03</a:t>
            </a:r>
            <a:endParaRPr lang="en-IN" sz="4400" b="1" dirty="0"/>
          </a:p>
        </p:txBody>
      </p:sp>
      <p:sp>
        <p:nvSpPr>
          <p:cNvPr id="29" name="TextBox 28"/>
          <p:cNvSpPr txBox="1"/>
          <p:nvPr/>
        </p:nvSpPr>
        <p:spPr>
          <a:xfrm>
            <a:off x="5799248" y="1508642"/>
            <a:ext cx="838449" cy="769441"/>
          </a:xfrm>
          <a:prstGeom prst="rect">
            <a:avLst/>
          </a:prstGeom>
          <a:noFill/>
        </p:spPr>
        <p:txBody>
          <a:bodyPr wrap="square" rtlCol="0">
            <a:spAutoFit/>
          </a:bodyPr>
          <a:lstStyle/>
          <a:p>
            <a:pPr algn="ctr"/>
            <a:r>
              <a:rPr lang="en-IN" sz="4400" b="1" dirty="0" smtClean="0"/>
              <a:t>02</a:t>
            </a:r>
            <a:endParaRPr lang="en-IN" sz="4400" b="1" dirty="0"/>
          </a:p>
        </p:txBody>
      </p:sp>
      <p:sp>
        <p:nvSpPr>
          <p:cNvPr id="30" name="TextBox 29"/>
          <p:cNvSpPr txBox="1"/>
          <p:nvPr/>
        </p:nvSpPr>
        <p:spPr>
          <a:xfrm>
            <a:off x="8134597" y="4509004"/>
            <a:ext cx="838449" cy="769441"/>
          </a:xfrm>
          <a:prstGeom prst="rect">
            <a:avLst/>
          </a:prstGeom>
          <a:noFill/>
        </p:spPr>
        <p:txBody>
          <a:bodyPr wrap="square" rtlCol="0">
            <a:spAutoFit/>
          </a:bodyPr>
          <a:lstStyle/>
          <a:p>
            <a:pPr algn="ctr"/>
            <a:r>
              <a:rPr lang="en-IN" sz="4400" b="1" dirty="0" smtClean="0"/>
              <a:t>05</a:t>
            </a:r>
            <a:endParaRPr lang="en-IN" sz="4400" b="1" dirty="0"/>
          </a:p>
        </p:txBody>
      </p:sp>
      <p:sp>
        <p:nvSpPr>
          <p:cNvPr id="35" name="TextBox 34"/>
          <p:cNvSpPr txBox="1"/>
          <p:nvPr/>
        </p:nvSpPr>
        <p:spPr>
          <a:xfrm>
            <a:off x="3503274" y="4528747"/>
            <a:ext cx="838449" cy="769441"/>
          </a:xfrm>
          <a:prstGeom prst="rect">
            <a:avLst/>
          </a:prstGeom>
          <a:noFill/>
        </p:spPr>
        <p:txBody>
          <a:bodyPr wrap="square" rtlCol="0">
            <a:spAutoFit/>
          </a:bodyPr>
          <a:lstStyle/>
          <a:p>
            <a:pPr algn="ctr"/>
            <a:r>
              <a:rPr lang="en-IN" sz="4400" b="1" dirty="0" smtClean="0"/>
              <a:t>04</a:t>
            </a:r>
            <a:endParaRPr lang="en-IN" sz="4400" b="1" dirty="0"/>
          </a:p>
        </p:txBody>
      </p:sp>
      <p:sp>
        <p:nvSpPr>
          <p:cNvPr id="2"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10540.695094537085</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10540.695094537085</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68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509758991"/>
              </p:ext>
            </p:extLst>
          </p:nvPr>
        </p:nvGraphicFramePr>
        <p:xfrm>
          <a:off x="642939" y="314327"/>
          <a:ext cx="11301412" cy="5882981"/>
        </p:xfrm>
        <a:graphic>
          <a:graphicData uri="http://schemas.openxmlformats.org/drawingml/2006/table">
            <a:tbl>
              <a:tblPr>
                <a:tableStyleId>{69C7853C-536D-4A76-A0AE-DD22124D55A5}</a:tableStyleId>
              </a:tblPr>
              <a:tblGrid>
                <a:gridCol w="2557461">
                  <a:extLst>
                    <a:ext uri="{9D8B030D-6E8A-4147-A177-3AD203B41FA5}">
                      <a16:colId xmlns:a16="http://schemas.microsoft.com/office/drawing/2014/main" val="3288942234"/>
                    </a:ext>
                  </a:extLst>
                </a:gridCol>
                <a:gridCol w="8743951">
                  <a:extLst>
                    <a:ext uri="{9D8B030D-6E8A-4147-A177-3AD203B41FA5}">
                      <a16:colId xmlns:a16="http://schemas.microsoft.com/office/drawing/2014/main" val="1623485238"/>
                    </a:ext>
                  </a:extLst>
                </a:gridCol>
              </a:tblGrid>
              <a:tr h="257846">
                <a:tc>
                  <a:txBody>
                    <a:bodyPr/>
                    <a:lstStyle/>
                    <a:p>
                      <a:pPr algn="ctr" fontAlgn="ctr"/>
                      <a:r>
                        <a:rPr lang="en-IN" sz="1600" b="1" u="none" strike="noStrike" dirty="0" smtClean="0">
                          <a:solidFill>
                            <a:schemeClr val="bg1"/>
                          </a:solidFill>
                          <a:effectLst/>
                          <a:latin typeface="+mn-lt"/>
                        </a:rPr>
                        <a:t>Dataset variable</a:t>
                      </a:r>
                      <a:endParaRPr lang="en-IN" sz="1600" b="1" i="0" u="none" strike="noStrike" dirty="0">
                        <a:solidFill>
                          <a:schemeClr val="bg1"/>
                        </a:solidFill>
                        <a:effectLst/>
                        <a:latin typeface="+mn-lt"/>
                      </a:endParaRPr>
                    </a:p>
                  </a:txBody>
                  <a:tcPr marL="2391" marR="2391" marT="2391" marB="0" anchor="ctr">
                    <a:solidFill>
                      <a:srgbClr val="385A53"/>
                    </a:solidFill>
                  </a:tcPr>
                </a:tc>
                <a:tc>
                  <a:txBody>
                    <a:bodyPr/>
                    <a:lstStyle/>
                    <a:p>
                      <a:pPr algn="ctr" fontAlgn="ctr"/>
                      <a:r>
                        <a:rPr lang="en-IN" sz="1600" b="1" u="none" strike="noStrike" dirty="0" smtClean="0">
                          <a:solidFill>
                            <a:schemeClr val="bg1"/>
                          </a:solidFill>
                          <a:effectLst/>
                          <a:latin typeface="+mn-lt"/>
                        </a:rPr>
                        <a:t> Insights</a:t>
                      </a:r>
                      <a:endParaRPr lang="en-IN" sz="1600" b="1" i="0" u="none" strike="noStrike" dirty="0">
                        <a:solidFill>
                          <a:schemeClr val="bg1"/>
                        </a:solidFill>
                        <a:effectLst/>
                        <a:latin typeface="+mn-lt"/>
                      </a:endParaRPr>
                    </a:p>
                  </a:txBody>
                  <a:tcPr marL="2391" marR="2391" marT="2391" marB="0" anchor="ctr">
                    <a:solidFill>
                      <a:srgbClr val="385A53"/>
                    </a:solidFill>
                  </a:tcPr>
                </a:tc>
                <a:extLst>
                  <a:ext uri="{0D108BD9-81ED-4DB2-BD59-A6C34878D82A}">
                    <a16:rowId xmlns:a16="http://schemas.microsoft.com/office/drawing/2014/main" val="582031244"/>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Area_service</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There are seven unique value </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810457063"/>
                  </a:ext>
                </a:extLst>
              </a:tr>
              <a:tr h="234518">
                <a:tc>
                  <a:txBody>
                    <a:bodyPr/>
                    <a:lstStyle/>
                    <a:p>
                      <a:pPr algn="l" fontAlgn="ctr"/>
                      <a:r>
                        <a:rPr lang="en-IN" sz="1100" u="none" strike="noStrike" dirty="0" smtClean="0">
                          <a:effectLst/>
                          <a:latin typeface="+mn-lt"/>
                        </a:rPr>
                        <a:t>'Hospital county'</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Keep it as extra variable if the data accuracy is low let’s use this variable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940875314"/>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Certificate_num</a:t>
                      </a:r>
                      <a:r>
                        <a:rPr lang="en-IN" sz="1100" u="none" strike="noStrike" dirty="0" smtClean="0">
                          <a:effectLst/>
                          <a:latin typeface="+mn-lt"/>
                        </a:rPr>
                        <a:t>' </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Since we have only 128 unique number its indicating something so let’s keep</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3221801992"/>
                  </a:ext>
                </a:extLst>
              </a:tr>
              <a:tr h="234518">
                <a:tc>
                  <a:txBody>
                    <a:bodyPr/>
                    <a:lstStyle/>
                    <a:p>
                      <a:pPr algn="l" fontAlgn="ctr"/>
                      <a:r>
                        <a:rPr lang="en-IN" sz="1100" u="none" strike="noStrike" dirty="0" smtClean="0">
                          <a:effectLst/>
                          <a:latin typeface="+mn-lt"/>
                        </a:rPr>
                        <a:t>'Hospital name'</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Keep it as extra variable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604004708"/>
                  </a:ext>
                </a:extLst>
              </a:tr>
              <a:tr h="234518">
                <a:tc>
                  <a:txBody>
                    <a:bodyPr/>
                    <a:lstStyle/>
                    <a:p>
                      <a:pPr algn="l" fontAlgn="ctr"/>
                      <a:r>
                        <a:rPr lang="en-IN" sz="1100" u="none" strike="noStrike" dirty="0" smtClean="0">
                          <a:effectLst/>
                          <a:latin typeface="+mn-lt"/>
                        </a:rPr>
                        <a:t>'Age'</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Since we have range of age let’s do one hot encoding</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598327372"/>
                  </a:ext>
                </a:extLst>
              </a:tr>
              <a:tr h="234518">
                <a:tc>
                  <a:txBody>
                    <a:bodyPr/>
                    <a:lstStyle/>
                    <a:p>
                      <a:pPr algn="l" fontAlgn="ctr"/>
                      <a:r>
                        <a:rPr lang="en-IN" sz="1100" u="none" strike="noStrike" dirty="0" smtClean="0">
                          <a:effectLst/>
                          <a:latin typeface="+mn-lt"/>
                        </a:rPr>
                        <a:t>'Zip_code_3_digits'</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Since the zip code in object and each zip code may tell a story let’s convert it as integer value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919878405"/>
                  </a:ext>
                </a:extLst>
              </a:tr>
              <a:tr h="234518">
                <a:tc>
                  <a:txBody>
                    <a:bodyPr/>
                    <a:lstStyle/>
                    <a:p>
                      <a:pPr algn="l" fontAlgn="ctr"/>
                      <a:r>
                        <a:rPr lang="en-IN" sz="1100" u="none" strike="noStrike" dirty="0" smtClean="0">
                          <a:effectLst/>
                          <a:latin typeface="+mn-lt"/>
                        </a:rPr>
                        <a:t>'Gender'</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Encoding can be done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3086059510"/>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Cultural_group</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race of people	</a:t>
                      </a:r>
                    </a:p>
                  </a:txBody>
                  <a:tcPr marL="2391" marR="2391" marT="2391" marB="0" anchor="ctr"/>
                </a:tc>
                <a:extLst>
                  <a:ext uri="{0D108BD9-81ED-4DB2-BD59-A6C34878D82A}">
                    <a16:rowId xmlns:a16="http://schemas.microsoft.com/office/drawing/2014/main" val="685268378"/>
                  </a:ext>
                </a:extLst>
              </a:tr>
              <a:tr h="234518">
                <a:tc>
                  <a:txBody>
                    <a:bodyPr/>
                    <a:lstStyle/>
                    <a:p>
                      <a:pPr algn="l" fontAlgn="ctr"/>
                      <a:r>
                        <a:rPr lang="en-IN" sz="1100" u="none" strike="noStrike" dirty="0" smtClean="0">
                          <a:effectLst/>
                          <a:latin typeface="+mn-lt"/>
                        </a:rPr>
                        <a:t>'Ethnicity'</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210 unique values</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634052729"/>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Days_spend_hsptl</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Since days spent is numbers its in object let’s convert it into integer</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196480622"/>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Admission_type</a:t>
                      </a:r>
                      <a:r>
                        <a:rPr lang="en-IN" sz="1100" u="none" strike="noStrike" dirty="0" smtClean="0">
                          <a:effectLst/>
                          <a:latin typeface="+mn-lt"/>
                        </a:rPr>
                        <a:t>' </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Urgent/ Elective/ Emergency etc.		</a:t>
                      </a:r>
                    </a:p>
                  </a:txBody>
                  <a:tcPr marL="2391" marR="2391" marT="2391" marB="0" anchor="ctr"/>
                </a:tc>
                <a:extLst>
                  <a:ext uri="{0D108BD9-81ED-4DB2-BD59-A6C34878D82A}">
                    <a16:rowId xmlns:a16="http://schemas.microsoft.com/office/drawing/2014/main" val="1806778585"/>
                  </a:ext>
                </a:extLst>
              </a:tr>
              <a:tr h="234518">
                <a:tc>
                  <a:txBody>
                    <a:bodyPr/>
                    <a:lstStyle/>
                    <a:p>
                      <a:pPr algn="l" fontAlgn="ctr"/>
                      <a:r>
                        <a:rPr lang="en-IN" sz="1100" u="none" strike="noStrike" dirty="0" smtClean="0">
                          <a:effectLst/>
                          <a:latin typeface="+mn-lt"/>
                        </a:rPr>
                        <a:t>'Home or self care,' </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19 unique number hot encoding</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3151745224"/>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Ccs_diagnosis_code</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Keep it as an integer value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048303562"/>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Ccs_procedure_code</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Keep it as an integer value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289781223"/>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Apr_drg_description</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There are 316 unique value we can do label encoding if required or let’s keep it as option variable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183630485"/>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Apr_mdc_description</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There are 316 unique value we can do label encoding if required or let’s keep it as option variable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548285461"/>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Code_illness</a:t>
                      </a:r>
                      <a:r>
                        <a:rPr lang="en-IN" sz="1100" u="none" strike="noStrike" dirty="0" smtClean="0">
                          <a:effectLst/>
                          <a:latin typeface="+mn-lt"/>
                        </a:rPr>
                        <a:t>' </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Its integer value</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870983931"/>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Weight_baby</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100" u="none" strike="noStrike" dirty="0" smtClean="0">
                          <a:effectLst/>
                          <a:latin typeface="+mn-lt"/>
                        </a:rPr>
                        <a:t>its integer</a:t>
                      </a:r>
                      <a:endParaRPr lang="en-IN" sz="1100" b="0" i="0" u="none" strike="noStrike" dirty="0" smtClean="0">
                        <a:solidFill>
                          <a:srgbClr val="000000"/>
                        </a:solidFill>
                        <a:effectLst/>
                        <a:latin typeface="+mn-lt"/>
                      </a:endParaRPr>
                    </a:p>
                  </a:txBody>
                  <a:tcPr marL="2391" marR="2391" marT="2391" marB="0" anchor="ctr"/>
                </a:tc>
                <a:extLst>
                  <a:ext uri="{0D108BD9-81ED-4DB2-BD59-A6C34878D82A}">
                    <a16:rowId xmlns:a16="http://schemas.microsoft.com/office/drawing/2014/main" val="3069641430"/>
                  </a:ext>
                </a:extLst>
              </a:tr>
              <a:tr h="234518">
                <a:tc>
                  <a:txBody>
                    <a:bodyPr/>
                    <a:lstStyle/>
                    <a:p>
                      <a:pPr algn="l" fontAlgn="ctr"/>
                      <a:r>
                        <a:rPr lang="en-IN" sz="1100" u="none" strike="noStrike" dirty="0" smtClean="0">
                          <a:effectLst/>
                          <a:latin typeface="+mn-lt"/>
                        </a:rPr>
                        <a:t>'Emergency </a:t>
                      </a:r>
                      <a:r>
                        <a:rPr lang="en-IN" sz="1100" u="none" strike="noStrike" dirty="0" err="1" smtClean="0">
                          <a:effectLst/>
                          <a:latin typeface="+mn-lt"/>
                        </a:rPr>
                        <a:t>dept_yes</a:t>
                      </a:r>
                      <a:r>
                        <a:rPr lang="en-IN" sz="1100" u="none" strike="noStrike" dirty="0" smtClean="0">
                          <a:effectLst/>
                          <a:latin typeface="+mn-lt"/>
                        </a:rPr>
                        <a:t>/no'</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b="0" i="0" u="none" strike="noStrike" dirty="0" smtClean="0">
                          <a:solidFill>
                            <a:srgbClr val="000000"/>
                          </a:solidFill>
                          <a:effectLst/>
                          <a:latin typeface="+mn-lt"/>
                        </a:rPr>
                        <a:t>Yes / No</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419388807"/>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Tot_charg</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Its float let’s keep</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3042507203"/>
                  </a:ext>
                </a:extLst>
              </a:tr>
              <a:tr h="234518">
                <a:tc>
                  <a:txBody>
                    <a:bodyPr/>
                    <a:lstStyle/>
                    <a:p>
                      <a:pPr algn="l" fontAlgn="ctr"/>
                      <a:r>
                        <a:rPr lang="en-IN" sz="1100" u="none" strike="noStrike" dirty="0" smtClean="0">
                          <a:effectLst/>
                          <a:latin typeface="+mn-lt"/>
                        </a:rPr>
                        <a:t>'</a:t>
                      </a:r>
                      <a:r>
                        <a:rPr lang="en-IN" sz="1100" u="none" strike="noStrike" dirty="0" err="1" smtClean="0">
                          <a:effectLst/>
                          <a:latin typeface="+mn-lt"/>
                        </a:rPr>
                        <a:t>Tot_cost</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Its float let’s keep</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3918800299"/>
                  </a:ext>
                </a:extLst>
              </a:tr>
              <a:tr h="465739">
                <a:tc>
                  <a:txBody>
                    <a:bodyPr/>
                    <a:lstStyle/>
                    <a:p>
                      <a:pPr algn="l" fontAlgn="ctr"/>
                      <a:r>
                        <a:rPr lang="en-IN" sz="1100" u="none" strike="noStrike" dirty="0" smtClean="0">
                          <a:effectLst/>
                          <a:latin typeface="+mn-lt"/>
                        </a:rPr>
                        <a:t>'</a:t>
                      </a:r>
                      <a:r>
                        <a:rPr lang="en-IN" sz="1100" u="none" strike="noStrike" dirty="0" err="1" smtClean="0">
                          <a:effectLst/>
                          <a:latin typeface="+mn-lt"/>
                        </a:rPr>
                        <a:t>Ratio_of_total_costs_to_total_charges</a:t>
                      </a:r>
                      <a:r>
                        <a:rPr lang="en-IN" sz="1100" u="none" strike="noStrike" dirty="0" smtClean="0">
                          <a:effectLst/>
                          <a:latin typeface="+mn-lt"/>
                        </a:rPr>
                        <a:t>'</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Its float let’s keep</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2446289437"/>
                  </a:ext>
                </a:extLst>
              </a:tr>
              <a:tr h="234518">
                <a:tc>
                  <a:txBody>
                    <a:bodyPr/>
                    <a:lstStyle/>
                    <a:p>
                      <a:pPr algn="l" fontAlgn="ctr"/>
                      <a:r>
                        <a:rPr lang="en-IN" sz="1100" u="none" strike="noStrike" dirty="0" smtClean="0">
                          <a:effectLst/>
                          <a:latin typeface="+mn-lt"/>
                        </a:rPr>
                        <a:t>'Result' </a:t>
                      </a:r>
                      <a:endParaRPr lang="en-IN" sz="1100" b="0" i="0" u="none" strike="noStrike" dirty="0">
                        <a:solidFill>
                          <a:srgbClr val="000000"/>
                        </a:solidFill>
                        <a:effectLst/>
                        <a:latin typeface="+mn-lt"/>
                      </a:endParaRPr>
                    </a:p>
                  </a:txBody>
                  <a:tcPr marL="2391" marR="2391" marT="2391" marB="0" anchor="ctr"/>
                </a:tc>
                <a:tc>
                  <a:txBody>
                    <a:bodyPr/>
                    <a:lstStyle/>
                    <a:p>
                      <a:pPr algn="l" fontAlgn="ctr"/>
                      <a:r>
                        <a:rPr lang="en-IN" sz="1100" u="none" strike="noStrike" dirty="0" smtClean="0">
                          <a:effectLst/>
                          <a:latin typeface="+mn-lt"/>
                        </a:rPr>
                        <a:t> Output variable (Y)</a:t>
                      </a:r>
                      <a:endParaRPr lang="en-IN" sz="1100" b="0" i="0" u="none" strike="noStrike" dirty="0">
                        <a:solidFill>
                          <a:srgbClr val="000000"/>
                        </a:solidFill>
                        <a:effectLst/>
                        <a:latin typeface="+mn-lt"/>
                      </a:endParaRPr>
                    </a:p>
                  </a:txBody>
                  <a:tcPr marL="2391" marR="2391" marT="2391" marB="0" anchor="ctr"/>
                </a:tc>
                <a:extLst>
                  <a:ext uri="{0D108BD9-81ED-4DB2-BD59-A6C34878D82A}">
                    <a16:rowId xmlns:a16="http://schemas.microsoft.com/office/drawing/2014/main" val="1682533054"/>
                  </a:ext>
                </a:extLst>
              </a:tr>
            </a:tbl>
          </a:graphicData>
        </a:graphic>
      </p:graphicFrame>
    </p:spTree>
    <p:extLst>
      <p:ext uri="{BB962C8B-B14F-4D97-AF65-F5344CB8AC3E}">
        <p14:creationId xmlns:p14="http://schemas.microsoft.com/office/powerpoint/2010/main" val="3864261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25686" y="237773"/>
            <a:ext cx="5842727" cy="3559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chemeClr val="bg1"/>
              </a:solidFill>
            </a:endParaRPr>
          </a:p>
        </p:txBody>
      </p:sp>
      <p:sp>
        <p:nvSpPr>
          <p:cNvPr id="13" name="Rectangle 12"/>
          <p:cNvSpPr/>
          <p:nvPr/>
        </p:nvSpPr>
        <p:spPr>
          <a:xfrm>
            <a:off x="6119486" y="3267963"/>
            <a:ext cx="5842727" cy="3559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bg1"/>
                </a:solidFill>
              </a:rPr>
              <a:t>Number of people based on culture group i.e., race of people</a:t>
            </a:r>
          </a:p>
        </p:txBody>
      </p:sp>
      <p:sp>
        <p:nvSpPr>
          <p:cNvPr id="14" name="Rectangle 13"/>
          <p:cNvSpPr/>
          <p:nvPr/>
        </p:nvSpPr>
        <p:spPr>
          <a:xfrm>
            <a:off x="151489" y="231412"/>
            <a:ext cx="5885457" cy="3559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chemeClr val="bg1"/>
              </a:solidFill>
            </a:endParaRPr>
          </a:p>
        </p:txBody>
      </p:sp>
      <p:sp>
        <p:nvSpPr>
          <p:cNvPr id="3" name="Content Placeholder 2"/>
          <p:cNvSpPr>
            <a:spLocks noGrp="1"/>
          </p:cNvSpPr>
          <p:nvPr>
            <p:ph sz="half" idx="1"/>
          </p:nvPr>
        </p:nvSpPr>
        <p:spPr>
          <a:xfrm>
            <a:off x="146101" y="225459"/>
            <a:ext cx="5890845" cy="6492240"/>
          </a:xfrm>
          <a:ln>
            <a:solidFill>
              <a:srgbClr val="BF9000"/>
            </a:solidFill>
          </a:ln>
        </p:spPr>
        <p:txBody>
          <a:bodyPr>
            <a:normAutofit/>
          </a:bodyPr>
          <a:lstStyle/>
          <a:p>
            <a:pPr marL="0" indent="0">
              <a:buNone/>
            </a:pPr>
            <a:r>
              <a:rPr lang="en-IN" sz="1600" b="1" dirty="0" smtClean="0">
                <a:solidFill>
                  <a:schemeClr val="bg1"/>
                </a:solidFill>
              </a:rPr>
              <a:t>Number of people base on ethnicity( race of people)</a:t>
            </a:r>
            <a:endParaRPr lang="en-IN" sz="1600" b="1" dirty="0">
              <a:solidFill>
                <a:schemeClr val="bg1"/>
              </a:solidFill>
            </a:endParaRPr>
          </a:p>
        </p:txBody>
      </p:sp>
      <p:sp>
        <p:nvSpPr>
          <p:cNvPr id="4" name="Content Placeholder 3"/>
          <p:cNvSpPr>
            <a:spLocks noGrp="1"/>
          </p:cNvSpPr>
          <p:nvPr>
            <p:ph sz="half" idx="2"/>
          </p:nvPr>
        </p:nvSpPr>
        <p:spPr>
          <a:xfrm>
            <a:off x="6099987" y="225459"/>
            <a:ext cx="5868000" cy="6492240"/>
          </a:xfrm>
          <a:ln>
            <a:solidFill>
              <a:srgbClr val="BF9000"/>
            </a:solidFill>
          </a:ln>
        </p:spPr>
        <p:txBody>
          <a:bodyPr>
            <a:normAutofit/>
          </a:bodyPr>
          <a:lstStyle/>
          <a:p>
            <a:pPr marL="0" indent="0">
              <a:buNone/>
            </a:pPr>
            <a:r>
              <a:rPr lang="en-IN" sz="1600" b="1" dirty="0">
                <a:solidFill>
                  <a:schemeClr val="bg1"/>
                </a:solidFill>
              </a:rPr>
              <a:t>Number of people based </a:t>
            </a:r>
            <a:r>
              <a:rPr lang="en-IN" sz="1600" b="1" dirty="0" smtClean="0">
                <a:solidFill>
                  <a:schemeClr val="bg1"/>
                </a:solidFill>
              </a:rPr>
              <a:t>on service in each area</a:t>
            </a:r>
            <a:endParaRPr lang="en-IN" sz="1600" b="1" dirty="0">
              <a:solidFill>
                <a:schemeClr val="bg1"/>
              </a:solidFill>
            </a:endParaRPr>
          </a:p>
        </p:txBody>
      </p:sp>
      <p:pic>
        <p:nvPicPr>
          <p:cNvPr id="10" name="Picture 9"/>
          <p:cNvPicPr>
            <a:picLocks noChangeAspect="1"/>
          </p:cNvPicPr>
          <p:nvPr/>
        </p:nvPicPr>
        <p:blipFill>
          <a:blip r:embed="rId2"/>
          <a:stretch>
            <a:fillRect/>
          </a:stretch>
        </p:blipFill>
        <p:spPr>
          <a:xfrm>
            <a:off x="7121300" y="3906007"/>
            <a:ext cx="3825373" cy="2661392"/>
          </a:xfrm>
          <a:prstGeom prst="rect">
            <a:avLst/>
          </a:prstGeom>
        </p:spPr>
      </p:pic>
      <p:pic>
        <p:nvPicPr>
          <p:cNvPr id="11" name="Picture 10"/>
          <p:cNvPicPr>
            <a:picLocks noChangeAspect="1"/>
          </p:cNvPicPr>
          <p:nvPr/>
        </p:nvPicPr>
        <p:blipFill>
          <a:blip r:embed="rId3"/>
          <a:stretch>
            <a:fillRect/>
          </a:stretch>
        </p:blipFill>
        <p:spPr>
          <a:xfrm>
            <a:off x="877512" y="690996"/>
            <a:ext cx="3766807" cy="247140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99" y="3755708"/>
            <a:ext cx="4829500" cy="296199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3300" y="586685"/>
            <a:ext cx="4155809" cy="2634428"/>
          </a:xfrm>
          <a:prstGeom prst="rect">
            <a:avLst/>
          </a:prstGeom>
        </p:spPr>
      </p:pic>
      <p:sp>
        <p:nvSpPr>
          <p:cNvPr id="19" name="Rectangle 18"/>
          <p:cNvSpPr/>
          <p:nvPr/>
        </p:nvSpPr>
        <p:spPr>
          <a:xfrm>
            <a:off x="151489" y="3267963"/>
            <a:ext cx="5885457" cy="3559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solidFill>
                  <a:schemeClr val="bg1"/>
                </a:solidFill>
              </a:rPr>
              <a:t>Number of </a:t>
            </a:r>
            <a:r>
              <a:rPr lang="en-IN" sz="1600" b="1" smtClean="0">
                <a:solidFill>
                  <a:schemeClr val="bg1"/>
                </a:solidFill>
              </a:rPr>
              <a:t>county name</a:t>
            </a:r>
            <a:endParaRPr lang="en-IN" sz="1600" b="1" dirty="0">
              <a:solidFill>
                <a:schemeClr val="bg1"/>
              </a:solidFill>
            </a:endParaRPr>
          </a:p>
        </p:txBody>
      </p:sp>
    </p:spTree>
    <p:extLst>
      <p:ext uri="{BB962C8B-B14F-4D97-AF65-F5344CB8AC3E}">
        <p14:creationId xmlns:p14="http://schemas.microsoft.com/office/powerpoint/2010/main" val="2731383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221077" y="183081"/>
            <a:ext cx="5842727" cy="3559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chemeClr val="bg1"/>
              </a:solidFill>
            </a:endParaRPr>
          </a:p>
        </p:txBody>
      </p:sp>
      <p:sp>
        <p:nvSpPr>
          <p:cNvPr id="14" name="Rectangle 13"/>
          <p:cNvSpPr/>
          <p:nvPr/>
        </p:nvSpPr>
        <p:spPr>
          <a:xfrm>
            <a:off x="335620" y="169390"/>
            <a:ext cx="5885457" cy="3559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chemeClr val="bg1"/>
              </a:solidFill>
            </a:endParaRPr>
          </a:p>
        </p:txBody>
      </p:sp>
      <p:sp>
        <p:nvSpPr>
          <p:cNvPr id="15" name="Rectangle 14"/>
          <p:cNvSpPr/>
          <p:nvPr/>
        </p:nvSpPr>
        <p:spPr>
          <a:xfrm>
            <a:off x="286743" y="3375374"/>
            <a:ext cx="5885457" cy="3559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solidFill>
                  <a:schemeClr val="bg1"/>
                </a:solidFill>
              </a:rPr>
              <a:t>Number of total cost </a:t>
            </a:r>
            <a:endParaRPr lang="en-IN" sz="1600" b="1" dirty="0">
              <a:solidFill>
                <a:schemeClr val="bg1"/>
              </a:solidFill>
            </a:endParaRPr>
          </a:p>
        </p:txBody>
      </p:sp>
      <p:sp>
        <p:nvSpPr>
          <p:cNvPr id="3" name="Content Placeholder 2"/>
          <p:cNvSpPr>
            <a:spLocks noGrp="1"/>
          </p:cNvSpPr>
          <p:nvPr>
            <p:ph sz="half" idx="1"/>
          </p:nvPr>
        </p:nvSpPr>
        <p:spPr>
          <a:xfrm>
            <a:off x="281355" y="169390"/>
            <a:ext cx="5890845" cy="6492240"/>
          </a:xfrm>
          <a:ln>
            <a:solidFill>
              <a:srgbClr val="548235"/>
            </a:solidFill>
          </a:ln>
        </p:spPr>
        <p:txBody>
          <a:bodyPr>
            <a:normAutofit/>
          </a:bodyPr>
          <a:lstStyle/>
          <a:p>
            <a:pPr marL="0" indent="0">
              <a:buNone/>
            </a:pPr>
            <a:r>
              <a:rPr lang="en-IN" sz="1600" b="1" dirty="0" smtClean="0">
                <a:solidFill>
                  <a:schemeClr val="bg1"/>
                </a:solidFill>
              </a:rPr>
              <a:t>Number of total charge</a:t>
            </a:r>
            <a:endParaRPr lang="en-IN" sz="1600" b="1" dirty="0">
              <a:solidFill>
                <a:schemeClr val="bg1"/>
              </a:solidFill>
            </a:endParaRPr>
          </a:p>
        </p:txBody>
      </p:sp>
      <p:sp>
        <p:nvSpPr>
          <p:cNvPr id="4" name="Content Placeholder 3"/>
          <p:cNvSpPr>
            <a:spLocks noGrp="1"/>
          </p:cNvSpPr>
          <p:nvPr>
            <p:ph sz="half" idx="2"/>
          </p:nvPr>
        </p:nvSpPr>
        <p:spPr>
          <a:xfrm>
            <a:off x="6201578" y="169390"/>
            <a:ext cx="5868000" cy="6492240"/>
          </a:xfrm>
          <a:ln>
            <a:solidFill>
              <a:srgbClr val="548235"/>
            </a:solidFill>
          </a:ln>
        </p:spPr>
        <p:txBody>
          <a:bodyPr>
            <a:normAutofit/>
          </a:bodyPr>
          <a:lstStyle/>
          <a:p>
            <a:pPr marL="0" indent="0">
              <a:buNone/>
            </a:pPr>
            <a:r>
              <a:rPr lang="en-IN" sz="1600" b="1" dirty="0" smtClean="0">
                <a:solidFill>
                  <a:schemeClr val="bg1"/>
                </a:solidFill>
              </a:rPr>
              <a:t>Correlation between variables</a:t>
            </a:r>
            <a:endParaRPr lang="en-IN" sz="1600" b="1" dirty="0">
              <a:solidFill>
                <a:schemeClr val="bg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58" y="623641"/>
            <a:ext cx="3844452" cy="2725607"/>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58" y="3800129"/>
            <a:ext cx="3702771" cy="2766560"/>
          </a:xfrm>
          <a:prstGeom prst="rect">
            <a:avLst/>
          </a:prstGeom>
        </p:spPr>
      </p:pic>
      <p:pic>
        <p:nvPicPr>
          <p:cNvPr id="22" name="Content Placeholder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335" y="909772"/>
            <a:ext cx="5560486" cy="4563565"/>
          </a:xfrm>
          <a:prstGeom prst="rect">
            <a:avLst/>
          </a:prstGeom>
          <a:ln>
            <a:solidFill>
              <a:schemeClr val="tx2"/>
            </a:solidFill>
          </a:ln>
        </p:spPr>
      </p:pic>
      <p:sp>
        <p:nvSpPr>
          <p:cNvPr id="5" name="Rounded Rectangle 4"/>
          <p:cNvSpPr/>
          <p:nvPr/>
        </p:nvSpPr>
        <p:spPr>
          <a:xfrm>
            <a:off x="4330110" y="1101863"/>
            <a:ext cx="1812713" cy="552806"/>
          </a:xfrm>
          <a:prstGeom prst="roundRect">
            <a:avLst>
              <a:gd name="adj" fmla="val 31646"/>
            </a:avLst>
          </a:prstGeom>
          <a:noFill/>
          <a:ln>
            <a:solidFill>
              <a:srgbClr val="003C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IN" sz="1200" dirty="0" smtClean="0">
                <a:solidFill>
                  <a:sysClr val="windowText" lastClr="000000"/>
                </a:solidFill>
              </a:rPr>
              <a:t>Outlier is present in total charge</a:t>
            </a:r>
            <a:endParaRPr lang="en-IN" sz="1200" dirty="0">
              <a:solidFill>
                <a:sysClr val="windowText" lastClr="000000"/>
              </a:solidFill>
            </a:endParaRPr>
          </a:p>
        </p:txBody>
      </p:sp>
      <p:sp>
        <p:nvSpPr>
          <p:cNvPr id="23" name="Rounded Rectangle 22"/>
          <p:cNvSpPr/>
          <p:nvPr/>
        </p:nvSpPr>
        <p:spPr>
          <a:xfrm>
            <a:off x="4273958" y="3998260"/>
            <a:ext cx="1812713" cy="552806"/>
          </a:xfrm>
          <a:prstGeom prst="roundRect">
            <a:avLst>
              <a:gd name="adj" fmla="val 31646"/>
            </a:avLst>
          </a:prstGeom>
          <a:noFill/>
          <a:ln>
            <a:solidFill>
              <a:srgbClr val="003C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IN" sz="1200" dirty="0" smtClean="0">
                <a:solidFill>
                  <a:sysClr val="windowText" lastClr="000000"/>
                </a:solidFill>
              </a:rPr>
              <a:t>Outlier is present in total charge</a:t>
            </a:r>
            <a:endParaRPr lang="en-IN" sz="1200" dirty="0">
              <a:solidFill>
                <a:sysClr val="windowText" lastClr="000000"/>
              </a:solidFill>
            </a:endParaRPr>
          </a:p>
        </p:txBody>
      </p:sp>
      <p:sp>
        <p:nvSpPr>
          <p:cNvPr id="24" name="Rounded Rectangle 23"/>
          <p:cNvSpPr/>
          <p:nvPr/>
        </p:nvSpPr>
        <p:spPr>
          <a:xfrm>
            <a:off x="7566127" y="5772522"/>
            <a:ext cx="4349694" cy="552806"/>
          </a:xfrm>
          <a:prstGeom prst="roundRect">
            <a:avLst>
              <a:gd name="adj" fmla="val 31646"/>
            </a:avLst>
          </a:prstGeom>
          <a:noFill/>
          <a:ln>
            <a:solidFill>
              <a:srgbClr val="003C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anose="020B0604020202020204" pitchFamily="34" charset="0"/>
              <a:buChar char="•"/>
            </a:pPr>
            <a:r>
              <a:rPr lang="en-IN" sz="1200" dirty="0" smtClean="0">
                <a:solidFill>
                  <a:sysClr val="windowText" lastClr="000000"/>
                </a:solidFill>
              </a:rPr>
              <a:t>Based on the colour we can find the correlation between variable</a:t>
            </a:r>
            <a:endParaRPr lang="en-IN" sz="1200" dirty="0">
              <a:solidFill>
                <a:sysClr val="windowText" lastClr="000000"/>
              </a:solidFill>
            </a:endParaRPr>
          </a:p>
        </p:txBody>
      </p:sp>
    </p:spTree>
    <p:extLst>
      <p:ext uri="{BB962C8B-B14F-4D97-AF65-F5344CB8AC3E}">
        <p14:creationId xmlns:p14="http://schemas.microsoft.com/office/powerpoint/2010/main" val="2990275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73659099"/>
              </p:ext>
            </p:extLst>
          </p:nvPr>
        </p:nvGraphicFramePr>
        <p:xfrm>
          <a:off x="587830" y="2481945"/>
          <a:ext cx="6416037" cy="3422466"/>
        </p:xfrm>
        <a:graphic>
          <a:graphicData uri="http://schemas.openxmlformats.org/drawingml/2006/table">
            <a:tbl>
              <a:tblPr/>
              <a:tblGrid>
                <a:gridCol w="2138679">
                  <a:extLst>
                    <a:ext uri="{9D8B030D-6E8A-4147-A177-3AD203B41FA5}">
                      <a16:colId xmlns:a16="http://schemas.microsoft.com/office/drawing/2014/main" val="3393534830"/>
                    </a:ext>
                  </a:extLst>
                </a:gridCol>
                <a:gridCol w="2138679">
                  <a:extLst>
                    <a:ext uri="{9D8B030D-6E8A-4147-A177-3AD203B41FA5}">
                      <a16:colId xmlns:a16="http://schemas.microsoft.com/office/drawing/2014/main" val="3538870784"/>
                    </a:ext>
                  </a:extLst>
                </a:gridCol>
                <a:gridCol w="2138679">
                  <a:extLst>
                    <a:ext uri="{9D8B030D-6E8A-4147-A177-3AD203B41FA5}">
                      <a16:colId xmlns:a16="http://schemas.microsoft.com/office/drawing/2014/main" val="4098394268"/>
                    </a:ext>
                  </a:extLst>
                </a:gridCol>
              </a:tblGrid>
              <a:tr h="380274">
                <a:tc>
                  <a:txBody>
                    <a:bodyPr/>
                    <a:lstStyle/>
                    <a:p>
                      <a:pPr algn="r" fontAlgn="ctr"/>
                      <a:r>
                        <a:rPr lang="en-IN" b="1" dirty="0">
                          <a:effectLst/>
                        </a:rPr>
                        <a:t>Result</a:t>
                      </a:r>
                    </a:p>
                  </a:txBody>
                  <a:tcPr anchor="ctr">
                    <a:lnL>
                      <a:noFill/>
                    </a:lnL>
                    <a:lnR>
                      <a:noFill/>
                    </a:lnR>
                    <a:lnT>
                      <a:noFill/>
                    </a:lnT>
                    <a:lnB>
                      <a:noFill/>
                    </a:lnB>
                  </a:tcPr>
                </a:tc>
                <a:tc>
                  <a:txBody>
                    <a:bodyPr/>
                    <a:lstStyle/>
                    <a:p>
                      <a:pPr algn="r" fontAlgn="ctr"/>
                      <a:r>
                        <a:rPr lang="en-IN" b="1">
                          <a:effectLst/>
                        </a:rPr>
                        <a:t>Fraudulent</a:t>
                      </a:r>
                    </a:p>
                  </a:txBody>
                  <a:tcPr anchor="ctr">
                    <a:lnL>
                      <a:noFill/>
                    </a:lnL>
                    <a:lnR>
                      <a:noFill/>
                    </a:lnR>
                    <a:lnT>
                      <a:noFill/>
                    </a:lnT>
                    <a:lnB>
                      <a:noFill/>
                    </a:lnB>
                  </a:tcPr>
                </a:tc>
                <a:tc>
                  <a:txBody>
                    <a:bodyPr/>
                    <a:lstStyle/>
                    <a:p>
                      <a:pPr algn="r" fontAlgn="ctr"/>
                      <a:r>
                        <a:rPr lang="en-IN" b="1">
                          <a:effectLst/>
                        </a:rPr>
                        <a:t>Genuine</a:t>
                      </a:r>
                    </a:p>
                  </a:txBody>
                  <a:tcPr anchor="ctr">
                    <a:lnL>
                      <a:noFill/>
                    </a:lnL>
                    <a:lnR>
                      <a:noFill/>
                    </a:lnR>
                    <a:lnT>
                      <a:noFill/>
                    </a:lnT>
                    <a:lnB>
                      <a:noFill/>
                    </a:lnB>
                  </a:tcPr>
                </a:tc>
                <a:extLst>
                  <a:ext uri="{0D108BD9-81ED-4DB2-BD59-A6C34878D82A}">
                    <a16:rowId xmlns:a16="http://schemas.microsoft.com/office/drawing/2014/main" val="293137157"/>
                  </a:ext>
                </a:extLst>
              </a:tr>
              <a:tr h="380274">
                <a:tc>
                  <a:txBody>
                    <a:bodyPr/>
                    <a:lstStyle/>
                    <a:p>
                      <a:pPr algn="r" fontAlgn="ctr"/>
                      <a:r>
                        <a:rPr lang="en-IN" b="1" dirty="0" err="1">
                          <a:effectLst/>
                        </a:rPr>
                        <a:t>Area_Service</a:t>
                      </a:r>
                      <a:endParaRPr lang="en-IN" b="1" dirty="0">
                        <a:effectLst/>
                      </a:endParaRPr>
                    </a:p>
                  </a:txBody>
                  <a:tcPr anchor="ctr">
                    <a:lnL>
                      <a:noFill/>
                    </a:lnL>
                    <a:lnR>
                      <a:noFill/>
                    </a:lnR>
                    <a:lnT>
                      <a:noFill/>
                    </a:lnT>
                    <a:lnB>
                      <a:noFill/>
                    </a:lnB>
                  </a:tcPr>
                </a:tc>
                <a:tc>
                  <a:txBody>
                    <a:bodyPr/>
                    <a:lstStyle/>
                    <a:p>
                      <a:pPr algn="r" fontAlgn="ctr"/>
                      <a:endParaRPr lang="en-IN" b="1" dirty="0">
                        <a:effectLst/>
                      </a:endParaRP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T>
                      <a:noFill/>
                    </a:lnT>
                    <a:lnB>
                      <a:noFill/>
                    </a:lnB>
                  </a:tcPr>
                </a:tc>
                <a:extLst>
                  <a:ext uri="{0D108BD9-81ED-4DB2-BD59-A6C34878D82A}">
                    <a16:rowId xmlns:a16="http://schemas.microsoft.com/office/drawing/2014/main" val="826746170"/>
                  </a:ext>
                </a:extLst>
              </a:tr>
              <a:tr h="380274">
                <a:tc>
                  <a:txBody>
                    <a:bodyPr/>
                    <a:lstStyle/>
                    <a:p>
                      <a:pPr algn="r" fontAlgn="ctr"/>
                      <a:r>
                        <a:rPr lang="en-IN" b="1" dirty="0">
                          <a:effectLst/>
                        </a:rPr>
                        <a:t>Capital/</a:t>
                      </a:r>
                      <a:r>
                        <a:rPr lang="en-IN" b="1" dirty="0" err="1">
                          <a:effectLst/>
                        </a:rPr>
                        <a:t>Adirond</a:t>
                      </a:r>
                      <a:endParaRPr lang="en-IN" b="1" dirty="0">
                        <a:effectLst/>
                      </a:endParaRPr>
                    </a:p>
                  </a:txBody>
                  <a:tcPr anchor="ctr">
                    <a:lnL>
                      <a:noFill/>
                    </a:lnL>
                    <a:lnR>
                      <a:noFill/>
                    </a:lnR>
                    <a:lnT>
                      <a:noFill/>
                    </a:lnT>
                    <a:lnB>
                      <a:noFill/>
                    </a:lnB>
                    <a:solidFill>
                      <a:srgbClr val="F5F5F5"/>
                    </a:solidFill>
                  </a:tcPr>
                </a:tc>
                <a:tc>
                  <a:txBody>
                    <a:bodyPr/>
                    <a:lstStyle/>
                    <a:p>
                      <a:pPr algn="r" fontAlgn="ctr"/>
                      <a:r>
                        <a:rPr lang="en-IN">
                          <a:effectLst/>
                        </a:rPr>
                        <a:t>25.01</a:t>
                      </a:r>
                    </a:p>
                  </a:txBody>
                  <a:tcPr anchor="ctr">
                    <a:lnL>
                      <a:noFill/>
                    </a:lnL>
                    <a:lnR>
                      <a:noFill/>
                    </a:lnR>
                    <a:lnT>
                      <a:noFill/>
                    </a:lnT>
                    <a:lnB>
                      <a:noFill/>
                    </a:lnB>
                    <a:solidFill>
                      <a:srgbClr val="F5F5F5"/>
                    </a:solidFill>
                  </a:tcPr>
                </a:tc>
                <a:tc>
                  <a:txBody>
                    <a:bodyPr/>
                    <a:lstStyle/>
                    <a:p>
                      <a:pPr algn="r" fontAlgn="ctr"/>
                      <a:r>
                        <a:rPr lang="en-IN">
                          <a:effectLst/>
                        </a:rPr>
                        <a:t>74.99</a:t>
                      </a:r>
                    </a:p>
                  </a:txBody>
                  <a:tcPr anchor="ctr">
                    <a:lnL>
                      <a:noFill/>
                    </a:lnL>
                    <a:lnR>
                      <a:noFill/>
                    </a:lnR>
                    <a:lnT>
                      <a:noFill/>
                    </a:lnT>
                    <a:lnB>
                      <a:noFill/>
                    </a:lnB>
                    <a:solidFill>
                      <a:srgbClr val="F5F5F5"/>
                    </a:solidFill>
                  </a:tcPr>
                </a:tc>
                <a:extLst>
                  <a:ext uri="{0D108BD9-81ED-4DB2-BD59-A6C34878D82A}">
                    <a16:rowId xmlns:a16="http://schemas.microsoft.com/office/drawing/2014/main" val="3258480127"/>
                  </a:ext>
                </a:extLst>
              </a:tr>
              <a:tr h="380274">
                <a:tc>
                  <a:txBody>
                    <a:bodyPr/>
                    <a:lstStyle/>
                    <a:p>
                      <a:pPr algn="r" fontAlgn="ctr"/>
                      <a:r>
                        <a:rPr lang="en-IN" b="1" dirty="0">
                          <a:effectLst/>
                        </a:rPr>
                        <a:t>Central NY</a:t>
                      </a:r>
                    </a:p>
                  </a:txBody>
                  <a:tcPr anchor="ctr">
                    <a:lnL>
                      <a:noFill/>
                    </a:lnL>
                    <a:lnR>
                      <a:noFill/>
                    </a:lnR>
                    <a:lnT>
                      <a:noFill/>
                    </a:lnT>
                    <a:lnB>
                      <a:noFill/>
                    </a:lnB>
                  </a:tcPr>
                </a:tc>
                <a:tc>
                  <a:txBody>
                    <a:bodyPr/>
                    <a:lstStyle/>
                    <a:p>
                      <a:pPr algn="r" fontAlgn="ctr"/>
                      <a:r>
                        <a:rPr lang="en-IN" dirty="0">
                          <a:effectLst/>
                        </a:rPr>
                        <a:t>25.05</a:t>
                      </a:r>
                    </a:p>
                  </a:txBody>
                  <a:tcPr anchor="ctr">
                    <a:lnL>
                      <a:noFill/>
                    </a:lnL>
                    <a:lnR>
                      <a:noFill/>
                    </a:lnR>
                    <a:lnT>
                      <a:noFill/>
                    </a:lnT>
                    <a:lnB>
                      <a:noFill/>
                    </a:lnB>
                  </a:tcPr>
                </a:tc>
                <a:tc>
                  <a:txBody>
                    <a:bodyPr/>
                    <a:lstStyle/>
                    <a:p>
                      <a:pPr algn="r" fontAlgn="ctr"/>
                      <a:r>
                        <a:rPr lang="en-IN">
                          <a:effectLst/>
                        </a:rPr>
                        <a:t>74.95</a:t>
                      </a:r>
                    </a:p>
                  </a:txBody>
                  <a:tcPr anchor="ctr">
                    <a:lnL>
                      <a:noFill/>
                    </a:lnL>
                    <a:lnR>
                      <a:noFill/>
                    </a:lnR>
                    <a:lnT>
                      <a:noFill/>
                    </a:lnT>
                    <a:lnB>
                      <a:noFill/>
                    </a:lnB>
                  </a:tcPr>
                </a:tc>
                <a:extLst>
                  <a:ext uri="{0D108BD9-81ED-4DB2-BD59-A6C34878D82A}">
                    <a16:rowId xmlns:a16="http://schemas.microsoft.com/office/drawing/2014/main" val="3868469809"/>
                  </a:ext>
                </a:extLst>
              </a:tr>
              <a:tr h="380274">
                <a:tc>
                  <a:txBody>
                    <a:bodyPr/>
                    <a:lstStyle/>
                    <a:p>
                      <a:pPr algn="r" fontAlgn="ctr"/>
                      <a:r>
                        <a:rPr lang="en-IN" b="1">
                          <a:effectLst/>
                        </a:rPr>
                        <a:t>Finger Lakes</a:t>
                      </a:r>
                    </a:p>
                  </a:txBody>
                  <a:tcPr anchor="ctr">
                    <a:lnL>
                      <a:noFill/>
                    </a:lnL>
                    <a:lnR>
                      <a:noFill/>
                    </a:lnR>
                    <a:lnT>
                      <a:noFill/>
                    </a:lnT>
                    <a:lnB>
                      <a:noFill/>
                    </a:lnB>
                    <a:solidFill>
                      <a:srgbClr val="F5F5F5"/>
                    </a:solidFill>
                  </a:tcPr>
                </a:tc>
                <a:tc>
                  <a:txBody>
                    <a:bodyPr/>
                    <a:lstStyle/>
                    <a:p>
                      <a:pPr algn="r" fontAlgn="ctr"/>
                      <a:r>
                        <a:rPr lang="en-IN" dirty="0">
                          <a:effectLst/>
                        </a:rPr>
                        <a:t>25.02</a:t>
                      </a:r>
                    </a:p>
                  </a:txBody>
                  <a:tcPr anchor="ctr">
                    <a:lnL>
                      <a:noFill/>
                    </a:lnL>
                    <a:lnR>
                      <a:noFill/>
                    </a:lnR>
                    <a:lnT>
                      <a:noFill/>
                    </a:lnT>
                    <a:lnB>
                      <a:noFill/>
                    </a:lnB>
                    <a:solidFill>
                      <a:srgbClr val="F5F5F5"/>
                    </a:solidFill>
                  </a:tcPr>
                </a:tc>
                <a:tc>
                  <a:txBody>
                    <a:bodyPr/>
                    <a:lstStyle/>
                    <a:p>
                      <a:pPr algn="r" fontAlgn="ctr"/>
                      <a:r>
                        <a:rPr lang="en-IN">
                          <a:effectLst/>
                        </a:rPr>
                        <a:t>74.98</a:t>
                      </a:r>
                    </a:p>
                  </a:txBody>
                  <a:tcPr anchor="ctr">
                    <a:lnL>
                      <a:noFill/>
                    </a:lnL>
                    <a:lnR>
                      <a:noFill/>
                    </a:lnR>
                    <a:lnT>
                      <a:noFill/>
                    </a:lnT>
                    <a:lnB>
                      <a:noFill/>
                    </a:lnB>
                    <a:solidFill>
                      <a:srgbClr val="F5F5F5"/>
                    </a:solidFill>
                  </a:tcPr>
                </a:tc>
                <a:extLst>
                  <a:ext uri="{0D108BD9-81ED-4DB2-BD59-A6C34878D82A}">
                    <a16:rowId xmlns:a16="http://schemas.microsoft.com/office/drawing/2014/main" val="3364524021"/>
                  </a:ext>
                </a:extLst>
              </a:tr>
              <a:tr h="380274">
                <a:tc>
                  <a:txBody>
                    <a:bodyPr/>
                    <a:lstStyle/>
                    <a:p>
                      <a:pPr algn="r" fontAlgn="ctr"/>
                      <a:r>
                        <a:rPr lang="en-IN" b="1">
                          <a:effectLst/>
                        </a:rPr>
                        <a:t>Hudson Valley</a:t>
                      </a:r>
                    </a:p>
                  </a:txBody>
                  <a:tcPr anchor="ctr">
                    <a:lnL>
                      <a:noFill/>
                    </a:lnL>
                    <a:lnR>
                      <a:noFill/>
                    </a:lnR>
                    <a:lnT>
                      <a:noFill/>
                    </a:lnT>
                    <a:lnB>
                      <a:noFill/>
                    </a:lnB>
                  </a:tcPr>
                </a:tc>
                <a:tc>
                  <a:txBody>
                    <a:bodyPr/>
                    <a:lstStyle/>
                    <a:p>
                      <a:pPr algn="r" fontAlgn="ctr"/>
                      <a:r>
                        <a:rPr lang="en-IN" dirty="0">
                          <a:effectLst/>
                        </a:rPr>
                        <a:t>25.00</a:t>
                      </a:r>
                    </a:p>
                  </a:txBody>
                  <a:tcPr anchor="ctr">
                    <a:lnL>
                      <a:noFill/>
                    </a:lnL>
                    <a:lnR>
                      <a:noFill/>
                    </a:lnR>
                    <a:lnT>
                      <a:noFill/>
                    </a:lnT>
                    <a:lnB>
                      <a:noFill/>
                    </a:lnB>
                  </a:tcPr>
                </a:tc>
                <a:tc>
                  <a:txBody>
                    <a:bodyPr/>
                    <a:lstStyle/>
                    <a:p>
                      <a:pPr algn="r" fontAlgn="ctr"/>
                      <a:r>
                        <a:rPr lang="en-IN">
                          <a:effectLst/>
                        </a:rPr>
                        <a:t>75.00</a:t>
                      </a:r>
                    </a:p>
                  </a:txBody>
                  <a:tcPr anchor="ctr">
                    <a:lnL>
                      <a:noFill/>
                    </a:lnL>
                    <a:lnR>
                      <a:noFill/>
                    </a:lnR>
                    <a:lnT>
                      <a:noFill/>
                    </a:lnT>
                    <a:lnB>
                      <a:noFill/>
                    </a:lnB>
                  </a:tcPr>
                </a:tc>
                <a:extLst>
                  <a:ext uri="{0D108BD9-81ED-4DB2-BD59-A6C34878D82A}">
                    <a16:rowId xmlns:a16="http://schemas.microsoft.com/office/drawing/2014/main" val="1194459600"/>
                  </a:ext>
                </a:extLst>
              </a:tr>
              <a:tr h="380274">
                <a:tc>
                  <a:txBody>
                    <a:bodyPr/>
                    <a:lstStyle/>
                    <a:p>
                      <a:pPr algn="r" fontAlgn="ctr"/>
                      <a:r>
                        <a:rPr lang="en-IN" b="1">
                          <a:effectLst/>
                        </a:rPr>
                        <a:t>New York City</a:t>
                      </a:r>
                    </a:p>
                  </a:txBody>
                  <a:tcPr anchor="ctr">
                    <a:lnL>
                      <a:noFill/>
                    </a:lnL>
                    <a:lnR>
                      <a:noFill/>
                    </a:lnR>
                    <a:lnT>
                      <a:noFill/>
                    </a:lnT>
                    <a:lnB>
                      <a:noFill/>
                    </a:lnB>
                    <a:solidFill>
                      <a:srgbClr val="F5F5F5"/>
                    </a:solidFill>
                  </a:tcPr>
                </a:tc>
                <a:tc>
                  <a:txBody>
                    <a:bodyPr/>
                    <a:lstStyle/>
                    <a:p>
                      <a:pPr algn="r" fontAlgn="ctr"/>
                      <a:r>
                        <a:rPr lang="en-IN" dirty="0">
                          <a:effectLst/>
                        </a:rPr>
                        <a:t>25.06</a:t>
                      </a:r>
                    </a:p>
                  </a:txBody>
                  <a:tcPr anchor="ctr">
                    <a:lnL>
                      <a:noFill/>
                    </a:lnL>
                    <a:lnR>
                      <a:noFill/>
                    </a:lnR>
                    <a:lnT>
                      <a:noFill/>
                    </a:lnT>
                    <a:lnB>
                      <a:noFill/>
                    </a:lnB>
                    <a:solidFill>
                      <a:srgbClr val="F5F5F5"/>
                    </a:solidFill>
                  </a:tcPr>
                </a:tc>
                <a:tc>
                  <a:txBody>
                    <a:bodyPr/>
                    <a:lstStyle/>
                    <a:p>
                      <a:pPr algn="r" fontAlgn="ctr"/>
                      <a:r>
                        <a:rPr lang="en-IN">
                          <a:effectLst/>
                        </a:rPr>
                        <a:t>74.94</a:t>
                      </a:r>
                    </a:p>
                  </a:txBody>
                  <a:tcPr anchor="ctr">
                    <a:lnL>
                      <a:noFill/>
                    </a:lnL>
                    <a:lnR>
                      <a:noFill/>
                    </a:lnR>
                    <a:lnT>
                      <a:noFill/>
                    </a:lnT>
                    <a:lnB>
                      <a:noFill/>
                    </a:lnB>
                    <a:solidFill>
                      <a:srgbClr val="F5F5F5"/>
                    </a:solidFill>
                  </a:tcPr>
                </a:tc>
                <a:extLst>
                  <a:ext uri="{0D108BD9-81ED-4DB2-BD59-A6C34878D82A}">
                    <a16:rowId xmlns:a16="http://schemas.microsoft.com/office/drawing/2014/main" val="2856313277"/>
                  </a:ext>
                </a:extLst>
              </a:tr>
              <a:tr h="380274">
                <a:tc>
                  <a:txBody>
                    <a:bodyPr/>
                    <a:lstStyle/>
                    <a:p>
                      <a:pPr algn="r" fontAlgn="ctr"/>
                      <a:r>
                        <a:rPr lang="en-IN" b="1">
                          <a:effectLst/>
                        </a:rPr>
                        <a:t>Southern Tier</a:t>
                      </a:r>
                    </a:p>
                  </a:txBody>
                  <a:tcPr anchor="ctr">
                    <a:lnL>
                      <a:noFill/>
                    </a:lnL>
                    <a:lnR>
                      <a:noFill/>
                    </a:lnR>
                    <a:lnT>
                      <a:noFill/>
                    </a:lnT>
                    <a:lnB>
                      <a:noFill/>
                    </a:lnB>
                  </a:tcPr>
                </a:tc>
                <a:tc>
                  <a:txBody>
                    <a:bodyPr/>
                    <a:lstStyle/>
                    <a:p>
                      <a:pPr algn="r" fontAlgn="ctr"/>
                      <a:r>
                        <a:rPr lang="en-IN">
                          <a:effectLst/>
                        </a:rPr>
                        <a:t>25.06</a:t>
                      </a:r>
                    </a:p>
                  </a:txBody>
                  <a:tcPr anchor="ctr">
                    <a:lnL>
                      <a:noFill/>
                    </a:lnL>
                    <a:lnR>
                      <a:noFill/>
                    </a:lnR>
                    <a:lnT>
                      <a:noFill/>
                    </a:lnT>
                    <a:lnB>
                      <a:noFill/>
                    </a:lnB>
                  </a:tcPr>
                </a:tc>
                <a:tc>
                  <a:txBody>
                    <a:bodyPr/>
                    <a:lstStyle/>
                    <a:p>
                      <a:pPr algn="r" fontAlgn="ctr"/>
                      <a:r>
                        <a:rPr lang="en-IN" dirty="0">
                          <a:effectLst/>
                        </a:rPr>
                        <a:t>74.94</a:t>
                      </a:r>
                    </a:p>
                  </a:txBody>
                  <a:tcPr anchor="ctr">
                    <a:lnL>
                      <a:noFill/>
                    </a:lnL>
                    <a:lnR>
                      <a:noFill/>
                    </a:lnR>
                    <a:lnT>
                      <a:noFill/>
                    </a:lnT>
                    <a:lnB>
                      <a:noFill/>
                    </a:lnB>
                  </a:tcPr>
                </a:tc>
                <a:extLst>
                  <a:ext uri="{0D108BD9-81ED-4DB2-BD59-A6C34878D82A}">
                    <a16:rowId xmlns:a16="http://schemas.microsoft.com/office/drawing/2014/main" val="546010371"/>
                  </a:ext>
                </a:extLst>
              </a:tr>
              <a:tr h="380274">
                <a:tc>
                  <a:txBody>
                    <a:bodyPr/>
                    <a:lstStyle/>
                    <a:p>
                      <a:pPr algn="r" fontAlgn="ctr"/>
                      <a:r>
                        <a:rPr lang="en-IN" b="1">
                          <a:effectLst/>
                        </a:rPr>
                        <a:t>Western NY</a:t>
                      </a:r>
                    </a:p>
                  </a:txBody>
                  <a:tcPr anchor="ctr">
                    <a:lnL>
                      <a:noFill/>
                    </a:lnL>
                    <a:lnR>
                      <a:noFill/>
                    </a:lnR>
                    <a:lnT>
                      <a:noFill/>
                    </a:lnT>
                    <a:lnB>
                      <a:noFill/>
                    </a:lnB>
                    <a:solidFill>
                      <a:srgbClr val="F5F5F5"/>
                    </a:solidFill>
                  </a:tcPr>
                </a:tc>
                <a:tc>
                  <a:txBody>
                    <a:bodyPr/>
                    <a:lstStyle/>
                    <a:p>
                      <a:pPr algn="r" fontAlgn="ctr"/>
                      <a:r>
                        <a:rPr lang="en-IN">
                          <a:effectLst/>
                        </a:rPr>
                        <a:t>25.01</a:t>
                      </a:r>
                    </a:p>
                  </a:txBody>
                  <a:tcPr anchor="ctr">
                    <a:lnL>
                      <a:noFill/>
                    </a:lnL>
                    <a:lnR>
                      <a:noFill/>
                    </a:lnR>
                    <a:lnT>
                      <a:noFill/>
                    </a:lnT>
                    <a:lnB>
                      <a:noFill/>
                    </a:lnB>
                    <a:solidFill>
                      <a:srgbClr val="F5F5F5"/>
                    </a:solidFill>
                  </a:tcPr>
                </a:tc>
                <a:tc>
                  <a:txBody>
                    <a:bodyPr/>
                    <a:lstStyle/>
                    <a:p>
                      <a:pPr algn="r" fontAlgn="ctr"/>
                      <a:r>
                        <a:rPr lang="en-IN" dirty="0">
                          <a:effectLst/>
                        </a:rPr>
                        <a:t>74.99</a:t>
                      </a:r>
                    </a:p>
                  </a:txBody>
                  <a:tcPr anchor="ctr">
                    <a:lnL>
                      <a:noFill/>
                    </a:lnL>
                    <a:lnR>
                      <a:noFill/>
                    </a:lnR>
                    <a:lnT>
                      <a:noFill/>
                    </a:lnT>
                    <a:lnB>
                      <a:noFill/>
                    </a:lnB>
                    <a:solidFill>
                      <a:srgbClr val="F5F5F5"/>
                    </a:solidFill>
                  </a:tcPr>
                </a:tc>
                <a:extLst>
                  <a:ext uri="{0D108BD9-81ED-4DB2-BD59-A6C34878D82A}">
                    <a16:rowId xmlns:a16="http://schemas.microsoft.com/office/drawing/2014/main" val="1337631181"/>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2" y="2772988"/>
            <a:ext cx="4101817" cy="2840380"/>
          </a:xfrm>
          <a:prstGeom prst="rect">
            <a:avLst/>
          </a:prstGeom>
        </p:spPr>
      </p:pic>
      <p:sp>
        <p:nvSpPr>
          <p:cNvPr id="5" name="Title 1"/>
          <p:cNvSpPr>
            <a:spLocks noGrp="1"/>
          </p:cNvSpPr>
          <p:nvPr>
            <p:ph type="title"/>
          </p:nvPr>
        </p:nvSpPr>
        <p:spPr>
          <a:xfrm>
            <a:off x="222069" y="0"/>
            <a:ext cx="12192000" cy="1325563"/>
          </a:xfrm>
        </p:spPr>
        <p:txBody>
          <a:bodyPr>
            <a:normAutofit/>
          </a:bodyPr>
          <a:lstStyle/>
          <a:p>
            <a:pPr>
              <a:lnSpc>
                <a:spcPct val="100000"/>
              </a:lnSpc>
            </a:pPr>
            <a:r>
              <a:rPr lang="en-US" sz="3600" dirty="0" smtClean="0"/>
              <a:t>Comparison Between Area Spent Vs Result</a:t>
            </a:r>
            <a:endParaRPr lang="en-IN" sz="3600" dirty="0"/>
          </a:p>
        </p:txBody>
      </p:sp>
    </p:spTree>
    <p:extLst>
      <p:ext uri="{BB962C8B-B14F-4D97-AF65-F5344CB8AC3E}">
        <p14:creationId xmlns:p14="http://schemas.microsoft.com/office/powerpoint/2010/main" val="129747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nSpc>
                <a:spcPct val="100000"/>
              </a:lnSpc>
            </a:pPr>
            <a:r>
              <a:rPr lang="en-US" sz="3600" dirty="0" smtClean="0"/>
              <a:t>Comparison Between </a:t>
            </a:r>
            <a:r>
              <a:rPr lang="en-US" sz="3600" dirty="0" err="1" smtClean="0"/>
              <a:t>Ccs_description</a:t>
            </a:r>
            <a:r>
              <a:rPr lang="en-US" sz="3600" dirty="0" smtClean="0"/>
              <a:t>  New Column </a:t>
            </a:r>
            <a:r>
              <a:rPr lang="en-US" sz="3600" dirty="0" err="1" smtClean="0"/>
              <a:t>Day_spent_range</a:t>
            </a:r>
            <a:r>
              <a:rPr lang="en-US" sz="3600" dirty="0" smtClean="0"/>
              <a:t> With Result</a:t>
            </a:r>
            <a:endParaRPr lang="en-IN" sz="3600" dirty="0"/>
          </a:p>
        </p:txBody>
      </p:sp>
      <p:sp>
        <p:nvSpPr>
          <p:cNvPr id="4" name="Content Placeholder 3"/>
          <p:cNvSpPr>
            <a:spLocks noGrp="1"/>
          </p:cNvSpPr>
          <p:nvPr>
            <p:ph sz="half" idx="2"/>
          </p:nvPr>
        </p:nvSpPr>
        <p:spPr>
          <a:xfrm>
            <a:off x="195944" y="1375603"/>
            <a:ext cx="10019210" cy="2345735"/>
          </a:xfrm>
        </p:spPr>
        <p:txBody>
          <a:bodyPr>
            <a:noAutofit/>
          </a:bodyPr>
          <a:lstStyle/>
          <a:p>
            <a:r>
              <a:rPr lang="en-US" sz="1200" dirty="0" smtClean="0"/>
              <a:t>We have created a new column based on the range of days that are spent in hospital</a:t>
            </a:r>
          </a:p>
          <a:p>
            <a:r>
              <a:rPr lang="en-US" sz="1200" dirty="0" smtClean="0"/>
              <a:t>M0 – patient spent 0 to 10 days</a:t>
            </a:r>
          </a:p>
          <a:p>
            <a:r>
              <a:rPr lang="en-US" sz="1200" dirty="0" smtClean="0"/>
              <a:t>M10 </a:t>
            </a:r>
            <a:r>
              <a:rPr lang="en-US" sz="1200" dirty="0"/>
              <a:t>– patient spent </a:t>
            </a:r>
            <a:r>
              <a:rPr lang="en-US" sz="1200" dirty="0" smtClean="0"/>
              <a:t>10 </a:t>
            </a:r>
            <a:r>
              <a:rPr lang="en-US" sz="1200" dirty="0"/>
              <a:t>to </a:t>
            </a:r>
            <a:r>
              <a:rPr lang="en-US" sz="1200" dirty="0" smtClean="0"/>
              <a:t>25 days</a:t>
            </a:r>
          </a:p>
          <a:p>
            <a:r>
              <a:rPr lang="en-US" sz="1200" dirty="0" smtClean="0"/>
              <a:t>M25– </a:t>
            </a:r>
            <a:r>
              <a:rPr lang="en-US" sz="1200" dirty="0"/>
              <a:t>patient spent </a:t>
            </a:r>
            <a:r>
              <a:rPr lang="en-US" sz="1200" dirty="0" smtClean="0"/>
              <a:t>25 </a:t>
            </a:r>
            <a:r>
              <a:rPr lang="en-US" sz="1200" dirty="0"/>
              <a:t>to </a:t>
            </a:r>
            <a:r>
              <a:rPr lang="en-US" sz="1200" dirty="0" smtClean="0"/>
              <a:t>50 days</a:t>
            </a:r>
          </a:p>
          <a:p>
            <a:r>
              <a:rPr lang="en-US" sz="1200" dirty="0" smtClean="0"/>
              <a:t>M75 </a:t>
            </a:r>
            <a:r>
              <a:rPr lang="en-US" sz="1200" dirty="0"/>
              <a:t>– patient spent </a:t>
            </a:r>
            <a:r>
              <a:rPr lang="en-US" sz="1200" dirty="0" smtClean="0"/>
              <a:t>50 </a:t>
            </a:r>
            <a:r>
              <a:rPr lang="en-US" sz="1200" dirty="0"/>
              <a:t>to </a:t>
            </a:r>
            <a:r>
              <a:rPr lang="en-US" sz="1200" dirty="0" smtClean="0"/>
              <a:t>75 days</a:t>
            </a:r>
          </a:p>
          <a:p>
            <a:r>
              <a:rPr lang="en-US" sz="1200" dirty="0" smtClean="0"/>
              <a:t>M100– </a:t>
            </a:r>
            <a:r>
              <a:rPr lang="en-US" sz="1200" dirty="0"/>
              <a:t>patient spent </a:t>
            </a:r>
            <a:r>
              <a:rPr lang="en-US" sz="1200" dirty="0" smtClean="0"/>
              <a:t>75 </a:t>
            </a:r>
            <a:r>
              <a:rPr lang="en-US" sz="1200" dirty="0"/>
              <a:t>to </a:t>
            </a:r>
            <a:r>
              <a:rPr lang="en-US" sz="1200" dirty="0" smtClean="0"/>
              <a:t>100 days</a:t>
            </a:r>
          </a:p>
          <a:p>
            <a:r>
              <a:rPr lang="en-US" sz="1200" dirty="0" smtClean="0"/>
              <a:t>G100 </a:t>
            </a:r>
            <a:r>
              <a:rPr lang="en-US" sz="1200" dirty="0"/>
              <a:t>– patient spent </a:t>
            </a:r>
            <a:r>
              <a:rPr lang="en-US" sz="1200" dirty="0" smtClean="0"/>
              <a:t>greater than 100</a:t>
            </a:r>
            <a:endParaRPr lang="en-IN" sz="1200" dirty="0"/>
          </a:p>
        </p:txBody>
      </p:sp>
      <p:pic>
        <p:nvPicPr>
          <p:cNvPr id="6" name="Picture 5"/>
          <p:cNvPicPr>
            <a:picLocks noChangeAspect="1"/>
          </p:cNvPicPr>
          <p:nvPr/>
        </p:nvPicPr>
        <p:blipFill>
          <a:blip r:embed="rId2"/>
          <a:stretch>
            <a:fillRect/>
          </a:stretch>
        </p:blipFill>
        <p:spPr>
          <a:xfrm>
            <a:off x="5714759" y="3244329"/>
            <a:ext cx="6477241" cy="3470085"/>
          </a:xfrm>
          <a:prstGeom prst="rect">
            <a:avLst/>
          </a:prstGeom>
        </p:spPr>
      </p:pic>
      <p:pic>
        <p:nvPicPr>
          <p:cNvPr id="7" name="Picture 6"/>
          <p:cNvPicPr>
            <a:picLocks noChangeAspect="1"/>
          </p:cNvPicPr>
          <p:nvPr/>
        </p:nvPicPr>
        <p:blipFill rotWithShape="1">
          <a:blip r:embed="rId3"/>
          <a:srcRect t="3504" b="7344"/>
          <a:stretch/>
        </p:blipFill>
        <p:spPr>
          <a:xfrm>
            <a:off x="1652212" y="3468968"/>
            <a:ext cx="4049484" cy="3389032"/>
          </a:xfrm>
          <a:prstGeom prst="rect">
            <a:avLst/>
          </a:prstGeom>
        </p:spPr>
      </p:pic>
      <p:sp>
        <p:nvSpPr>
          <p:cNvPr id="3" name="TextBox 2"/>
          <p:cNvSpPr txBox="1"/>
          <p:nvPr/>
        </p:nvSpPr>
        <p:spPr>
          <a:xfrm>
            <a:off x="5969726" y="1162594"/>
            <a:ext cx="6035040" cy="1754326"/>
          </a:xfrm>
          <a:prstGeom prst="rect">
            <a:avLst/>
          </a:prstGeom>
          <a:noFill/>
        </p:spPr>
        <p:txBody>
          <a:bodyPr wrap="square" rtlCol="0">
            <a:spAutoFit/>
          </a:bodyPr>
          <a:lstStyle/>
          <a:p>
            <a:r>
              <a:rPr lang="en-IN" dirty="0" smtClean="0"/>
              <a:t>Ccs description is ICD code which tells us the patients diagnosis based on code and Days spent we have categorised based on few intervals range to see how many days they spend time in hospital </a:t>
            </a:r>
          </a:p>
          <a:p>
            <a:r>
              <a:rPr lang="en-IN" dirty="0" smtClean="0"/>
              <a:t> here we see the patient who spent there days using the diagnosis description.</a:t>
            </a:r>
            <a:endParaRPr lang="en-IN" dirty="0"/>
          </a:p>
        </p:txBody>
      </p:sp>
    </p:spTree>
    <p:extLst>
      <p:ext uri="{BB962C8B-B14F-4D97-AF65-F5344CB8AC3E}">
        <p14:creationId xmlns:p14="http://schemas.microsoft.com/office/powerpoint/2010/main" val="3530230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26389" cy="1573122"/>
          </a:xfrm>
        </p:spPr>
        <p:txBody>
          <a:bodyPr>
            <a:normAutofit/>
          </a:bodyPr>
          <a:lstStyle/>
          <a:p>
            <a:r>
              <a:rPr lang="en-US" sz="3600" dirty="0" smtClean="0"/>
              <a:t>Comparison Between Certificate </a:t>
            </a:r>
            <a:r>
              <a:rPr lang="en-US" sz="3600" dirty="0" err="1" smtClean="0"/>
              <a:t>Num</a:t>
            </a:r>
            <a:r>
              <a:rPr lang="en-US" sz="3600" dirty="0" smtClean="0"/>
              <a:t>  New Column </a:t>
            </a:r>
            <a:r>
              <a:rPr lang="en-US" sz="3600" dirty="0" err="1" smtClean="0"/>
              <a:t>Day_spent_range</a:t>
            </a:r>
            <a:r>
              <a:rPr lang="en-US" sz="3600" dirty="0" smtClean="0"/>
              <a:t> With Result</a:t>
            </a:r>
            <a:endParaRPr lang="en-IN" sz="3600" dirty="0"/>
          </a:p>
        </p:txBody>
      </p:sp>
      <p:pic>
        <p:nvPicPr>
          <p:cNvPr id="5" name="Content Placeholder 4"/>
          <p:cNvPicPr>
            <a:picLocks noGrp="1" noChangeAspect="1"/>
          </p:cNvPicPr>
          <p:nvPr>
            <p:ph sz="half" idx="1"/>
          </p:nvPr>
        </p:nvPicPr>
        <p:blipFill rotWithShape="1">
          <a:blip r:embed="rId2"/>
          <a:srcRect b="8151"/>
          <a:stretch/>
        </p:blipFill>
        <p:spPr>
          <a:xfrm>
            <a:off x="261259" y="1682923"/>
            <a:ext cx="5003074" cy="4536835"/>
          </a:xfrm>
          <a:prstGeom prst="rect">
            <a:avLst/>
          </a:prstGeom>
        </p:spPr>
      </p:pic>
      <p:pic>
        <p:nvPicPr>
          <p:cNvPr id="6" name="Content Placeholder 5"/>
          <p:cNvPicPr>
            <a:picLocks noGrp="1" noChangeAspect="1"/>
          </p:cNvPicPr>
          <p:nvPr>
            <p:ph sz="half" idx="2"/>
          </p:nvPr>
        </p:nvPicPr>
        <p:blipFill rotWithShape="1">
          <a:blip r:embed="rId3"/>
          <a:srcRect t="20449"/>
          <a:stretch/>
        </p:blipFill>
        <p:spPr>
          <a:xfrm>
            <a:off x="6965993" y="4258492"/>
            <a:ext cx="4918612" cy="2405403"/>
          </a:xfrm>
          <a:prstGeom prst="rect">
            <a:avLst/>
          </a:prstGeom>
        </p:spPr>
      </p:pic>
      <p:sp>
        <p:nvSpPr>
          <p:cNvPr id="7" name="TextBox 6"/>
          <p:cNvSpPr txBox="1"/>
          <p:nvPr/>
        </p:nvSpPr>
        <p:spPr>
          <a:xfrm>
            <a:off x="5849565" y="1573122"/>
            <a:ext cx="6035040" cy="2031325"/>
          </a:xfrm>
          <a:prstGeom prst="rect">
            <a:avLst/>
          </a:prstGeom>
          <a:noFill/>
        </p:spPr>
        <p:txBody>
          <a:bodyPr wrap="square" rtlCol="0">
            <a:spAutoFit/>
          </a:bodyPr>
          <a:lstStyle/>
          <a:p>
            <a:r>
              <a:rPr lang="en-IN" dirty="0" smtClean="0"/>
              <a:t>Certificate number is unique number which helps us to know the claimant details under which group or category the diagnosis was and we created a new column ‘Days spent’ and we have categorised based on few intervals range to see how many days they spend time in hospital </a:t>
            </a:r>
          </a:p>
          <a:p>
            <a:r>
              <a:rPr lang="en-IN" dirty="0" smtClean="0"/>
              <a:t> </a:t>
            </a:r>
          </a:p>
          <a:p>
            <a:r>
              <a:rPr lang="en-IN" dirty="0" smtClean="0"/>
              <a:t>Here we see the days spent vs certificate </a:t>
            </a:r>
            <a:r>
              <a:rPr lang="en-IN" dirty="0" err="1" smtClean="0"/>
              <a:t>num</a:t>
            </a:r>
            <a:endParaRPr lang="en-IN" dirty="0"/>
          </a:p>
        </p:txBody>
      </p:sp>
    </p:spTree>
    <p:extLst>
      <p:ext uri="{BB962C8B-B14F-4D97-AF65-F5344CB8AC3E}">
        <p14:creationId xmlns:p14="http://schemas.microsoft.com/office/powerpoint/2010/main" val="223269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TotalTime>
  <Words>1129</Words>
  <Application>Microsoft Office PowerPoint</Application>
  <PresentationFormat>Widescreen</PresentationFormat>
  <Paragraphs>331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INSURANCE </vt:lpstr>
      <vt:lpstr>PowerPoint Presentation</vt:lpstr>
      <vt:lpstr>PowerPoint Presentation</vt:lpstr>
      <vt:lpstr>PowerPoint Presentation</vt:lpstr>
      <vt:lpstr>PowerPoint Presentation</vt:lpstr>
      <vt:lpstr>PowerPoint Presentation</vt:lpstr>
      <vt:lpstr>Comparison Between Area Spent Vs Result</vt:lpstr>
      <vt:lpstr>Comparison Between Ccs_description  New Column Day_spent_range With Result</vt:lpstr>
      <vt:lpstr>Comparison Between Certificate Num  New Column Day_spent_range With Result</vt:lpstr>
      <vt:lpstr>Comparison between payment typology  new column cost_range with Result</vt:lpstr>
      <vt:lpstr>Comparison between payment typology  new column claim_range with Result</vt:lpstr>
      <vt:lpstr>Comparison Between Ccs_description  New Column Claim_range With Result</vt:lpstr>
      <vt:lpstr>Compare Day_spent_range With Illness Description</vt:lpstr>
      <vt:lpstr>Emergency And Claim Cost Range</vt:lpstr>
      <vt:lpstr>PowerPoint Presentation</vt:lpstr>
      <vt:lpstr>Data Modelling – Data splitting</vt:lpstr>
      <vt:lpstr>PowerPoint Presentation</vt:lpstr>
      <vt:lpstr>PowerPoint Presentation</vt:lpstr>
      <vt:lpstr>CONFUSION MATRIX</vt:lpstr>
      <vt:lpstr>Final Deployment </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Ebenezer</dc:creator>
  <cp:lastModifiedBy>Pavan K</cp:lastModifiedBy>
  <cp:revision>88</cp:revision>
  <dcterms:created xsi:type="dcterms:W3CDTF">2020-01-13T13:04:46Z</dcterms:created>
  <dcterms:modified xsi:type="dcterms:W3CDTF">2020-01-25T08:13:15Z</dcterms:modified>
</cp:coreProperties>
</file>