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50215"/>
            <a:ext cx="10972800" cy="3218815"/>
          </a:xfrm>
        </p:spPr>
        <p:txBody>
          <a:bodyPr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ACCIDENT SEVERITY ANALYSIS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Seattle, Washington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(Applied Data Science Capstone)</a:t>
            </a:r>
            <a:b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54955" y="4156075"/>
            <a:ext cx="6312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Submitted by : K.S.L Pavan Kumar</a:t>
            </a:r>
            <a:endParaRPr lang="en-US"/>
          </a:p>
          <a:p>
            <a:endParaRPr lang="en-US"/>
          </a:p>
          <a:p>
            <a:r>
              <a:rPr lang="en-US"/>
              <a:t>Linkedin : https://www.linkedin.com/in/pavankodurupk/</a:t>
            </a:r>
            <a:endParaRPr lang="en-US"/>
          </a:p>
          <a:p>
            <a:endParaRPr lang="en-US"/>
          </a:p>
          <a:p>
            <a:r>
              <a:rPr lang="en-US"/>
              <a:t>Github : https://github.com/pavankoduru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Decision Tree Model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63905" y="1323975"/>
            <a:ext cx="57188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Decision Tree Classifier was used </a:t>
            </a:r>
            <a:r>
              <a:rPr lang="en-US" sz="2000">
                <a:sym typeface="+mn-ea"/>
              </a:rPr>
              <a:t>from the scikit-learn library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ym typeface="+mn-ea"/>
              </a:rPr>
              <a:t>C</a:t>
            </a:r>
            <a:r>
              <a:rPr lang="en-US" sz="2000">
                <a:sym typeface="+mn-ea"/>
              </a:rPr>
              <a:t>riterion chosen for the classifier was ‘gini’ </a:t>
            </a:r>
            <a:r>
              <a:rPr lang="en-US" sz="2000"/>
              <a:t> 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09600" y="4084320"/>
          <a:ext cx="10467340" cy="1179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6835"/>
                <a:gridCol w="2615565"/>
                <a:gridCol w="2618105"/>
                <a:gridCol w="2616835"/>
              </a:tblGrid>
              <a:tr h="5054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Jaccard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LogLoss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</a:tr>
              <a:tr h="674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DTM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0.56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0.53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NA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841375" y="3142615"/>
            <a:ext cx="2132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/>
              <a:t>Accuracy </a:t>
            </a:r>
            <a:r>
              <a:rPr lang="en-IN" altLang="en-US" b="1"/>
              <a:t>scores</a:t>
            </a:r>
            <a:endParaRPr lang="en-I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/>
              <a:t>Logistic regression</a:t>
            </a:r>
            <a:endParaRPr lang="en-IN" alt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724535" y="1220470"/>
            <a:ext cx="6870700" cy="19069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Logistic Regression was used </a:t>
            </a:r>
            <a:r>
              <a:rPr lang="en-US" sz="2000">
                <a:sym typeface="+mn-ea"/>
              </a:rPr>
              <a:t>from the scikit-learn library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C used for regularization strength was ‘0.01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solver used was ‘liblinear’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609600" y="4161790"/>
          <a:ext cx="10608945" cy="137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760"/>
                <a:gridCol w="2651760"/>
                <a:gridCol w="2653665"/>
                <a:gridCol w="2651760"/>
              </a:tblGrid>
              <a:tr h="553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Jaccard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LogLoss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</a:tr>
              <a:tr h="8223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LR</a:t>
                      </a:r>
                      <a:endParaRPr lang="en-IN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0.5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IN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0.5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IN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0.67</a:t>
                      </a:r>
                      <a:endParaRPr lang="en-IN" alt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802640" y="3597275"/>
            <a:ext cx="2213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/>
              <a:t>Accuracy scores</a:t>
            </a:r>
            <a:endParaRPr lang="en-IN" altLang="en-US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/>
              <a:t>Discussions</a:t>
            </a:r>
            <a:endParaRPr lang="en-IN" altLang="en-US" sz="4000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1525270"/>
          <a:ext cx="11180445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270"/>
                <a:gridCol w="2793365"/>
                <a:gridCol w="2796540"/>
                <a:gridCol w="2795270"/>
              </a:tblGrid>
              <a:tr h="697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Jaccard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LogLoss</a:t>
                      </a:r>
                      <a:endParaRPr lang="en-US" sz="14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</a:tr>
              <a:tr h="697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KNN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0.54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0.54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97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Decision Tree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0.56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0.53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97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LogisticRegression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0.55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0.67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F1-score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862705"/>
          </a:xfrm>
        </p:spPr>
        <p:txBody>
          <a:bodyPr/>
          <a:p>
            <a:pPr algn="just"/>
            <a:r>
              <a:rPr lang="en-US" sz="2400"/>
              <a:t>F1-score is a measure of accuracy of the model, which is the harmonic mean of the model’s precision and recall</a:t>
            </a:r>
            <a:endParaRPr lang="en-IN" alt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k-Nearest Neighbor has the highest f1-score </a:t>
            </a:r>
            <a:r>
              <a:rPr lang="en-IN" altLang="en-US" sz="2400"/>
              <a:t>at 0.54</a:t>
            </a:r>
            <a:endParaRPr lang="en-IN" altLang="en-US" sz="2400"/>
          </a:p>
          <a:p>
            <a:pPr algn="just"/>
            <a:endParaRPr lang="en-US" altLang="en-US" sz="2400"/>
          </a:p>
          <a:p>
            <a:pPr algn="just"/>
            <a:r>
              <a:rPr lang="en-US" sz="2400"/>
              <a:t>Logistic Regression’s f1-score is the lowest of the three at 0.52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Jaccard coefficient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/>
              <a:t>It’s a measure of similarity for the two sets of data, with a range from 0% to 100%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Decision Tree model has the highest f1-score </a:t>
            </a:r>
            <a:r>
              <a:rPr lang="en-IN" altLang="en-US" sz="2400"/>
              <a:t>at 0.56</a:t>
            </a:r>
            <a:endParaRPr lang="en-IN" altLang="en-US" sz="2400"/>
          </a:p>
          <a:p>
            <a:pPr algn="just"/>
            <a:endParaRPr lang="en-IN" altLang="en-US" sz="2400"/>
          </a:p>
          <a:p>
            <a:pPr algn="just"/>
            <a:r>
              <a:rPr lang="en-IN" altLang="en-US" sz="2400"/>
              <a:t>Neighbor’s f1-score is the lowest of the three at 0.54</a:t>
            </a:r>
            <a:endParaRPr lang="en-I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/>
              <a:t>Conclusion</a:t>
            </a:r>
            <a:endParaRPr lang="en-IN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IN" altLang="en-US" sz="2400"/>
              <a:t>F</a:t>
            </a:r>
            <a:r>
              <a:rPr lang="en-US" sz="2400"/>
              <a:t>1-score is highest for k-Nearest Neighbor at 0.54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Decision Tree Model gives the best jaccard coefficient among other two models </a:t>
            </a:r>
            <a:r>
              <a:rPr lang="en-IN" altLang="en-US" sz="2400"/>
              <a:t>at 0.56</a:t>
            </a:r>
            <a:endParaRPr lang="en-IN" altLang="en-US" sz="2400"/>
          </a:p>
          <a:p>
            <a:pPr algn="just"/>
            <a:endParaRPr lang="en-IN" altLang="en-US" sz="2400"/>
          </a:p>
          <a:p>
            <a:pPr algn="just"/>
            <a:r>
              <a:rPr lang="en-IN" altLang="en-US" sz="2400"/>
              <a:t> Both the models can be used side by side for the best performance.</a:t>
            </a:r>
            <a:endParaRPr lang="en-IN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10037445" y="57791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[contd]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32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IN" altLang="en-US"/>
              <a:t>M</a:t>
            </a:r>
            <a:r>
              <a:rPr lang="en-US"/>
              <a:t>odels could have performed better if a few more things were present and possible.</a:t>
            </a:r>
            <a:endParaRPr lang="en-US"/>
          </a:p>
          <a:p>
            <a:r>
              <a:rPr lang="en-US" sz="2400"/>
              <a:t>A balanced dataset for the target variabl</a:t>
            </a:r>
            <a:r>
              <a:rPr lang="en-IN" altLang="en-US" sz="2400"/>
              <a:t>e</a:t>
            </a:r>
            <a:endParaRPr lang="en-IN" altLang="en-US" sz="2400"/>
          </a:p>
          <a:p>
            <a:endParaRPr lang="en-US" sz="2400"/>
          </a:p>
          <a:p>
            <a:r>
              <a:rPr lang="en-US" sz="2400"/>
              <a:t>More instances recorded of all the accidents taken place in Seattle, Washington</a:t>
            </a:r>
            <a:endParaRPr lang="en-US" sz="2400"/>
          </a:p>
          <a:p>
            <a:endParaRPr lang="en-US" sz="2400"/>
          </a:p>
          <a:p>
            <a:r>
              <a:rPr lang="en-US" sz="2400"/>
              <a:t>Less missing values within the dataset for variables such as Speeding and Under the influence</a:t>
            </a:r>
            <a:endParaRPr lang="en-US" sz="2400"/>
          </a:p>
          <a:p>
            <a:endParaRPr lang="en-US" sz="2400"/>
          </a:p>
          <a:p>
            <a:r>
              <a:rPr lang="en-US" sz="2400"/>
              <a:t>More factors, such as precautionary measures taken when driving, etc.</a:t>
            </a: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709545"/>
            <a:ext cx="10972800" cy="582613"/>
          </a:xfrm>
        </p:spPr>
        <p:txBody>
          <a:bodyPr/>
          <a:p>
            <a:pPr algn="ctr"/>
            <a:r>
              <a:rPr lang="en-IN" altLang="en-US" sz="4000" b="1"/>
              <a:t>Thank You</a:t>
            </a:r>
            <a:endParaRPr lang="en-IN" alt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27355" y="502285"/>
            <a:ext cx="108477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/>
              <a:t>Table of Contents</a:t>
            </a:r>
            <a:endParaRPr lang="en-US" sz="5400"/>
          </a:p>
          <a:p>
            <a:endParaRPr lang="en-US"/>
          </a:p>
          <a:p>
            <a:r>
              <a:rPr lang="en-US" sz="3200"/>
              <a:t>1. Introduction</a:t>
            </a:r>
            <a:endParaRPr lang="en-US" sz="3200"/>
          </a:p>
          <a:p>
            <a:r>
              <a:rPr lang="en-US" sz="3200"/>
              <a:t>2. Understanding Data		</a:t>
            </a:r>
            <a:endParaRPr lang="en-US" sz="3200"/>
          </a:p>
          <a:p>
            <a:r>
              <a:rPr lang="en-US" sz="3200"/>
              <a:t>3. Methodology		</a:t>
            </a:r>
            <a:endParaRPr lang="en-US" sz="3200"/>
          </a:p>
          <a:p>
            <a:r>
              <a:rPr lang="en-US" sz="3200"/>
              <a:t>4. Results	</a:t>
            </a:r>
            <a:endParaRPr lang="en-US" sz="3200"/>
          </a:p>
          <a:p>
            <a:r>
              <a:rPr lang="en-US" sz="3200"/>
              <a:t>5. Discussion		</a:t>
            </a:r>
            <a:endParaRPr lang="en-US" sz="3200"/>
          </a:p>
          <a:p>
            <a:r>
              <a:rPr lang="en-US" sz="3200"/>
              <a:t>6. Conclusion</a:t>
            </a:r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/>
              <a:t>Introduction</a:t>
            </a:r>
            <a:endParaRPr lang="en-IN" altLang="en-US" sz="4000"/>
          </a:p>
        </p:txBody>
      </p:sp>
      <p:sp>
        <p:nvSpPr>
          <p:cNvPr id="3" name="Text Box 2"/>
          <p:cNvSpPr txBox="1"/>
          <p:nvPr/>
        </p:nvSpPr>
        <p:spPr>
          <a:xfrm>
            <a:off x="738505" y="1019175"/>
            <a:ext cx="96691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Seattle, also known as the Emerald city, is Washington State’s largest city</a:t>
            </a: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400"/>
              <a:t>V</a:t>
            </a:r>
            <a:r>
              <a:rPr lang="en-US" sz="2400"/>
              <a:t>ehicles in Seattle in the year 2016 hit a new high of nearly 444,000 vehicles</a:t>
            </a: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Worldwide, approximately 1.35 million people die in road crashes each year</a:t>
            </a: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400"/>
              <a:t>E</a:t>
            </a:r>
            <a:r>
              <a:rPr lang="en-US" sz="2400"/>
              <a:t>mploying methods that alert drivers, health system, and police to remind them to be more careful in critical situations.</a:t>
            </a: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400"/>
              <a:t>W</a:t>
            </a:r>
            <a:r>
              <a:rPr lang="en-US" sz="2400"/>
              <a:t>eather, visibility, or road conditions are the major uncontrollable factors</a:t>
            </a: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The target audience or stakeholders of the project is local Seattle government, police, rescue groups, and car insurance institutes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Understanding </a:t>
            </a:r>
            <a:r>
              <a:rPr lang="en-US"/>
              <a:t>Data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35000" y="1181735"/>
            <a:ext cx="1006348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400"/>
              <a:t>D</a:t>
            </a:r>
            <a:r>
              <a:rPr lang="en-US" sz="2400"/>
              <a:t>ata was collected by the Seattle Police Department and Accident Traffic Records Department from 2004 to present</a:t>
            </a: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400"/>
              <a:t>C</a:t>
            </a:r>
            <a:r>
              <a:rPr lang="en-US" sz="2400"/>
              <a:t>onsists of 37 independent variables and 194,673 rows</a:t>
            </a: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SEVERITYCODE”, contains numbers that correspond to different levels of severity caused by an accident from 0 to 4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66495" y="3588385"/>
            <a:ext cx="763651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sz="2400"/>
          </a:p>
          <a:p>
            <a:pPr algn="l"/>
            <a:r>
              <a:rPr lang="en-US" sz="2400"/>
              <a:t>0: Little to no Probability (Clear Conditions)</a:t>
            </a:r>
            <a:endParaRPr lang="en-US" sz="2400"/>
          </a:p>
          <a:p>
            <a:pPr algn="l"/>
            <a:r>
              <a:rPr lang="en-US" sz="2400"/>
              <a:t>1: Very Low Probability — Chance or Property Damage</a:t>
            </a:r>
            <a:endParaRPr lang="en-US" sz="2400"/>
          </a:p>
          <a:p>
            <a:pPr algn="l"/>
            <a:r>
              <a:rPr lang="en-US" sz="2400"/>
              <a:t>2: Low Probability — Chance of Injury</a:t>
            </a:r>
            <a:endParaRPr lang="en-US" sz="2400"/>
          </a:p>
          <a:p>
            <a:pPr algn="l"/>
            <a:r>
              <a:rPr lang="en-US" sz="2400"/>
              <a:t>3: Mild Probability — Chance of Serious Injury</a:t>
            </a:r>
            <a:endParaRPr lang="en-US" sz="2400"/>
          </a:p>
          <a:p>
            <a:pPr algn="l"/>
            <a:r>
              <a:rPr lang="en-US" sz="2400"/>
              <a:t>4: High Probability — Chance of Fatality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Selection</a:t>
            </a:r>
            <a:endParaRPr lang="en-IN" altLang="en-US"/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1088465" y="1373505"/>
          <a:ext cx="10707370" cy="3594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115"/>
                <a:gridCol w="8390255"/>
              </a:tblGrid>
              <a:tr h="8623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20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 Variables</a:t>
                      </a:r>
                      <a:endParaRPr lang="en-US" sz="20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20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WEATHER</a:t>
                      </a:r>
                      <a:endParaRPr lang="en-US" sz="2000" b="1">
                        <a:solidFill>
                          <a:srgbClr val="23292D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Weather condition during time of collision </a:t>
                      </a:r>
                      <a:r>
                        <a:rPr lang="en-US" sz="2000" b="0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(Overcast/Rain/Clear)</a:t>
                      </a:r>
                      <a:endParaRPr lang="en-US" sz="2000" b="0">
                        <a:solidFill>
                          <a:srgbClr val="23292D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ROADCOND</a:t>
                      </a:r>
                      <a:endParaRPr lang="en-US" sz="2000" b="1">
                        <a:solidFill>
                          <a:srgbClr val="23292D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2000" b="0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2000" b="0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Road condition during the collision (Wet/Dry..)</a:t>
                      </a:r>
                      <a:endParaRPr lang="en-US" sz="2000" b="0">
                        <a:solidFill>
                          <a:srgbClr val="23292D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62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LIGHTCOND</a:t>
                      </a:r>
                      <a:endParaRPr lang="en-US" sz="2000" b="1">
                        <a:solidFill>
                          <a:srgbClr val="23292D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2000" b="0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2000" b="0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Light conditions during the collision (Lights On/Dark with light on)</a:t>
                      </a:r>
                      <a:endParaRPr lang="en-US" sz="2000" b="0">
                        <a:solidFill>
                          <a:srgbClr val="23292D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89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SEVERITYCODE</a:t>
                      </a:r>
                      <a:endParaRPr lang="en-US" sz="2000" b="1">
                        <a:solidFill>
                          <a:srgbClr val="23292D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sz="2000" b="0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2000" b="0">
                          <a:solidFill>
                            <a:srgbClr val="23292D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Accident severity condition (0,1,2,3,4)</a:t>
                      </a:r>
                      <a:endParaRPr lang="en-US" sz="2000" b="0">
                        <a:solidFill>
                          <a:srgbClr val="23292D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/>
              <a:t>Methodology</a:t>
            </a:r>
            <a:endParaRPr lang="en-IN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681210" cy="4197350"/>
          </a:xfrm>
        </p:spPr>
        <p:txBody>
          <a:bodyPr/>
          <a:p>
            <a:pPr marL="0" indent="0">
              <a:buNone/>
            </a:pPr>
            <a:r>
              <a:rPr lang="en-IN" altLang="en-US"/>
              <a:t>	Exploratory Data Analysis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image5.jpeg"/>
          <p:cNvPicPr>
            <a:picLocks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1038860" y="1795780"/>
            <a:ext cx="4743450" cy="4270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85280" y="1931670"/>
            <a:ext cx="45078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400"/>
              <a:t>D</a:t>
            </a:r>
            <a:r>
              <a:rPr lang="en-US" sz="2400"/>
              <a:t>istribution of the target variables between Physical Injury and Property Damage </a:t>
            </a:r>
            <a:r>
              <a:rPr lang="en-IN" altLang="en-US" sz="2400"/>
              <a:t>only</a:t>
            </a:r>
            <a:endParaRPr lang="en-IN" alt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400"/>
              <a:t>Unbalanced dataset, nearly 1:2 as compared to Physical injury</a:t>
            </a:r>
            <a:endParaRPr lang="en-IN" alt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2400"/>
              <a:t>Resampling from library resample used to downsample the dataset</a:t>
            </a:r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Model Selection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" y="1371600"/>
            <a:ext cx="41414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/>
              <a:t>Logistic Regression</a:t>
            </a:r>
            <a:endParaRPr 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/>
              <a:t> Decision Tree Analysis</a:t>
            </a:r>
            <a:endParaRPr lang="en-US" sz="2800"/>
          </a:p>
          <a:p>
            <a:pPr indent="0" algn="l">
              <a:buFont typeface="Arial" panose="020B0604020202020204" pitchFamily="34" charset="0"/>
              <a:buNone/>
            </a:pPr>
            <a:endParaRPr 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/>
              <a:t>k-Nearest Neighbor.</a:t>
            </a:r>
            <a:endParaRPr lang="en-US" sz="2800"/>
          </a:p>
        </p:txBody>
      </p:sp>
      <p:pic>
        <p:nvPicPr>
          <p:cNvPr id="6" name="Content Placeholder 5" descr="DT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64250" y="3616960"/>
            <a:ext cx="4815205" cy="2710180"/>
          </a:xfrm>
          <a:prstGeom prst="rect">
            <a:avLst/>
          </a:prstGeom>
        </p:spPr>
      </p:pic>
      <p:pic>
        <p:nvPicPr>
          <p:cNvPr id="7" name="Content Placeholder 6" descr="KN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9260" y="3768090"/>
            <a:ext cx="2764155" cy="2800985"/>
          </a:xfrm>
          <a:prstGeom prst="rect">
            <a:avLst/>
          </a:prstGeom>
        </p:spPr>
      </p:pic>
      <p:pic>
        <p:nvPicPr>
          <p:cNvPr id="8" name="Picture 7" descr="logisticregres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80" y="282575"/>
            <a:ext cx="5452745" cy="2726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05" y="2187575"/>
            <a:ext cx="11047730" cy="1338580"/>
          </a:xfrm>
        </p:spPr>
        <p:txBody>
          <a:bodyPr/>
          <a:p>
            <a:pPr algn="ctr"/>
            <a:r>
              <a:rPr lang="en-IN" altLang="en-US" sz="4000" b="1">
                <a:sym typeface="+mn-ea"/>
              </a:rPr>
              <a:t>Results</a:t>
            </a:r>
            <a:br>
              <a:rPr lang="en-IN" altLang="en-US" sz="4000" b="1"/>
            </a:br>
            <a:endParaRPr lang="en-IN" altLang="en-US" sz="4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image9.jpeg"/>
          <p:cNvPicPr>
            <a:picLocks noChangeAspect="1"/>
          </p:cNvPicPr>
          <p:nvPr>
            <p:ph sz="half" idx="1"/>
          </p:nvPr>
        </p:nvPicPr>
        <p:blipFill>
          <a:blip r:embed="rId1" cstate="print"/>
          <a:stretch>
            <a:fillRect/>
          </a:stretch>
        </p:blipFill>
        <p:spPr>
          <a:xfrm>
            <a:off x="6071870" y="1270635"/>
            <a:ext cx="5384800" cy="4003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0085" y="280035"/>
            <a:ext cx="82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400" b="1"/>
              <a:t>KNN</a:t>
            </a:r>
            <a:endParaRPr lang="en-IN" alt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483870" y="1567815"/>
            <a:ext cx="48012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k-Nearest Neighbor classifier was used from the scikit-learn library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/>
              <a:t>Best K value is 4</a:t>
            </a:r>
            <a:endParaRPr lang="en-IN" altLang="en-US" sz="2000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483870" y="4185285"/>
          <a:ext cx="5384800" cy="53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00"/>
                <a:gridCol w="1345565"/>
                <a:gridCol w="1346835"/>
                <a:gridCol w="1346200"/>
              </a:tblGrid>
              <a:tr h="2133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Jaccard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LogLoss</a:t>
                      </a:r>
                      <a:endParaRPr lang="en-US" sz="1400" b="0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504D"/>
                    </a:solidFill>
                  </a:tcPr>
                </a:tc>
              </a:tr>
              <a:tr h="317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KNN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0.54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0.54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NA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83870" y="3550285"/>
            <a:ext cx="2213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/>
              <a:t>Accuracy scores</a:t>
            </a:r>
            <a:endParaRPr lang="en-IN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3742</Words>
  <Application>WPS Presentation</Application>
  <PresentationFormat>Widescreen</PresentationFormat>
  <Paragraphs>230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ANALYSIS  Seattle, Washington  (Applied Data Science Capstone)  </dc:title>
  <dc:creator>pavan</dc:creator>
  <cp:lastModifiedBy>Påväñ Kôdürú</cp:lastModifiedBy>
  <cp:revision>1</cp:revision>
  <dcterms:created xsi:type="dcterms:W3CDTF">2020-09-26T08:57:55Z</dcterms:created>
  <dcterms:modified xsi:type="dcterms:W3CDTF">2020-09-26T08:57:55Z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