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17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Correlation plot</a:t>
            </a:r>
          </a:p>
        </c:rich>
      </c:tx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Sheet1!$I$28</c:f>
              <c:strCache>
                <c:ptCount val="1"/>
                <c:pt idx="0">
                  <c:v>X-squared</c:v>
                </c:pt>
              </c:strCache>
            </c:strRef>
          </c:tx>
          <c:cat>
            <c:strRef>
              <c:f>Sheet1!$H$29:$H$49</c:f>
              <c:strCache>
                <c:ptCount val="21"/>
                <c:pt idx="0">
                  <c:v>Varaible.Valve.Timing..VVT.</c:v>
                </c:pt>
                <c:pt idx="1">
                  <c:v>displacement</c:v>
                </c:pt>
                <c:pt idx="2">
                  <c:v>Cylinder.arragement</c:v>
                </c:pt>
                <c:pt idx="3">
                  <c:v>main.bearing.type</c:v>
                </c:pt>
                <c:pt idx="4">
                  <c:v>Crankshaft.Design</c:v>
                </c:pt>
                <c:pt idx="5">
                  <c:v>Lubrication</c:v>
                </c:pt>
                <c:pt idx="6">
                  <c:v>Number.of.Cylinders</c:v>
                </c:pt>
                <c:pt idx="7">
                  <c:v>Turbocharger</c:v>
                </c:pt>
                <c:pt idx="8">
                  <c:v>Direct.injection</c:v>
                </c:pt>
                <c:pt idx="9">
                  <c:v>Valve.Type</c:v>
                </c:pt>
                <c:pt idx="10">
                  <c:v>Liner.Design.</c:v>
                </c:pt>
                <c:pt idx="11">
                  <c:v>piston.type</c:v>
                </c:pt>
                <c:pt idx="12">
                  <c:v>Bearing.Vendor</c:v>
                </c:pt>
                <c:pt idx="13">
                  <c:v>cam.arrangement</c:v>
                </c:pt>
                <c:pt idx="14">
                  <c:v>Compression.ratio</c:v>
                </c:pt>
                <c:pt idx="15">
                  <c:v>Max..Torque</c:v>
                </c:pt>
                <c:pt idx="16">
                  <c:v>material.grade</c:v>
                </c:pt>
                <c:pt idx="17">
                  <c:v>Fuel.Type</c:v>
                </c:pt>
                <c:pt idx="18">
                  <c:v>Cylinder.deactivation</c:v>
                </c:pt>
                <c:pt idx="19">
                  <c:v>Peak.Power</c:v>
                </c:pt>
                <c:pt idx="20">
                  <c:v>TestAB</c:v>
                </c:pt>
              </c:strCache>
            </c:strRef>
          </c:cat>
          <c:val>
            <c:numRef>
              <c:f>Sheet1!$I$29:$I$49</c:f>
              <c:numCache>
                <c:formatCode>General</c:formatCode>
                <c:ptCount val="21"/>
                <c:pt idx="0" formatCode="0.00E+00">
                  <c:v>2.5268999999999999E-28</c:v>
                </c:pt>
                <c:pt idx="1">
                  <c:v>6.9907999999999998E-2</c:v>
                </c:pt>
                <c:pt idx="2">
                  <c:v>0.46622000000000002</c:v>
                </c:pt>
                <c:pt idx="3">
                  <c:v>0.56630999999999998</c:v>
                </c:pt>
                <c:pt idx="4">
                  <c:v>1.2148000000000001</c:v>
                </c:pt>
                <c:pt idx="5">
                  <c:v>1.3833</c:v>
                </c:pt>
                <c:pt idx="6">
                  <c:v>3.6141999999999999</c:v>
                </c:pt>
                <c:pt idx="7">
                  <c:v>3.8144</c:v>
                </c:pt>
                <c:pt idx="8">
                  <c:v>7.4592000000000001</c:v>
                </c:pt>
                <c:pt idx="9">
                  <c:v>13.108000000000001</c:v>
                </c:pt>
                <c:pt idx="10">
                  <c:v>23.443999999999999</c:v>
                </c:pt>
                <c:pt idx="11">
                  <c:v>26.969000000000001</c:v>
                </c:pt>
                <c:pt idx="12">
                  <c:v>33.656999999999996</c:v>
                </c:pt>
                <c:pt idx="13">
                  <c:v>40.006999999999998</c:v>
                </c:pt>
                <c:pt idx="14">
                  <c:v>80.709999999999994</c:v>
                </c:pt>
                <c:pt idx="15">
                  <c:v>94.334999999999994</c:v>
                </c:pt>
                <c:pt idx="16" formatCode="0.00E+00">
                  <c:v>102.26</c:v>
                </c:pt>
                <c:pt idx="17">
                  <c:v>116.18</c:v>
                </c:pt>
                <c:pt idx="18">
                  <c:v>163.76</c:v>
                </c:pt>
                <c:pt idx="19">
                  <c:v>327.32</c:v>
                </c:pt>
                <c:pt idx="20">
                  <c:v>604.52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237184"/>
        <c:axId val="66238720"/>
      </c:lineChart>
      <c:catAx>
        <c:axId val="66237184"/>
        <c:scaling>
          <c:orientation val="minMax"/>
        </c:scaling>
        <c:delete val="0"/>
        <c:axPos val="b"/>
        <c:majorTickMark val="out"/>
        <c:minorTickMark val="none"/>
        <c:tickLblPos val="nextTo"/>
        <c:crossAx val="66238720"/>
        <c:crosses val="autoZero"/>
        <c:auto val="1"/>
        <c:lblAlgn val="ctr"/>
        <c:lblOffset val="100"/>
        <c:noMultiLvlLbl val="0"/>
      </c:catAx>
      <c:valAx>
        <c:axId val="66238720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66237184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8F77-289C-4ECC-B14C-B7238E58BD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D59-D535-448B-A308-65CA4129645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8F77-289C-4ECC-B14C-B7238E58BD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D59-D535-448B-A308-65CA41296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8F77-289C-4ECC-B14C-B7238E58BD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D59-D535-448B-A308-65CA41296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8F77-289C-4ECC-B14C-B7238E58BD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D59-D535-448B-A308-65CA41296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8F77-289C-4ECC-B14C-B7238E58BD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D59-D535-448B-A308-65CA4129645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8F77-289C-4ECC-B14C-B7238E58BD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D59-D535-448B-A308-65CA41296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8F77-289C-4ECC-B14C-B7238E58BD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D59-D535-448B-A308-65CA41296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8F77-289C-4ECC-B14C-B7238E58BD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D59-D535-448B-A308-65CA41296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8F77-289C-4ECC-B14C-B7238E58BD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D59-D535-448B-A308-65CA41296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8F77-289C-4ECC-B14C-B7238E58BD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D59-D535-448B-A308-65CA412964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8F77-289C-4ECC-B14C-B7238E58BD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CD59-D535-448B-A308-65CA412964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3A8F77-289C-4ECC-B14C-B7238E58BD25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37CD59-D535-448B-A308-65CA412964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Automobile Engine Test Prediction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/>
              <a:t>By</a:t>
            </a:r>
            <a:endParaRPr lang="en-US" dirty="0"/>
          </a:p>
          <a:p>
            <a:pPr algn="r"/>
            <a:r>
              <a:rPr lang="en-US" b="1" dirty="0" err="1" smtClean="0"/>
              <a:t>Pavan</a:t>
            </a:r>
            <a:r>
              <a:rPr lang="en-US" b="1" dirty="0" smtClean="0"/>
              <a:t> Kumar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/>
              <a:t>T</a:t>
            </a:r>
            <a:r>
              <a:rPr lang="en-US" sz="4000" dirty="0" smtClean="0"/>
              <a:t>uning </a:t>
            </a:r>
            <a:r>
              <a:rPr lang="en-US" sz="4000" dirty="0"/>
              <a:t>parameters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 smtClean="0"/>
              <a:t>Logistic </a:t>
            </a:r>
            <a:r>
              <a:rPr lang="en-US" sz="2400" b="1" dirty="0"/>
              <a:t>Regression </a:t>
            </a:r>
            <a:endParaRPr lang="en-US" sz="2400" dirty="0"/>
          </a:p>
          <a:p>
            <a:pPr marL="0" indent="0">
              <a:buNone/>
            </a:pPr>
            <a:r>
              <a:rPr lang="en-US" sz="1600" dirty="0"/>
              <a:t>The model gives us the probabilities of each category so we need to fix the cut off value for that plot roc curve to check cutoff values. Here the Roc </a:t>
            </a:r>
            <a:r>
              <a:rPr lang="en-US" sz="1600" dirty="0" smtClean="0"/>
              <a:t>curve.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Picture 3" descr="C:\Users\Lenovo\Desktop\phd ml\Rplot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44" y="2514600"/>
            <a:ext cx="542544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781800" y="30480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plot showing the cutoff value as 0.4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5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Lenovo\Desktop\phd ml\decision tre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969" y="1966623"/>
            <a:ext cx="6354062" cy="41439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5800" y="6858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Decision Tree : </a:t>
            </a:r>
            <a:r>
              <a:rPr lang="en-US" sz="2400" dirty="0" smtClean="0"/>
              <a:t>plot of Decision tree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1295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mincriterion</a:t>
            </a:r>
            <a:r>
              <a:rPr lang="en-US" dirty="0" smtClean="0"/>
              <a:t>=0.99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minsplit</a:t>
            </a:r>
            <a:r>
              <a:rPr lang="en-US" dirty="0" smtClean="0"/>
              <a:t>=200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Lenovo\Desktop\phd ml\random fores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38" y="1223665"/>
            <a:ext cx="6354062" cy="22815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38200" y="762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Random Forest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17526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plot I choose </a:t>
            </a:r>
            <a:r>
              <a:rPr lang="en-US" dirty="0" err="1" smtClean="0"/>
              <a:t>ntree</a:t>
            </a:r>
            <a:r>
              <a:rPr lang="en-US" dirty="0" smtClean="0"/>
              <a:t> value is 30</a:t>
            </a:r>
            <a:endParaRPr lang="en-US" dirty="0"/>
          </a:p>
        </p:txBody>
      </p:sp>
      <p:pic>
        <p:nvPicPr>
          <p:cNvPr id="8" name="Content Placeholder 3" descr="C:\Users\Lenovo\Desktop\phd ml\rf2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69" y="3581400"/>
            <a:ext cx="5234431" cy="281095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781800" y="41148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Average no of nodes per each tree is 200 to 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8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Lenovo\Desktop\phd ml\rf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969" y="1447801"/>
            <a:ext cx="6354062" cy="46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09600" y="457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Important features from Random forest 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774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Lenovo\Desktop\phd ml\xgboos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936884"/>
            <a:ext cx="6354062" cy="41439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14400" y="8382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XGBoost</a:t>
            </a:r>
            <a:r>
              <a:rPr lang="en-US" sz="2400" dirty="0" smtClean="0"/>
              <a:t> :  Error plot between Train and validation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5934456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After 60 iterations the train and validation errors are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93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Lenovo\Desktop\phd ml\xg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53040"/>
            <a:ext cx="6354062" cy="46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3752" y="108413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Important variable from </a:t>
            </a:r>
            <a:r>
              <a:rPr lang="en-US" b="1" dirty="0" err="1" smtClean="0"/>
              <a:t>XGBoost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58000" y="2133600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eta = 0.05,</a:t>
            </a:r>
          </a:p>
          <a:p>
            <a:r>
              <a:rPr lang="en-US" dirty="0"/>
              <a:t>                       </a:t>
            </a:r>
            <a:r>
              <a:rPr lang="en-US" dirty="0" smtClean="0"/>
              <a:t>max depth </a:t>
            </a:r>
            <a:r>
              <a:rPr lang="en-US" dirty="0"/>
              <a:t>= 3,</a:t>
            </a:r>
          </a:p>
          <a:p>
            <a:r>
              <a:rPr lang="en-US" dirty="0"/>
              <a:t>                       gamma = 1,</a:t>
            </a:r>
          </a:p>
          <a:p>
            <a:r>
              <a:rPr lang="en-US" dirty="0"/>
              <a:t>                       subsample = 1</a:t>
            </a:r>
          </a:p>
        </p:txBody>
      </p:sp>
    </p:spTree>
    <p:extLst>
      <p:ext uri="{BB962C8B-B14F-4D97-AF65-F5344CB8AC3E}">
        <p14:creationId xmlns:p14="http://schemas.microsoft.com/office/powerpoint/2010/main" val="52546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174323"/>
              </p:ext>
            </p:extLst>
          </p:nvPr>
        </p:nvGraphicFramePr>
        <p:xfrm>
          <a:off x="838200" y="1676401"/>
          <a:ext cx="7696200" cy="4724398"/>
        </p:xfrm>
        <a:graphic>
          <a:graphicData uri="http://schemas.openxmlformats.org/drawingml/2006/table">
            <a:tbl>
              <a:tblPr/>
              <a:tblGrid>
                <a:gridCol w="1267728"/>
                <a:gridCol w="798568"/>
                <a:gridCol w="788586"/>
                <a:gridCol w="698747"/>
                <a:gridCol w="798568"/>
                <a:gridCol w="1207834"/>
                <a:gridCol w="698747"/>
                <a:gridCol w="798568"/>
                <a:gridCol w="638854"/>
              </a:tblGrid>
              <a:tr h="264302"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4302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Sensitivity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Sensitivity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Specificity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Logistic Regression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Logistic Regression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K-Fold for Logistic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K-Fold for Logistic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LASSO Regression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LASSO Regression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Naïve Bayes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Naïve Bayes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DecisionTree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DecisionTree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c50 with k-cross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c50 with k-cross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Random Forest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87.57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Random Forest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SVM(radial)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92.62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SVM(radial)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SVM k fold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SVM k fold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SVM(rbfdot)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92.26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92.21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SVM(rbfdot)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XGBoost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XGBoost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MLP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MLP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51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with all the models Logistic and Random forest scores are little high .However there was not much of a difference in results between Logistic and ensemble models. </a:t>
            </a:r>
          </a:p>
          <a:p>
            <a:r>
              <a:rPr lang="en-US" dirty="0" smtClean="0"/>
              <a:t>I thought some more information may helpful to get good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7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2667000"/>
            <a:ext cx="458419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i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</a:t>
            </a:r>
            <a:endParaRPr lang="en-US" sz="6600" b="1" i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472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Table of Contents: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</a:t>
            </a:r>
            <a:r>
              <a:rPr lang="en-US" sz="2800" dirty="0" smtClean="0"/>
              <a:t>Statement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Description</a:t>
            </a:r>
          </a:p>
          <a:p>
            <a:r>
              <a:rPr lang="en-US" sz="2800" dirty="0"/>
              <a:t>Exploratory Analysis </a:t>
            </a:r>
          </a:p>
          <a:p>
            <a:r>
              <a:rPr lang="en-US" sz="2800" dirty="0"/>
              <a:t>Data </a:t>
            </a:r>
            <a:r>
              <a:rPr lang="en-US" sz="2800" dirty="0" smtClean="0"/>
              <a:t>Preprocessing</a:t>
            </a:r>
          </a:p>
          <a:p>
            <a:r>
              <a:rPr lang="en-US" sz="2800" dirty="0" smtClean="0"/>
              <a:t>Model Building</a:t>
            </a:r>
          </a:p>
          <a:p>
            <a:r>
              <a:rPr lang="en-US" sz="2800" dirty="0" smtClean="0"/>
              <a:t>Predictions</a:t>
            </a:r>
            <a:endParaRPr lang="en-US" sz="2800" dirty="0"/>
          </a:p>
          <a:p>
            <a:r>
              <a:rPr lang="en-US" sz="2800" dirty="0" smtClean="0"/>
              <a:t>Conclusion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Problem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Predict the new design of automobile engine will pass the test or not.</a:t>
            </a:r>
          </a:p>
          <a:p>
            <a:r>
              <a:rPr lang="en-US" sz="2800" dirty="0"/>
              <a:t>Each bench test is an expensive, noisy and time consuming process. </a:t>
            </a:r>
            <a:endParaRPr lang="en-US" sz="2800" dirty="0" smtClean="0"/>
          </a:p>
          <a:p>
            <a:r>
              <a:rPr lang="en-US" sz="2800" dirty="0"/>
              <a:t>Instead the manufacturer would like to use some previous data on various configurations tested and determine through analytics model if their new design will pass or not</a:t>
            </a:r>
            <a:r>
              <a:rPr lang="en-US" sz="2800" dirty="0" smtClean="0"/>
              <a:t>.</a:t>
            </a:r>
          </a:p>
          <a:p>
            <a:r>
              <a:rPr lang="en-US" b="1" dirty="0"/>
              <a:t>Error Metric: </a:t>
            </a:r>
            <a:r>
              <a:rPr lang="en-US" dirty="0"/>
              <a:t>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0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Data Description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 of Records: 3156</a:t>
            </a:r>
          </a:p>
          <a:p>
            <a:r>
              <a:rPr lang="en-US" sz="2800" dirty="0"/>
              <a:t>No of Features: </a:t>
            </a:r>
            <a:r>
              <a:rPr lang="en-US" sz="2800" dirty="0" smtClean="0"/>
              <a:t>22</a:t>
            </a:r>
          </a:p>
          <a:p>
            <a:pPr marL="0" indent="0">
              <a:buNone/>
            </a:pPr>
            <a:r>
              <a:rPr lang="en-US" sz="2800" dirty="0"/>
              <a:t>Variable Description: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07540"/>
              </p:ext>
            </p:extLst>
          </p:nvPr>
        </p:nvGraphicFramePr>
        <p:xfrm>
          <a:off x="685800" y="3352800"/>
          <a:ext cx="7848600" cy="3124202"/>
        </p:xfrm>
        <a:graphic>
          <a:graphicData uri="http://schemas.openxmlformats.org/drawingml/2006/table">
            <a:tbl>
              <a:tblPr/>
              <a:tblGrid>
                <a:gridCol w="1988312"/>
                <a:gridCol w="4290568"/>
                <a:gridCol w="1569720"/>
              </a:tblGrid>
              <a:tr h="223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of Levels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Unique ID's for each engine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 Variable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 &amp; Fail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Cylinders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many cylinders are place in an engine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Levels(4,6,8)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 grade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Steel grades. Steel grades to classify various steels by their composition and physical properties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 Levels( a to g)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Lubrication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action of applying a substance such as oil or grease to an engine or component so as to minimize friction and allow smooth movement.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Levels (L1 to L4)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Valve 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device for controlling the passage of fluid or air through a pipe, duct, etc.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Levels (A to D)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Bearing Vendor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direction or position of something, or the direction of movement, relative to a fixed point.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Levels ( V1 to V6)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Fuel 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Fuel used in that engine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gasoline,fuel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4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23854"/>
              </p:ext>
            </p:extLst>
          </p:nvPr>
        </p:nvGraphicFramePr>
        <p:xfrm>
          <a:off x="762000" y="381000"/>
          <a:ext cx="7543800" cy="6019800"/>
        </p:xfrm>
        <a:graphic>
          <a:graphicData uri="http://schemas.openxmlformats.org/drawingml/2006/table">
            <a:tbl>
              <a:tblPr/>
              <a:tblGrid>
                <a:gridCol w="1911096"/>
                <a:gridCol w="4123944"/>
                <a:gridCol w="1508760"/>
              </a:tblGrid>
              <a:tr h="401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Compression ratio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ratio of the maximum to minimum volume in the cylinder of an internal combustion engine.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 high, low 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 arrangement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projection on a rotating part in machinery (Single overhead camp, Double overhead camp)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(SOHC DOHS)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Cylinder arragement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Cylinders are arranged in different ways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(inline, v)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Turbocharger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supercharger driven by a turbine powered by the engine's exhaust gases.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(yes,no)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Varaible Valve Timing (VVT)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valves activate the breathing of engine. The timing of breathing, that is, the timing of air intake and exhaust, is controlled by the shape and phase angle of cams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(yes,no)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Cylinder deactivation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displacement is an automobile engine technology that allows the engine displacement to change, usually by deactivating cylinders, for improved fuel economy.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(yes,no)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 injection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 diesel engines) the use of a pump to spray fuel into the cylinder at high pressure, without the use of compressed air.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(yes,no)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 bearing type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Some of main bearings may have thrust bearing elements supporting axial loads and prevent movements along the crankshaft axis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(Roller, Journal)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displacement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 high, low 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piston type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piston is a component of reciprocating engines, reciprocating pumps, gas compressors and pneumatic cylinders, among other similar mechanisms.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(linear,rotary)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 Torque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Moment of force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 high, low 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Peak Power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peak power is the maximum power that the power supply can sustain for a short time and is sometimes called the peak surge power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 high, low 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Crankshaft Design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crankshaft—related to crank—is a mechanical part able to perform a conversion between reciprocating motion and rotational motion.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(CD1,CD2)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Liner Design 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arrangements of engine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Levels (LD1,LD2)</a:t>
                      </a:r>
                    </a:p>
                  </a:txBody>
                  <a:tcPr marL="6286" marR="6286" marT="62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19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Correlation with Target variable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37026661"/>
              </p:ext>
            </p:extLst>
          </p:nvPr>
        </p:nvGraphicFramePr>
        <p:xfrm>
          <a:off x="1524000" y="2133600"/>
          <a:ext cx="6477000" cy="447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481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Additional Data Files: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Lenovo\Desktop\phd ml\Rplot0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969" y="1966623"/>
            <a:ext cx="6354062" cy="4143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70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Preprocessing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 descr="C:\Users\Lenovo\Pictures\Screenshots\Screenshot (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1143000"/>
            <a:ext cx="5943599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69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</a:t>
            </a:r>
          </a:p>
          <a:p>
            <a:r>
              <a:rPr lang="en-US" dirty="0" smtClean="0"/>
              <a:t>Logistic Regression with cross validation</a:t>
            </a:r>
          </a:p>
          <a:p>
            <a:r>
              <a:rPr lang="en-US" dirty="0" smtClean="0"/>
              <a:t>Logistic with lasso Regularization</a:t>
            </a:r>
          </a:p>
          <a:p>
            <a:r>
              <a:rPr lang="en-US" dirty="0" smtClean="0"/>
              <a:t>Naïve Bayes &amp; with cross validation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C50</a:t>
            </a:r>
          </a:p>
          <a:p>
            <a:r>
              <a:rPr lang="en-US" dirty="0" smtClean="0"/>
              <a:t>Cart with cross validation</a:t>
            </a:r>
          </a:p>
          <a:p>
            <a:r>
              <a:rPr lang="en-US" dirty="0" smtClean="0"/>
              <a:t>Random Forest </a:t>
            </a:r>
          </a:p>
          <a:p>
            <a:r>
              <a:rPr lang="en-US" dirty="0" smtClean="0"/>
              <a:t>GBM </a:t>
            </a:r>
          </a:p>
          <a:p>
            <a:r>
              <a:rPr lang="en-US" dirty="0" err="1" smtClean="0"/>
              <a:t>XGBoost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99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92</TotalTime>
  <Words>960</Words>
  <Application>Microsoft Office PowerPoint</Application>
  <PresentationFormat>On-screen Show (4:3)</PresentationFormat>
  <Paragraphs>253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Automobile Engine Test Prediction </vt:lpstr>
      <vt:lpstr>Table of Contents:</vt:lpstr>
      <vt:lpstr>Problem Statement </vt:lpstr>
      <vt:lpstr>Data Description </vt:lpstr>
      <vt:lpstr>PowerPoint Presentation</vt:lpstr>
      <vt:lpstr>Exploratory Analysis  </vt:lpstr>
      <vt:lpstr>Additional Data Files: </vt:lpstr>
      <vt:lpstr>Data Preprocessing </vt:lpstr>
      <vt:lpstr>Model Building</vt:lpstr>
      <vt:lpstr> Tuning parameters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Predictions</vt:lpstr>
      <vt:lpstr> 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Engine Test Prediction</dc:title>
  <dc:creator>Windows User</dc:creator>
  <cp:lastModifiedBy>user</cp:lastModifiedBy>
  <cp:revision>9</cp:revision>
  <dcterms:created xsi:type="dcterms:W3CDTF">2018-03-16T13:16:20Z</dcterms:created>
  <dcterms:modified xsi:type="dcterms:W3CDTF">2018-12-04T15:00:39Z</dcterms:modified>
</cp:coreProperties>
</file>