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5" r:id="rId5"/>
    <p:sldId id="311" r:id="rId6"/>
    <p:sldId id="317" r:id="rId7"/>
    <p:sldId id="312" r:id="rId8"/>
    <p:sldId id="316" r:id="rId9"/>
    <p:sldId id="315" r:id="rId10"/>
    <p:sldId id="314" r:id="rId11"/>
    <p:sldId id="318" r:id="rId12"/>
    <p:sldId id="313" r:id="rId13"/>
    <p:sldId id="321" r:id="rId14"/>
    <p:sldId id="320"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1" Type="http://schemas.openxmlformats.org/officeDocument/2006/relationships/hyperlink" Target="http://ifstile.com/"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1" Type="http://schemas.openxmlformats.org/officeDocument/2006/relationships/hyperlink" Target="http://ifstile.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99E4D-93EA-4913-8BB3-1C28793D5A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6AD0431-812F-43C9-ADCB-1EB258132F58}">
      <dgm:prSet/>
      <dgm:spPr/>
      <dgm:t>
        <a:bodyPr/>
        <a:lstStyle/>
        <a:p>
          <a:r>
            <a:rPr lang="en-US" b="1"/>
            <a:t>Hausdorff</a:t>
          </a:r>
          <a:r>
            <a:rPr lang="en-GB" b="1"/>
            <a:t> distance: </a:t>
          </a:r>
          <a:r>
            <a:rPr lang="en-GB"/>
            <a:t>For any A, B ∈ H(X), distance between A and B is given by h(A, B) = max{d(A, B), d(B,A)}</a:t>
          </a:r>
          <a:endParaRPr lang="en-US"/>
        </a:p>
      </dgm:t>
    </dgm:pt>
    <dgm:pt modelId="{BFA4C5CD-62C7-42EF-B479-85BD8D96C9FA}" type="parTrans" cxnId="{96159644-0CC1-4AB9-B4E7-62026018F57E}">
      <dgm:prSet/>
      <dgm:spPr/>
      <dgm:t>
        <a:bodyPr/>
        <a:lstStyle/>
        <a:p>
          <a:endParaRPr lang="en-US"/>
        </a:p>
      </dgm:t>
    </dgm:pt>
    <dgm:pt modelId="{00018F4D-12AB-4B1A-900E-9C32CFB66D61}" type="sibTrans" cxnId="{96159644-0CC1-4AB9-B4E7-62026018F57E}">
      <dgm:prSet/>
      <dgm:spPr/>
      <dgm:t>
        <a:bodyPr/>
        <a:lstStyle/>
        <a:p>
          <a:endParaRPr lang="en-US"/>
        </a:p>
      </dgm:t>
    </dgm:pt>
    <dgm:pt modelId="{A04DA1FD-FD7E-43B0-82F3-E5093F96A901}">
      <dgm:prSet/>
      <dgm:spPr/>
      <dgm:t>
        <a:bodyPr/>
        <a:lstStyle/>
        <a:p>
          <a:r>
            <a:rPr lang="en-GB" b="1"/>
            <a:t>Fixed Points: </a:t>
          </a:r>
          <a:r>
            <a:rPr lang="en-GB"/>
            <a:t>The points which does not change during transformation between iterations.</a:t>
          </a:r>
          <a:endParaRPr lang="en-US"/>
        </a:p>
      </dgm:t>
    </dgm:pt>
    <dgm:pt modelId="{CB56614E-66E6-496D-B8F8-279CCAA78659}" type="parTrans" cxnId="{F2369D68-5006-438B-802C-D1F620AD857D}">
      <dgm:prSet/>
      <dgm:spPr/>
      <dgm:t>
        <a:bodyPr/>
        <a:lstStyle/>
        <a:p>
          <a:endParaRPr lang="en-US"/>
        </a:p>
      </dgm:t>
    </dgm:pt>
    <dgm:pt modelId="{09980F7B-F2EF-426B-8026-96293A79BD22}" type="sibTrans" cxnId="{F2369D68-5006-438B-802C-D1F620AD857D}">
      <dgm:prSet/>
      <dgm:spPr/>
      <dgm:t>
        <a:bodyPr/>
        <a:lstStyle/>
        <a:p>
          <a:endParaRPr lang="en-US"/>
        </a:p>
      </dgm:t>
    </dgm:pt>
    <dgm:pt modelId="{95540AAD-9EAF-4152-8844-E0E04C88B771}">
      <dgm:prSet/>
      <dgm:spPr/>
      <dgm:t>
        <a:bodyPr/>
        <a:lstStyle/>
        <a:p>
          <a:r>
            <a:rPr lang="en-GB" b="1"/>
            <a:t>IFS: </a:t>
          </a:r>
          <a:r>
            <a:rPr lang="en-GB"/>
            <a:t>finite set of contraction mappings wk: X → X, having contractivity factors sk,</a:t>
          </a:r>
          <a:endParaRPr lang="en-US"/>
        </a:p>
      </dgm:t>
    </dgm:pt>
    <dgm:pt modelId="{27D691C4-BDB6-4C00-AD00-EB616D0F51E4}" type="parTrans" cxnId="{389E6119-356A-43F8-9598-171C14FF26BD}">
      <dgm:prSet/>
      <dgm:spPr/>
      <dgm:t>
        <a:bodyPr/>
        <a:lstStyle/>
        <a:p>
          <a:endParaRPr lang="en-US"/>
        </a:p>
      </dgm:t>
    </dgm:pt>
    <dgm:pt modelId="{9E8B0037-B954-403A-A594-E854204A07CD}" type="sibTrans" cxnId="{389E6119-356A-43F8-9598-171C14FF26BD}">
      <dgm:prSet/>
      <dgm:spPr/>
      <dgm:t>
        <a:bodyPr/>
        <a:lstStyle/>
        <a:p>
          <a:endParaRPr lang="en-US"/>
        </a:p>
      </dgm:t>
    </dgm:pt>
    <dgm:pt modelId="{7984E149-B5AE-44C6-ACFA-5971905F21EF}">
      <dgm:prSet/>
      <dgm:spPr/>
      <dgm:t>
        <a:bodyPr/>
        <a:lstStyle/>
        <a:p>
          <a:r>
            <a:rPr lang="en-GB" b="1"/>
            <a:t>Attractor of IFS: </a:t>
          </a:r>
          <a:r>
            <a:rPr lang="en-GB"/>
            <a:t>The set of fixed points for the iterator which would remain during infinite-th iteration.</a:t>
          </a:r>
          <a:endParaRPr lang="en-US"/>
        </a:p>
      </dgm:t>
    </dgm:pt>
    <dgm:pt modelId="{87827DD8-DFDC-4B63-B37A-9739AC1F6945}" type="parTrans" cxnId="{1EBB6DF9-8E16-4CEE-904B-17058E3EC968}">
      <dgm:prSet/>
      <dgm:spPr/>
      <dgm:t>
        <a:bodyPr/>
        <a:lstStyle/>
        <a:p>
          <a:endParaRPr lang="en-US"/>
        </a:p>
      </dgm:t>
    </dgm:pt>
    <dgm:pt modelId="{E197C3A6-2BE6-4562-BBC8-1FB99BED3539}" type="sibTrans" cxnId="{1EBB6DF9-8E16-4CEE-904B-17058E3EC968}">
      <dgm:prSet/>
      <dgm:spPr/>
      <dgm:t>
        <a:bodyPr/>
        <a:lstStyle/>
        <a:p>
          <a:endParaRPr lang="en-US"/>
        </a:p>
      </dgm:t>
    </dgm:pt>
    <dgm:pt modelId="{81B8BCEE-B5F7-42C7-9838-AD453FBF2AA2}" type="pres">
      <dgm:prSet presAssocID="{31399E4D-93EA-4913-8BB3-1C28793D5A4B}" presName="root" presStyleCnt="0">
        <dgm:presLayoutVars>
          <dgm:dir/>
          <dgm:resizeHandles val="exact"/>
        </dgm:presLayoutVars>
      </dgm:prSet>
      <dgm:spPr/>
    </dgm:pt>
    <dgm:pt modelId="{EB1F53B6-D138-4570-9EA1-DCB1AD8A6AC8}" type="pres">
      <dgm:prSet presAssocID="{E6AD0431-812F-43C9-ADCB-1EB258132F58}" presName="compNode" presStyleCnt="0"/>
      <dgm:spPr/>
    </dgm:pt>
    <dgm:pt modelId="{5F49F9FB-6366-4BD1-BCC4-F83B3B6F5052}" type="pres">
      <dgm:prSet presAssocID="{E6AD0431-812F-43C9-ADCB-1EB258132F58}" presName="bgRect" presStyleLbl="bgShp" presStyleIdx="0" presStyleCnt="4"/>
      <dgm:spPr/>
    </dgm:pt>
    <dgm:pt modelId="{80AF1C04-329D-4549-BE40-529014C49A2C}" type="pres">
      <dgm:prSet presAssocID="{E6AD0431-812F-43C9-ADCB-1EB258132F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0FA4FFF0-FC59-4141-A062-1C69667EBF4A}" type="pres">
      <dgm:prSet presAssocID="{E6AD0431-812F-43C9-ADCB-1EB258132F58}" presName="spaceRect" presStyleCnt="0"/>
      <dgm:spPr/>
    </dgm:pt>
    <dgm:pt modelId="{57696AD8-785A-4C8E-A27F-BD6021388C9D}" type="pres">
      <dgm:prSet presAssocID="{E6AD0431-812F-43C9-ADCB-1EB258132F58}" presName="parTx" presStyleLbl="revTx" presStyleIdx="0" presStyleCnt="4">
        <dgm:presLayoutVars>
          <dgm:chMax val="0"/>
          <dgm:chPref val="0"/>
        </dgm:presLayoutVars>
      </dgm:prSet>
      <dgm:spPr/>
    </dgm:pt>
    <dgm:pt modelId="{25E82EE4-FD27-482E-9E2E-D4241D34747E}" type="pres">
      <dgm:prSet presAssocID="{00018F4D-12AB-4B1A-900E-9C32CFB66D61}" presName="sibTrans" presStyleCnt="0"/>
      <dgm:spPr/>
    </dgm:pt>
    <dgm:pt modelId="{2CF1F979-268F-4FFB-B546-1AF04D0CF48F}" type="pres">
      <dgm:prSet presAssocID="{A04DA1FD-FD7E-43B0-82F3-E5093F96A901}" presName="compNode" presStyleCnt="0"/>
      <dgm:spPr/>
    </dgm:pt>
    <dgm:pt modelId="{EA586DD8-5BA7-4885-925F-F64FDCDBDAA2}" type="pres">
      <dgm:prSet presAssocID="{A04DA1FD-FD7E-43B0-82F3-E5093F96A901}" presName="bgRect" presStyleLbl="bgShp" presStyleIdx="1" presStyleCnt="4"/>
      <dgm:spPr/>
    </dgm:pt>
    <dgm:pt modelId="{E2059BAB-BCDE-4245-8222-4B3168617004}" type="pres">
      <dgm:prSet presAssocID="{A04DA1FD-FD7E-43B0-82F3-E5093F96A9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6491D83E-5635-4584-9246-F5D247D3378A}" type="pres">
      <dgm:prSet presAssocID="{A04DA1FD-FD7E-43B0-82F3-E5093F96A901}" presName="spaceRect" presStyleCnt="0"/>
      <dgm:spPr/>
    </dgm:pt>
    <dgm:pt modelId="{E3BC347E-A745-4D44-8265-2FCE89E9F658}" type="pres">
      <dgm:prSet presAssocID="{A04DA1FD-FD7E-43B0-82F3-E5093F96A901}" presName="parTx" presStyleLbl="revTx" presStyleIdx="1" presStyleCnt="4">
        <dgm:presLayoutVars>
          <dgm:chMax val="0"/>
          <dgm:chPref val="0"/>
        </dgm:presLayoutVars>
      </dgm:prSet>
      <dgm:spPr/>
    </dgm:pt>
    <dgm:pt modelId="{EFADFD72-2792-42B7-8B7E-3A4BC1BA9DB7}" type="pres">
      <dgm:prSet presAssocID="{09980F7B-F2EF-426B-8026-96293A79BD22}" presName="sibTrans" presStyleCnt="0"/>
      <dgm:spPr/>
    </dgm:pt>
    <dgm:pt modelId="{72F002D3-4DCC-4217-8160-74CE5F797E79}" type="pres">
      <dgm:prSet presAssocID="{95540AAD-9EAF-4152-8844-E0E04C88B771}" presName="compNode" presStyleCnt="0"/>
      <dgm:spPr/>
    </dgm:pt>
    <dgm:pt modelId="{2A67F217-7BEB-4428-A0DA-F2E91BA8E45C}" type="pres">
      <dgm:prSet presAssocID="{95540AAD-9EAF-4152-8844-E0E04C88B771}" presName="bgRect" presStyleLbl="bgShp" presStyleIdx="2" presStyleCnt="4"/>
      <dgm:spPr/>
    </dgm:pt>
    <dgm:pt modelId="{6864F33D-3977-4A50-9CDF-4FFEA19E2F00}" type="pres">
      <dgm:prSet presAssocID="{95540AAD-9EAF-4152-8844-E0E04C88B7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2035BA80-7CF0-418D-A502-228E9CB06A47}" type="pres">
      <dgm:prSet presAssocID="{95540AAD-9EAF-4152-8844-E0E04C88B771}" presName="spaceRect" presStyleCnt="0"/>
      <dgm:spPr/>
    </dgm:pt>
    <dgm:pt modelId="{B7E9B17E-E7BD-4D49-BA9B-6ECEC2A30CB5}" type="pres">
      <dgm:prSet presAssocID="{95540AAD-9EAF-4152-8844-E0E04C88B771}" presName="parTx" presStyleLbl="revTx" presStyleIdx="2" presStyleCnt="4">
        <dgm:presLayoutVars>
          <dgm:chMax val="0"/>
          <dgm:chPref val="0"/>
        </dgm:presLayoutVars>
      </dgm:prSet>
      <dgm:spPr/>
    </dgm:pt>
    <dgm:pt modelId="{EA8F3462-79D8-4FED-B1C5-D71FEB3E624A}" type="pres">
      <dgm:prSet presAssocID="{9E8B0037-B954-403A-A594-E854204A07CD}" presName="sibTrans" presStyleCnt="0"/>
      <dgm:spPr/>
    </dgm:pt>
    <dgm:pt modelId="{4F42CFBB-5C22-46AE-85AE-66B6ADE0F481}" type="pres">
      <dgm:prSet presAssocID="{7984E149-B5AE-44C6-ACFA-5971905F21EF}" presName="compNode" presStyleCnt="0"/>
      <dgm:spPr/>
    </dgm:pt>
    <dgm:pt modelId="{D0677615-995A-4F9E-A839-604E67B0474D}" type="pres">
      <dgm:prSet presAssocID="{7984E149-B5AE-44C6-ACFA-5971905F21EF}" presName="bgRect" presStyleLbl="bgShp" presStyleIdx="3" presStyleCnt="4"/>
      <dgm:spPr/>
    </dgm:pt>
    <dgm:pt modelId="{D3B8230E-A550-4AAF-AFAA-BA5ABF26290F}" type="pres">
      <dgm:prSet presAssocID="{7984E149-B5AE-44C6-ACFA-5971905F21E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inity"/>
        </a:ext>
      </dgm:extLst>
    </dgm:pt>
    <dgm:pt modelId="{F84DF5FE-EFFB-423F-82ED-28935492C052}" type="pres">
      <dgm:prSet presAssocID="{7984E149-B5AE-44C6-ACFA-5971905F21EF}" presName="spaceRect" presStyleCnt="0"/>
      <dgm:spPr/>
    </dgm:pt>
    <dgm:pt modelId="{37F96551-1A8C-4CED-AEBC-A955AE056663}" type="pres">
      <dgm:prSet presAssocID="{7984E149-B5AE-44C6-ACFA-5971905F21EF}" presName="parTx" presStyleLbl="revTx" presStyleIdx="3" presStyleCnt="4">
        <dgm:presLayoutVars>
          <dgm:chMax val="0"/>
          <dgm:chPref val="0"/>
        </dgm:presLayoutVars>
      </dgm:prSet>
      <dgm:spPr/>
    </dgm:pt>
  </dgm:ptLst>
  <dgm:cxnLst>
    <dgm:cxn modelId="{389E6119-356A-43F8-9598-171C14FF26BD}" srcId="{31399E4D-93EA-4913-8BB3-1C28793D5A4B}" destId="{95540AAD-9EAF-4152-8844-E0E04C88B771}" srcOrd="2" destOrd="0" parTransId="{27D691C4-BDB6-4C00-AD00-EB616D0F51E4}" sibTransId="{9E8B0037-B954-403A-A594-E854204A07CD}"/>
    <dgm:cxn modelId="{53D90526-47D6-4A04-A96B-E94E99AF4366}" type="presOf" srcId="{95540AAD-9EAF-4152-8844-E0E04C88B771}" destId="{B7E9B17E-E7BD-4D49-BA9B-6ECEC2A30CB5}" srcOrd="0" destOrd="0" presId="urn:microsoft.com/office/officeart/2018/2/layout/IconVerticalSolidList"/>
    <dgm:cxn modelId="{96159644-0CC1-4AB9-B4E7-62026018F57E}" srcId="{31399E4D-93EA-4913-8BB3-1C28793D5A4B}" destId="{E6AD0431-812F-43C9-ADCB-1EB258132F58}" srcOrd="0" destOrd="0" parTransId="{BFA4C5CD-62C7-42EF-B479-85BD8D96C9FA}" sibTransId="{00018F4D-12AB-4B1A-900E-9C32CFB66D61}"/>
    <dgm:cxn modelId="{F2369D68-5006-438B-802C-D1F620AD857D}" srcId="{31399E4D-93EA-4913-8BB3-1C28793D5A4B}" destId="{A04DA1FD-FD7E-43B0-82F3-E5093F96A901}" srcOrd="1" destOrd="0" parTransId="{CB56614E-66E6-496D-B8F8-279CCAA78659}" sibTransId="{09980F7B-F2EF-426B-8026-96293A79BD22}"/>
    <dgm:cxn modelId="{95072857-4A5D-4EFF-9FB2-7173D845AF54}" type="presOf" srcId="{A04DA1FD-FD7E-43B0-82F3-E5093F96A901}" destId="{E3BC347E-A745-4D44-8265-2FCE89E9F658}" srcOrd="0" destOrd="0" presId="urn:microsoft.com/office/officeart/2018/2/layout/IconVerticalSolidList"/>
    <dgm:cxn modelId="{A44D4AC2-30D3-46D6-A8DA-6C1208E3C56F}" type="presOf" srcId="{E6AD0431-812F-43C9-ADCB-1EB258132F58}" destId="{57696AD8-785A-4C8E-A27F-BD6021388C9D}" srcOrd="0" destOrd="0" presId="urn:microsoft.com/office/officeart/2018/2/layout/IconVerticalSolidList"/>
    <dgm:cxn modelId="{39977CD5-5DD9-40D6-B540-F6736F613CD6}" type="presOf" srcId="{7984E149-B5AE-44C6-ACFA-5971905F21EF}" destId="{37F96551-1A8C-4CED-AEBC-A955AE056663}" srcOrd="0" destOrd="0" presId="urn:microsoft.com/office/officeart/2018/2/layout/IconVerticalSolidList"/>
    <dgm:cxn modelId="{828E69E2-1FD3-4B08-9C8C-AA2E1256D0E5}" type="presOf" srcId="{31399E4D-93EA-4913-8BB3-1C28793D5A4B}" destId="{81B8BCEE-B5F7-42C7-9838-AD453FBF2AA2}" srcOrd="0" destOrd="0" presId="urn:microsoft.com/office/officeart/2018/2/layout/IconVerticalSolidList"/>
    <dgm:cxn modelId="{1EBB6DF9-8E16-4CEE-904B-17058E3EC968}" srcId="{31399E4D-93EA-4913-8BB3-1C28793D5A4B}" destId="{7984E149-B5AE-44C6-ACFA-5971905F21EF}" srcOrd="3" destOrd="0" parTransId="{87827DD8-DFDC-4B63-B37A-9739AC1F6945}" sibTransId="{E197C3A6-2BE6-4562-BBC8-1FB99BED3539}"/>
    <dgm:cxn modelId="{A647F539-53E5-4221-B31F-D37AAEEFAA8C}" type="presParOf" srcId="{81B8BCEE-B5F7-42C7-9838-AD453FBF2AA2}" destId="{EB1F53B6-D138-4570-9EA1-DCB1AD8A6AC8}" srcOrd="0" destOrd="0" presId="urn:microsoft.com/office/officeart/2018/2/layout/IconVerticalSolidList"/>
    <dgm:cxn modelId="{3929A6FF-17AD-4B09-B597-D83B2873D08C}" type="presParOf" srcId="{EB1F53B6-D138-4570-9EA1-DCB1AD8A6AC8}" destId="{5F49F9FB-6366-4BD1-BCC4-F83B3B6F5052}" srcOrd="0" destOrd="0" presId="urn:microsoft.com/office/officeart/2018/2/layout/IconVerticalSolidList"/>
    <dgm:cxn modelId="{7EC69A86-8EE0-4D1C-B830-4D0312E5606D}" type="presParOf" srcId="{EB1F53B6-D138-4570-9EA1-DCB1AD8A6AC8}" destId="{80AF1C04-329D-4549-BE40-529014C49A2C}" srcOrd="1" destOrd="0" presId="urn:microsoft.com/office/officeart/2018/2/layout/IconVerticalSolidList"/>
    <dgm:cxn modelId="{20C6C362-E0B8-4F04-8564-F4DABF44386A}" type="presParOf" srcId="{EB1F53B6-D138-4570-9EA1-DCB1AD8A6AC8}" destId="{0FA4FFF0-FC59-4141-A062-1C69667EBF4A}" srcOrd="2" destOrd="0" presId="urn:microsoft.com/office/officeart/2018/2/layout/IconVerticalSolidList"/>
    <dgm:cxn modelId="{8687E6C6-0C40-4441-A85E-5C6C1C9D8D88}" type="presParOf" srcId="{EB1F53B6-D138-4570-9EA1-DCB1AD8A6AC8}" destId="{57696AD8-785A-4C8E-A27F-BD6021388C9D}" srcOrd="3" destOrd="0" presId="urn:microsoft.com/office/officeart/2018/2/layout/IconVerticalSolidList"/>
    <dgm:cxn modelId="{0378A370-9AC0-4450-8E92-8532B29D5293}" type="presParOf" srcId="{81B8BCEE-B5F7-42C7-9838-AD453FBF2AA2}" destId="{25E82EE4-FD27-482E-9E2E-D4241D34747E}" srcOrd="1" destOrd="0" presId="urn:microsoft.com/office/officeart/2018/2/layout/IconVerticalSolidList"/>
    <dgm:cxn modelId="{CADFA42C-4D5D-42E0-87E7-19AFCEB3EA7A}" type="presParOf" srcId="{81B8BCEE-B5F7-42C7-9838-AD453FBF2AA2}" destId="{2CF1F979-268F-4FFB-B546-1AF04D0CF48F}" srcOrd="2" destOrd="0" presId="urn:microsoft.com/office/officeart/2018/2/layout/IconVerticalSolidList"/>
    <dgm:cxn modelId="{07142B0F-B12D-4B68-B9B2-3F928F5ACCC3}" type="presParOf" srcId="{2CF1F979-268F-4FFB-B546-1AF04D0CF48F}" destId="{EA586DD8-5BA7-4885-925F-F64FDCDBDAA2}" srcOrd="0" destOrd="0" presId="urn:microsoft.com/office/officeart/2018/2/layout/IconVerticalSolidList"/>
    <dgm:cxn modelId="{284012F3-CAE6-46E7-89A8-0593F8AE81FB}" type="presParOf" srcId="{2CF1F979-268F-4FFB-B546-1AF04D0CF48F}" destId="{E2059BAB-BCDE-4245-8222-4B3168617004}" srcOrd="1" destOrd="0" presId="urn:microsoft.com/office/officeart/2018/2/layout/IconVerticalSolidList"/>
    <dgm:cxn modelId="{4847252D-1103-4B92-BD9C-4CC88888F310}" type="presParOf" srcId="{2CF1F979-268F-4FFB-B546-1AF04D0CF48F}" destId="{6491D83E-5635-4584-9246-F5D247D3378A}" srcOrd="2" destOrd="0" presId="urn:microsoft.com/office/officeart/2018/2/layout/IconVerticalSolidList"/>
    <dgm:cxn modelId="{E94DBFD0-0389-4BDC-B45F-EA6855A0077F}" type="presParOf" srcId="{2CF1F979-268F-4FFB-B546-1AF04D0CF48F}" destId="{E3BC347E-A745-4D44-8265-2FCE89E9F658}" srcOrd="3" destOrd="0" presId="urn:microsoft.com/office/officeart/2018/2/layout/IconVerticalSolidList"/>
    <dgm:cxn modelId="{848F7DB7-B19B-42D9-88CD-70A386C6A284}" type="presParOf" srcId="{81B8BCEE-B5F7-42C7-9838-AD453FBF2AA2}" destId="{EFADFD72-2792-42B7-8B7E-3A4BC1BA9DB7}" srcOrd="3" destOrd="0" presId="urn:microsoft.com/office/officeart/2018/2/layout/IconVerticalSolidList"/>
    <dgm:cxn modelId="{E10C45C3-A92E-4840-BA03-37FF0FC5E86B}" type="presParOf" srcId="{81B8BCEE-B5F7-42C7-9838-AD453FBF2AA2}" destId="{72F002D3-4DCC-4217-8160-74CE5F797E79}" srcOrd="4" destOrd="0" presId="urn:microsoft.com/office/officeart/2018/2/layout/IconVerticalSolidList"/>
    <dgm:cxn modelId="{D2324E4F-E559-4C32-B8E1-39FB06DDF409}" type="presParOf" srcId="{72F002D3-4DCC-4217-8160-74CE5F797E79}" destId="{2A67F217-7BEB-4428-A0DA-F2E91BA8E45C}" srcOrd="0" destOrd="0" presId="urn:microsoft.com/office/officeart/2018/2/layout/IconVerticalSolidList"/>
    <dgm:cxn modelId="{68931682-24EA-472B-91BB-90CB6D38CF78}" type="presParOf" srcId="{72F002D3-4DCC-4217-8160-74CE5F797E79}" destId="{6864F33D-3977-4A50-9CDF-4FFEA19E2F00}" srcOrd="1" destOrd="0" presId="urn:microsoft.com/office/officeart/2018/2/layout/IconVerticalSolidList"/>
    <dgm:cxn modelId="{CE0E53EF-B91D-44D2-AF4A-9F2B9B033F0E}" type="presParOf" srcId="{72F002D3-4DCC-4217-8160-74CE5F797E79}" destId="{2035BA80-7CF0-418D-A502-228E9CB06A47}" srcOrd="2" destOrd="0" presId="urn:microsoft.com/office/officeart/2018/2/layout/IconVerticalSolidList"/>
    <dgm:cxn modelId="{CE919962-5511-4A2F-86F0-FB19006AAE5C}" type="presParOf" srcId="{72F002D3-4DCC-4217-8160-74CE5F797E79}" destId="{B7E9B17E-E7BD-4D49-BA9B-6ECEC2A30CB5}" srcOrd="3" destOrd="0" presId="urn:microsoft.com/office/officeart/2018/2/layout/IconVerticalSolidList"/>
    <dgm:cxn modelId="{36BBC6FE-D823-436C-8DC5-5471200BE345}" type="presParOf" srcId="{81B8BCEE-B5F7-42C7-9838-AD453FBF2AA2}" destId="{EA8F3462-79D8-4FED-B1C5-D71FEB3E624A}" srcOrd="5" destOrd="0" presId="urn:microsoft.com/office/officeart/2018/2/layout/IconVerticalSolidList"/>
    <dgm:cxn modelId="{665D9A60-13F9-4863-BEB1-2A1F0FB6A11B}" type="presParOf" srcId="{81B8BCEE-B5F7-42C7-9838-AD453FBF2AA2}" destId="{4F42CFBB-5C22-46AE-85AE-66B6ADE0F481}" srcOrd="6" destOrd="0" presId="urn:microsoft.com/office/officeart/2018/2/layout/IconVerticalSolidList"/>
    <dgm:cxn modelId="{CEB655C8-0FB5-41A1-9F99-012FE7DC2DBE}" type="presParOf" srcId="{4F42CFBB-5C22-46AE-85AE-66B6ADE0F481}" destId="{D0677615-995A-4F9E-A839-604E67B0474D}" srcOrd="0" destOrd="0" presId="urn:microsoft.com/office/officeart/2018/2/layout/IconVerticalSolidList"/>
    <dgm:cxn modelId="{FF079865-899C-42B0-9184-875861770D8E}" type="presParOf" srcId="{4F42CFBB-5C22-46AE-85AE-66B6ADE0F481}" destId="{D3B8230E-A550-4AAF-AFAA-BA5ABF26290F}" srcOrd="1" destOrd="0" presId="urn:microsoft.com/office/officeart/2018/2/layout/IconVerticalSolidList"/>
    <dgm:cxn modelId="{2514EDFB-3F84-489E-B592-076748F274C4}" type="presParOf" srcId="{4F42CFBB-5C22-46AE-85AE-66B6ADE0F481}" destId="{F84DF5FE-EFFB-423F-82ED-28935492C052}" srcOrd="2" destOrd="0" presId="urn:microsoft.com/office/officeart/2018/2/layout/IconVerticalSolidList"/>
    <dgm:cxn modelId="{F72C1EB1-16BE-426F-9648-5D8645AFAD2C}" type="presParOf" srcId="{4F42CFBB-5C22-46AE-85AE-66B6ADE0F481}" destId="{37F96551-1A8C-4CED-AEBC-A955AE05666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743534-3883-4937-B8A7-A5258332F97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B14EE66-B524-4CBE-AF66-1CD14A76E869}">
      <dgm:prSet/>
      <dgm:spPr/>
      <dgm:t>
        <a:bodyPr/>
        <a:lstStyle/>
        <a:p>
          <a:r>
            <a:rPr lang="en-GB"/>
            <a:t>N-Reptiles with holes can be generated for all N&gt;=4.</a:t>
          </a:r>
          <a:endParaRPr lang="en-US"/>
        </a:p>
      </dgm:t>
    </dgm:pt>
    <dgm:pt modelId="{83D8C7FB-1B8F-44C3-825E-A1CD64209427}" type="parTrans" cxnId="{9A5B1754-0585-44EE-B5BB-D652E687FF95}">
      <dgm:prSet/>
      <dgm:spPr/>
      <dgm:t>
        <a:bodyPr/>
        <a:lstStyle/>
        <a:p>
          <a:endParaRPr lang="en-US"/>
        </a:p>
      </dgm:t>
    </dgm:pt>
    <dgm:pt modelId="{44AEDB06-0CA9-4432-9D49-B72D8B80AC18}" type="sibTrans" cxnId="{9A5B1754-0585-44EE-B5BB-D652E687FF95}">
      <dgm:prSet/>
      <dgm:spPr/>
      <dgm:t>
        <a:bodyPr/>
        <a:lstStyle/>
        <a:p>
          <a:endParaRPr lang="en-US"/>
        </a:p>
      </dgm:t>
    </dgm:pt>
    <dgm:pt modelId="{30FA7D58-7543-43BC-BFC1-F9BB4B407B1A}">
      <dgm:prSet/>
      <dgm:spPr/>
      <dgm:t>
        <a:bodyPr/>
        <a:lstStyle/>
        <a:p>
          <a:r>
            <a:rPr lang="en-GB"/>
            <a:t>The Holes inside may be countable or uncountable.</a:t>
          </a:r>
          <a:endParaRPr lang="en-US"/>
        </a:p>
      </dgm:t>
    </dgm:pt>
    <dgm:pt modelId="{89D5C73D-7372-4E6F-B2D0-6EC170C690E7}" type="parTrans" cxnId="{164474F4-09AE-4618-A3CE-FFDB9AC658AF}">
      <dgm:prSet/>
      <dgm:spPr/>
      <dgm:t>
        <a:bodyPr/>
        <a:lstStyle/>
        <a:p>
          <a:endParaRPr lang="en-US"/>
        </a:p>
      </dgm:t>
    </dgm:pt>
    <dgm:pt modelId="{89B863EC-4E07-41DA-B1CB-C325043C3C4F}" type="sibTrans" cxnId="{164474F4-09AE-4618-A3CE-FFDB9AC658AF}">
      <dgm:prSet/>
      <dgm:spPr/>
      <dgm:t>
        <a:bodyPr/>
        <a:lstStyle/>
        <a:p>
          <a:endParaRPr lang="en-US"/>
        </a:p>
      </dgm:t>
    </dgm:pt>
    <dgm:pt modelId="{9AD0865A-A6B0-4612-8C77-712C841C5B61}">
      <dgm:prSet/>
      <dgm:spPr/>
      <dgm:t>
        <a:bodyPr/>
        <a:lstStyle/>
        <a:p>
          <a:r>
            <a:rPr lang="en-GB"/>
            <a:t>The creation of IFS for the reptiles is the most important step.</a:t>
          </a:r>
          <a:endParaRPr lang="en-US"/>
        </a:p>
      </dgm:t>
    </dgm:pt>
    <dgm:pt modelId="{53A28831-B96C-4641-AF2C-15DD03CC0C39}" type="parTrans" cxnId="{EAAC6BA7-E8E0-4235-B7E9-C161591B8F79}">
      <dgm:prSet/>
      <dgm:spPr/>
      <dgm:t>
        <a:bodyPr/>
        <a:lstStyle/>
        <a:p>
          <a:endParaRPr lang="en-US"/>
        </a:p>
      </dgm:t>
    </dgm:pt>
    <dgm:pt modelId="{CE7382F0-29B8-4ECA-B3D9-0C6C05797E40}" type="sibTrans" cxnId="{EAAC6BA7-E8E0-4235-B7E9-C161591B8F79}">
      <dgm:prSet/>
      <dgm:spPr/>
      <dgm:t>
        <a:bodyPr/>
        <a:lstStyle/>
        <a:p>
          <a:endParaRPr lang="en-US"/>
        </a:p>
      </dgm:t>
    </dgm:pt>
    <dgm:pt modelId="{9F1E3C04-2CF2-45FA-9515-DA29ACFC152A}">
      <dgm:prSet/>
      <dgm:spPr/>
      <dgm:t>
        <a:bodyPr/>
        <a:lstStyle/>
        <a:p>
          <a:r>
            <a:rPr lang="en-GB"/>
            <a:t>There can be 3D reptiles with holes, but our project is confined to 2D reptiles only.</a:t>
          </a:r>
          <a:endParaRPr lang="en-US"/>
        </a:p>
      </dgm:t>
    </dgm:pt>
    <dgm:pt modelId="{152DDAAC-4235-4371-9BE9-993AA3B1143C}" type="parTrans" cxnId="{8D03588C-10E6-4769-93CE-414B3342B0BD}">
      <dgm:prSet/>
      <dgm:spPr/>
      <dgm:t>
        <a:bodyPr/>
        <a:lstStyle/>
        <a:p>
          <a:endParaRPr lang="en-US"/>
        </a:p>
      </dgm:t>
    </dgm:pt>
    <dgm:pt modelId="{B31BB8AD-0CD1-4E98-8736-02F06AD9156B}" type="sibTrans" cxnId="{8D03588C-10E6-4769-93CE-414B3342B0BD}">
      <dgm:prSet/>
      <dgm:spPr/>
      <dgm:t>
        <a:bodyPr/>
        <a:lstStyle/>
        <a:p>
          <a:endParaRPr lang="en-US"/>
        </a:p>
      </dgm:t>
    </dgm:pt>
    <dgm:pt modelId="{5A054993-3296-4EAA-B084-FD891159942C}">
      <dgm:prSet/>
      <dgm:spPr/>
      <dgm:t>
        <a:bodyPr/>
        <a:lstStyle/>
        <a:p>
          <a:r>
            <a:rPr lang="en-GB"/>
            <a:t>All the reptiles mentioned in this paper are made with reflection of tiles, but researches is being done for creating n-reptiles with holes without the reflections.</a:t>
          </a:r>
          <a:endParaRPr lang="en-US"/>
        </a:p>
      </dgm:t>
    </dgm:pt>
    <dgm:pt modelId="{588CB36C-F330-45C3-ADC3-C3529401B1BD}" type="parTrans" cxnId="{842E0162-E0C1-4DB0-A468-9061CFA8EF78}">
      <dgm:prSet/>
      <dgm:spPr/>
      <dgm:t>
        <a:bodyPr/>
        <a:lstStyle/>
        <a:p>
          <a:endParaRPr lang="en-US"/>
        </a:p>
      </dgm:t>
    </dgm:pt>
    <dgm:pt modelId="{06757291-F2B8-4AD7-A99B-3A0BB647D44B}" type="sibTrans" cxnId="{842E0162-E0C1-4DB0-A468-9061CFA8EF78}">
      <dgm:prSet/>
      <dgm:spPr/>
      <dgm:t>
        <a:bodyPr/>
        <a:lstStyle/>
        <a:p>
          <a:endParaRPr lang="en-US"/>
        </a:p>
      </dgm:t>
    </dgm:pt>
    <dgm:pt modelId="{46EA01C2-A109-4385-9EAC-2B7C654A1580}" type="pres">
      <dgm:prSet presAssocID="{78743534-3883-4937-B8A7-A5258332F973}" presName="linear" presStyleCnt="0">
        <dgm:presLayoutVars>
          <dgm:animLvl val="lvl"/>
          <dgm:resizeHandles val="exact"/>
        </dgm:presLayoutVars>
      </dgm:prSet>
      <dgm:spPr/>
    </dgm:pt>
    <dgm:pt modelId="{880DF0FE-BC9E-422B-A82D-153FA22189EB}" type="pres">
      <dgm:prSet presAssocID="{EB14EE66-B524-4CBE-AF66-1CD14A76E869}" presName="parentText" presStyleLbl="node1" presStyleIdx="0" presStyleCnt="5">
        <dgm:presLayoutVars>
          <dgm:chMax val="0"/>
          <dgm:bulletEnabled val="1"/>
        </dgm:presLayoutVars>
      </dgm:prSet>
      <dgm:spPr/>
    </dgm:pt>
    <dgm:pt modelId="{D41F8C63-5830-40A7-8F21-C7C279C62DB4}" type="pres">
      <dgm:prSet presAssocID="{44AEDB06-0CA9-4432-9D49-B72D8B80AC18}" presName="spacer" presStyleCnt="0"/>
      <dgm:spPr/>
    </dgm:pt>
    <dgm:pt modelId="{828AE7DD-233E-44C6-B193-B29B56601F05}" type="pres">
      <dgm:prSet presAssocID="{30FA7D58-7543-43BC-BFC1-F9BB4B407B1A}" presName="parentText" presStyleLbl="node1" presStyleIdx="1" presStyleCnt="5">
        <dgm:presLayoutVars>
          <dgm:chMax val="0"/>
          <dgm:bulletEnabled val="1"/>
        </dgm:presLayoutVars>
      </dgm:prSet>
      <dgm:spPr/>
    </dgm:pt>
    <dgm:pt modelId="{61BF2BFD-0172-4553-BC66-F494CAB4B697}" type="pres">
      <dgm:prSet presAssocID="{89B863EC-4E07-41DA-B1CB-C325043C3C4F}" presName="spacer" presStyleCnt="0"/>
      <dgm:spPr/>
    </dgm:pt>
    <dgm:pt modelId="{37B49242-2086-49EF-9279-8702D1BA8DB3}" type="pres">
      <dgm:prSet presAssocID="{9AD0865A-A6B0-4612-8C77-712C841C5B61}" presName="parentText" presStyleLbl="node1" presStyleIdx="2" presStyleCnt="5">
        <dgm:presLayoutVars>
          <dgm:chMax val="0"/>
          <dgm:bulletEnabled val="1"/>
        </dgm:presLayoutVars>
      </dgm:prSet>
      <dgm:spPr/>
    </dgm:pt>
    <dgm:pt modelId="{9ED9E987-5935-432D-87C2-61B301BA1F4C}" type="pres">
      <dgm:prSet presAssocID="{CE7382F0-29B8-4ECA-B3D9-0C6C05797E40}" presName="spacer" presStyleCnt="0"/>
      <dgm:spPr/>
    </dgm:pt>
    <dgm:pt modelId="{9FAFD418-8608-4BBD-982A-0C77D443D596}" type="pres">
      <dgm:prSet presAssocID="{9F1E3C04-2CF2-45FA-9515-DA29ACFC152A}" presName="parentText" presStyleLbl="node1" presStyleIdx="3" presStyleCnt="5">
        <dgm:presLayoutVars>
          <dgm:chMax val="0"/>
          <dgm:bulletEnabled val="1"/>
        </dgm:presLayoutVars>
      </dgm:prSet>
      <dgm:spPr/>
    </dgm:pt>
    <dgm:pt modelId="{FF6AD258-966E-4A20-B3BE-4D1D74213F28}" type="pres">
      <dgm:prSet presAssocID="{B31BB8AD-0CD1-4E98-8736-02F06AD9156B}" presName="spacer" presStyleCnt="0"/>
      <dgm:spPr/>
    </dgm:pt>
    <dgm:pt modelId="{6587EA74-5836-4F16-947D-F31E42DE1524}" type="pres">
      <dgm:prSet presAssocID="{5A054993-3296-4EAA-B084-FD891159942C}" presName="parentText" presStyleLbl="node1" presStyleIdx="4" presStyleCnt="5">
        <dgm:presLayoutVars>
          <dgm:chMax val="0"/>
          <dgm:bulletEnabled val="1"/>
        </dgm:presLayoutVars>
      </dgm:prSet>
      <dgm:spPr/>
    </dgm:pt>
  </dgm:ptLst>
  <dgm:cxnLst>
    <dgm:cxn modelId="{E6563D13-7EB5-4315-B207-3F8B70A84EF9}" type="presOf" srcId="{30FA7D58-7543-43BC-BFC1-F9BB4B407B1A}" destId="{828AE7DD-233E-44C6-B193-B29B56601F05}" srcOrd="0" destOrd="0" presId="urn:microsoft.com/office/officeart/2005/8/layout/vList2"/>
    <dgm:cxn modelId="{842E0162-E0C1-4DB0-A468-9061CFA8EF78}" srcId="{78743534-3883-4937-B8A7-A5258332F973}" destId="{5A054993-3296-4EAA-B084-FD891159942C}" srcOrd="4" destOrd="0" parTransId="{588CB36C-F330-45C3-ADC3-C3529401B1BD}" sibTransId="{06757291-F2B8-4AD7-A99B-3A0BB647D44B}"/>
    <dgm:cxn modelId="{9A5B1754-0585-44EE-B5BB-D652E687FF95}" srcId="{78743534-3883-4937-B8A7-A5258332F973}" destId="{EB14EE66-B524-4CBE-AF66-1CD14A76E869}" srcOrd="0" destOrd="0" parTransId="{83D8C7FB-1B8F-44C3-825E-A1CD64209427}" sibTransId="{44AEDB06-0CA9-4432-9D49-B72D8B80AC18}"/>
    <dgm:cxn modelId="{2CB93387-C662-4A1D-9E92-84756F570BE6}" type="presOf" srcId="{EB14EE66-B524-4CBE-AF66-1CD14A76E869}" destId="{880DF0FE-BC9E-422B-A82D-153FA22189EB}" srcOrd="0" destOrd="0" presId="urn:microsoft.com/office/officeart/2005/8/layout/vList2"/>
    <dgm:cxn modelId="{8D03588C-10E6-4769-93CE-414B3342B0BD}" srcId="{78743534-3883-4937-B8A7-A5258332F973}" destId="{9F1E3C04-2CF2-45FA-9515-DA29ACFC152A}" srcOrd="3" destOrd="0" parTransId="{152DDAAC-4235-4371-9BE9-993AA3B1143C}" sibTransId="{B31BB8AD-0CD1-4E98-8736-02F06AD9156B}"/>
    <dgm:cxn modelId="{32D7DF97-640D-4CCC-9120-7CB4CDAE3B43}" type="presOf" srcId="{9AD0865A-A6B0-4612-8C77-712C841C5B61}" destId="{37B49242-2086-49EF-9279-8702D1BA8DB3}" srcOrd="0" destOrd="0" presId="urn:microsoft.com/office/officeart/2005/8/layout/vList2"/>
    <dgm:cxn modelId="{A15BC999-A02D-4B15-A0F2-B77F7348A5DB}" type="presOf" srcId="{9F1E3C04-2CF2-45FA-9515-DA29ACFC152A}" destId="{9FAFD418-8608-4BBD-982A-0C77D443D596}" srcOrd="0" destOrd="0" presId="urn:microsoft.com/office/officeart/2005/8/layout/vList2"/>
    <dgm:cxn modelId="{EAAC6BA7-E8E0-4235-B7E9-C161591B8F79}" srcId="{78743534-3883-4937-B8A7-A5258332F973}" destId="{9AD0865A-A6B0-4612-8C77-712C841C5B61}" srcOrd="2" destOrd="0" parTransId="{53A28831-B96C-4641-AF2C-15DD03CC0C39}" sibTransId="{CE7382F0-29B8-4ECA-B3D9-0C6C05797E40}"/>
    <dgm:cxn modelId="{AC51F4AB-1EC1-4D89-8EAD-9971FA1139CC}" type="presOf" srcId="{78743534-3883-4937-B8A7-A5258332F973}" destId="{46EA01C2-A109-4385-9EAC-2B7C654A1580}" srcOrd="0" destOrd="0" presId="urn:microsoft.com/office/officeart/2005/8/layout/vList2"/>
    <dgm:cxn modelId="{1F6AD3D9-6336-4A3D-8671-C8F2F9B2FE3B}" type="presOf" srcId="{5A054993-3296-4EAA-B084-FD891159942C}" destId="{6587EA74-5836-4F16-947D-F31E42DE1524}" srcOrd="0" destOrd="0" presId="urn:microsoft.com/office/officeart/2005/8/layout/vList2"/>
    <dgm:cxn modelId="{164474F4-09AE-4618-A3CE-FFDB9AC658AF}" srcId="{78743534-3883-4937-B8A7-A5258332F973}" destId="{30FA7D58-7543-43BC-BFC1-F9BB4B407B1A}" srcOrd="1" destOrd="0" parTransId="{89D5C73D-7372-4E6F-B2D0-6EC170C690E7}" sibTransId="{89B863EC-4E07-41DA-B1CB-C325043C3C4F}"/>
    <dgm:cxn modelId="{8FEBC8D2-5D29-47BD-9CFE-037C67D9BA40}" type="presParOf" srcId="{46EA01C2-A109-4385-9EAC-2B7C654A1580}" destId="{880DF0FE-BC9E-422B-A82D-153FA22189EB}" srcOrd="0" destOrd="0" presId="urn:microsoft.com/office/officeart/2005/8/layout/vList2"/>
    <dgm:cxn modelId="{0D4197B6-4544-4A45-B5F7-9207E930732D}" type="presParOf" srcId="{46EA01C2-A109-4385-9EAC-2B7C654A1580}" destId="{D41F8C63-5830-40A7-8F21-C7C279C62DB4}" srcOrd="1" destOrd="0" presId="urn:microsoft.com/office/officeart/2005/8/layout/vList2"/>
    <dgm:cxn modelId="{381278D0-5AF0-4C69-8BE8-F821989851E1}" type="presParOf" srcId="{46EA01C2-A109-4385-9EAC-2B7C654A1580}" destId="{828AE7DD-233E-44C6-B193-B29B56601F05}" srcOrd="2" destOrd="0" presId="urn:microsoft.com/office/officeart/2005/8/layout/vList2"/>
    <dgm:cxn modelId="{17BE1A88-4953-49A9-B455-54A741DA3341}" type="presParOf" srcId="{46EA01C2-A109-4385-9EAC-2B7C654A1580}" destId="{61BF2BFD-0172-4553-BC66-F494CAB4B697}" srcOrd="3" destOrd="0" presId="urn:microsoft.com/office/officeart/2005/8/layout/vList2"/>
    <dgm:cxn modelId="{702482B9-AAA1-4998-8FBF-EA9A54CBD3D9}" type="presParOf" srcId="{46EA01C2-A109-4385-9EAC-2B7C654A1580}" destId="{37B49242-2086-49EF-9279-8702D1BA8DB3}" srcOrd="4" destOrd="0" presId="urn:microsoft.com/office/officeart/2005/8/layout/vList2"/>
    <dgm:cxn modelId="{4F2989D9-76D7-4015-A2CF-42E6E9A1E31B}" type="presParOf" srcId="{46EA01C2-A109-4385-9EAC-2B7C654A1580}" destId="{9ED9E987-5935-432D-87C2-61B301BA1F4C}" srcOrd="5" destOrd="0" presId="urn:microsoft.com/office/officeart/2005/8/layout/vList2"/>
    <dgm:cxn modelId="{0E10A73E-59F1-4A02-9FD4-97313928CCAD}" type="presParOf" srcId="{46EA01C2-A109-4385-9EAC-2B7C654A1580}" destId="{9FAFD418-8608-4BBD-982A-0C77D443D596}" srcOrd="6" destOrd="0" presId="urn:microsoft.com/office/officeart/2005/8/layout/vList2"/>
    <dgm:cxn modelId="{48DB0B9E-0C2F-4297-8A89-536AA34F1AA6}" type="presParOf" srcId="{46EA01C2-A109-4385-9EAC-2B7C654A1580}" destId="{FF6AD258-966E-4A20-B3BE-4D1D74213F28}" srcOrd="7" destOrd="0" presId="urn:microsoft.com/office/officeart/2005/8/layout/vList2"/>
    <dgm:cxn modelId="{4FD89BC0-39A9-4394-A8A7-405A967FDAE4}" type="presParOf" srcId="{46EA01C2-A109-4385-9EAC-2B7C654A1580}" destId="{6587EA74-5836-4F16-947D-F31E42DE152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1412EF-914D-47C9-9FF5-ED9ACAFD7FD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84756E8-6E61-4BAC-BE46-49CBDFC48FDA}">
      <dgm:prSet/>
      <dgm:spPr/>
      <dgm:t>
        <a:bodyPr/>
        <a:lstStyle/>
        <a:p>
          <a:r>
            <a:rPr lang="en-US" dirty="0"/>
            <a:t>Christoph </a:t>
          </a:r>
          <a:r>
            <a:rPr lang="en-US" dirty="0" err="1"/>
            <a:t>Bandt</a:t>
          </a:r>
          <a:r>
            <a:rPr lang="en-US" dirty="0"/>
            <a:t>, Dmitry </a:t>
          </a:r>
          <a:r>
            <a:rPr lang="en-US" dirty="0" err="1"/>
            <a:t>Mekhontsev</a:t>
          </a:r>
          <a:r>
            <a:rPr lang="en-US" dirty="0"/>
            <a:t> and Andrei </a:t>
          </a:r>
          <a:r>
            <a:rPr lang="en-US" dirty="0" err="1"/>
            <a:t>Tetenov</a:t>
          </a:r>
          <a:r>
            <a:rPr lang="en-US" dirty="0"/>
            <a:t>, A single fractal pinwheel tile, Proc. Amer. Math. Soc. 146 (2018), 1271–1285. </a:t>
          </a:r>
        </a:p>
      </dgm:t>
    </dgm:pt>
    <dgm:pt modelId="{A254F3F7-D388-4BB2-AC9D-817E124FFEB5}" type="parTrans" cxnId="{51BC6D6C-B5A3-497D-A62D-5BAD345CA36C}">
      <dgm:prSet/>
      <dgm:spPr/>
      <dgm:t>
        <a:bodyPr/>
        <a:lstStyle/>
        <a:p>
          <a:endParaRPr lang="en-US"/>
        </a:p>
      </dgm:t>
    </dgm:pt>
    <dgm:pt modelId="{2F1CF28A-E66F-42F7-AAF4-972DF0F36729}" type="sibTrans" cxnId="{51BC6D6C-B5A3-497D-A62D-5BAD345CA36C}">
      <dgm:prSet/>
      <dgm:spPr/>
      <dgm:t>
        <a:bodyPr/>
        <a:lstStyle/>
        <a:p>
          <a:endParaRPr lang="en-US"/>
        </a:p>
      </dgm:t>
    </dgm:pt>
    <dgm:pt modelId="{DC13520D-5A72-4989-920A-9DD4FBAB3864}">
      <dgm:prSet/>
      <dgm:spPr/>
      <dgm:t>
        <a:bodyPr/>
        <a:lstStyle/>
        <a:p>
          <a:r>
            <a:rPr lang="en-US" b="0" i="0"/>
            <a:t>Husain, Akhlaq, et al. "Fractal rep tiles of ℝ2 and ℝ3 using integer matrices." </a:t>
          </a:r>
          <a:r>
            <a:rPr lang="en-US" b="0" i="1"/>
            <a:t>Fractals</a:t>
          </a:r>
          <a:r>
            <a:rPr lang="en-US" b="0" i="0"/>
            <a:t> (2020).</a:t>
          </a:r>
          <a:endParaRPr lang="en-US"/>
        </a:p>
      </dgm:t>
    </dgm:pt>
    <dgm:pt modelId="{1CCA9FC6-92A3-4AAF-BE23-76F23A448898}" type="parTrans" cxnId="{0926A5F7-220A-415C-877C-BAE7886044A8}">
      <dgm:prSet/>
      <dgm:spPr/>
      <dgm:t>
        <a:bodyPr/>
        <a:lstStyle/>
        <a:p>
          <a:endParaRPr lang="en-US"/>
        </a:p>
      </dgm:t>
    </dgm:pt>
    <dgm:pt modelId="{71F4EACF-0F35-4AEE-8EB1-58CFC5708F66}" type="sibTrans" cxnId="{0926A5F7-220A-415C-877C-BAE7886044A8}">
      <dgm:prSet/>
      <dgm:spPr/>
      <dgm:t>
        <a:bodyPr/>
        <a:lstStyle/>
        <a:p>
          <a:endParaRPr lang="en-US"/>
        </a:p>
      </dgm:t>
    </dgm:pt>
    <dgm:pt modelId="{ACFA15E9-EC22-4EDF-AD90-719CF0675BAA}">
      <dgm:prSet/>
      <dgm:spPr/>
      <dgm:t>
        <a:bodyPr/>
        <a:lstStyle/>
        <a:p>
          <a:r>
            <a:rPr lang="en-US"/>
            <a:t>Christoph Bandt and Dmitry Mekhontsev, Elementary fractal geometry. New relatives of the Sierpinski gasket, ´ Chaos 28 063104 (2018).</a:t>
          </a:r>
        </a:p>
      </dgm:t>
    </dgm:pt>
    <dgm:pt modelId="{E0414D0F-051A-4023-A40B-01FCC1411F69}" type="parTrans" cxnId="{849617F0-7EBF-4FA9-9FBB-BD29895339C8}">
      <dgm:prSet/>
      <dgm:spPr/>
      <dgm:t>
        <a:bodyPr/>
        <a:lstStyle/>
        <a:p>
          <a:endParaRPr lang="en-US"/>
        </a:p>
      </dgm:t>
    </dgm:pt>
    <dgm:pt modelId="{36F2891D-DA2D-4BBE-BCB2-FB1CE5F06C00}" type="sibTrans" cxnId="{849617F0-7EBF-4FA9-9FBB-BD29895339C8}">
      <dgm:prSet/>
      <dgm:spPr/>
      <dgm:t>
        <a:bodyPr/>
        <a:lstStyle/>
        <a:p>
          <a:endParaRPr lang="en-US"/>
        </a:p>
      </dgm:t>
    </dgm:pt>
    <dgm:pt modelId="{B06E825C-4EF8-44FB-B129-0314E44800BC}">
      <dgm:prSet/>
      <dgm:spPr/>
      <dgm:t>
        <a:bodyPr/>
        <a:lstStyle/>
        <a:p>
          <a:r>
            <a:rPr lang="en-US"/>
            <a:t>Dmitry Mekhontsev, IFStile v1.7.4.4 (2018), </a:t>
          </a:r>
          <a:r>
            <a:rPr lang="en-US" u="sng">
              <a:hlinkClick xmlns:r="http://schemas.openxmlformats.org/officeDocument/2006/relationships" r:id="rId1"/>
            </a:rPr>
            <a:t>http://ifstile.com</a:t>
          </a:r>
          <a:endParaRPr lang="en-US"/>
        </a:p>
      </dgm:t>
    </dgm:pt>
    <dgm:pt modelId="{B3D13AE8-807F-4AE1-A7C0-E5075D1D45C3}" type="parTrans" cxnId="{8094D836-D2E6-4F96-BDE0-FA64A2411E26}">
      <dgm:prSet/>
      <dgm:spPr/>
      <dgm:t>
        <a:bodyPr/>
        <a:lstStyle/>
        <a:p>
          <a:endParaRPr lang="en-US"/>
        </a:p>
      </dgm:t>
    </dgm:pt>
    <dgm:pt modelId="{4759C6CD-9D88-43C5-A7EC-0C2E1BC77B7E}" type="sibTrans" cxnId="{8094D836-D2E6-4F96-BDE0-FA64A2411E26}">
      <dgm:prSet/>
      <dgm:spPr/>
      <dgm:t>
        <a:bodyPr/>
        <a:lstStyle/>
        <a:p>
          <a:endParaRPr lang="en-US"/>
        </a:p>
      </dgm:t>
    </dgm:pt>
    <dgm:pt modelId="{EE9A9D45-99DF-4C8D-8192-631EE5544881}">
      <dgm:prSet/>
      <dgm:spPr/>
      <dgm:t>
        <a:bodyPr/>
        <a:lstStyle/>
        <a:p>
          <a:r>
            <a:rPr lang="en-US" dirty="0" err="1"/>
            <a:t>Branko</a:t>
          </a:r>
          <a:r>
            <a:rPr lang="en-US" dirty="0"/>
            <a:t> </a:t>
          </a:r>
          <a:r>
            <a:rPr lang="en-US" dirty="0" err="1"/>
            <a:t>Grunbaum</a:t>
          </a:r>
          <a:r>
            <a:rPr lang="en-US" dirty="0"/>
            <a:t> and G.C. Shephard, ¨ Patterns and </a:t>
          </a:r>
          <a:r>
            <a:rPr lang="en-US" dirty="0" err="1"/>
            <a:t>Tilings</a:t>
          </a:r>
          <a:r>
            <a:rPr lang="en-US" dirty="0"/>
            <a:t>, Freeman, New York, 1987.</a:t>
          </a:r>
        </a:p>
      </dgm:t>
    </dgm:pt>
    <dgm:pt modelId="{6B57CFBE-7992-4F23-BE7B-B78BF855BFF0}" type="parTrans" cxnId="{AED0893E-456F-4040-9947-5D26B8408FF6}">
      <dgm:prSet/>
      <dgm:spPr/>
      <dgm:t>
        <a:bodyPr/>
        <a:lstStyle/>
        <a:p>
          <a:endParaRPr lang="en-US"/>
        </a:p>
      </dgm:t>
    </dgm:pt>
    <dgm:pt modelId="{ED49D363-5A9C-4B93-9FA4-599BC56ACA76}" type="sibTrans" cxnId="{AED0893E-456F-4040-9947-5D26B8408FF6}">
      <dgm:prSet/>
      <dgm:spPr/>
      <dgm:t>
        <a:bodyPr/>
        <a:lstStyle/>
        <a:p>
          <a:endParaRPr lang="en-US"/>
        </a:p>
      </dgm:t>
    </dgm:pt>
    <dgm:pt modelId="{D6C1BC53-512E-466C-BF34-04F8C5350310}">
      <dgm:prSet/>
      <dgm:spPr/>
      <dgm:t>
        <a:bodyPr/>
        <a:lstStyle/>
        <a:p>
          <a:r>
            <a:rPr lang="en-US"/>
            <a:t>Jordan, F., &amp; Ngai, S. M. (2005). Reptiles with holes. </a:t>
          </a:r>
          <a:r>
            <a:rPr lang="en-US" i="1"/>
            <a:t>Proceedings of the Edinburgh Mathematical Society</a:t>
          </a:r>
          <a:r>
            <a:rPr lang="en-US"/>
            <a:t>, </a:t>
          </a:r>
          <a:r>
            <a:rPr lang="en-US" i="1"/>
            <a:t>48</a:t>
          </a:r>
          <a:r>
            <a:rPr lang="en-US"/>
            <a:t>(3), 651-671.</a:t>
          </a:r>
          <a:endParaRPr lang="en-US" dirty="0"/>
        </a:p>
      </dgm:t>
    </dgm:pt>
    <dgm:pt modelId="{EB4FF249-E508-413B-8AC3-86D7AE2C5DBF}" type="parTrans" cxnId="{762A8DF4-445A-46E4-B2D2-99566D5D36F8}">
      <dgm:prSet/>
      <dgm:spPr/>
      <dgm:t>
        <a:bodyPr/>
        <a:lstStyle/>
        <a:p>
          <a:endParaRPr lang="en-US"/>
        </a:p>
      </dgm:t>
    </dgm:pt>
    <dgm:pt modelId="{494FEF82-5B47-4418-B27B-618AA81400B6}" type="sibTrans" cxnId="{762A8DF4-445A-46E4-B2D2-99566D5D36F8}">
      <dgm:prSet/>
      <dgm:spPr/>
      <dgm:t>
        <a:bodyPr/>
        <a:lstStyle/>
        <a:p>
          <a:endParaRPr lang="en-US"/>
        </a:p>
      </dgm:t>
    </dgm:pt>
    <dgm:pt modelId="{0F4E2F17-B6F4-4B9D-8C6B-7C9430295885}" type="pres">
      <dgm:prSet presAssocID="{B71412EF-914D-47C9-9FF5-ED9ACAFD7FD0}" presName="linear" presStyleCnt="0">
        <dgm:presLayoutVars>
          <dgm:animLvl val="lvl"/>
          <dgm:resizeHandles val="exact"/>
        </dgm:presLayoutVars>
      </dgm:prSet>
      <dgm:spPr/>
    </dgm:pt>
    <dgm:pt modelId="{F669AF65-35DB-4391-AFD4-CECBAE4D1A95}" type="pres">
      <dgm:prSet presAssocID="{D6C1BC53-512E-466C-BF34-04F8C5350310}" presName="parentText" presStyleLbl="node1" presStyleIdx="0" presStyleCnt="6">
        <dgm:presLayoutVars>
          <dgm:chMax val="0"/>
          <dgm:bulletEnabled val="1"/>
        </dgm:presLayoutVars>
      </dgm:prSet>
      <dgm:spPr/>
    </dgm:pt>
    <dgm:pt modelId="{ACEFAA39-AFE2-4808-944D-1C07D86B2D7C}" type="pres">
      <dgm:prSet presAssocID="{494FEF82-5B47-4418-B27B-618AA81400B6}" presName="spacer" presStyleCnt="0"/>
      <dgm:spPr/>
    </dgm:pt>
    <dgm:pt modelId="{8E1C8117-E6B4-4550-8766-D2FC46101C2E}" type="pres">
      <dgm:prSet presAssocID="{D84756E8-6E61-4BAC-BE46-49CBDFC48FDA}" presName="parentText" presStyleLbl="node1" presStyleIdx="1" presStyleCnt="6">
        <dgm:presLayoutVars>
          <dgm:chMax val="0"/>
          <dgm:bulletEnabled val="1"/>
        </dgm:presLayoutVars>
      </dgm:prSet>
      <dgm:spPr/>
    </dgm:pt>
    <dgm:pt modelId="{64EA1FDF-50F0-414A-83C0-D566A853B79E}" type="pres">
      <dgm:prSet presAssocID="{2F1CF28A-E66F-42F7-AAF4-972DF0F36729}" presName="spacer" presStyleCnt="0"/>
      <dgm:spPr/>
    </dgm:pt>
    <dgm:pt modelId="{A9CBD1F9-524B-4D50-BDFB-B7123216B5A0}" type="pres">
      <dgm:prSet presAssocID="{DC13520D-5A72-4989-920A-9DD4FBAB3864}" presName="parentText" presStyleLbl="node1" presStyleIdx="2" presStyleCnt="6">
        <dgm:presLayoutVars>
          <dgm:chMax val="0"/>
          <dgm:bulletEnabled val="1"/>
        </dgm:presLayoutVars>
      </dgm:prSet>
      <dgm:spPr/>
    </dgm:pt>
    <dgm:pt modelId="{A9720690-64D1-453A-8B30-5E7A746D9A0C}" type="pres">
      <dgm:prSet presAssocID="{71F4EACF-0F35-4AEE-8EB1-58CFC5708F66}" presName="spacer" presStyleCnt="0"/>
      <dgm:spPr/>
    </dgm:pt>
    <dgm:pt modelId="{A8B683EE-22BA-4C93-995F-6DB059DB7C9A}" type="pres">
      <dgm:prSet presAssocID="{ACFA15E9-EC22-4EDF-AD90-719CF0675BAA}" presName="parentText" presStyleLbl="node1" presStyleIdx="3" presStyleCnt="6">
        <dgm:presLayoutVars>
          <dgm:chMax val="0"/>
          <dgm:bulletEnabled val="1"/>
        </dgm:presLayoutVars>
      </dgm:prSet>
      <dgm:spPr/>
    </dgm:pt>
    <dgm:pt modelId="{AE142A5F-BA88-466B-BBB4-622B9A84837A}" type="pres">
      <dgm:prSet presAssocID="{36F2891D-DA2D-4BBE-BCB2-FB1CE5F06C00}" presName="spacer" presStyleCnt="0"/>
      <dgm:spPr/>
    </dgm:pt>
    <dgm:pt modelId="{440FBE18-95DA-4819-9ADA-FB21C5C8E0A5}" type="pres">
      <dgm:prSet presAssocID="{B06E825C-4EF8-44FB-B129-0314E44800BC}" presName="parentText" presStyleLbl="node1" presStyleIdx="4" presStyleCnt="6">
        <dgm:presLayoutVars>
          <dgm:chMax val="0"/>
          <dgm:bulletEnabled val="1"/>
        </dgm:presLayoutVars>
      </dgm:prSet>
      <dgm:spPr/>
    </dgm:pt>
    <dgm:pt modelId="{CF5E5959-756C-4835-B291-56A85FC6D1BA}" type="pres">
      <dgm:prSet presAssocID="{4759C6CD-9D88-43C5-A7EC-0C2E1BC77B7E}" presName="spacer" presStyleCnt="0"/>
      <dgm:spPr/>
    </dgm:pt>
    <dgm:pt modelId="{063D11CD-9721-44D6-A679-F5E23E770A7C}" type="pres">
      <dgm:prSet presAssocID="{EE9A9D45-99DF-4C8D-8192-631EE5544881}" presName="parentText" presStyleLbl="node1" presStyleIdx="5" presStyleCnt="6">
        <dgm:presLayoutVars>
          <dgm:chMax val="0"/>
          <dgm:bulletEnabled val="1"/>
        </dgm:presLayoutVars>
      </dgm:prSet>
      <dgm:spPr/>
    </dgm:pt>
  </dgm:ptLst>
  <dgm:cxnLst>
    <dgm:cxn modelId="{4BC05C12-353F-461C-87F2-6783A5F0BC1C}" type="presOf" srcId="{EE9A9D45-99DF-4C8D-8192-631EE5544881}" destId="{063D11CD-9721-44D6-A679-F5E23E770A7C}" srcOrd="0" destOrd="0" presId="urn:microsoft.com/office/officeart/2005/8/layout/vList2"/>
    <dgm:cxn modelId="{F76CF729-BCBC-4F48-8BA6-6AF016E1ABEE}" type="presOf" srcId="{D6C1BC53-512E-466C-BF34-04F8C5350310}" destId="{F669AF65-35DB-4391-AFD4-CECBAE4D1A95}" srcOrd="0" destOrd="0" presId="urn:microsoft.com/office/officeart/2005/8/layout/vList2"/>
    <dgm:cxn modelId="{8094D836-D2E6-4F96-BDE0-FA64A2411E26}" srcId="{B71412EF-914D-47C9-9FF5-ED9ACAFD7FD0}" destId="{B06E825C-4EF8-44FB-B129-0314E44800BC}" srcOrd="4" destOrd="0" parTransId="{B3D13AE8-807F-4AE1-A7C0-E5075D1D45C3}" sibTransId="{4759C6CD-9D88-43C5-A7EC-0C2E1BC77B7E}"/>
    <dgm:cxn modelId="{AED0893E-456F-4040-9947-5D26B8408FF6}" srcId="{B71412EF-914D-47C9-9FF5-ED9ACAFD7FD0}" destId="{EE9A9D45-99DF-4C8D-8192-631EE5544881}" srcOrd="5" destOrd="0" parTransId="{6B57CFBE-7992-4F23-BE7B-B78BF855BFF0}" sibTransId="{ED49D363-5A9C-4B93-9FA4-599BC56ACA76}"/>
    <dgm:cxn modelId="{BDA25963-0C33-44EA-8814-E66F870D53C5}" type="presOf" srcId="{DC13520D-5A72-4989-920A-9DD4FBAB3864}" destId="{A9CBD1F9-524B-4D50-BDFB-B7123216B5A0}" srcOrd="0" destOrd="0" presId="urn:microsoft.com/office/officeart/2005/8/layout/vList2"/>
    <dgm:cxn modelId="{51BC6D6C-B5A3-497D-A62D-5BAD345CA36C}" srcId="{B71412EF-914D-47C9-9FF5-ED9ACAFD7FD0}" destId="{D84756E8-6E61-4BAC-BE46-49CBDFC48FDA}" srcOrd="1" destOrd="0" parTransId="{A254F3F7-D388-4BB2-AC9D-817E124FFEB5}" sibTransId="{2F1CF28A-E66F-42F7-AAF4-972DF0F36729}"/>
    <dgm:cxn modelId="{20D9E952-0089-432D-8D17-AC8535E4B8DB}" type="presOf" srcId="{D84756E8-6E61-4BAC-BE46-49CBDFC48FDA}" destId="{8E1C8117-E6B4-4550-8766-D2FC46101C2E}" srcOrd="0" destOrd="0" presId="urn:microsoft.com/office/officeart/2005/8/layout/vList2"/>
    <dgm:cxn modelId="{FC4722A9-AAFD-46D1-BB3C-F47BE8783E11}" type="presOf" srcId="{B06E825C-4EF8-44FB-B129-0314E44800BC}" destId="{440FBE18-95DA-4819-9ADA-FB21C5C8E0A5}" srcOrd="0" destOrd="0" presId="urn:microsoft.com/office/officeart/2005/8/layout/vList2"/>
    <dgm:cxn modelId="{839696BF-72A7-453C-8157-82108DA08463}" type="presOf" srcId="{ACFA15E9-EC22-4EDF-AD90-719CF0675BAA}" destId="{A8B683EE-22BA-4C93-995F-6DB059DB7C9A}" srcOrd="0" destOrd="0" presId="urn:microsoft.com/office/officeart/2005/8/layout/vList2"/>
    <dgm:cxn modelId="{A6164ACD-DD16-4B66-955D-367D8A240229}" type="presOf" srcId="{B71412EF-914D-47C9-9FF5-ED9ACAFD7FD0}" destId="{0F4E2F17-B6F4-4B9D-8C6B-7C9430295885}" srcOrd="0" destOrd="0" presId="urn:microsoft.com/office/officeart/2005/8/layout/vList2"/>
    <dgm:cxn modelId="{849617F0-7EBF-4FA9-9FBB-BD29895339C8}" srcId="{B71412EF-914D-47C9-9FF5-ED9ACAFD7FD0}" destId="{ACFA15E9-EC22-4EDF-AD90-719CF0675BAA}" srcOrd="3" destOrd="0" parTransId="{E0414D0F-051A-4023-A40B-01FCC1411F69}" sibTransId="{36F2891D-DA2D-4BBE-BCB2-FB1CE5F06C00}"/>
    <dgm:cxn modelId="{762A8DF4-445A-46E4-B2D2-99566D5D36F8}" srcId="{B71412EF-914D-47C9-9FF5-ED9ACAFD7FD0}" destId="{D6C1BC53-512E-466C-BF34-04F8C5350310}" srcOrd="0" destOrd="0" parTransId="{EB4FF249-E508-413B-8AC3-86D7AE2C5DBF}" sibTransId="{494FEF82-5B47-4418-B27B-618AA81400B6}"/>
    <dgm:cxn modelId="{0926A5F7-220A-415C-877C-BAE7886044A8}" srcId="{B71412EF-914D-47C9-9FF5-ED9ACAFD7FD0}" destId="{DC13520D-5A72-4989-920A-9DD4FBAB3864}" srcOrd="2" destOrd="0" parTransId="{1CCA9FC6-92A3-4AAF-BE23-76F23A448898}" sibTransId="{71F4EACF-0F35-4AEE-8EB1-58CFC5708F66}"/>
    <dgm:cxn modelId="{13B7F6CA-E6D0-441C-9EDD-90F6F52AD538}" type="presParOf" srcId="{0F4E2F17-B6F4-4B9D-8C6B-7C9430295885}" destId="{F669AF65-35DB-4391-AFD4-CECBAE4D1A95}" srcOrd="0" destOrd="0" presId="urn:microsoft.com/office/officeart/2005/8/layout/vList2"/>
    <dgm:cxn modelId="{D3492BB4-960F-4356-9279-62569BD5ED29}" type="presParOf" srcId="{0F4E2F17-B6F4-4B9D-8C6B-7C9430295885}" destId="{ACEFAA39-AFE2-4808-944D-1C07D86B2D7C}" srcOrd="1" destOrd="0" presId="urn:microsoft.com/office/officeart/2005/8/layout/vList2"/>
    <dgm:cxn modelId="{55B69A0B-3306-4BF4-8639-24FE165E951E}" type="presParOf" srcId="{0F4E2F17-B6F4-4B9D-8C6B-7C9430295885}" destId="{8E1C8117-E6B4-4550-8766-D2FC46101C2E}" srcOrd="2" destOrd="0" presId="urn:microsoft.com/office/officeart/2005/8/layout/vList2"/>
    <dgm:cxn modelId="{C5BE8C81-5A67-4BB5-AD1A-3510E2F2AB7B}" type="presParOf" srcId="{0F4E2F17-B6F4-4B9D-8C6B-7C9430295885}" destId="{64EA1FDF-50F0-414A-83C0-D566A853B79E}" srcOrd="3" destOrd="0" presId="urn:microsoft.com/office/officeart/2005/8/layout/vList2"/>
    <dgm:cxn modelId="{5C592515-6ABC-4558-BE6C-422D67E44229}" type="presParOf" srcId="{0F4E2F17-B6F4-4B9D-8C6B-7C9430295885}" destId="{A9CBD1F9-524B-4D50-BDFB-B7123216B5A0}" srcOrd="4" destOrd="0" presId="urn:microsoft.com/office/officeart/2005/8/layout/vList2"/>
    <dgm:cxn modelId="{B2DB5E52-CD99-4839-8A68-B629F2D1BDD4}" type="presParOf" srcId="{0F4E2F17-B6F4-4B9D-8C6B-7C9430295885}" destId="{A9720690-64D1-453A-8B30-5E7A746D9A0C}" srcOrd="5" destOrd="0" presId="urn:microsoft.com/office/officeart/2005/8/layout/vList2"/>
    <dgm:cxn modelId="{B620E9BD-8805-4AE5-A8B7-3DB97C81B4F1}" type="presParOf" srcId="{0F4E2F17-B6F4-4B9D-8C6B-7C9430295885}" destId="{A8B683EE-22BA-4C93-995F-6DB059DB7C9A}" srcOrd="6" destOrd="0" presId="urn:microsoft.com/office/officeart/2005/8/layout/vList2"/>
    <dgm:cxn modelId="{5D58F993-27EE-4EE1-853C-35ABDB61890E}" type="presParOf" srcId="{0F4E2F17-B6F4-4B9D-8C6B-7C9430295885}" destId="{AE142A5F-BA88-466B-BBB4-622B9A84837A}" srcOrd="7" destOrd="0" presId="urn:microsoft.com/office/officeart/2005/8/layout/vList2"/>
    <dgm:cxn modelId="{6E00847E-DFD9-462B-8D89-57A58F03A5AC}" type="presParOf" srcId="{0F4E2F17-B6F4-4B9D-8C6B-7C9430295885}" destId="{440FBE18-95DA-4819-9ADA-FB21C5C8E0A5}" srcOrd="8" destOrd="0" presId="urn:microsoft.com/office/officeart/2005/8/layout/vList2"/>
    <dgm:cxn modelId="{E036FCA8-F045-4EA7-BA5F-5D6C3166D1B4}" type="presParOf" srcId="{0F4E2F17-B6F4-4B9D-8C6B-7C9430295885}" destId="{CF5E5959-756C-4835-B291-56A85FC6D1BA}" srcOrd="9" destOrd="0" presId="urn:microsoft.com/office/officeart/2005/8/layout/vList2"/>
    <dgm:cxn modelId="{EA221EE6-BA6E-48BA-BC05-1D2932DEF009}" type="presParOf" srcId="{0F4E2F17-B6F4-4B9D-8C6B-7C9430295885}" destId="{063D11CD-9721-44D6-A679-F5E23E770A7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9F9FB-6366-4BD1-BCC4-F83B3B6F5052}">
      <dsp:nvSpPr>
        <dsp:cNvPr id="0" name=""/>
        <dsp:cNvSpPr/>
      </dsp:nvSpPr>
      <dsp:spPr>
        <a:xfrm>
          <a:off x="0" y="2033"/>
          <a:ext cx="6266011" cy="103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F1C04-329D-4549-BE40-529014C49A2C}">
      <dsp:nvSpPr>
        <dsp:cNvPr id="0" name=""/>
        <dsp:cNvSpPr/>
      </dsp:nvSpPr>
      <dsp:spPr>
        <a:xfrm>
          <a:off x="311764" y="233924"/>
          <a:ext cx="566845" cy="566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696AD8-785A-4C8E-A27F-BD6021388C9D}">
      <dsp:nvSpPr>
        <dsp:cNvPr id="0" name=""/>
        <dsp:cNvSpPr/>
      </dsp:nvSpPr>
      <dsp:spPr>
        <a:xfrm>
          <a:off x="1190374" y="2033"/>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889000">
            <a:lnSpc>
              <a:spcPct val="90000"/>
            </a:lnSpc>
            <a:spcBef>
              <a:spcPct val="0"/>
            </a:spcBef>
            <a:spcAft>
              <a:spcPct val="35000"/>
            </a:spcAft>
            <a:buNone/>
          </a:pPr>
          <a:r>
            <a:rPr lang="en-US" sz="2000" b="1" kern="1200"/>
            <a:t>Hausdorff</a:t>
          </a:r>
          <a:r>
            <a:rPr lang="en-GB" sz="2000" b="1" kern="1200"/>
            <a:t> distance: </a:t>
          </a:r>
          <a:r>
            <a:rPr lang="en-GB" sz="2000" kern="1200"/>
            <a:t>For any A, B ∈ H(X), distance between A and B is given by h(A, B) = max{d(A, B), d(B,A)}</a:t>
          </a:r>
          <a:endParaRPr lang="en-US" sz="2000" kern="1200"/>
        </a:p>
      </dsp:txBody>
      <dsp:txXfrm>
        <a:off x="1190374" y="2033"/>
        <a:ext cx="5075636" cy="1030627"/>
      </dsp:txXfrm>
    </dsp:sp>
    <dsp:sp modelId="{EA586DD8-5BA7-4885-925F-F64FDCDBDAA2}">
      <dsp:nvSpPr>
        <dsp:cNvPr id="0" name=""/>
        <dsp:cNvSpPr/>
      </dsp:nvSpPr>
      <dsp:spPr>
        <a:xfrm>
          <a:off x="0" y="1290317"/>
          <a:ext cx="6266011" cy="103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59BAB-BCDE-4245-8222-4B3168617004}">
      <dsp:nvSpPr>
        <dsp:cNvPr id="0" name=""/>
        <dsp:cNvSpPr/>
      </dsp:nvSpPr>
      <dsp:spPr>
        <a:xfrm>
          <a:off x="311764" y="1522208"/>
          <a:ext cx="566845" cy="566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BC347E-A745-4D44-8265-2FCE89E9F658}">
      <dsp:nvSpPr>
        <dsp:cNvPr id="0" name=""/>
        <dsp:cNvSpPr/>
      </dsp:nvSpPr>
      <dsp:spPr>
        <a:xfrm>
          <a:off x="1190374" y="1290317"/>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889000">
            <a:lnSpc>
              <a:spcPct val="90000"/>
            </a:lnSpc>
            <a:spcBef>
              <a:spcPct val="0"/>
            </a:spcBef>
            <a:spcAft>
              <a:spcPct val="35000"/>
            </a:spcAft>
            <a:buNone/>
          </a:pPr>
          <a:r>
            <a:rPr lang="en-GB" sz="2000" b="1" kern="1200"/>
            <a:t>Fixed Points: </a:t>
          </a:r>
          <a:r>
            <a:rPr lang="en-GB" sz="2000" kern="1200"/>
            <a:t>The points which does not change during transformation between iterations.</a:t>
          </a:r>
          <a:endParaRPr lang="en-US" sz="2000" kern="1200"/>
        </a:p>
      </dsp:txBody>
      <dsp:txXfrm>
        <a:off x="1190374" y="1290317"/>
        <a:ext cx="5075636" cy="1030627"/>
      </dsp:txXfrm>
    </dsp:sp>
    <dsp:sp modelId="{2A67F217-7BEB-4428-A0DA-F2E91BA8E45C}">
      <dsp:nvSpPr>
        <dsp:cNvPr id="0" name=""/>
        <dsp:cNvSpPr/>
      </dsp:nvSpPr>
      <dsp:spPr>
        <a:xfrm>
          <a:off x="0" y="2578601"/>
          <a:ext cx="6266011" cy="10306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4F33D-3977-4A50-9CDF-4FFEA19E2F00}">
      <dsp:nvSpPr>
        <dsp:cNvPr id="0" name=""/>
        <dsp:cNvSpPr/>
      </dsp:nvSpPr>
      <dsp:spPr>
        <a:xfrm>
          <a:off x="311764" y="2810493"/>
          <a:ext cx="566845" cy="566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E9B17E-E7BD-4D49-BA9B-6ECEC2A30CB5}">
      <dsp:nvSpPr>
        <dsp:cNvPr id="0" name=""/>
        <dsp:cNvSpPr/>
      </dsp:nvSpPr>
      <dsp:spPr>
        <a:xfrm>
          <a:off x="1190374" y="2578601"/>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889000">
            <a:lnSpc>
              <a:spcPct val="90000"/>
            </a:lnSpc>
            <a:spcBef>
              <a:spcPct val="0"/>
            </a:spcBef>
            <a:spcAft>
              <a:spcPct val="35000"/>
            </a:spcAft>
            <a:buNone/>
          </a:pPr>
          <a:r>
            <a:rPr lang="en-GB" sz="2000" b="1" kern="1200"/>
            <a:t>IFS: </a:t>
          </a:r>
          <a:r>
            <a:rPr lang="en-GB" sz="2000" kern="1200"/>
            <a:t>finite set of contraction mappings wk: X → X, having contractivity factors sk,</a:t>
          </a:r>
          <a:endParaRPr lang="en-US" sz="2000" kern="1200"/>
        </a:p>
      </dsp:txBody>
      <dsp:txXfrm>
        <a:off x="1190374" y="2578601"/>
        <a:ext cx="5075636" cy="1030627"/>
      </dsp:txXfrm>
    </dsp:sp>
    <dsp:sp modelId="{D0677615-995A-4F9E-A839-604E67B0474D}">
      <dsp:nvSpPr>
        <dsp:cNvPr id="0" name=""/>
        <dsp:cNvSpPr/>
      </dsp:nvSpPr>
      <dsp:spPr>
        <a:xfrm>
          <a:off x="0" y="3866886"/>
          <a:ext cx="6266011" cy="10306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8230E-A550-4AAF-AFAA-BA5ABF26290F}">
      <dsp:nvSpPr>
        <dsp:cNvPr id="0" name=""/>
        <dsp:cNvSpPr/>
      </dsp:nvSpPr>
      <dsp:spPr>
        <a:xfrm>
          <a:off x="311764" y="4098777"/>
          <a:ext cx="566845" cy="5668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96551-1A8C-4CED-AEBC-A955AE056663}">
      <dsp:nvSpPr>
        <dsp:cNvPr id="0" name=""/>
        <dsp:cNvSpPr/>
      </dsp:nvSpPr>
      <dsp:spPr>
        <a:xfrm>
          <a:off x="1190374" y="3866886"/>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889000">
            <a:lnSpc>
              <a:spcPct val="90000"/>
            </a:lnSpc>
            <a:spcBef>
              <a:spcPct val="0"/>
            </a:spcBef>
            <a:spcAft>
              <a:spcPct val="35000"/>
            </a:spcAft>
            <a:buNone/>
          </a:pPr>
          <a:r>
            <a:rPr lang="en-GB" sz="2000" b="1" kern="1200"/>
            <a:t>Attractor of IFS: </a:t>
          </a:r>
          <a:r>
            <a:rPr lang="en-GB" sz="2000" kern="1200"/>
            <a:t>The set of fixed points for the iterator which would remain during infinite-th iteration.</a:t>
          </a:r>
          <a:endParaRPr lang="en-US" sz="2000" kern="1200"/>
        </a:p>
      </dsp:txBody>
      <dsp:txXfrm>
        <a:off x="1190374" y="3866886"/>
        <a:ext cx="5075636" cy="1030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DF0FE-BC9E-422B-A82D-153FA22189EB}">
      <dsp:nvSpPr>
        <dsp:cNvPr id="0" name=""/>
        <dsp:cNvSpPr/>
      </dsp:nvSpPr>
      <dsp:spPr>
        <a:xfrm>
          <a:off x="0" y="52116"/>
          <a:ext cx="6266011" cy="91759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N-Reptiles with holes can be generated for all N&gt;=4.</a:t>
          </a:r>
          <a:endParaRPr lang="en-US" sz="1800" kern="1200"/>
        </a:p>
      </dsp:txBody>
      <dsp:txXfrm>
        <a:off x="44793" y="96909"/>
        <a:ext cx="6176425" cy="828004"/>
      </dsp:txXfrm>
    </dsp:sp>
    <dsp:sp modelId="{828AE7DD-233E-44C6-B193-B29B56601F05}">
      <dsp:nvSpPr>
        <dsp:cNvPr id="0" name=""/>
        <dsp:cNvSpPr/>
      </dsp:nvSpPr>
      <dsp:spPr>
        <a:xfrm>
          <a:off x="0" y="1021547"/>
          <a:ext cx="6266011" cy="917590"/>
        </a:xfrm>
        <a:prstGeom prst="roundRect">
          <a:avLst/>
        </a:prstGeom>
        <a:gradFill rotWithShape="0">
          <a:gsLst>
            <a:gs pos="0">
              <a:schemeClr val="accent5">
                <a:hueOff val="-209966"/>
                <a:satOff val="11412"/>
                <a:lumOff val="-2108"/>
                <a:alphaOff val="0"/>
                <a:tint val="96000"/>
                <a:lumMod val="104000"/>
              </a:schemeClr>
            </a:gs>
            <a:gs pos="100000">
              <a:schemeClr val="accent5">
                <a:hueOff val="-209966"/>
                <a:satOff val="11412"/>
                <a:lumOff val="-210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Holes inside may be countable or uncountable.</a:t>
          </a:r>
          <a:endParaRPr lang="en-US" sz="1800" kern="1200"/>
        </a:p>
      </dsp:txBody>
      <dsp:txXfrm>
        <a:off x="44793" y="1066340"/>
        <a:ext cx="6176425" cy="828004"/>
      </dsp:txXfrm>
    </dsp:sp>
    <dsp:sp modelId="{37B49242-2086-49EF-9279-8702D1BA8DB3}">
      <dsp:nvSpPr>
        <dsp:cNvPr id="0" name=""/>
        <dsp:cNvSpPr/>
      </dsp:nvSpPr>
      <dsp:spPr>
        <a:xfrm>
          <a:off x="0" y="1990978"/>
          <a:ext cx="6266011" cy="917590"/>
        </a:xfrm>
        <a:prstGeom prst="roundRect">
          <a:avLst/>
        </a:prstGeom>
        <a:gradFill rotWithShape="0">
          <a:gsLst>
            <a:gs pos="0">
              <a:schemeClr val="accent5">
                <a:hueOff val="-419932"/>
                <a:satOff val="22824"/>
                <a:lumOff val="-4216"/>
                <a:alphaOff val="0"/>
                <a:tint val="96000"/>
                <a:lumMod val="104000"/>
              </a:schemeClr>
            </a:gs>
            <a:gs pos="100000">
              <a:schemeClr val="accent5">
                <a:hueOff val="-419932"/>
                <a:satOff val="22824"/>
                <a:lumOff val="-421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creation of IFS for the reptiles is the most important step.</a:t>
          </a:r>
          <a:endParaRPr lang="en-US" sz="1800" kern="1200"/>
        </a:p>
      </dsp:txBody>
      <dsp:txXfrm>
        <a:off x="44793" y="2035771"/>
        <a:ext cx="6176425" cy="828004"/>
      </dsp:txXfrm>
    </dsp:sp>
    <dsp:sp modelId="{9FAFD418-8608-4BBD-982A-0C77D443D596}">
      <dsp:nvSpPr>
        <dsp:cNvPr id="0" name=""/>
        <dsp:cNvSpPr/>
      </dsp:nvSpPr>
      <dsp:spPr>
        <a:xfrm>
          <a:off x="0" y="2960408"/>
          <a:ext cx="6266011" cy="917590"/>
        </a:xfrm>
        <a:prstGeom prst="roundRect">
          <a:avLst/>
        </a:prstGeom>
        <a:gradFill rotWithShape="0">
          <a:gsLst>
            <a:gs pos="0">
              <a:schemeClr val="accent5">
                <a:hueOff val="-629899"/>
                <a:satOff val="34235"/>
                <a:lumOff val="-6324"/>
                <a:alphaOff val="0"/>
                <a:tint val="96000"/>
                <a:lumMod val="104000"/>
              </a:schemeClr>
            </a:gs>
            <a:gs pos="100000">
              <a:schemeClr val="accent5">
                <a:hueOff val="-629899"/>
                <a:satOff val="34235"/>
                <a:lumOff val="-632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There can be 3D reptiles with holes, but our project is confined to 2D reptiles only.</a:t>
          </a:r>
          <a:endParaRPr lang="en-US" sz="1800" kern="1200"/>
        </a:p>
      </dsp:txBody>
      <dsp:txXfrm>
        <a:off x="44793" y="3005201"/>
        <a:ext cx="6176425" cy="828004"/>
      </dsp:txXfrm>
    </dsp:sp>
    <dsp:sp modelId="{6587EA74-5836-4F16-947D-F31E42DE1524}">
      <dsp:nvSpPr>
        <dsp:cNvPr id="0" name=""/>
        <dsp:cNvSpPr/>
      </dsp:nvSpPr>
      <dsp:spPr>
        <a:xfrm>
          <a:off x="0" y="3929839"/>
          <a:ext cx="6266011" cy="917590"/>
        </a:xfrm>
        <a:prstGeom prst="roundRect">
          <a:avLst/>
        </a:prstGeom>
        <a:gradFill rotWithShape="0">
          <a:gsLst>
            <a:gs pos="0">
              <a:schemeClr val="accent5">
                <a:hueOff val="-839865"/>
                <a:satOff val="45647"/>
                <a:lumOff val="-8432"/>
                <a:alphaOff val="0"/>
                <a:tint val="96000"/>
                <a:lumMod val="104000"/>
              </a:schemeClr>
            </a:gs>
            <a:gs pos="100000">
              <a:schemeClr val="accent5">
                <a:hueOff val="-839865"/>
                <a:satOff val="45647"/>
                <a:lumOff val="-843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All the reptiles mentioned in this paper are made with reflection of tiles, but researches is being done for creating n-reptiles with holes without the reflections.</a:t>
          </a:r>
          <a:endParaRPr lang="en-US" sz="1800" kern="1200"/>
        </a:p>
      </dsp:txBody>
      <dsp:txXfrm>
        <a:off x="44793" y="3974632"/>
        <a:ext cx="6176425" cy="828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9AF65-35DB-4391-AFD4-CECBAE4D1A95}">
      <dsp:nvSpPr>
        <dsp:cNvPr id="0" name=""/>
        <dsp:cNvSpPr/>
      </dsp:nvSpPr>
      <dsp:spPr>
        <a:xfrm>
          <a:off x="0" y="510250"/>
          <a:ext cx="6266011" cy="60810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Jordan, F., &amp; Ngai, S. M. (2005). Reptiles with holes. </a:t>
          </a:r>
          <a:r>
            <a:rPr lang="en-US" sz="1600" i="1" kern="1200"/>
            <a:t>Proceedings of the Edinburgh Mathematical Society</a:t>
          </a:r>
          <a:r>
            <a:rPr lang="en-US" sz="1600" kern="1200"/>
            <a:t>, </a:t>
          </a:r>
          <a:r>
            <a:rPr lang="en-US" sz="1600" i="1" kern="1200"/>
            <a:t>48</a:t>
          </a:r>
          <a:r>
            <a:rPr lang="en-US" sz="1600" kern="1200"/>
            <a:t>(3), 651-671.</a:t>
          </a:r>
          <a:endParaRPr lang="en-US" sz="1600" kern="1200" dirty="0"/>
        </a:p>
      </dsp:txBody>
      <dsp:txXfrm>
        <a:off x="29685" y="539935"/>
        <a:ext cx="6206641" cy="548737"/>
      </dsp:txXfrm>
    </dsp:sp>
    <dsp:sp modelId="{8E1C8117-E6B4-4550-8766-D2FC46101C2E}">
      <dsp:nvSpPr>
        <dsp:cNvPr id="0" name=""/>
        <dsp:cNvSpPr/>
      </dsp:nvSpPr>
      <dsp:spPr>
        <a:xfrm>
          <a:off x="0" y="1164438"/>
          <a:ext cx="6266011" cy="608107"/>
        </a:xfrm>
        <a:prstGeom prst="roundRect">
          <a:avLst/>
        </a:prstGeom>
        <a:gradFill rotWithShape="0">
          <a:gsLst>
            <a:gs pos="0">
              <a:schemeClr val="accent2">
                <a:hueOff val="-32638"/>
                <a:satOff val="-1886"/>
                <a:lumOff val="2588"/>
                <a:alphaOff val="0"/>
                <a:tint val="96000"/>
                <a:lumMod val="104000"/>
              </a:schemeClr>
            </a:gs>
            <a:gs pos="100000">
              <a:schemeClr val="accent2">
                <a:hueOff val="-32638"/>
                <a:satOff val="-1886"/>
                <a:lumOff val="258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Christoph </a:t>
          </a:r>
          <a:r>
            <a:rPr lang="en-US" sz="1600" kern="1200" dirty="0" err="1"/>
            <a:t>Bandt</a:t>
          </a:r>
          <a:r>
            <a:rPr lang="en-US" sz="1600" kern="1200" dirty="0"/>
            <a:t>, Dmitry </a:t>
          </a:r>
          <a:r>
            <a:rPr lang="en-US" sz="1600" kern="1200" dirty="0" err="1"/>
            <a:t>Mekhontsev</a:t>
          </a:r>
          <a:r>
            <a:rPr lang="en-US" sz="1600" kern="1200" dirty="0"/>
            <a:t> and Andrei </a:t>
          </a:r>
          <a:r>
            <a:rPr lang="en-US" sz="1600" kern="1200" dirty="0" err="1"/>
            <a:t>Tetenov</a:t>
          </a:r>
          <a:r>
            <a:rPr lang="en-US" sz="1600" kern="1200" dirty="0"/>
            <a:t>, A single fractal pinwheel tile, Proc. Amer. Math. Soc. 146 (2018), 1271–1285. </a:t>
          </a:r>
        </a:p>
      </dsp:txBody>
      <dsp:txXfrm>
        <a:off x="29685" y="1194123"/>
        <a:ext cx="6206641" cy="548737"/>
      </dsp:txXfrm>
    </dsp:sp>
    <dsp:sp modelId="{A9CBD1F9-524B-4D50-BDFB-B7123216B5A0}">
      <dsp:nvSpPr>
        <dsp:cNvPr id="0" name=""/>
        <dsp:cNvSpPr/>
      </dsp:nvSpPr>
      <dsp:spPr>
        <a:xfrm>
          <a:off x="0" y="1818626"/>
          <a:ext cx="6266011" cy="608107"/>
        </a:xfrm>
        <a:prstGeom prst="roundRect">
          <a:avLst/>
        </a:prstGeom>
        <a:gradFill rotWithShape="0">
          <a:gsLst>
            <a:gs pos="0">
              <a:schemeClr val="accent2">
                <a:hueOff val="-65276"/>
                <a:satOff val="-3773"/>
                <a:lumOff val="5176"/>
                <a:alphaOff val="0"/>
                <a:tint val="96000"/>
                <a:lumMod val="104000"/>
              </a:schemeClr>
            </a:gs>
            <a:gs pos="100000">
              <a:schemeClr val="accent2">
                <a:hueOff val="-65276"/>
                <a:satOff val="-3773"/>
                <a:lumOff val="517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Husain, Akhlaq, et al. "Fractal rep tiles of ℝ2 and ℝ3 using integer matrices." </a:t>
          </a:r>
          <a:r>
            <a:rPr lang="en-US" sz="1600" b="0" i="1" kern="1200"/>
            <a:t>Fractals</a:t>
          </a:r>
          <a:r>
            <a:rPr lang="en-US" sz="1600" b="0" i="0" kern="1200"/>
            <a:t> (2020).</a:t>
          </a:r>
          <a:endParaRPr lang="en-US" sz="1600" kern="1200"/>
        </a:p>
      </dsp:txBody>
      <dsp:txXfrm>
        <a:off x="29685" y="1848311"/>
        <a:ext cx="6206641" cy="548737"/>
      </dsp:txXfrm>
    </dsp:sp>
    <dsp:sp modelId="{A8B683EE-22BA-4C93-995F-6DB059DB7C9A}">
      <dsp:nvSpPr>
        <dsp:cNvPr id="0" name=""/>
        <dsp:cNvSpPr/>
      </dsp:nvSpPr>
      <dsp:spPr>
        <a:xfrm>
          <a:off x="0" y="2472813"/>
          <a:ext cx="6266011" cy="608107"/>
        </a:xfrm>
        <a:prstGeom prst="roundRect">
          <a:avLst/>
        </a:prstGeom>
        <a:gradFill rotWithShape="0">
          <a:gsLst>
            <a:gs pos="0">
              <a:schemeClr val="accent2">
                <a:hueOff val="-97914"/>
                <a:satOff val="-5659"/>
                <a:lumOff val="7765"/>
                <a:alphaOff val="0"/>
                <a:tint val="96000"/>
                <a:lumMod val="104000"/>
              </a:schemeClr>
            </a:gs>
            <a:gs pos="100000">
              <a:schemeClr val="accent2">
                <a:hueOff val="-97914"/>
                <a:satOff val="-5659"/>
                <a:lumOff val="776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Christoph Bandt and Dmitry Mekhontsev, Elementary fractal geometry. New relatives of the Sierpinski gasket, ´ Chaos 28 063104 (2018).</a:t>
          </a:r>
        </a:p>
      </dsp:txBody>
      <dsp:txXfrm>
        <a:off x="29685" y="2502498"/>
        <a:ext cx="6206641" cy="548737"/>
      </dsp:txXfrm>
    </dsp:sp>
    <dsp:sp modelId="{440FBE18-95DA-4819-9ADA-FB21C5C8E0A5}">
      <dsp:nvSpPr>
        <dsp:cNvPr id="0" name=""/>
        <dsp:cNvSpPr/>
      </dsp:nvSpPr>
      <dsp:spPr>
        <a:xfrm>
          <a:off x="0" y="3127001"/>
          <a:ext cx="6266011" cy="608107"/>
        </a:xfrm>
        <a:prstGeom prst="roundRect">
          <a:avLst/>
        </a:prstGeom>
        <a:gradFill rotWithShape="0">
          <a:gsLst>
            <a:gs pos="0">
              <a:schemeClr val="accent2">
                <a:hueOff val="-130552"/>
                <a:satOff val="-7546"/>
                <a:lumOff val="10353"/>
                <a:alphaOff val="0"/>
                <a:tint val="96000"/>
                <a:lumMod val="104000"/>
              </a:schemeClr>
            </a:gs>
            <a:gs pos="100000">
              <a:schemeClr val="accent2">
                <a:hueOff val="-130552"/>
                <a:satOff val="-7546"/>
                <a:lumOff val="10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Dmitry Mekhontsev, IFStile v1.7.4.4 (2018), </a:t>
          </a:r>
          <a:r>
            <a:rPr lang="en-US" sz="1600" u="sng" kern="1200">
              <a:hlinkClick xmlns:r="http://schemas.openxmlformats.org/officeDocument/2006/relationships" r:id="rId1"/>
            </a:rPr>
            <a:t>http://ifstile.com</a:t>
          </a:r>
          <a:endParaRPr lang="en-US" sz="1600" kern="1200"/>
        </a:p>
      </dsp:txBody>
      <dsp:txXfrm>
        <a:off x="29685" y="3156686"/>
        <a:ext cx="6206641" cy="548737"/>
      </dsp:txXfrm>
    </dsp:sp>
    <dsp:sp modelId="{063D11CD-9721-44D6-A679-F5E23E770A7C}">
      <dsp:nvSpPr>
        <dsp:cNvPr id="0" name=""/>
        <dsp:cNvSpPr/>
      </dsp:nvSpPr>
      <dsp:spPr>
        <a:xfrm>
          <a:off x="0" y="3781188"/>
          <a:ext cx="6266011" cy="608107"/>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Branko</a:t>
          </a:r>
          <a:r>
            <a:rPr lang="en-US" sz="1600" kern="1200" dirty="0"/>
            <a:t> </a:t>
          </a:r>
          <a:r>
            <a:rPr lang="en-US" sz="1600" kern="1200" dirty="0" err="1"/>
            <a:t>Grunbaum</a:t>
          </a:r>
          <a:r>
            <a:rPr lang="en-US" sz="1600" kern="1200" dirty="0"/>
            <a:t> and G.C. Shephard, ¨ Patterns and </a:t>
          </a:r>
          <a:r>
            <a:rPr lang="en-US" sz="1600" kern="1200" dirty="0" err="1"/>
            <a:t>Tilings</a:t>
          </a:r>
          <a:r>
            <a:rPr lang="en-US" sz="1600" kern="1200" dirty="0"/>
            <a:t>, Freeman, New York, 1987.</a:t>
          </a:r>
        </a:p>
      </dsp:txBody>
      <dsp:txXfrm>
        <a:off x="29685" y="3810873"/>
        <a:ext cx="6206641" cy="5487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gi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gif"/><Relationship Id="rId4" Type="http://schemas.openxmlformats.org/officeDocument/2006/relationships/image" Target="../media/image22.gi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indoor, close&#10;&#10;Description automatically generated">
            <a:extLst>
              <a:ext uri="{FF2B5EF4-FFF2-40B4-BE49-F238E27FC236}">
                <a16:creationId xmlns:a16="http://schemas.microsoft.com/office/drawing/2014/main" id="{796A86CF-9CAE-402B-AACF-5AC504A290CE}"/>
              </a:ext>
            </a:extLst>
          </p:cNvPr>
          <p:cNvPicPr>
            <a:picLocks noChangeAspect="1"/>
          </p:cNvPicPr>
          <p:nvPr/>
        </p:nvPicPr>
        <p:blipFill rotWithShape="1">
          <a:blip r:embed="rId4"/>
          <a:srcRect l="15999" r="15307"/>
          <a:stretch/>
        </p:blipFill>
        <p:spPr>
          <a:xfrm>
            <a:off x="4654297" y="10"/>
            <a:ext cx="7537704" cy="6857990"/>
          </a:xfrm>
          <a:prstGeom prst="rect">
            <a:avLst/>
          </a:prstGeom>
        </p:spPr>
      </p:pic>
      <p:sp>
        <p:nvSpPr>
          <p:cNvPr id="14" name="Title 1">
            <a:extLst>
              <a:ext uri="{FF2B5EF4-FFF2-40B4-BE49-F238E27FC236}">
                <a16:creationId xmlns:a16="http://schemas.microsoft.com/office/drawing/2014/main" id="{D7C982DC-E800-450E-9D3E-25644411579A}"/>
              </a:ext>
            </a:extLst>
          </p:cNvPr>
          <p:cNvSpPr txBox="1">
            <a:spLocks/>
          </p:cNvSpPr>
          <p:nvPr/>
        </p:nvSpPr>
        <p:spPr>
          <a:xfrm>
            <a:off x="-120855" y="297471"/>
            <a:ext cx="4896008" cy="297182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Calibri Light" panose="020F0302020204030204" pitchFamily="34" charset="0"/>
                <a:cs typeface="Calibri Light" panose="020F0302020204030204" pitchFamily="34" charset="0"/>
              </a:rPr>
              <a:t>INTRODUCTION TO FRACTALS</a:t>
            </a:r>
            <a:br>
              <a:rPr lang="en-US" sz="3200" b="1" dirty="0">
                <a:latin typeface="Calibri Light" panose="020F0302020204030204" pitchFamily="34" charset="0"/>
                <a:cs typeface="Calibri Light" panose="020F0302020204030204" pitchFamily="34" charset="0"/>
              </a:rPr>
            </a:br>
            <a:r>
              <a:rPr lang="en-US" sz="3200" b="1" dirty="0">
                <a:latin typeface="Calibri Light" panose="020F0302020204030204" pitchFamily="34" charset="0"/>
                <a:cs typeface="Calibri Light" panose="020F0302020204030204" pitchFamily="34" charset="0"/>
              </a:rPr>
              <a:t>BML Munjal University</a:t>
            </a:r>
          </a:p>
          <a:p>
            <a:r>
              <a:rPr lang="en-US" sz="3200" b="1" dirty="0">
                <a:latin typeface="Calibri Light" panose="020F0302020204030204" pitchFamily="34" charset="0"/>
                <a:cs typeface="Calibri Light" panose="020F0302020204030204" pitchFamily="34" charset="0"/>
              </a:rPr>
              <a:t>Project Work Presentation:</a:t>
            </a:r>
            <a:br>
              <a:rPr lang="en-US" sz="3200" b="1" dirty="0">
                <a:latin typeface="Calibri Light" panose="020F0302020204030204" pitchFamily="34" charset="0"/>
                <a:cs typeface="Calibri Light" panose="020F0302020204030204" pitchFamily="34" charset="0"/>
              </a:rPr>
            </a:br>
            <a:r>
              <a:rPr lang="en-US" sz="2800" dirty="0">
                <a:solidFill>
                  <a:srgbClr val="FFFF00"/>
                </a:solidFill>
                <a:effectLst/>
                <a:latin typeface="Calibri Light" panose="020F0302020204030204" pitchFamily="34" charset="0"/>
                <a:ea typeface="Calibri" panose="020F0502020204030204" pitchFamily="34" charset="0"/>
                <a:cs typeface="Calibri Light" panose="020F0302020204030204" pitchFamily="34" charset="0"/>
              </a:rPr>
              <a:t>Generating Fractal Reptiles With Holes</a:t>
            </a:r>
          </a:p>
          <a:p>
            <a:endParaRPr lang="en-US" sz="3200" b="1" i="1" dirty="0">
              <a:latin typeface="Calibri Light" panose="020F0302020204030204" pitchFamily="34" charset="0"/>
              <a:cs typeface="Calibri Light" panose="020F0302020204030204" pitchFamily="34" charset="0"/>
            </a:endParaRPr>
          </a:p>
        </p:txBody>
      </p:sp>
      <p:sp>
        <p:nvSpPr>
          <p:cNvPr id="15" name="TextBox 14">
            <a:extLst>
              <a:ext uri="{FF2B5EF4-FFF2-40B4-BE49-F238E27FC236}">
                <a16:creationId xmlns:a16="http://schemas.microsoft.com/office/drawing/2014/main" id="{E959EAF2-7FCA-475C-95B9-F019437EB37A}"/>
              </a:ext>
            </a:extLst>
          </p:cNvPr>
          <p:cNvSpPr txBox="1"/>
          <p:nvPr/>
        </p:nvSpPr>
        <p:spPr>
          <a:xfrm>
            <a:off x="-471907" y="4103320"/>
            <a:ext cx="5247060" cy="1569660"/>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Team-01</a:t>
            </a:r>
          </a:p>
          <a:p>
            <a:pPr algn="ctr"/>
            <a:r>
              <a:rPr lang="en-US" sz="2400" dirty="0">
                <a:latin typeface="Calibri Light" panose="020F0302020204030204" pitchFamily="34" charset="0"/>
                <a:cs typeface="Calibri Light" panose="020F0302020204030204" pitchFamily="34" charset="0"/>
              </a:rPr>
              <a:t>Indradhar Paka</a:t>
            </a:r>
          </a:p>
          <a:p>
            <a:pPr algn="ctr"/>
            <a:r>
              <a:rPr lang="en-US" sz="2400" dirty="0" err="1">
                <a:latin typeface="Calibri Light" panose="020F0302020204030204" pitchFamily="34" charset="0"/>
                <a:cs typeface="Calibri Light" panose="020F0302020204030204" pitchFamily="34" charset="0"/>
              </a:rPr>
              <a:t>Kosana</a:t>
            </a:r>
            <a:r>
              <a:rPr lang="en-US" sz="2400" dirty="0">
                <a:latin typeface="Calibri Light" panose="020F0302020204030204" pitchFamily="34" charset="0"/>
                <a:cs typeface="Calibri Light" panose="020F0302020204030204" pitchFamily="34" charset="0"/>
              </a:rPr>
              <a:t> Sai Venkata Pavan Kumar</a:t>
            </a:r>
          </a:p>
          <a:p>
            <a:pPr algn="ct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465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B3AD93-C536-4BBC-85A3-D2B7A1313AC3}"/>
              </a:ext>
            </a:extLst>
          </p:cNvPr>
          <p:cNvSpPr>
            <a:spLocks noGrp="1"/>
          </p:cNvSpPr>
          <p:nvPr>
            <p:ph type="title"/>
          </p:nvPr>
        </p:nvSpPr>
        <p:spPr>
          <a:xfrm>
            <a:off x="913794" y="609599"/>
            <a:ext cx="2799465" cy="5273675"/>
          </a:xfrm>
        </p:spPr>
        <p:txBody>
          <a:bodyPr vert="horz" lIns="91440" tIns="45720" rIns="91440" bIns="45720" rtlCol="0" anchor="ctr">
            <a:normAutofit/>
          </a:bodyPr>
          <a:lstStyle/>
          <a:p>
            <a:pPr algn="l"/>
            <a:r>
              <a:rPr lang="en-US" sz="4000"/>
              <a:t>References</a:t>
            </a:r>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extBox 2">
            <a:extLst>
              <a:ext uri="{FF2B5EF4-FFF2-40B4-BE49-F238E27FC236}">
                <a16:creationId xmlns:a16="http://schemas.microsoft.com/office/drawing/2014/main" id="{70F9BE78-079F-490B-8455-3E5CCC5D0B77}"/>
              </a:ext>
            </a:extLst>
          </p:cNvPr>
          <p:cNvGraphicFramePr/>
          <p:nvPr>
            <p:extLst>
              <p:ext uri="{D42A27DB-BD31-4B8C-83A1-F6EECF244321}">
                <p14:modId xmlns:p14="http://schemas.microsoft.com/office/powerpoint/2010/main" val="394282154"/>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39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B065-04A1-46DE-A654-B97790EF5292}"/>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C9E37D77-C84D-4876-9BCC-DC629394B658}"/>
              </a:ext>
            </a:extLst>
          </p:cNvPr>
          <p:cNvSpPr>
            <a:spLocks noGrp="1"/>
          </p:cNvSpPr>
          <p:nvPr>
            <p:ph idx="1"/>
          </p:nvPr>
        </p:nvSpPr>
        <p:spPr/>
        <p:txBody>
          <a:bodyPr/>
          <a:lstStyle/>
          <a:p>
            <a:r>
              <a:rPr lang="en-US" dirty="0"/>
              <a:t>To: </a:t>
            </a:r>
            <a:r>
              <a:rPr lang="en-US" b="1" dirty="0"/>
              <a:t>Prof. Dr. </a:t>
            </a:r>
            <a:r>
              <a:rPr lang="en-US" b="1" dirty="0" err="1"/>
              <a:t>Akhlaq</a:t>
            </a:r>
            <a:r>
              <a:rPr lang="en-US" b="1" dirty="0"/>
              <a:t> Husain</a:t>
            </a:r>
          </a:p>
          <a:p>
            <a:endParaRPr lang="en-US" dirty="0"/>
          </a:p>
          <a:p>
            <a:r>
              <a:rPr lang="en-US" dirty="0"/>
              <a:t>Thank you for all that you did for us in learning the concepts of Fractals in these difficult days! We really enjoyed your class and was excited to come to class every day. We are very thankful for passionate professors like you! Thank you for a wonderful semester.</a:t>
            </a:r>
          </a:p>
          <a:p>
            <a:pPr marL="36900" indent="0" algn="r">
              <a:buNone/>
            </a:pPr>
            <a:r>
              <a:rPr lang="en-US" dirty="0"/>
              <a:t>From: Group-01</a:t>
            </a:r>
          </a:p>
        </p:txBody>
      </p:sp>
      <p:pic>
        <p:nvPicPr>
          <p:cNvPr id="2060" name="Picture 12">
            <a:extLst>
              <a:ext uri="{FF2B5EF4-FFF2-40B4-BE49-F238E27FC236}">
                <a16:creationId xmlns:a16="http://schemas.microsoft.com/office/drawing/2014/main" id="{79804A1D-A404-4507-9360-9E3B8E17D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536" y="2487461"/>
            <a:ext cx="706676" cy="70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3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494CF9-C498-4D14-9A67-8DBD2A667556}"/>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a:t>Thank You</a:t>
            </a:r>
          </a:p>
        </p:txBody>
      </p:sp>
    </p:spTree>
    <p:extLst>
      <p:ext uri="{BB962C8B-B14F-4D97-AF65-F5344CB8AC3E}">
        <p14:creationId xmlns:p14="http://schemas.microsoft.com/office/powerpoint/2010/main" val="12783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1F488-0C15-4FCC-913E-90230519747E}"/>
              </a:ext>
            </a:extLst>
          </p:cNvPr>
          <p:cNvSpPr>
            <a:spLocks noGrp="1"/>
          </p:cNvSpPr>
          <p:nvPr>
            <p:ph type="title"/>
          </p:nvPr>
        </p:nvSpPr>
        <p:spPr>
          <a:xfrm>
            <a:off x="913795" y="609600"/>
            <a:ext cx="6003053" cy="1373310"/>
          </a:xfrm>
        </p:spPr>
        <p:txBody>
          <a:bodyPr>
            <a:normAutofit/>
          </a:bodyPr>
          <a:lstStyle/>
          <a:p>
            <a:r>
              <a:rPr lang="en-GB" b="1" dirty="0">
                <a:latin typeface="+mn-lt"/>
              </a:rPr>
              <a:t>Introduction: Fractal Reptiles</a:t>
            </a:r>
            <a:endParaRPr lang="en-US" b="1" dirty="0">
              <a:latin typeface="+mn-lt"/>
            </a:endParaRPr>
          </a:p>
        </p:txBody>
      </p:sp>
      <p:sp>
        <p:nvSpPr>
          <p:cNvPr id="11" name="Content Placeholder 2">
            <a:extLst>
              <a:ext uri="{FF2B5EF4-FFF2-40B4-BE49-F238E27FC236}">
                <a16:creationId xmlns:a16="http://schemas.microsoft.com/office/drawing/2014/main" id="{804DE096-2FFC-4C5E-B4ED-7F759D2681E9}"/>
              </a:ext>
            </a:extLst>
          </p:cNvPr>
          <p:cNvSpPr>
            <a:spLocks noGrp="1"/>
          </p:cNvSpPr>
          <p:nvPr>
            <p:ph idx="1"/>
          </p:nvPr>
        </p:nvSpPr>
        <p:spPr>
          <a:xfrm>
            <a:off x="913795" y="2074985"/>
            <a:ext cx="6003053" cy="3716215"/>
          </a:xfrm>
        </p:spPr>
        <p:txBody>
          <a:bodyPr anchor="t">
            <a:normAutofit/>
          </a:bodyPr>
          <a:lstStyle/>
          <a:p>
            <a:pPr>
              <a:buClr>
                <a:srgbClr val="FE9800"/>
              </a:buClr>
            </a:pPr>
            <a:r>
              <a:rPr lang="en-GB" dirty="0"/>
              <a:t>A closed bounded set A with non-empty interior in plane or space is called an m-reptile if there are sets A1, A2, ..., Am congruent to A, such that different sets Ak, </a:t>
            </a:r>
            <a:r>
              <a:rPr lang="en-GB" dirty="0" err="1"/>
              <a:t>Aj</a:t>
            </a:r>
            <a:r>
              <a:rPr lang="en-GB" dirty="0"/>
              <a:t> have no common interior points, and the union gives A.</a:t>
            </a:r>
          </a:p>
          <a:p>
            <a:pPr>
              <a:buClr>
                <a:srgbClr val="FE9800"/>
              </a:buClr>
            </a:pPr>
            <a:r>
              <a:rPr lang="en-GB" b="1" dirty="0"/>
              <a:t>A = A1 ∪... ∪ Am</a:t>
            </a:r>
          </a:p>
          <a:p>
            <a:pPr marL="36900" indent="0">
              <a:buClr>
                <a:srgbClr val="FE9800"/>
              </a:buClr>
              <a:buNone/>
            </a:pPr>
            <a:endParaRPr lang="en-GB" dirty="0"/>
          </a:p>
          <a:p>
            <a:pPr marL="0" indent="0">
              <a:buClr>
                <a:srgbClr val="FE9800"/>
              </a:buClr>
              <a:buNone/>
            </a:pPr>
            <a:endParaRPr lang="en-GB" dirty="0"/>
          </a:p>
          <a:p>
            <a:pPr>
              <a:buClr>
                <a:srgbClr val="FE9800"/>
              </a:buClr>
            </a:pPr>
            <a:endParaRPr lang="en-GB" dirty="0"/>
          </a:p>
          <a:p>
            <a:pPr marL="0" indent="0">
              <a:buClr>
                <a:srgbClr val="FE9800"/>
              </a:buClr>
              <a:buNone/>
            </a:pPr>
            <a:endParaRPr lang="en-US" dirty="0"/>
          </a:p>
        </p:txBody>
      </p:sp>
      <p:sp>
        <p:nvSpPr>
          <p:cNvPr id="17" name="Rectangle 16">
            <a:extLst>
              <a:ext uri="{FF2B5EF4-FFF2-40B4-BE49-F238E27FC236}">
                <a16:creationId xmlns:a16="http://schemas.microsoft.com/office/drawing/2014/main" id="{604CD510-02D6-4E6B-8CC5-E085B5EB2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4847" y="651436"/>
            <a:ext cx="4225365" cy="509540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p&#10;&#10;Description automatically generated">
            <a:extLst>
              <a:ext uri="{FF2B5EF4-FFF2-40B4-BE49-F238E27FC236}">
                <a16:creationId xmlns:a16="http://schemas.microsoft.com/office/drawing/2014/main" id="{4D87A135-A84B-48CA-BC77-14C9FA09F92E}"/>
              </a:ext>
            </a:extLst>
          </p:cNvPr>
          <p:cNvPicPr>
            <a:picLocks noChangeAspect="1"/>
          </p:cNvPicPr>
          <p:nvPr/>
        </p:nvPicPr>
        <p:blipFill rotWithShape="1">
          <a:blip r:embed="rId4"/>
          <a:srcRect t="242" r="2" b="2"/>
          <a:stretch/>
        </p:blipFill>
        <p:spPr>
          <a:xfrm>
            <a:off x="7547785" y="812302"/>
            <a:ext cx="3933513" cy="2815479"/>
          </a:xfrm>
          <a:prstGeom prst="rect">
            <a:avLst/>
          </a:prstGeom>
        </p:spPr>
      </p:pic>
      <p:pic>
        <p:nvPicPr>
          <p:cNvPr id="9" name="Picture 8" descr="Background pattern&#10;&#10;Description automatically generated">
            <a:extLst>
              <a:ext uri="{FF2B5EF4-FFF2-40B4-BE49-F238E27FC236}">
                <a16:creationId xmlns:a16="http://schemas.microsoft.com/office/drawing/2014/main" id="{BA721F58-1E59-4F64-AD3E-64E628A81EEA}"/>
              </a:ext>
            </a:extLst>
          </p:cNvPr>
          <p:cNvPicPr>
            <a:picLocks noChangeAspect="1"/>
          </p:cNvPicPr>
          <p:nvPr/>
        </p:nvPicPr>
        <p:blipFill rotWithShape="1">
          <a:blip r:embed="rId5"/>
          <a:srcRect t="1165" r="-4" b="16756"/>
          <a:stretch/>
        </p:blipFill>
        <p:spPr>
          <a:xfrm>
            <a:off x="7586660" y="3619043"/>
            <a:ext cx="1847448" cy="1817254"/>
          </a:xfrm>
          <a:prstGeom prst="rect">
            <a:avLst/>
          </a:prstGeom>
        </p:spPr>
      </p:pic>
      <p:pic>
        <p:nvPicPr>
          <p:cNvPr id="10" name="Picture 9" descr="Shape&#10;&#10;Description automatically generated">
            <a:extLst>
              <a:ext uri="{FF2B5EF4-FFF2-40B4-BE49-F238E27FC236}">
                <a16:creationId xmlns:a16="http://schemas.microsoft.com/office/drawing/2014/main" id="{8A1F70BF-1817-49CB-9B08-7E6E0A47058F}"/>
              </a:ext>
            </a:extLst>
          </p:cNvPr>
          <p:cNvPicPr>
            <a:picLocks noChangeAspect="1"/>
          </p:cNvPicPr>
          <p:nvPr/>
        </p:nvPicPr>
        <p:blipFill rotWithShape="1">
          <a:blip r:embed="rId6"/>
          <a:srcRect t="5259" r="2" b="13296"/>
          <a:stretch/>
        </p:blipFill>
        <p:spPr>
          <a:xfrm>
            <a:off x="9588998" y="3677885"/>
            <a:ext cx="1886323" cy="1708307"/>
          </a:xfrm>
          <a:prstGeom prst="rect">
            <a:avLst/>
          </a:prstGeom>
        </p:spPr>
      </p:pic>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00080-A68D-4617-9A91-E076FD60BB5E}"/>
              </a:ext>
            </a:extLst>
          </p:cNvPr>
          <p:cNvSpPr>
            <a:spLocks noGrp="1"/>
          </p:cNvSpPr>
          <p:nvPr>
            <p:ph type="title"/>
          </p:nvPr>
        </p:nvSpPr>
        <p:spPr>
          <a:xfrm>
            <a:off x="913795" y="609600"/>
            <a:ext cx="10353762" cy="1257300"/>
          </a:xfrm>
        </p:spPr>
        <p:txBody>
          <a:bodyPr>
            <a:normAutofit/>
          </a:bodyPr>
          <a:lstStyle/>
          <a:p>
            <a:r>
              <a:rPr lang="en-GB" b="1">
                <a:latin typeface="+mn-lt"/>
              </a:rPr>
              <a:t>Fractal Reptiles with holes:</a:t>
            </a:r>
            <a:endParaRPr lang="en-US" b="1">
              <a:latin typeface="+mn-lt"/>
            </a:endParaRPr>
          </a:p>
        </p:txBody>
      </p:sp>
      <p:sp>
        <p:nvSpPr>
          <p:cNvPr id="4" name="Content Placeholder 2">
            <a:extLst>
              <a:ext uri="{FF2B5EF4-FFF2-40B4-BE49-F238E27FC236}">
                <a16:creationId xmlns:a16="http://schemas.microsoft.com/office/drawing/2014/main" id="{C11627E5-2F94-4721-A028-7A84A93D5392}"/>
              </a:ext>
            </a:extLst>
          </p:cNvPr>
          <p:cNvSpPr>
            <a:spLocks noGrp="1"/>
          </p:cNvSpPr>
          <p:nvPr>
            <p:ph idx="1"/>
          </p:nvPr>
        </p:nvSpPr>
        <p:spPr>
          <a:xfrm>
            <a:off x="913795" y="2132822"/>
            <a:ext cx="5546272" cy="3658378"/>
          </a:xfrm>
        </p:spPr>
        <p:txBody>
          <a:bodyPr anchor="ctr">
            <a:normAutofit/>
          </a:bodyPr>
          <a:lstStyle/>
          <a:p>
            <a:r>
              <a:rPr lang="en-GB" dirty="0"/>
              <a:t>A reptile(T) has a hole if the complement of the closure of some component of the interior of T has a bounded component.</a:t>
            </a:r>
          </a:p>
          <a:p>
            <a:r>
              <a:rPr lang="en-US" b="1" dirty="0"/>
              <a:t>Interpretation</a:t>
            </a:r>
            <a:r>
              <a:rPr lang="en-US" dirty="0"/>
              <a:t>: There is a compliment segment available to a missing segment in the reptile. This compliment component is bounded.</a:t>
            </a:r>
          </a:p>
        </p:txBody>
      </p:sp>
      <p:pic>
        <p:nvPicPr>
          <p:cNvPr id="14" name="Picture 1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3" name="Picture 2">
            <a:extLst>
              <a:ext uri="{FF2B5EF4-FFF2-40B4-BE49-F238E27FC236}">
                <a16:creationId xmlns:a16="http://schemas.microsoft.com/office/drawing/2014/main" id="{B37313A8-1524-452E-92F7-10EEEC1E6C22}"/>
              </a:ext>
            </a:extLst>
          </p:cNvPr>
          <p:cNvPicPr>
            <a:picLocks noChangeAspect="1"/>
          </p:cNvPicPr>
          <p:nvPr/>
        </p:nvPicPr>
        <p:blipFill rotWithShape="1">
          <a:blip r:embed="rId4"/>
          <a:srcRect r="21698" b="-1"/>
          <a:stretch/>
        </p:blipFill>
        <p:spPr>
          <a:xfrm>
            <a:off x="7066560" y="2132822"/>
            <a:ext cx="4065464" cy="3258006"/>
          </a:xfrm>
          <a:prstGeom prst="rect">
            <a:avLst/>
          </a:prstGeom>
        </p:spPr>
      </p:pic>
    </p:spTree>
    <p:extLst>
      <p:ext uri="{BB962C8B-B14F-4D97-AF65-F5344CB8AC3E}">
        <p14:creationId xmlns:p14="http://schemas.microsoft.com/office/powerpoint/2010/main" val="246252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95517F-7DB6-4543-AD59-36136CCCBC71}"/>
              </a:ext>
            </a:extLst>
          </p:cNvPr>
          <p:cNvSpPr>
            <a:spLocks noGrp="1"/>
          </p:cNvSpPr>
          <p:nvPr>
            <p:ph type="title"/>
          </p:nvPr>
        </p:nvSpPr>
        <p:spPr>
          <a:xfrm>
            <a:off x="633743" y="609599"/>
            <a:ext cx="3413156" cy="5273675"/>
          </a:xfrm>
        </p:spPr>
        <p:txBody>
          <a:bodyPr>
            <a:normAutofit/>
          </a:bodyPr>
          <a:lstStyle/>
          <a:p>
            <a:r>
              <a:rPr lang="en-GB" b="1" dirty="0">
                <a:latin typeface="+mn-lt"/>
              </a:rPr>
              <a:t>Background</a:t>
            </a:r>
            <a:endParaRPr lang="en-US" b="1" dirty="0">
              <a:latin typeface="+mn-lt"/>
            </a:endParaRP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7" name="Content Placeholder 2">
            <a:extLst>
              <a:ext uri="{FF2B5EF4-FFF2-40B4-BE49-F238E27FC236}">
                <a16:creationId xmlns:a16="http://schemas.microsoft.com/office/drawing/2014/main" id="{9A0787EF-8FA1-4D19-B6F7-2932F79524BC}"/>
              </a:ext>
            </a:extLst>
          </p:cNvPr>
          <p:cNvGraphicFramePr>
            <a:graphicFrameLocks noGrp="1"/>
          </p:cNvGraphicFramePr>
          <p:nvPr>
            <p:ph idx="1"/>
            <p:extLst>
              <p:ext uri="{D42A27DB-BD31-4B8C-83A1-F6EECF244321}">
                <p14:modId xmlns:p14="http://schemas.microsoft.com/office/powerpoint/2010/main" val="267916614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844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51A33-26DF-4610-BD3C-2075DDE14A49}"/>
              </a:ext>
            </a:extLst>
          </p:cNvPr>
          <p:cNvSpPr>
            <a:spLocks noGrp="1"/>
          </p:cNvSpPr>
          <p:nvPr>
            <p:ph type="title"/>
          </p:nvPr>
        </p:nvSpPr>
        <p:spPr>
          <a:xfrm>
            <a:off x="834013" y="1115568"/>
            <a:ext cx="3487616" cy="4626864"/>
          </a:xfrm>
        </p:spPr>
        <p:txBody>
          <a:bodyPr>
            <a:normAutofit/>
          </a:bodyPr>
          <a:lstStyle/>
          <a:p>
            <a:pPr algn="l"/>
            <a:r>
              <a:rPr lang="en-GB" sz="3600" b="1" dirty="0">
                <a:latin typeface="+mn-lt"/>
              </a:rPr>
              <a:t>Background</a:t>
            </a: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05E613-8AFA-47E2-A81C-1E73B0235914}"/>
                  </a:ext>
                </a:extLst>
              </p:cNvPr>
              <p:cNvSpPr>
                <a:spLocks noGrp="1"/>
              </p:cNvSpPr>
              <p:nvPr>
                <p:ph idx="1"/>
              </p:nvPr>
            </p:nvSpPr>
            <p:spPr>
              <a:xfrm>
                <a:off x="4747284" y="1819781"/>
                <a:ext cx="7324576" cy="3218437"/>
              </a:xfrm>
            </p:spPr>
            <p:txBody>
              <a:bodyPr anchor="ctr">
                <a:normAutofit/>
              </a:bodyPr>
              <a:lstStyle/>
              <a:p>
                <a:r>
                  <a:rPr lang="en-GB" b="1" dirty="0"/>
                  <a:t>Similitude of IFS: </a:t>
                </a:r>
                <a14:m>
                  <m:oMath xmlns:m="http://schemas.openxmlformats.org/officeDocument/2006/math">
                    <m:sSub>
                      <m:sSubPr>
                        <m:ctrlPr>
                          <a:rPr lang="en-US" b="1" i="1" smtClean="0">
                            <a:effectLst/>
                            <a:latin typeface="Cambria Math" panose="02040503050406030204" pitchFamily="18" charset="0"/>
                            <a:ea typeface="Times New Roman" panose="02020603050405020304" pitchFamily="18" charset="0"/>
                          </a:rPr>
                        </m:ctrlPr>
                      </m:sSub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𝒇</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d>
                      <m:dPr>
                        <m:ctrlPr>
                          <a:rPr lang="en-US" b="1" i="1">
                            <a:effectLst/>
                            <a:latin typeface="Cambria Math" panose="02040503050406030204" pitchFamily="18" charset="0"/>
                            <a:ea typeface="Times New Roman" panose="02020603050405020304" pitchFamily="18" charset="0"/>
                          </a:rPr>
                        </m:ctrlPr>
                      </m:d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𝒙</m:t>
                        </m:r>
                      </m:e>
                    </m:d>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b="1" i="1">
                            <a:effectLst/>
                            <a:latin typeface="Cambria Math" panose="02040503050406030204" pitchFamily="18" charset="0"/>
                            <a:ea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ad>
                          <m:radPr>
                            <m:ctrlPr>
                              <a:rPr lang="en-US" b="1" i="1">
                                <a:effectLst/>
                                <a:latin typeface="Cambria Math" panose="02040503050406030204" pitchFamily="18" charset="0"/>
                                <a:ea typeface="Times New Roman" panose="02020603050405020304" pitchFamily="18" charset="0"/>
                              </a:rPr>
                            </m:ctrlPr>
                          </m:radPr>
                          <m:deg>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m:t>
                            </m:r>
                          </m:deg>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𝒏</m:t>
                            </m:r>
                          </m:e>
                        </m:rad>
                      </m:den>
                    </m:f>
                    <m:sSub>
                      <m:sSubPr>
                        <m:ctrlPr>
                          <a:rPr lang="en-US" b="1" i="1">
                            <a:effectLst/>
                            <a:latin typeface="Cambria Math" panose="02040503050406030204" pitchFamily="18" charset="0"/>
                            <a:ea typeface="Times New Roman" panose="02020603050405020304" pitchFamily="18" charset="0"/>
                          </a:rPr>
                        </m:ctrlPr>
                      </m:sSub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b="1" i="1">
                            <a:effectLst/>
                            <a:latin typeface="Cambria Math" panose="02040503050406030204" pitchFamily="18" charset="0"/>
                            <a:ea typeface="Times New Roman" panose="02020603050405020304" pitchFamily="18" charset="0"/>
                          </a:rPr>
                        </m:ctrlPr>
                      </m:sSub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US"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b="1" dirty="0"/>
              </a:p>
              <a:p>
                <a:r>
                  <a:rPr lang="en-GB" b="1" dirty="0"/>
                  <a:t>Union and overlap of Tailing</a:t>
                </a:r>
                <a:r>
                  <a:rPr lang="en-GB" dirty="0"/>
                  <a:t>: A tiling of the plane is a countable family Ai of compact sets that covers the plane with int(Ai) ∩ int(</a:t>
                </a:r>
                <a:r>
                  <a:rPr lang="en-GB" dirty="0" err="1"/>
                  <a:t>Aj</a:t>
                </a:r>
                <a:r>
                  <a:rPr lang="en-GB" dirty="0"/>
                  <a:t> ) ≠ ∅ for </a:t>
                </a:r>
                <a:r>
                  <a:rPr lang="en-GB" dirty="0" err="1"/>
                  <a:t>i</a:t>
                </a:r>
                <a:r>
                  <a:rPr lang="en-GB" dirty="0"/>
                  <a:t> ≠ j. Thus, the interior of each set does not intersect the interior of any other set, i.e., the tiling will have no overlap.</a:t>
                </a:r>
                <a:endParaRPr lang="en-GB" b="1" dirty="0"/>
              </a:p>
              <a:p>
                <a:endParaRPr lang="en-US" dirty="0"/>
              </a:p>
            </p:txBody>
          </p:sp>
        </mc:Choice>
        <mc:Fallback xmlns="">
          <p:sp>
            <p:nvSpPr>
              <p:cNvPr id="3" name="Content Placeholder 2">
                <a:extLst>
                  <a:ext uri="{FF2B5EF4-FFF2-40B4-BE49-F238E27FC236}">
                    <a16:creationId xmlns:a16="http://schemas.microsoft.com/office/drawing/2014/main" id="{DD05E613-8AFA-47E2-A81C-1E73B0235914}"/>
                  </a:ext>
                </a:extLst>
              </p:cNvPr>
              <p:cNvSpPr>
                <a:spLocks noGrp="1" noRot="1" noChangeAspect="1" noMove="1" noResize="1" noEditPoints="1" noAdjustHandles="1" noChangeArrowheads="1" noChangeShapeType="1" noTextEdit="1"/>
              </p:cNvSpPr>
              <p:nvPr>
                <p:ph idx="1"/>
              </p:nvPr>
            </p:nvSpPr>
            <p:spPr>
              <a:xfrm>
                <a:off x="4747284" y="1819781"/>
                <a:ext cx="7324576" cy="3218437"/>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06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C028D-02C1-49FC-99CC-B6925A0CEA9F}"/>
              </a:ext>
            </a:extLst>
          </p:cNvPr>
          <p:cNvSpPr>
            <a:spLocks noGrp="1"/>
          </p:cNvSpPr>
          <p:nvPr>
            <p:ph type="title"/>
          </p:nvPr>
        </p:nvSpPr>
        <p:spPr>
          <a:xfrm>
            <a:off x="834012" y="1115568"/>
            <a:ext cx="3820583" cy="4626864"/>
          </a:xfrm>
        </p:spPr>
        <p:txBody>
          <a:bodyPr>
            <a:normAutofit/>
          </a:bodyPr>
          <a:lstStyle/>
          <a:p>
            <a:pPr algn="l"/>
            <a:r>
              <a:rPr lang="en-GB" sz="3600" dirty="0"/>
              <a:t>Method: Fractal Rep Tile with holes</a:t>
            </a: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14">
                <a:extLst>
                  <a:ext uri="{FF2B5EF4-FFF2-40B4-BE49-F238E27FC236}">
                    <a16:creationId xmlns:a16="http://schemas.microsoft.com/office/drawing/2014/main" id="{7ADC7A32-640D-4F67-8BC4-4B11DE8926CF}"/>
                  </a:ext>
                </a:extLst>
              </p:cNvPr>
              <p:cNvSpPr>
                <a:spLocks noGrp="1"/>
              </p:cNvSpPr>
              <p:nvPr>
                <p:ph idx="1"/>
              </p:nvPr>
            </p:nvSpPr>
            <p:spPr>
              <a:xfrm>
                <a:off x="5105398" y="1115568"/>
                <a:ext cx="6245352" cy="4626864"/>
              </a:xfrm>
            </p:spPr>
            <p:txBody>
              <a:bodyPr anchor="ctr">
                <a:normAutofit fontScale="85000" lnSpcReduction="20000"/>
              </a:bodyPr>
              <a:lstStyle/>
              <a:p>
                <a:r>
                  <a:rPr lang="en-GB" dirty="0"/>
                  <a:t>A reptile has a hole if the complement of the closure of some component of the interior of T has a bounded component.</a:t>
                </a:r>
              </a:p>
              <a:p>
                <a:r>
                  <a:rPr lang="en-US" dirty="0"/>
                  <a:t>For every n-reptile, where n&gt;=4 a fractal reptile with hole can be generated. </a:t>
                </a:r>
              </a:p>
              <a:p>
                <a:r>
                  <a:rPr lang="en-US" dirty="0"/>
                  <a:t>Let |m|=n/2 and spanned over negative and positive integers for the below equations and the IFS are mentioned below. </a:t>
                </a:r>
                <a:r>
                  <a:rPr lang="en-GB" dirty="0"/>
                  <a:t>where R(θ) is the rotation through the angle θ and </a:t>
                </a:r>
                <a:r>
                  <a:rPr lang="en-GB" dirty="0" err="1"/>
                  <a:t>σy</a:t>
                </a:r>
                <a:r>
                  <a:rPr lang="en-GB" dirty="0"/>
                  <a:t> denotes the reflection about the y-axis.</a:t>
                </a:r>
              </a:p>
              <a:p>
                <a:pPr marL="0" marR="0" algn="just">
                  <a:lnSpc>
                    <a:spcPct val="107000"/>
                  </a:lnSpc>
                  <a:spcBef>
                    <a:spcPts val="0"/>
                  </a:spcBef>
                  <a:spcAft>
                    <a:spcPts val="800"/>
                  </a:spcAft>
                </a:pPr>
                <a14:m>
                  <m:oMath xmlns:m="http://schemas.openxmlformats.org/officeDocument/2006/math">
                    <m:sSub>
                      <m:sSubPr>
                        <m:ctrlPr>
                          <a:rPr lang="en-US" sz="1800" b="1"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𝒇</m:t>
                        </m:r>
                      </m:e>
                      <m:sub>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𝒊</m:t>
                        </m:r>
                      </m:sub>
                    </m:sSub>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eqArrPr>
                          <m:e>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𝒏</m:t>
                                    </m:r>
                                  </m:e>
                                </m:rad>
                              </m:den>
                            </m:f>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𝑹</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𝝅</m:t>
                                    </m:r>
                                  </m:num>
                                  <m:den>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den>
                                </m:f>
                              </m:e>
                            </m:d>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den>
                                </m:f>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𝟎</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𝒎</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e>
                          <m:e>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𝒏</m:t>
                                    </m:r>
                                  </m:e>
                                </m:rad>
                              </m:den>
                            </m:f>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𝑹</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𝝅</m:t>
                                    </m:r>
                                  </m:num>
                                  <m:den>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den>
                                </m:f>
                              </m:e>
                            </m:d>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den>
                                </m:f>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𝟎</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𝒎</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e>
                        </m:eqArr>
                      </m:e>
                    </m:d>
                  </m:oMath>
                </a14:m>
                <a:endParaRPr lang="en-US" sz="1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14:m>
                  <m:oMath xmlns:m="http://schemas.openxmlformats.org/officeDocument/2006/math">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𝒈</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𝒎</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𝟐</m:t>
                            </m:r>
                          </m:den>
                        </m:f>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𝟎</m:t>
                        </m:r>
                      </m:e>
                    </m:d>
                  </m:oMath>
                </a14:m>
                <a:endParaRPr lang="en-US" sz="1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14">
                <a:extLst>
                  <a:ext uri="{FF2B5EF4-FFF2-40B4-BE49-F238E27FC236}">
                    <a16:creationId xmlns:a16="http://schemas.microsoft.com/office/drawing/2014/main" id="{7ADC7A32-640D-4F67-8BC4-4B11DE8926CF}"/>
                  </a:ext>
                </a:extLst>
              </p:cNvPr>
              <p:cNvSpPr>
                <a:spLocks noGrp="1" noRot="1" noChangeAspect="1" noMove="1" noResize="1" noEditPoints="1" noAdjustHandles="1" noChangeArrowheads="1" noChangeShapeType="1" noTextEdit="1"/>
              </p:cNvSpPr>
              <p:nvPr>
                <p:ph idx="1"/>
              </p:nvPr>
            </p:nvSpPr>
            <p:spPr>
              <a:xfrm>
                <a:off x="5105398" y="1115568"/>
                <a:ext cx="6245352" cy="4626864"/>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6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6199-DF08-4EC3-AF05-2B36AFDC3213}"/>
              </a:ext>
            </a:extLst>
          </p:cNvPr>
          <p:cNvSpPr>
            <a:spLocks noGrp="1"/>
          </p:cNvSpPr>
          <p:nvPr>
            <p:ph type="title"/>
          </p:nvPr>
        </p:nvSpPr>
        <p:spPr>
          <a:xfrm>
            <a:off x="3898232" y="609599"/>
            <a:ext cx="7226000" cy="1296203"/>
          </a:xfrm>
        </p:spPr>
        <p:txBody>
          <a:bodyPr vert="horz" lIns="91440" tIns="45720" rIns="91440" bIns="45720" rtlCol="0" anchor="ctr">
            <a:normAutofit/>
          </a:bodyPr>
          <a:lstStyle/>
          <a:p>
            <a:r>
              <a:rPr lang="en-US" sz="4000" b="1" dirty="0"/>
              <a:t>9-Rep Tile with a Hole:</a:t>
            </a:r>
          </a:p>
        </p:txBody>
      </p:sp>
      <p:sp>
        <p:nvSpPr>
          <p:cNvPr id="10" name="Rectangle 9">
            <a:extLst>
              <a:ext uri="{FF2B5EF4-FFF2-40B4-BE49-F238E27FC236}">
                <a16:creationId xmlns:a16="http://schemas.microsoft.com/office/drawing/2014/main" id="{417F62F5-39C0-4E25-A65C-AA8A83A6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804480"/>
            <a:ext cx="2452658" cy="245059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10;&#10;Description automatically generated with low confidence">
            <a:extLst>
              <a:ext uri="{FF2B5EF4-FFF2-40B4-BE49-F238E27FC236}">
                <a16:creationId xmlns:a16="http://schemas.microsoft.com/office/drawing/2014/main" id="{7515AEBB-1A09-4C85-A7EF-E7707A2D49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2606" y="801383"/>
            <a:ext cx="2452657" cy="2452657"/>
          </a:xfrm>
          <a:prstGeom prst="rect">
            <a:avLst/>
          </a:prstGeom>
        </p:spPr>
      </p:pic>
      <p:sp>
        <p:nvSpPr>
          <p:cNvPr id="12" name="Rectangle 11">
            <a:extLst>
              <a:ext uri="{FF2B5EF4-FFF2-40B4-BE49-F238E27FC236}">
                <a16:creationId xmlns:a16="http://schemas.microsoft.com/office/drawing/2014/main" id="{146450CB-9C4A-4263-B856-FD00F86BB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3606836"/>
            <a:ext cx="2452658" cy="245059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8AF74394-A06B-42E1-B831-DD6E7276195F}"/>
              </a:ext>
            </a:extLst>
          </p:cNvPr>
          <p:cNvPicPr>
            <a:picLocks noChangeAspect="1"/>
          </p:cNvPicPr>
          <p:nvPr/>
        </p:nvPicPr>
        <p:blipFill>
          <a:blip r:embed="rId4"/>
          <a:stretch>
            <a:fillRect/>
          </a:stretch>
        </p:blipFill>
        <p:spPr>
          <a:xfrm>
            <a:off x="802605" y="3600863"/>
            <a:ext cx="2452658" cy="2452657"/>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37FE12-B1F8-446B-8AFD-3308A075859E}"/>
                  </a:ext>
                </a:extLst>
              </p:cNvPr>
              <p:cNvSpPr txBox="1"/>
              <p:nvPr/>
            </p:nvSpPr>
            <p:spPr>
              <a:xfrm>
                <a:off x="3898232" y="2002055"/>
                <a:ext cx="7226000" cy="4055372"/>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A0 = [−3,3] × [−3/2,3/2] and ρ = 1/3</a:t>
                </a:r>
              </a:p>
              <a:p>
                <a:pPr defTabSz="457200">
                  <a:spcBef>
                    <a:spcPct val="20000"/>
                  </a:spcBef>
                  <a:spcAft>
                    <a:spcPts val="600"/>
                  </a:spcAft>
                  <a:buClr>
                    <a:schemeClr val="tx2"/>
                  </a:buClr>
                  <a:buSzPct val="70000"/>
                  <a:buFont typeface="Wingdings 2" charset="2"/>
                </a:pPr>
                <a14:m>
                  <m:oMathPara xmlns:m="http://schemas.openxmlformats.org/officeDocument/2006/math">
                    <m:oMathParaPr>
                      <m:jc m:val="centerGroup"/>
                    </m:oMathParaPr>
                    <m:oMath xmlns:m="http://schemas.openxmlformats.org/officeDocument/2006/math">
                      <m:sSub>
                        <m:sSubPr>
                          <m:ctrlPr>
                            <a:rPr lang="en-US" sz="1800" i="1" smtClean="0">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smtClean="0">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800" i="1">
                              <a:solidFill>
                                <a:schemeClr val="tx2"/>
                              </a:solidFill>
                              <a:effectLst/>
                              <a:latin typeface="Cambria Math" panose="02040503050406030204" pitchFamily="18" charset="0"/>
                              <a:ea typeface="Times New Roman" panose="02020603050405020304" pitchFamily="18" charset="0"/>
                            </a:rPr>
                          </m:ctrlPr>
                        </m:dPr>
                        <m:e>
                          <m:eqArr>
                            <m:eqArrPr>
                              <m:ctrlPr>
                                <a:rPr lang="en-US" sz="1800" i="1" smtClean="0">
                                  <a:solidFill>
                                    <a:schemeClr val="tx2"/>
                                  </a:solidFill>
                                  <a:effectLst/>
                                  <a:latin typeface="Cambria Math" panose="02040503050406030204" pitchFamily="18" charset="0"/>
                                  <a:ea typeface="Times New Roman" panose="02020603050405020304" pitchFamily="18" charset="0"/>
                                </a:rPr>
                              </m:ctrlPr>
                            </m:eqArr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Sub>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=3,4</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𝑦</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=5,6</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𝑦</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=7</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𝑅</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𝜋</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=8,9</m:t>
                              </m:r>
                            </m:e>
                          </m:eqArr>
                        </m:e>
                      </m:d>
                    </m:oMath>
                  </m:oMathPara>
                </a14:m>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mc:Choice>
        <mc:Fallback xmlns="">
          <p:sp>
            <p:nvSpPr>
              <p:cNvPr id="3" name="TextBox 2">
                <a:extLst>
                  <a:ext uri="{FF2B5EF4-FFF2-40B4-BE49-F238E27FC236}">
                    <a16:creationId xmlns:a16="http://schemas.microsoft.com/office/drawing/2014/main" id="{6D37FE12-B1F8-446B-8AFD-3308A075859E}"/>
                  </a:ext>
                </a:extLst>
              </p:cNvPr>
              <p:cNvSpPr txBox="1">
                <a:spLocks noRot="1" noChangeAspect="1" noMove="1" noResize="1" noEditPoints="1" noAdjustHandles="1" noChangeArrowheads="1" noChangeShapeType="1" noTextEdit="1"/>
              </p:cNvSpPr>
              <p:nvPr/>
            </p:nvSpPr>
            <p:spPr>
              <a:xfrm>
                <a:off x="3898232" y="2002055"/>
                <a:ext cx="7226000" cy="40553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680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6199-DF08-4EC3-AF05-2B36AFDC3213}"/>
              </a:ext>
            </a:extLst>
          </p:cNvPr>
          <p:cNvSpPr>
            <a:spLocks noGrp="1"/>
          </p:cNvSpPr>
          <p:nvPr>
            <p:ph type="title"/>
          </p:nvPr>
        </p:nvSpPr>
        <p:spPr>
          <a:xfrm>
            <a:off x="3898232" y="609599"/>
            <a:ext cx="7226000" cy="1296203"/>
          </a:xfrm>
        </p:spPr>
        <p:txBody>
          <a:bodyPr vert="horz" lIns="91440" tIns="45720" rIns="91440" bIns="45720" rtlCol="0" anchor="ctr">
            <a:normAutofit/>
          </a:bodyPr>
          <a:lstStyle/>
          <a:p>
            <a:r>
              <a:rPr lang="en-US" sz="4000" b="1" dirty="0"/>
              <a:t>16-Rep Tile with Holes:</a:t>
            </a:r>
          </a:p>
        </p:txBody>
      </p:sp>
      <p:sp>
        <p:nvSpPr>
          <p:cNvPr id="10" name="Rectangle 9">
            <a:extLst>
              <a:ext uri="{FF2B5EF4-FFF2-40B4-BE49-F238E27FC236}">
                <a16:creationId xmlns:a16="http://schemas.microsoft.com/office/drawing/2014/main" id="{417F62F5-39C0-4E25-A65C-AA8A83A6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804480"/>
            <a:ext cx="2452658" cy="245059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6450CB-9C4A-4263-B856-FD00F86BB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3606836"/>
            <a:ext cx="2452658" cy="245059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37FE12-B1F8-446B-8AFD-3308A075859E}"/>
                  </a:ext>
                </a:extLst>
              </p:cNvPr>
              <p:cNvSpPr txBox="1"/>
              <p:nvPr/>
            </p:nvSpPr>
            <p:spPr>
              <a:xfrm>
                <a:off x="3898232" y="2002055"/>
                <a:ext cx="7226000" cy="4055372"/>
              </a:xfrm>
              <a:prstGeom prst="rect">
                <a:avLst/>
              </a:prstGeom>
            </p:spPr>
            <p:txBody>
              <a:bodyPr vert="horz" lIns="91440" tIns="45720" rIns="91440" bIns="45720" rtlCol="0" anchor="t">
                <a:normAutofit/>
              </a:bodyPr>
              <a:lstStyle/>
              <a:p>
                <a:r>
                  <a:rPr lang="en-GB" sz="1800" dirty="0"/>
                  <a:t>A0 = [−4,4] × [−2,2] and ρ = ¼</a:t>
                </a:r>
              </a:p>
              <a:p>
                <a:pPr/>
                <a14:m>
                  <m:oMathPara xmlns:m="http://schemas.openxmlformats.org/officeDocument/2006/math">
                    <m:oMathParaPr>
                      <m:jc m:val="centerGroup"/>
                    </m:oMathParaPr>
                    <m:oMath xmlns:m="http://schemas.openxmlformats.org/officeDocument/2006/math">
                      <m:sSub>
                        <m:sSubPr>
                          <m:ctrlPr>
                            <a:rPr lang="en-US" sz="1800" i="1" smtClean="0">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800" i="1">
                              <a:solidFill>
                                <a:schemeClr val="tx2"/>
                              </a:solidFill>
                              <a:effectLst/>
                              <a:latin typeface="Cambria Math" panose="02040503050406030204" pitchFamily="18" charset="0"/>
                              <a:ea typeface="Times New Roman" panose="02020603050405020304" pitchFamily="18" charset="0"/>
                            </a:rPr>
                          </m:ctrlPr>
                        </m:dPr>
                        <m:e>
                          <m:eqArr>
                            <m:eqArrPr>
                              <m:ctrlPr>
                                <a:rPr lang="en-US" sz="1800" i="1">
                                  <a:solidFill>
                                    <a:schemeClr val="tx2"/>
                                  </a:solidFill>
                                  <a:effectLst/>
                                  <a:latin typeface="Cambria Math" panose="02040503050406030204" pitchFamily="18" charset="0"/>
                                  <a:ea typeface="Times New Roman" panose="02020603050405020304" pitchFamily="18" charset="0"/>
                                </a:rPr>
                              </m:ctrlPr>
                            </m:eqArr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  1≤</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≤5,</m:t>
                              </m:r>
                            </m:e>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Sub>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2"/>
                                      </a:solidFill>
                                      <a:effectLst/>
                                      <a:latin typeface="Cambria Math" panose="02040503050406030204" pitchFamily="18" charset="0"/>
                                      <a:ea typeface="Times New Roman" panose="02020603050405020304" pitchFamily="18" charset="0"/>
                                    </a:rPr>
                                  </m:ctrlPr>
                                </m:sSub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  6≤</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≤10,</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=11,12,</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𝑦</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𝑥</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=13,14,</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=15,</m:t>
                              </m:r>
                            </m:e>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𝜌</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2"/>
                                          </a:solidFill>
                                          <a:effectLst/>
                                          <a:latin typeface="Cambria Math" panose="02040503050406030204" pitchFamily="18" charset="0"/>
                                          <a:ea typeface="Times New Roman" panose="02020603050405020304" pitchFamily="18" charset="0"/>
                                        </a:rPr>
                                      </m:ctrlPr>
                                    </m:fPr>
                                    <m:num>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𝜋</m:t>
                                  </m:r>
                                </m:e>
                              </m:d>
                              <m:d>
                                <m:dPr>
                                  <m:ctrlPr>
                                    <a:rPr lang="en-US" sz="1800" i="1">
                                      <a:solidFill>
                                        <a:schemeClr val="tx2"/>
                                      </a:solidFill>
                                      <a:effectLst/>
                                      <a:latin typeface="Cambria Math" panose="02040503050406030204" pitchFamily="18" charset="0"/>
                                      <a:ea typeface="Times New Roman" panose="02020603050405020304" pitchFamily="18" charset="0"/>
                                    </a:rPr>
                                  </m:ctrlPr>
                                </m:dPr>
                                <m:e>
                                  <m:r>
                                    <a:rPr lang="en-US" sz="18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             </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1800" i="1">
                                  <a:solidFill>
                                    <a:schemeClr val="tx2"/>
                                  </a:solidFill>
                                  <a:effectLst/>
                                  <a:latin typeface="Cambria Math" panose="02040503050406030204" pitchFamily="18" charset="0"/>
                                  <a:ea typeface="Cambria Math" panose="02040503050406030204" pitchFamily="18" charset="0"/>
                                  <a:cs typeface="Cambria Math" panose="02040503050406030204" pitchFamily="18" charset="0"/>
                                </a:rPr>
                                <m:t>=16,</m:t>
                              </m:r>
                            </m:e>
                          </m:eqArr>
                        </m:e>
                      </m:d>
                    </m:oMath>
                  </m:oMathPara>
                </a14:m>
                <a:endParaRPr lang="en-GB" sz="1800" dirty="0"/>
              </a:p>
            </p:txBody>
          </p:sp>
        </mc:Choice>
        <mc:Fallback xmlns="">
          <p:sp>
            <p:nvSpPr>
              <p:cNvPr id="3" name="TextBox 2">
                <a:extLst>
                  <a:ext uri="{FF2B5EF4-FFF2-40B4-BE49-F238E27FC236}">
                    <a16:creationId xmlns:a16="http://schemas.microsoft.com/office/drawing/2014/main" id="{6D37FE12-B1F8-446B-8AFD-3308A075859E}"/>
                  </a:ext>
                </a:extLst>
              </p:cNvPr>
              <p:cNvSpPr txBox="1">
                <a:spLocks noRot="1" noChangeAspect="1" noMove="1" noResize="1" noEditPoints="1" noAdjustHandles="1" noChangeArrowheads="1" noChangeShapeType="1" noTextEdit="1"/>
              </p:cNvSpPr>
              <p:nvPr/>
            </p:nvSpPr>
            <p:spPr>
              <a:xfrm>
                <a:off x="3898232" y="2002055"/>
                <a:ext cx="7226000" cy="4055372"/>
              </a:xfrm>
              <a:prstGeom prst="rect">
                <a:avLst/>
              </a:prstGeom>
              <a:blipFill>
                <a:blip r:embed="rId3"/>
                <a:stretch>
                  <a:fillRect l="-675" t="-901"/>
                </a:stretch>
              </a:blipFill>
            </p:spPr>
            <p:txBody>
              <a:bodyPr/>
              <a:lstStyle/>
              <a:p>
                <a:r>
                  <a:rPr lang="en-US">
                    <a:noFill/>
                  </a:rPr>
                  <a:t> </a:t>
                </a:r>
              </a:p>
            </p:txBody>
          </p:sp>
        </mc:Fallback>
      </mc:AlternateContent>
      <p:pic>
        <p:nvPicPr>
          <p:cNvPr id="8" name="Content Placeholder 12" descr="A picture containing graphical user interface&#10;&#10;Description automatically generated">
            <a:extLst>
              <a:ext uri="{FF2B5EF4-FFF2-40B4-BE49-F238E27FC236}">
                <a16:creationId xmlns:a16="http://schemas.microsoft.com/office/drawing/2014/main" id="{C760C048-EF5E-4C71-90A9-52046779AA96}"/>
              </a:ext>
            </a:extLst>
          </p:cNvPr>
          <p:cNvPicPr>
            <a:picLocks noChangeAspect="1"/>
          </p:cNvPicPr>
          <p:nvPr/>
        </p:nvPicPr>
        <p:blipFill rotWithShape="1">
          <a:blip r:embed="rId4">
            <a:extLst>
              <a:ext uri="{28A0092B-C50C-407E-A947-70E740481C1C}">
                <a14:useLocalDpi xmlns:a14="http://schemas.microsoft.com/office/drawing/2010/main" val="0"/>
              </a:ext>
            </a:extLst>
          </a:blip>
          <a:srcRect t="16927" b="17517"/>
          <a:stretch/>
        </p:blipFill>
        <p:spPr>
          <a:xfrm>
            <a:off x="802603" y="798507"/>
            <a:ext cx="2452659" cy="2452657"/>
          </a:xfrm>
          <a:prstGeom prst="rect">
            <a:avLst/>
          </a:prstGeom>
          <a:effectLst>
            <a:outerShdw blurRad="25400" dir="17880000">
              <a:srgbClr val="000000">
                <a:alpha val="46000"/>
              </a:srgbClr>
            </a:outerShdw>
          </a:effectLst>
        </p:spPr>
      </p:pic>
      <p:pic>
        <p:nvPicPr>
          <p:cNvPr id="14" name="Picture 13" descr="Graphical user interface, application, Word&#10;&#10;Description automatically generated">
            <a:extLst>
              <a:ext uri="{FF2B5EF4-FFF2-40B4-BE49-F238E27FC236}">
                <a16:creationId xmlns:a16="http://schemas.microsoft.com/office/drawing/2014/main" id="{F1F4E61F-E8B2-44CF-B11D-1F53B42E480C}"/>
              </a:ext>
            </a:extLst>
          </p:cNvPr>
          <p:cNvPicPr>
            <a:picLocks noChangeAspect="1"/>
          </p:cNvPicPr>
          <p:nvPr/>
        </p:nvPicPr>
        <p:blipFill>
          <a:blip r:embed="rId5"/>
          <a:stretch>
            <a:fillRect/>
          </a:stretch>
        </p:blipFill>
        <p:spPr>
          <a:xfrm>
            <a:off x="802603" y="3602928"/>
            <a:ext cx="2452659" cy="2450591"/>
          </a:xfrm>
          <a:prstGeom prst="rect">
            <a:avLst/>
          </a:prstGeom>
          <a:ln w="57150" cmpd="thickThin">
            <a:solidFill>
              <a:srgbClr val="7F7F7F"/>
            </a:solidFill>
            <a:miter lim="800000"/>
          </a:ln>
        </p:spPr>
      </p:pic>
    </p:spTree>
    <p:extLst>
      <p:ext uri="{BB962C8B-B14F-4D97-AF65-F5344CB8AC3E}">
        <p14:creationId xmlns:p14="http://schemas.microsoft.com/office/powerpoint/2010/main" val="420175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4F8C-51CF-4A51-B4E4-E2EE10DC7998}"/>
              </a:ext>
            </a:extLst>
          </p:cNvPr>
          <p:cNvSpPr>
            <a:spLocks noGrp="1"/>
          </p:cNvSpPr>
          <p:nvPr>
            <p:ph type="title"/>
          </p:nvPr>
        </p:nvSpPr>
        <p:spPr>
          <a:xfrm>
            <a:off x="0" y="609599"/>
            <a:ext cx="4276578" cy="5273675"/>
          </a:xfrm>
        </p:spPr>
        <p:txBody>
          <a:bodyPr>
            <a:normAutofit/>
          </a:bodyPr>
          <a:lstStyle/>
          <a:p>
            <a:pPr algn="l"/>
            <a:r>
              <a:rPr lang="en-GB" sz="4300" b="1" dirty="0"/>
              <a:t>Conclusion  and Future Scope</a:t>
            </a:r>
            <a:endParaRPr lang="en-US" sz="4300" b="1" dirty="0"/>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6448A75-974E-4602-9D99-20E1ED096330}"/>
              </a:ext>
            </a:extLst>
          </p:cNvPr>
          <p:cNvGraphicFramePr>
            <a:graphicFrameLocks noGrp="1"/>
          </p:cNvGraphicFramePr>
          <p:nvPr>
            <p:ph idx="1"/>
            <p:extLst>
              <p:ext uri="{D42A27DB-BD31-4B8C-83A1-F6EECF244321}">
                <p14:modId xmlns:p14="http://schemas.microsoft.com/office/powerpoint/2010/main" val="407619114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451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ppt/theme/themeOverride2.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{C1501923-9763-445B-8D9E-F3BE4CD16646}tf00934815_win32</Template>
  <TotalTime>119</TotalTime>
  <Words>762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Cambria Math</vt:lpstr>
      <vt:lpstr>Goudy Old Style</vt:lpstr>
      <vt:lpstr>Times New Roman</vt:lpstr>
      <vt:lpstr>Wingdings 2</vt:lpstr>
      <vt:lpstr>SlateVTI</vt:lpstr>
      <vt:lpstr>PowerPoint Presentation</vt:lpstr>
      <vt:lpstr>Introduction: Fractal Reptiles</vt:lpstr>
      <vt:lpstr>Fractal Reptiles with holes:</vt:lpstr>
      <vt:lpstr>Background</vt:lpstr>
      <vt:lpstr>Background</vt:lpstr>
      <vt:lpstr>Method: Fractal Rep Tile with holes</vt:lpstr>
      <vt:lpstr>9-Rep Tile with a Hole:</vt:lpstr>
      <vt:lpstr>16-Rep Tile with Holes:</vt:lpstr>
      <vt:lpstr>Conclusion  and Future Scope</vt:lpstr>
      <vt:lpstr>References</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Indradhar Paka</dc:creator>
  <cp:lastModifiedBy>Indradhar Paka</cp:lastModifiedBy>
  <cp:revision>10</cp:revision>
  <dcterms:created xsi:type="dcterms:W3CDTF">2021-05-04T05:40:30Z</dcterms:created>
  <dcterms:modified xsi:type="dcterms:W3CDTF">2021-05-04T18:09:20Z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