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8" r:id="rId3"/>
    <p:sldId id="330" r:id="rId4"/>
    <p:sldId id="259" r:id="rId5"/>
    <p:sldId id="332" r:id="rId6"/>
    <p:sldId id="345" r:id="rId7"/>
    <p:sldId id="346" r:id="rId8"/>
    <p:sldId id="333" r:id="rId9"/>
    <p:sldId id="334" r:id="rId10"/>
    <p:sldId id="335" r:id="rId11"/>
    <p:sldId id="336" r:id="rId12"/>
    <p:sldId id="366" r:id="rId13"/>
    <p:sldId id="337" r:id="rId14"/>
    <p:sldId id="338" r:id="rId15"/>
    <p:sldId id="339" r:id="rId16"/>
    <p:sldId id="352" r:id="rId17"/>
    <p:sldId id="369" r:id="rId18"/>
    <p:sldId id="370" r:id="rId19"/>
    <p:sldId id="371" r:id="rId20"/>
    <p:sldId id="372" r:id="rId21"/>
    <p:sldId id="373" r:id="rId22"/>
    <p:sldId id="341" r:id="rId23"/>
    <p:sldId id="374" r:id="rId24"/>
    <p:sldId id="375" r:id="rId25"/>
    <p:sldId id="376" r:id="rId26"/>
    <p:sldId id="377" r:id="rId27"/>
    <p:sldId id="343" r:id="rId28"/>
    <p:sldId id="342" r:id="rId29"/>
    <p:sldId id="365" r:id="rId30"/>
    <p:sldId id="378" r:id="rId31"/>
    <p:sldId id="379" r:id="rId32"/>
    <p:sldId id="344" r:id="rId33"/>
  </p:sldIdLst>
  <p:sldSz cx="12192000" cy="6858000"/>
  <p:notesSz cx="12192000" cy="6858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howGuides="1">
      <p:cViewPr varScale="1">
        <p:scale>
          <a:sx n="69" d="100"/>
          <a:sy n="69" d="100"/>
        </p:scale>
        <p:origin x="78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651FB60-D0D4-4745-8DC8-5AC98C83A42E}" type="datetimeFigureOut">
              <a:rPr lang="en-US"/>
              <a:t>5/1/2024</a:t>
            </a:fld>
            <a:endParaRPr lang="en-US" dirty="0"/>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503A842C-35EF-4D97-95DA-24F8828C1835}"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922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DE9DF0E-E5FB-4F6E-B1B5-9BD206EE024D}" type="slidenum">
              <a:rPr lang="en-US" altLang="en-US" smtClean="0">
                <a:latin typeface="Calibri" panose="020F0502020204030204" pitchFamily="34" charset="0"/>
              </a:rPr>
              <a:t>2</a:t>
            </a:fld>
            <a:endParaRPr lang="en-US" altLang="en-US">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297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C4EFFA2-CAF5-45DF-B152-7E5CB0CA6081}" type="slidenum">
              <a:rPr lang="en-US" altLang="en-US" smtClean="0">
                <a:latin typeface="Calibri" panose="020F0502020204030204" pitchFamily="34" charset="0"/>
              </a:rPr>
              <a:t>11</a:t>
            </a:fld>
            <a:endParaRPr lang="en-US" altLang="en-US">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17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645992-23AF-449E-8E28-A3D64BF25312}" type="slidenum">
              <a:rPr lang="en-US" altLang="en-US" smtClean="0">
                <a:latin typeface="Calibri" panose="020F0502020204030204" pitchFamily="34" charset="0"/>
              </a:rPr>
              <a:t>12</a:t>
            </a:fld>
            <a:endParaRPr lang="en-US" altLang="en-US">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379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A3571BC-9616-4910-84EC-F2BF725B3FFF}" type="slidenum">
              <a:rPr lang="en-US" altLang="en-US" smtClean="0">
                <a:latin typeface="Calibri" panose="020F0502020204030204" pitchFamily="34" charset="0"/>
              </a:rPr>
              <a:t>13</a:t>
            </a:fld>
            <a:endParaRPr lang="en-US" altLang="en-US">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58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CBB7621-B8CF-4929-BFB6-7712AE9BFE05}" type="slidenum">
              <a:rPr lang="en-US" altLang="en-US" smtClean="0">
                <a:latin typeface="Calibri" panose="020F0502020204030204" pitchFamily="34" charset="0"/>
              </a:rPr>
              <a:t>14</a:t>
            </a:fld>
            <a:endParaRPr lang="en-US"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789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1D74336-96D6-40AE-9B5D-C294FFBFAEFC}" type="slidenum">
              <a:rPr lang="en-US" altLang="en-US" smtClean="0">
                <a:latin typeface="Calibri" panose="020F0502020204030204" pitchFamily="34" charset="0"/>
              </a:rPr>
              <a:t>15</a:t>
            </a:fld>
            <a:endParaRPr lang="en-US" altLang="en-US">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FDF03E-5BB5-462B-B6BC-561B57532CF2}" type="slidenum">
              <a:rPr lang="en-US" altLang="en-US" smtClean="0">
                <a:latin typeface="Calibri" panose="020F0502020204030204" pitchFamily="34" charset="0"/>
              </a:rPr>
              <a:t>16</a:t>
            </a:fld>
            <a:endParaRPr lang="en-US" altLang="en-US">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FDF03E-5BB5-462B-B6BC-561B57532CF2}" type="slidenum">
              <a:rPr lang="en-US" altLang="en-US" smtClean="0">
                <a:latin typeface="Calibri" panose="020F0502020204030204" pitchFamily="34" charset="0"/>
              </a:rPr>
              <a:t>17</a:t>
            </a:fld>
            <a:endParaRPr lang="en-US" altLang="en-US">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FDF03E-5BB5-462B-B6BC-561B57532CF2}" type="slidenum">
              <a:rPr lang="en-US" altLang="en-US" smtClean="0">
                <a:latin typeface="Calibri" panose="020F0502020204030204" pitchFamily="34" charset="0"/>
              </a:rPr>
              <a:t>18</a:t>
            </a:fld>
            <a:endParaRPr lang="en-US" altLang="en-US">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FDF03E-5BB5-462B-B6BC-561B57532CF2}" type="slidenum">
              <a:rPr lang="en-US" altLang="en-US" smtClean="0">
                <a:latin typeface="Calibri" panose="020F0502020204030204" pitchFamily="34" charset="0"/>
              </a:rPr>
              <a:t>19</a:t>
            </a:fld>
            <a:endParaRPr lang="en-US" altLang="en-US">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FDF03E-5BB5-462B-B6BC-561B57532CF2}" type="slidenum">
              <a:rPr lang="en-US" altLang="en-US" smtClean="0">
                <a:latin typeface="Calibri" panose="020F0502020204030204" pitchFamily="34" charset="0"/>
              </a:rPr>
              <a:t>20</a:t>
            </a:fld>
            <a:endParaRPr lang="en-US" altLang="en-US">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112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45C63A7-611D-44E3-B9D7-59DA347E3A7D}" type="slidenum">
              <a:rPr lang="en-US" altLang="en-US" smtClean="0">
                <a:latin typeface="Calibri" panose="020F0502020204030204" pitchFamily="34" charset="0"/>
              </a:rPr>
              <a:t>3</a:t>
            </a:fld>
            <a:endParaRPr lang="en-US" altLang="en-US">
              <a:latin typeface="Calibri"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3994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BFDF03E-5BB5-462B-B6BC-561B57532CF2}" type="slidenum">
              <a:rPr lang="en-US" altLang="en-US" smtClean="0">
                <a:latin typeface="Calibri" panose="020F0502020204030204" pitchFamily="34" charset="0"/>
              </a:rPr>
              <a:t>21</a:t>
            </a:fld>
            <a:endParaRPr lang="en-US" altLang="en-US">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F2A83-4B3A-4F9F-8783-C8E491B26F56}" type="slidenum">
              <a:rPr lang="en-US" altLang="en-US" smtClean="0">
                <a:latin typeface="Calibri" panose="020F0502020204030204" pitchFamily="34" charset="0"/>
              </a:rPr>
              <a:t>22</a:t>
            </a:fld>
            <a:endParaRPr lang="en-US" altLang="en-US">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F2A83-4B3A-4F9F-8783-C8E491B26F56}" type="slidenum">
              <a:rPr lang="en-US" altLang="en-US" smtClean="0">
                <a:latin typeface="Calibri" panose="020F0502020204030204" pitchFamily="34" charset="0"/>
              </a:rPr>
              <a:t>23</a:t>
            </a:fld>
            <a:endParaRPr lang="en-US" altLang="en-US">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F2A83-4B3A-4F9F-8783-C8E491B26F56}" type="slidenum">
              <a:rPr lang="en-US" altLang="en-US" smtClean="0">
                <a:latin typeface="Calibri" panose="020F0502020204030204" pitchFamily="34" charset="0"/>
              </a:rPr>
              <a:t>24</a:t>
            </a:fld>
            <a:endParaRPr lang="en-US" altLang="en-US">
              <a:latin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F2A83-4B3A-4F9F-8783-C8E491B26F56}" type="slidenum">
              <a:rPr lang="en-US" altLang="en-US" smtClean="0">
                <a:latin typeface="Calibri" panose="020F0502020204030204" pitchFamily="34" charset="0"/>
              </a:rPr>
              <a:t>25</a:t>
            </a:fld>
            <a:endParaRPr lang="en-US" altLang="en-US">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4813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36F2A83-4B3A-4F9F-8783-C8E491B26F56}" type="slidenum">
              <a:rPr lang="en-US" altLang="en-US" smtClean="0">
                <a:latin typeface="Calibri" panose="020F0502020204030204" pitchFamily="34" charset="0"/>
              </a:rPr>
              <a:t>26</a:t>
            </a:fld>
            <a:endParaRPr lang="en-US" altLang="en-US">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68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768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3FA42C7-E389-4EA3-AA86-FA410E438639}" type="slidenum">
              <a:rPr lang="en-US" altLang="en-US" smtClean="0">
                <a:latin typeface="Calibri" panose="020F0502020204030204" pitchFamily="34" charset="0"/>
              </a:rPr>
              <a:t>27</a:t>
            </a:fld>
            <a:endParaRPr lang="en-US" altLang="en-US">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7885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4A094D1-B916-4C66-955D-D67817A98BBF}" type="slidenum">
              <a:rPr lang="en-US" altLang="en-US" smtClean="0">
                <a:latin typeface="Calibri" panose="020F0502020204030204" pitchFamily="34" charset="0"/>
              </a:rPr>
              <a:t>28</a:t>
            </a:fld>
            <a:endParaRPr lang="en-US" altLang="en-US">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09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57A702-DE88-43FE-8D16-336A5118F6C5}" type="slidenum">
              <a:rPr lang="en-US" altLang="en-US" smtClean="0">
                <a:latin typeface="Calibri" panose="020F0502020204030204" pitchFamily="34" charset="0"/>
              </a:rPr>
              <a:t>29</a:t>
            </a:fld>
            <a:endParaRPr lang="en-US" altLang="en-US">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09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57A702-DE88-43FE-8D16-336A5118F6C5}" type="slidenum">
              <a:rPr lang="en-US" altLang="en-US" smtClean="0">
                <a:latin typeface="Calibri" panose="020F0502020204030204" pitchFamily="34" charset="0"/>
              </a:rPr>
              <a:t>30</a:t>
            </a:fld>
            <a:endParaRPr lang="en-US"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1331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75725F-767D-4B58-B202-48F77E8A3D30}" type="slidenum">
              <a:rPr lang="en-US" altLang="en-US" smtClean="0">
                <a:latin typeface="Calibri" panose="020F0502020204030204" pitchFamily="34" charset="0"/>
              </a:rPr>
              <a:t>4</a:t>
            </a:fld>
            <a:endParaRPr lang="en-US" altLang="en-US">
              <a:latin typeface="Calibri" panose="020F050202020403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090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657A702-DE88-43FE-8D16-336A5118F6C5}" type="slidenum">
              <a:rPr lang="en-US" altLang="en-US" smtClean="0">
                <a:latin typeface="Calibri" panose="020F0502020204030204" pitchFamily="34" charset="0"/>
              </a:rPr>
              <a:t>31</a:t>
            </a:fld>
            <a:endParaRPr lang="en-US" altLang="en-US">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8294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D22FF8-F3E9-44E5-8EAD-ACAB6931EA4C}" type="slidenum">
              <a:rPr lang="en-US" altLang="en-US" smtClean="0">
                <a:latin typeface="Calibri" panose="020F0502020204030204" pitchFamily="34" charset="0"/>
              </a:rPr>
              <a:t>32</a:t>
            </a:fld>
            <a:endParaRPr lang="en-US" altLang="en-US">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1741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0407E83-05D5-4001-A1BB-1FCE1BF02948}" type="slidenum">
              <a:rPr lang="en-US" altLang="en-US" smtClean="0">
                <a:latin typeface="Calibri" panose="020F0502020204030204" pitchFamily="34" charset="0"/>
              </a:rPr>
              <a:t>5</a:t>
            </a:fld>
            <a:endParaRPr lang="en-US" altLang="en-US">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19460"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BDB25E7-6510-481C-95CD-C5E216262870}" type="slidenum">
              <a:rPr lang="en-US" altLang="en-US" smtClean="0">
                <a:latin typeface="Calibri" panose="020F0502020204030204" pitchFamily="34" charset="0"/>
              </a:rPr>
              <a:t>6</a:t>
            </a:fld>
            <a:endParaRPr lang="en-US" altLang="en-US">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2150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DC1A2E2-FDF8-4BDD-A126-9850CD1DACDF}" type="slidenum">
              <a:rPr lang="en-US" altLang="en-US" smtClean="0">
                <a:latin typeface="Calibri" panose="020F0502020204030204" pitchFamily="34" charset="0"/>
              </a:rPr>
              <a:t>7</a:t>
            </a:fld>
            <a:endParaRPr lang="en-US" altLang="en-US">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2355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CDEC366-4277-47A6-A63A-6367DD0DDA24}" type="slidenum">
              <a:rPr lang="en-US" altLang="en-US" smtClean="0">
                <a:latin typeface="Calibri" panose="020F0502020204030204" pitchFamily="34" charset="0"/>
              </a:rPr>
              <a:t>8</a:t>
            </a:fld>
            <a:endParaRPr lang="en-US" altLang="en-US">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2560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6145FAD-A9F4-4AA4-8595-405EE3402337}" type="slidenum">
              <a:rPr lang="en-US" altLang="en-US" smtClean="0">
                <a:latin typeface="Calibri" panose="020F0502020204030204" pitchFamily="34" charset="0"/>
              </a:rPr>
              <a:t>9</a:t>
            </a:fld>
            <a:endParaRPr lang="en-US" altLang="en-US">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en-US"/>
          </a:p>
        </p:txBody>
      </p:sp>
      <p:sp>
        <p:nvSpPr>
          <p:cNvPr id="27652"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359E9D-DF25-4DA3-84A2-F84C95D32834}" type="slidenum">
              <a:rPr lang="en-US" altLang="en-US" smtClean="0">
                <a:latin typeface="Calibri" panose="020F0502020204030204" pitchFamily="34" charset="0"/>
              </a:rPr>
              <a:t>10</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3" name="Rounded Rectangle 10"/>
          <p:cNvSpPr/>
          <p:nvPr/>
        </p:nvSpPr>
        <p:spPr>
          <a:xfrm>
            <a:off x="87313"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4" name="Rectangle 3"/>
          <p:cNvSpPr/>
          <p:nvPr/>
        </p:nvSpPr>
        <p:spPr>
          <a:xfrm>
            <a:off x="84138" y="1449388"/>
            <a:ext cx="12028487"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Rectangle 4"/>
          <p:cNvSpPr/>
          <p:nvPr/>
        </p:nvSpPr>
        <p:spPr>
          <a:xfrm>
            <a:off x="84138" y="1397000"/>
            <a:ext cx="12028487"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84138" y="2976563"/>
            <a:ext cx="12028487"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lang="en-US"/>
              <a:t>Click to edit Master title style</a:t>
            </a:r>
          </a:p>
        </p:txBody>
      </p:sp>
      <p:sp>
        <p:nvSpPr>
          <p:cNvPr id="7" name="Date Placeholder 27"/>
          <p:cNvSpPr>
            <a:spLocks noGrp="1"/>
          </p:cNvSpPr>
          <p:nvPr>
            <p:ph type="dt" sz="half" idx="10"/>
          </p:nvPr>
        </p:nvSpPr>
        <p:spPr/>
        <p:txBody>
          <a:bodyPr/>
          <a:lstStyle>
            <a:lvl1pPr>
              <a:defRPr/>
            </a:lvl1pPr>
          </a:lstStyle>
          <a:p>
            <a:pPr>
              <a:defRPr/>
            </a:pPr>
            <a:r>
              <a:rPr lang="en-US"/>
              <a:t>KG Reddy College of Engineering and Technology</a:t>
            </a:r>
          </a:p>
        </p:txBody>
      </p:sp>
      <p:sp>
        <p:nvSpPr>
          <p:cNvPr id="10" name="Footer Placeholder 16"/>
          <p:cNvSpPr>
            <a:spLocks noGrp="1"/>
          </p:cNvSpPr>
          <p:nvPr>
            <p:ph type="ftr" sz="quarter" idx="11"/>
          </p:nvPr>
        </p:nvSpPr>
        <p:spPr/>
        <p:txBody>
          <a:bodyPr/>
          <a:lstStyle>
            <a:lvl1pPr>
              <a:defRPr/>
            </a:lvl1pPr>
          </a:lstStyle>
          <a:p>
            <a:pPr>
              <a:defRPr/>
            </a:pPr>
            <a:r>
              <a:rPr lang="en-US"/>
              <a:t>Department of Computer Science and Engineering</a:t>
            </a:r>
          </a:p>
        </p:txBody>
      </p:sp>
      <p:sp>
        <p:nvSpPr>
          <p:cNvPr id="11" name="Slide Number Placeholder 28"/>
          <p:cNvSpPr>
            <a:spLocks noGrp="1"/>
          </p:cNvSpPr>
          <p:nvPr>
            <p:ph type="sldNum" sz="quarter" idx="12"/>
          </p:nvPr>
        </p:nvSpPr>
        <p:spPr/>
        <p:txBody>
          <a:bodyPr/>
          <a:lstStyle>
            <a:lvl1pPr>
              <a:defRPr/>
            </a:lvl1pPr>
          </a:lstStyle>
          <a:p>
            <a:pPr>
              <a:defRPr/>
            </a:pPr>
            <a:fld id="{EA6AAF26-5B53-4612-B2CE-2BE740605B9E}" type="slidenum">
              <a:rPr lang="en-US" altLang="en-US"/>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5"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6" name="Slide Number Placeholder 22"/>
          <p:cNvSpPr>
            <a:spLocks noGrp="1"/>
          </p:cNvSpPr>
          <p:nvPr>
            <p:ph type="sldNum" sz="quarter" idx="12"/>
          </p:nvPr>
        </p:nvSpPr>
        <p:spPr/>
        <p:txBody>
          <a:bodyPr/>
          <a:lstStyle>
            <a:lvl1pPr>
              <a:defRPr/>
            </a:lvl1pPr>
          </a:lstStyle>
          <a:p>
            <a:pPr>
              <a:defRPr/>
            </a:pPr>
            <a:fld id="{BC202289-C027-40F0-B6F4-DA4582486F86}"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5"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6" name="Slide Number Placeholder 22"/>
          <p:cNvSpPr>
            <a:spLocks noGrp="1"/>
          </p:cNvSpPr>
          <p:nvPr>
            <p:ph type="sldNum" sz="quarter" idx="12"/>
          </p:nvPr>
        </p:nvSpPr>
        <p:spPr/>
        <p:txBody>
          <a:bodyPr/>
          <a:lstStyle>
            <a:lvl1pPr>
              <a:defRPr/>
            </a:lvl1pPr>
          </a:lstStyle>
          <a:p>
            <a:pPr>
              <a:defRPr/>
            </a:pPr>
            <a:fld id="{D9CE4BF0-5325-4B93-B8A3-33BABEABAEF9}"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8" name="Content Placeholder 7"/>
          <p:cNvSpPr>
            <a:spLocks noGrp="1"/>
          </p:cNvSpPr>
          <p:nvPr>
            <p:ph sz="quarter" idx="1"/>
          </p:nvPr>
        </p:nvSpPr>
        <p:spPr>
          <a:xfrm>
            <a:off x="1219200" y="1447800"/>
            <a:ext cx="10363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4"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5" name="Slide Number Placeholder 22"/>
          <p:cNvSpPr>
            <a:spLocks noGrp="1"/>
          </p:cNvSpPr>
          <p:nvPr>
            <p:ph type="sldNum" sz="quarter" idx="12"/>
          </p:nvPr>
        </p:nvSpPr>
        <p:spPr/>
        <p:txBody>
          <a:bodyPr/>
          <a:lstStyle>
            <a:lvl1pPr>
              <a:defRPr/>
            </a:lvl1pPr>
          </a:lstStyle>
          <a:p>
            <a:pPr>
              <a:defRPr/>
            </a:pPr>
            <a:fld id="{79F99C4D-58FB-4F95-828E-36AFDFB82D17}"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5" name="Rounded Rectangle 10"/>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flipV="1">
            <a:off x="92075" y="2376488"/>
            <a:ext cx="12018963"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2341563"/>
            <a:ext cx="12018963"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Rectangle 7"/>
          <p:cNvSpPr/>
          <p:nvPr/>
        </p:nvSpPr>
        <p:spPr>
          <a:xfrm>
            <a:off x="90488" y="2468563"/>
            <a:ext cx="12020550"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963084" y="952501"/>
            <a:ext cx="10363200" cy="1362075"/>
          </a:xfrm>
        </p:spPr>
        <p:txBody>
          <a:bodyPr/>
          <a:lstStyle>
            <a:lvl1pPr algn="l">
              <a:buNone/>
              <a:defRPr sz="4000" b="0" cap="none"/>
            </a:lvl1pPr>
          </a:lstStyle>
          <a:p>
            <a:r>
              <a:rPr lang="en-US"/>
              <a:t>Click to edit Master title style</a:t>
            </a:r>
          </a:p>
        </p:txBody>
      </p:sp>
      <p:sp>
        <p:nvSpPr>
          <p:cNvPr id="3" name="Text Placeholder 2"/>
          <p:cNvSpPr>
            <a:spLocks noGrp="1"/>
          </p:cNvSpPr>
          <p:nvPr>
            <p:ph type="body" idx="1"/>
          </p:nvPr>
        </p:nvSpPr>
        <p:spPr>
          <a:xfrm>
            <a:off x="963084" y="2547938"/>
            <a:ext cx="103632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9" name="Date Placeholder 3"/>
          <p:cNvSpPr>
            <a:spLocks noGrp="1"/>
          </p:cNvSpPr>
          <p:nvPr>
            <p:ph type="dt" sz="half" idx="10"/>
          </p:nvPr>
        </p:nvSpPr>
        <p:spPr/>
        <p:txBody>
          <a:bodyPr/>
          <a:lstStyle>
            <a:lvl1pPr>
              <a:defRPr/>
            </a:lvl1pPr>
          </a:lstStyle>
          <a:p>
            <a:pPr>
              <a:defRPr/>
            </a:pPr>
            <a:r>
              <a:rPr lang="en-US"/>
              <a:t>KG Reddy College of Engineering and Technology</a:t>
            </a:r>
          </a:p>
        </p:txBody>
      </p:sp>
      <p:sp>
        <p:nvSpPr>
          <p:cNvPr id="10" name="Footer Placeholder 4"/>
          <p:cNvSpPr>
            <a:spLocks noGrp="1"/>
          </p:cNvSpPr>
          <p:nvPr>
            <p:ph type="ftr" sz="quarter" idx="11"/>
          </p:nvPr>
        </p:nvSpPr>
        <p:spPr>
          <a:xfrm>
            <a:off x="1066800" y="6172200"/>
            <a:ext cx="5334000" cy="457200"/>
          </a:xfrm>
        </p:spPr>
        <p:txBody>
          <a:bodyPr/>
          <a:lstStyle>
            <a:lvl1pPr>
              <a:defRPr/>
            </a:lvl1pPr>
          </a:lstStyle>
          <a:p>
            <a:pPr>
              <a:defRPr/>
            </a:pPr>
            <a:r>
              <a:rPr lang="en-US"/>
              <a:t>Department of Computer Science and Engineering</a:t>
            </a:r>
          </a:p>
        </p:txBody>
      </p:sp>
      <p:sp>
        <p:nvSpPr>
          <p:cNvPr id="11" name="Slide Number Placeholder 5"/>
          <p:cNvSpPr>
            <a:spLocks noGrp="1"/>
          </p:cNvSpPr>
          <p:nvPr>
            <p:ph type="sldNum" sz="quarter" idx="12"/>
          </p:nvPr>
        </p:nvSpPr>
        <p:spPr>
          <a:xfrm>
            <a:off x="195263" y="6208713"/>
            <a:ext cx="609600" cy="457200"/>
          </a:xfrm>
        </p:spPr>
        <p:txBody>
          <a:bodyPr/>
          <a:lstStyle>
            <a:lvl1pPr>
              <a:defRPr/>
            </a:lvl1pPr>
          </a:lstStyle>
          <a:p>
            <a:pPr>
              <a:defRPr/>
            </a:pPr>
            <a:fld id="{90423EA2-CDE7-465B-83CD-F94A57FB39AB}" type="slidenum">
              <a:rPr lang="en-US" altLang="en-US"/>
              <a:t>‹#›</a:t>
            </a:fld>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12192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578600" y="1447800"/>
            <a:ext cx="49987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4"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5" name="Slide Number Placeholder 22"/>
          <p:cNvSpPr>
            <a:spLocks noGrp="1"/>
          </p:cNvSpPr>
          <p:nvPr>
            <p:ph type="sldNum" sz="quarter" idx="12"/>
          </p:nvPr>
        </p:nvSpPr>
        <p:spPr/>
        <p:txBody>
          <a:bodyPr/>
          <a:lstStyle>
            <a:lvl1pPr>
              <a:defRPr/>
            </a:lvl1pPr>
          </a:lstStyle>
          <a:p>
            <a:pPr>
              <a:defRPr/>
            </a:pPr>
            <a:fld id="{895DF919-8613-4E9A-A37A-AB37BC608050}"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11" name="Content Placeholder 10"/>
          <p:cNvSpPr>
            <a:spLocks noGrp="1"/>
          </p:cNvSpPr>
          <p:nvPr>
            <p:ph sz="half" idx="2"/>
          </p:nvPr>
        </p:nvSpPr>
        <p:spPr>
          <a:xfrm>
            <a:off x="12192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half" idx="4"/>
          </p:nvPr>
        </p:nvSpPr>
        <p:spPr>
          <a:xfrm>
            <a:off x="6604000" y="2247900"/>
            <a:ext cx="49784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6"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7" name="Slide Number Placeholder 22"/>
          <p:cNvSpPr>
            <a:spLocks noGrp="1"/>
          </p:cNvSpPr>
          <p:nvPr>
            <p:ph type="sldNum" sz="quarter" idx="12"/>
          </p:nvPr>
        </p:nvSpPr>
        <p:spPr/>
        <p:txBody>
          <a:bodyPr/>
          <a:lstStyle>
            <a:lvl1pPr>
              <a:defRPr/>
            </a:lvl1pPr>
          </a:lstStyle>
          <a:p>
            <a:pPr>
              <a:defRPr/>
            </a:pPr>
            <a:fld id="{D63C4572-C4CE-48CB-B9E8-9CFC8CB34AA4}"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4"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5" name="Slide Number Placeholder 22"/>
          <p:cNvSpPr>
            <a:spLocks noGrp="1"/>
          </p:cNvSpPr>
          <p:nvPr>
            <p:ph type="sldNum" sz="quarter" idx="12"/>
          </p:nvPr>
        </p:nvSpPr>
        <p:spPr/>
        <p:txBody>
          <a:bodyPr/>
          <a:lstStyle>
            <a:lvl1pPr>
              <a:defRPr/>
            </a:lvl1pPr>
          </a:lstStyle>
          <a:p>
            <a:pPr>
              <a:defRPr/>
            </a:pPr>
            <a:fld id="{35DF7083-D0FB-47F4-9F29-F7F11181039A}"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r>
              <a:rPr lang="en-US"/>
              <a:t>KG Reddy College of Engineering and Technology</a:t>
            </a:r>
          </a:p>
        </p:txBody>
      </p:sp>
      <p:sp>
        <p:nvSpPr>
          <p:cNvPr id="3" name="Footer Placeholder 2"/>
          <p:cNvSpPr>
            <a:spLocks noGrp="1"/>
          </p:cNvSpPr>
          <p:nvPr>
            <p:ph type="ftr" sz="quarter" idx="11"/>
          </p:nvPr>
        </p:nvSpPr>
        <p:spPr/>
        <p:txBody>
          <a:bodyPr/>
          <a:lstStyle>
            <a:lvl1pPr>
              <a:defRPr/>
            </a:lvl1pPr>
          </a:lstStyle>
          <a:p>
            <a:pPr>
              <a:defRPr/>
            </a:pPr>
            <a:r>
              <a:rPr lang="en-US"/>
              <a:t>Department of Computer Science and Engineering</a:t>
            </a:r>
          </a:p>
        </p:txBody>
      </p:sp>
      <p:sp>
        <p:nvSpPr>
          <p:cNvPr id="4" name="Slide Number Placeholder 22"/>
          <p:cNvSpPr>
            <a:spLocks noGrp="1"/>
          </p:cNvSpPr>
          <p:nvPr>
            <p:ph type="sldNum" sz="quarter" idx="12"/>
          </p:nvPr>
        </p:nvSpPr>
        <p:spPr/>
        <p:txBody>
          <a:bodyPr/>
          <a:lstStyle>
            <a:lvl1pPr>
              <a:defRPr/>
            </a:lvl1pPr>
          </a:lstStyle>
          <a:p>
            <a:pPr>
              <a:defRPr/>
            </a:pPr>
            <a:fld id="{482803FD-0901-407B-8BD5-B90E7DAB0C65}"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useBgFill="1">
        <p:nvSpPr>
          <p:cNvPr id="5" name="Rounded Rectangle 10"/>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273050"/>
            <a:ext cx="10363200" cy="1143000"/>
          </a:xfrm>
        </p:spPr>
        <p:txBody>
          <a:bodyPr/>
          <a:lstStyle>
            <a:lvl1pPr algn="l">
              <a:buNone/>
              <a:defRPr sz="4000" b="0"/>
            </a:lvl1pPr>
          </a:lstStyle>
          <a:p>
            <a:r>
              <a:rPr lang="en-US"/>
              <a:t>Click to edit Master title style</a:t>
            </a:r>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11" name="Content Placeholder 10"/>
          <p:cNvSpPr>
            <a:spLocks noGrp="1"/>
          </p:cNvSpPr>
          <p:nvPr>
            <p:ph sz="quarter" idx="1"/>
          </p:nvPr>
        </p:nvSpPr>
        <p:spPr>
          <a:xfrm>
            <a:off x="3962400" y="1600200"/>
            <a:ext cx="76200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pPr>
              <a:defRPr/>
            </a:pPr>
            <a:r>
              <a:rPr lang="en-US"/>
              <a:t>KG Reddy College of Engineering and Technology</a:t>
            </a:r>
          </a:p>
        </p:txBody>
      </p:sp>
      <p:sp>
        <p:nvSpPr>
          <p:cNvPr id="7" name="Footer Placeholder 5"/>
          <p:cNvSpPr>
            <a:spLocks noGrp="1"/>
          </p:cNvSpPr>
          <p:nvPr>
            <p:ph type="ftr" sz="quarter" idx="11"/>
          </p:nvPr>
        </p:nvSpPr>
        <p:spPr/>
        <p:txBody>
          <a:bodyPr/>
          <a:lstStyle>
            <a:lvl1pPr>
              <a:defRPr/>
            </a:lvl1pPr>
          </a:lstStyle>
          <a:p>
            <a:pPr>
              <a:defRPr/>
            </a:pPr>
            <a:r>
              <a:rPr lang="en-US"/>
              <a:t>Department of Computer Science and Engineering</a:t>
            </a:r>
          </a:p>
        </p:txBody>
      </p:sp>
      <p:sp>
        <p:nvSpPr>
          <p:cNvPr id="8" name="Slide Number Placeholder 6"/>
          <p:cNvSpPr>
            <a:spLocks noGrp="1"/>
          </p:cNvSpPr>
          <p:nvPr>
            <p:ph type="sldNum" sz="quarter" idx="12"/>
          </p:nvPr>
        </p:nvSpPr>
        <p:spPr/>
        <p:txBody>
          <a:bodyPr/>
          <a:lstStyle>
            <a:lvl1pPr>
              <a:defRPr/>
            </a:lvl1pPr>
          </a:lstStyle>
          <a:p>
            <a:pPr>
              <a:defRPr/>
            </a:pPr>
            <a:fld id="{2975F9CC-5E11-4926-AEBB-C2B3169CF294}"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90488" y="4683125"/>
            <a:ext cx="12009437"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Rectangle 5"/>
          <p:cNvSpPr/>
          <p:nvPr/>
        </p:nvSpPr>
        <p:spPr>
          <a:xfrm>
            <a:off x="92075" y="4649788"/>
            <a:ext cx="12007850"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Rectangle 6"/>
          <p:cNvSpPr/>
          <p:nvPr/>
        </p:nvSpPr>
        <p:spPr>
          <a:xfrm>
            <a:off x="92075" y="4773613"/>
            <a:ext cx="12007850" cy="4921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lang="en-US"/>
              <a:t>Click to edit Master title style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r>
              <a:rPr lang="en-US"/>
              <a:t>KG Reddy College of Engineering and Technology</a:t>
            </a:r>
          </a:p>
        </p:txBody>
      </p:sp>
      <p:sp>
        <p:nvSpPr>
          <p:cNvPr id="9" name="Footer Placeholder 5"/>
          <p:cNvSpPr>
            <a:spLocks noGrp="1"/>
          </p:cNvSpPr>
          <p:nvPr>
            <p:ph type="ftr" sz="quarter" idx="11"/>
          </p:nvPr>
        </p:nvSpPr>
        <p:spPr>
          <a:xfrm>
            <a:off x="1219200" y="6172200"/>
            <a:ext cx="5181600" cy="457200"/>
          </a:xfrm>
        </p:spPr>
        <p:txBody>
          <a:bodyPr/>
          <a:lstStyle>
            <a:lvl1pPr>
              <a:defRPr/>
            </a:lvl1pPr>
          </a:lstStyle>
          <a:p>
            <a:pPr>
              <a:defRPr/>
            </a:pPr>
            <a:r>
              <a:rPr lang="en-US"/>
              <a:t>Department of Computer Science and Engineering</a:t>
            </a:r>
          </a:p>
        </p:txBody>
      </p:sp>
      <p:sp>
        <p:nvSpPr>
          <p:cNvPr id="10" name="Slide Number Placeholder 6"/>
          <p:cNvSpPr>
            <a:spLocks noGrp="1"/>
          </p:cNvSpPr>
          <p:nvPr>
            <p:ph type="sldNum" sz="quarter" idx="12"/>
          </p:nvPr>
        </p:nvSpPr>
        <p:spPr>
          <a:xfrm>
            <a:off x="195263" y="6208713"/>
            <a:ext cx="609600" cy="457200"/>
          </a:xfrm>
        </p:spPr>
        <p:txBody>
          <a:bodyPr/>
          <a:lstStyle>
            <a:lvl1pPr>
              <a:defRPr/>
            </a:lvl1pPr>
          </a:lstStyle>
          <a:p>
            <a:pPr>
              <a:defRPr/>
            </a:pPr>
            <a:fld id="{AD636598-D2D4-4465-95F7-EF2AEC57FEB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useBgFill="1">
        <p:nvSpPr>
          <p:cNvPr id="8" name="Rounded Rectangle 7"/>
          <p:cNvSpPr/>
          <p:nvPr/>
        </p:nvSpPr>
        <p:spPr>
          <a:xfrm>
            <a:off x="85725" y="69850"/>
            <a:ext cx="1201737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hangingPunct="1">
              <a:defRPr/>
            </a:pPr>
            <a:endParaRPr lang="en-US"/>
          </a:p>
        </p:txBody>
      </p:sp>
      <p:sp>
        <p:nvSpPr>
          <p:cNvPr id="1028" name="Title Placeholder 21"/>
          <p:cNvSpPr>
            <a:spLocks noGrp="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lstStyle/>
          <a:p>
            <a:pPr lvl="0"/>
            <a:r>
              <a:rPr lang="en-US" altLang="en-US"/>
              <a:t>Click to edit Master title style</a:t>
            </a:r>
          </a:p>
        </p:txBody>
      </p:sp>
      <p:sp>
        <p:nvSpPr>
          <p:cNvPr id="1029" name="Text Placeholder 12"/>
          <p:cNvSpPr>
            <a:spLocks noGrp="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pPr>
              <a:defRPr/>
            </a:pPr>
            <a:r>
              <a:rPr lang="en-US"/>
              <a:t>KG Reddy College of Engineering and Technology</a:t>
            </a:r>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pPr>
              <a:defRPr/>
            </a:pPr>
            <a:r>
              <a:rPr lang="en-US"/>
              <a:t>Department of Computer Science and Engineering</a:t>
            </a:r>
          </a:p>
        </p:txBody>
      </p:sp>
      <p:sp>
        <p:nvSpPr>
          <p:cNvPr id="23" name="Slide Number Placeholder 22"/>
          <p:cNvSpPr>
            <a:spLocks noGrp="1"/>
          </p:cNvSpPr>
          <p:nvPr>
            <p:ph type="sldNum" sz="quarter" idx="4"/>
          </p:nvPr>
        </p:nvSpPr>
        <p:spPr>
          <a:xfrm>
            <a:off x="195263" y="6210300"/>
            <a:ext cx="609600" cy="457200"/>
          </a:xfrm>
          <a:prstGeom prst="ellipse">
            <a:avLst/>
          </a:prstGeom>
          <a:solidFill>
            <a:schemeClr val="accent1"/>
          </a:solidFill>
        </p:spPr>
        <p:txBody>
          <a:bodyPr vert="horz" wrap="none" lIns="0" tIns="0" rIns="0" bIns="0" numCol="1" anchor="ctr" anchorCtr="1" compatLnSpc="1">
            <a:noAutofit/>
          </a:bodyPr>
          <a:lstStyle>
            <a:lvl1pPr algn="ctr" eaLnBrk="1" hangingPunct="1">
              <a:defRPr sz="1400">
                <a:solidFill>
                  <a:srgbClr val="FFFFFF"/>
                </a:solidFill>
                <a:latin typeface="Franklin Gothic Book" panose="020B0503020102020204" pitchFamily="34" charset="0"/>
              </a:defRPr>
            </a:lvl1pPr>
          </a:lstStyle>
          <a:p>
            <a:pPr>
              <a:defRPr/>
            </a:pPr>
            <a:fld id="{B9CA9867-7C94-4C22-AEED-10714DE4CC9D}"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defRPr>
      </a:lvl2pPr>
      <a:lvl3pPr algn="l" rtl="0" eaLnBrk="0" fontAlgn="base" hangingPunct="0">
        <a:spcBef>
          <a:spcPct val="0"/>
        </a:spcBef>
        <a:spcAft>
          <a:spcPct val="0"/>
        </a:spcAft>
        <a:defRPr sz="4000">
          <a:solidFill>
            <a:schemeClr val="tx2"/>
          </a:solidFill>
          <a:latin typeface="Franklin Gothic Book" panose="020B0503020102020204" pitchFamily="34" charset="0"/>
        </a:defRPr>
      </a:lvl3pPr>
      <a:lvl4pPr algn="l" rtl="0" eaLnBrk="0" fontAlgn="base" hangingPunct="0">
        <a:spcBef>
          <a:spcPct val="0"/>
        </a:spcBef>
        <a:spcAft>
          <a:spcPct val="0"/>
        </a:spcAft>
        <a:defRPr sz="4000">
          <a:solidFill>
            <a:schemeClr val="tx2"/>
          </a:solidFill>
          <a:latin typeface="Franklin Gothic Book" panose="020B0503020102020204" pitchFamily="34" charset="0"/>
        </a:defRPr>
      </a:lvl4pPr>
      <a:lvl5pPr algn="l" rtl="0" eaLnBrk="0" fontAlgn="base" hangingPunct="0">
        <a:spcBef>
          <a:spcPct val="0"/>
        </a:spcBef>
        <a:spcAft>
          <a:spcPct val="0"/>
        </a:spcAft>
        <a:defRPr sz="4000">
          <a:solidFill>
            <a:schemeClr val="tx2"/>
          </a:solidFill>
          <a:latin typeface="Franklin Gothic Book" panose="020B0503020102020204" pitchFamily="34" charset="0"/>
        </a:defRPr>
      </a:lvl5pPr>
      <a:lvl6pPr marL="457200" algn="l" rtl="0" fontAlgn="base">
        <a:spcBef>
          <a:spcPct val="0"/>
        </a:spcBef>
        <a:spcAft>
          <a:spcPct val="0"/>
        </a:spcAft>
        <a:defRPr sz="4000">
          <a:solidFill>
            <a:schemeClr val="tx2"/>
          </a:solidFill>
          <a:latin typeface="Franklin Gothic Book" panose="020B0503020102020204" pitchFamily="34" charset="0"/>
        </a:defRPr>
      </a:lvl6pPr>
      <a:lvl7pPr marL="914400" algn="l" rtl="0" fontAlgn="base">
        <a:spcBef>
          <a:spcPct val="0"/>
        </a:spcBef>
        <a:spcAft>
          <a:spcPct val="0"/>
        </a:spcAft>
        <a:defRPr sz="4000">
          <a:solidFill>
            <a:schemeClr val="tx2"/>
          </a:solidFill>
          <a:latin typeface="Franklin Gothic Book" panose="020B0503020102020204" pitchFamily="34" charset="0"/>
        </a:defRPr>
      </a:lvl7pPr>
      <a:lvl8pPr marL="1371600" algn="l" rtl="0" fontAlgn="base">
        <a:spcBef>
          <a:spcPct val="0"/>
        </a:spcBef>
        <a:spcAft>
          <a:spcPct val="0"/>
        </a:spcAft>
        <a:defRPr sz="4000">
          <a:solidFill>
            <a:schemeClr val="tx2"/>
          </a:solidFill>
          <a:latin typeface="Franklin Gothic Book" panose="020B0503020102020204" pitchFamily="34" charset="0"/>
        </a:defRPr>
      </a:lvl8pPr>
      <a:lvl9pPr marL="1828800" algn="l" rtl="0" fontAlgn="base">
        <a:spcBef>
          <a:spcPct val="0"/>
        </a:spcBef>
        <a:spcAft>
          <a:spcPct val="0"/>
        </a:spcAft>
        <a:defRPr sz="4000">
          <a:solidFill>
            <a:schemeClr val="tx2"/>
          </a:solidFill>
          <a:latin typeface="Franklin Gothic Book" panose="020B0503020102020204" pitchFamily="34" charset="0"/>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kern="12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kern="1200">
          <a:solidFill>
            <a:schemeClr val="tx1"/>
          </a:solidFill>
          <a:latin typeface="+mn-lt"/>
          <a:ea typeface="+mn-ea"/>
          <a:cs typeface="+mn-cs"/>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0" fontAlgn="base" hangingPunct="0">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Google Shape;158;p13"/>
          <p:cNvSpPr txBox="1"/>
          <p:nvPr/>
        </p:nvSpPr>
        <p:spPr>
          <a:xfrm>
            <a:off x="573088" y="1706563"/>
            <a:ext cx="10972800" cy="1531937"/>
          </a:xfrm>
          <a:prstGeom prst="rect">
            <a:avLst/>
          </a:prstGeom>
          <a:effectLst>
            <a:outerShdw blurRad="50800" dist="38100" algn="l" rotWithShape="0">
              <a:prstClr val="black">
                <a:alpha val="40000"/>
              </a:prstClr>
            </a:outerShdw>
          </a:effectLst>
        </p:spPr>
        <p:txBody>
          <a:bodyPr spcFirstLastPara="1" lIns="0" tIns="0" rIns="0" bIns="0" anchor="ctr"/>
          <a:lstStyle/>
          <a:p>
            <a:pPr algn="ctr" eaLnBrk="1" fontAlgn="auto" hangingPunct="1">
              <a:spcBef>
                <a:spcPts val="0"/>
              </a:spcBef>
              <a:spcAft>
                <a:spcPts val="0"/>
              </a:spcAft>
              <a:defRPr/>
            </a:pPr>
            <a:r>
              <a:rPr lang="en-US" sz="3200" b="1" dirty="0">
                <a:latin typeface="Times New Roman" panose="02020603050405020304" pitchFamily="18" charset="0"/>
                <a:cs typeface="Times New Roman" panose="02020603050405020304" pitchFamily="18" charset="0"/>
              </a:rPr>
              <a:t>IDENTIFYING  FAKE NEWS ARTICLE USING MACHINE LERNING</a:t>
            </a:r>
          </a:p>
        </p:txBody>
      </p:sp>
      <p:sp>
        <p:nvSpPr>
          <p:cNvPr id="7171" name="Rectangle 15"/>
          <p:cNvSpPr>
            <a:spLocks noChangeArrowheads="1"/>
          </p:cNvSpPr>
          <p:nvPr/>
        </p:nvSpPr>
        <p:spPr bwMode="auto">
          <a:xfrm>
            <a:off x="14288" y="1143000"/>
            <a:ext cx="12192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50000"/>
              </a:lnSpc>
            </a:pPr>
            <a:r>
              <a:rPr lang="en-US" altLang="en-US" sz="3200" b="1">
                <a:solidFill>
                  <a:srgbClr val="CC0066"/>
                </a:solidFill>
                <a:latin typeface="Times New Roman" panose="02020603050405020304" pitchFamily="18" charset="0"/>
                <a:cs typeface="Times New Roman" panose="02020603050405020304" pitchFamily="18" charset="0"/>
              </a:rPr>
              <a:t>Department of Computer Science and Engineering</a:t>
            </a:r>
          </a:p>
        </p:txBody>
      </p:sp>
      <p:cxnSp>
        <p:nvCxnSpPr>
          <p:cNvPr id="18" name="Straight Connector 17"/>
          <p:cNvCxnSpPr/>
          <p:nvPr/>
        </p:nvCxnSpPr>
        <p:spPr>
          <a:xfrm flipV="1">
            <a:off x="352425" y="1277938"/>
            <a:ext cx="11977688" cy="7937"/>
          </a:xfrm>
          <a:prstGeom prst="line">
            <a:avLst/>
          </a:prstGeom>
          <a:ln w="25400"/>
          <a:effectLst>
            <a:outerShdw blurRad="50800" dist="38100" algn="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9" name="Picture 3"/>
          <p:cNvPicPr>
            <a:picLocks noChangeAspect="1" noChangeArrowheads="1"/>
          </p:cNvPicPr>
          <p:nvPr/>
        </p:nvPicPr>
        <p:blipFill>
          <a:blip r:embed="rId2" cstate="print"/>
          <a:srcRect/>
          <a:stretch>
            <a:fillRect/>
          </a:stretch>
        </p:blipFill>
        <p:spPr bwMode="auto">
          <a:xfrm>
            <a:off x="152400" y="6324600"/>
            <a:ext cx="12039600" cy="533400"/>
          </a:xfrm>
          <a:prstGeom prst="rect">
            <a:avLst/>
          </a:prstGeom>
          <a:noFill/>
          <a:ln w="9525">
            <a:noFill/>
            <a:miter lim="800000"/>
            <a:headEnd/>
            <a:tailEnd/>
          </a:ln>
          <a:effectLst/>
          <a:scene3d>
            <a:camera prst="orthographicFront"/>
            <a:lightRig rig="threePt" dir="t"/>
          </a:scene3d>
          <a:sp3d>
            <a:bevelT/>
          </a:sp3d>
        </p:spPr>
      </p:pic>
      <p:sp>
        <p:nvSpPr>
          <p:cNvPr id="20" name="Rectangle 19"/>
          <p:cNvSpPr/>
          <p:nvPr/>
        </p:nvSpPr>
        <p:spPr>
          <a:xfrm>
            <a:off x="381000" y="6400800"/>
            <a:ext cx="4624388" cy="461963"/>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16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23" name="Rectangle 5"/>
          <p:cNvSpPr>
            <a:spLocks noChangeArrowheads="1"/>
          </p:cNvSpPr>
          <p:nvPr/>
        </p:nvSpPr>
        <p:spPr bwMode="auto">
          <a:xfrm>
            <a:off x="509588" y="3917950"/>
            <a:ext cx="4495800" cy="1200150"/>
          </a:xfrm>
          <a:prstGeom prst="rect">
            <a:avLst/>
          </a:prstGeom>
          <a:noFill/>
          <a:ln w="9525">
            <a:noFill/>
            <a:miter lim="800000"/>
          </a:ln>
        </p:spPr>
        <p:txBody>
          <a:bodyPr>
            <a:spAutoFit/>
          </a:bodyPr>
          <a:lstStyle/>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Mr. Munnangi Suresh, M.Tech.</a:t>
            </a:r>
          </a:p>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Assistant Professor</a:t>
            </a:r>
          </a:p>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Department of CSE</a:t>
            </a:r>
            <a:endParaRPr lang="en-IN"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176" name="object 7"/>
          <p:cNvSpPr>
            <a:spLocks noChangeArrowheads="1"/>
          </p:cNvSpPr>
          <p:nvPr/>
        </p:nvSpPr>
        <p:spPr bwMode="auto">
          <a:xfrm>
            <a:off x="0" y="0"/>
            <a:ext cx="228600" cy="6858000"/>
          </a:xfrm>
          <a:custGeom>
            <a:avLst/>
            <a:gdLst>
              <a:gd name="T0" fmla="*/ 0 w 393700"/>
              <a:gd name="T1" fmla="*/ 6857996 h 6858000"/>
              <a:gd name="T2" fmla="*/ 22 w 393700"/>
              <a:gd name="T3" fmla="*/ 6857996 h 6858000"/>
              <a:gd name="T4" fmla="*/ 22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7177" name="TextBox 24"/>
          <p:cNvSpPr txBox="1">
            <a:spLocks noChangeArrowheads="1"/>
          </p:cNvSpPr>
          <p:nvPr/>
        </p:nvSpPr>
        <p:spPr bwMode="auto">
          <a:xfrm>
            <a:off x="609600" y="3500438"/>
            <a:ext cx="3095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Under the guidance of</a:t>
            </a:r>
          </a:p>
        </p:txBody>
      </p:sp>
      <p:sp>
        <p:nvSpPr>
          <p:cNvPr id="7178" name="Rectangle 25"/>
          <p:cNvSpPr>
            <a:spLocks noChangeArrowheads="1"/>
          </p:cNvSpPr>
          <p:nvPr/>
        </p:nvSpPr>
        <p:spPr bwMode="auto">
          <a:xfrm>
            <a:off x="7239000" y="3455987"/>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latin typeface="Times New Roman" panose="02020603050405020304" pitchFamily="18" charset="0"/>
                <a:cs typeface="Times New Roman" panose="02020603050405020304" pitchFamily="18" charset="0"/>
              </a:rPr>
              <a:t>Presented By:</a:t>
            </a:r>
            <a:r>
              <a:rPr lang="en-US" altLang="en-US" sz="2400" b="1" i="1">
                <a:latin typeface="Andalus"/>
                <a:ea typeface="Andalus"/>
                <a:cs typeface="Andalus"/>
              </a:rPr>
              <a:t>	</a:t>
            </a:r>
            <a:endParaRPr lang="en-US" altLang="en-US" sz="2400">
              <a:latin typeface="Calibri" panose="020F0502020204030204" pitchFamily="34" charset="0"/>
            </a:endParaRPr>
          </a:p>
        </p:txBody>
      </p:sp>
      <p:sp>
        <p:nvSpPr>
          <p:cNvPr id="27" name="Rectangle 5"/>
          <p:cNvSpPr>
            <a:spLocks noChangeArrowheads="1"/>
          </p:cNvSpPr>
          <p:nvPr/>
        </p:nvSpPr>
        <p:spPr bwMode="auto">
          <a:xfrm>
            <a:off x="6341269" y="4010024"/>
            <a:ext cx="5783263" cy="1570038"/>
          </a:xfrm>
          <a:prstGeom prst="rect">
            <a:avLst/>
          </a:prstGeom>
          <a:noFill/>
          <a:ln w="9525">
            <a:noFill/>
            <a:miter lim="800000"/>
          </a:ln>
        </p:spPr>
        <p:txBody>
          <a:bodyPr>
            <a:spAutoFit/>
          </a:bodyPr>
          <a:lstStyle/>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 LALITHA			(20KH1A0512)</a:t>
            </a:r>
          </a:p>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K. BINDHU LAVANYA	(20KH1A0548)</a:t>
            </a:r>
          </a:p>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G.L.N. SIVA KUMAR	(20KH1A0538)</a:t>
            </a:r>
          </a:p>
          <a:p>
            <a:pPr eaLnBrk="1" fontAlgn="auto" hangingPunct="1">
              <a:spcBef>
                <a:spcPts val="0"/>
              </a:spcBef>
              <a:spcAft>
                <a:spcPts val="0"/>
              </a:spcAft>
              <a:defRPr/>
            </a:pPr>
            <a:r>
              <a:rPr lang="en-US" altLang="en-US" sz="2400" dirty="0">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K. PAVAN KUMAR		(20KH1A0554)</a:t>
            </a:r>
          </a:p>
        </p:txBody>
      </p:sp>
      <p:pic>
        <p:nvPicPr>
          <p:cNvPr id="7180" name="Picture 6"/>
          <p:cNvPicPr>
            <a:picLocks noChangeAspect="1" noChangeArrowheads="1"/>
          </p:cNvPicPr>
          <p:nvPr/>
        </p:nvPicPr>
        <p:blipFill>
          <a:blip r:embed="rId3">
            <a:extLst>
              <a:ext uri="{28A0092B-C50C-407E-A947-70E740481C1C}">
                <a14:useLocalDpi xmlns:a14="http://schemas.microsoft.com/office/drawing/2010/main" val="0"/>
              </a:ext>
            </a:extLst>
          </a:blip>
          <a:srcRect r="14169"/>
          <a:stretch>
            <a:fillRect/>
          </a:stretch>
        </p:blipFill>
        <p:spPr bwMode="auto">
          <a:xfrm>
            <a:off x="1295400" y="-163513"/>
            <a:ext cx="8534400" cy="1482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77425" y="87313"/>
            <a:ext cx="1144588"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861425" y="6447115"/>
            <a:ext cx="2032000" cy="369332"/>
          </a:xfrm>
          <a:prstGeom prst="rect">
            <a:avLst/>
          </a:prstGeom>
          <a:noFill/>
        </p:spPr>
        <p:txBody>
          <a:bodyPr wrap="square">
            <a:spAutoFit/>
          </a:bodyPr>
          <a:lstStyle/>
          <a:p>
            <a:fld id="{D05EED38-A843-4B6B-96B1-271B05AE721E}" type="datetime3">
              <a:rPr lang="en-US" sz="1800" b="1" smtClean="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6633" name="Rectangle 50"/>
          <p:cNvSpPr>
            <a:spLocks noChangeArrowheads="1"/>
          </p:cNvSpPr>
          <p:nvPr/>
        </p:nvSpPr>
        <p:spPr bwMode="auto">
          <a:xfrm>
            <a:off x="3429000" y="304800"/>
            <a:ext cx="52720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rPr>
              <a:t> SYSTEM ARCHITECTURE</a:t>
            </a:r>
            <a:endParaRPr lang="en-US" altLang="en-US" sz="2800" b="1">
              <a:latin typeface="Calibri" panose="020F0502020204030204" pitchFamily="34" charset="0"/>
            </a:endParaRPr>
          </a:p>
        </p:txBody>
      </p:sp>
      <p:pic>
        <p:nvPicPr>
          <p:cNvPr id="3" name="Picture 2">
            <a:extLst>
              <a:ext uri="{FF2B5EF4-FFF2-40B4-BE49-F238E27FC236}">
                <a16:creationId xmlns:a16="http://schemas.microsoft.com/office/drawing/2014/main" id="{4A884734-82E2-EF81-3042-27919AAF33D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057400" y="685800"/>
            <a:ext cx="6934200" cy="577209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8681" name="Rectangle 50"/>
          <p:cNvSpPr>
            <a:spLocks noChangeArrowheads="1"/>
          </p:cNvSpPr>
          <p:nvPr/>
        </p:nvSpPr>
        <p:spPr bwMode="auto">
          <a:xfrm>
            <a:off x="4038600" y="304800"/>
            <a:ext cx="32289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CLASS DIAGRAM</a:t>
            </a:r>
            <a:endParaRPr lang="en-US" altLang="en-US" sz="2800" b="1">
              <a:latin typeface="Calibri" panose="020F0502020204030204" pitchFamily="34" charset="0"/>
            </a:endParaRPr>
          </a:p>
        </p:txBody>
      </p:sp>
      <p:pic>
        <p:nvPicPr>
          <p:cNvPr id="2868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448472"/>
            <a:ext cx="6629400" cy="420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0729" name="Rectangle 50"/>
          <p:cNvSpPr>
            <a:spLocks noChangeArrowheads="1"/>
          </p:cNvSpPr>
          <p:nvPr/>
        </p:nvSpPr>
        <p:spPr bwMode="auto">
          <a:xfrm>
            <a:off x="333375" y="228600"/>
            <a:ext cx="3108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Sequence Diagram</a:t>
            </a:r>
            <a:endParaRPr lang="en-US" altLang="en-US" sz="2800" b="1">
              <a:latin typeface="Calibri" panose="020F0502020204030204" pitchFamily="34" charset="0"/>
            </a:endParaRPr>
          </a:p>
        </p:txBody>
      </p:sp>
      <p:pic>
        <p:nvPicPr>
          <p:cNvPr id="3073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2600" y="752475"/>
            <a:ext cx="8626800" cy="526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2777" name="Rectangle 50"/>
          <p:cNvSpPr>
            <a:spLocks noChangeArrowheads="1"/>
          </p:cNvSpPr>
          <p:nvPr/>
        </p:nvSpPr>
        <p:spPr bwMode="auto">
          <a:xfrm>
            <a:off x="4191000" y="228600"/>
            <a:ext cx="4702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SYSTEM REQUIREMENTS</a:t>
            </a:r>
            <a:endParaRPr lang="en-US" altLang="en-US" sz="2800" b="1">
              <a:latin typeface="Calibri" panose="020F0502020204030204" pitchFamily="34" charset="0"/>
            </a:endParaRPr>
          </a:p>
        </p:txBody>
      </p:sp>
      <p:sp>
        <p:nvSpPr>
          <p:cNvPr id="10" name="Content Placeholder 2"/>
          <p:cNvSpPr txBox="1"/>
          <p:nvPr/>
        </p:nvSpPr>
        <p:spPr>
          <a:xfrm>
            <a:off x="762000" y="990600"/>
            <a:ext cx="8229600" cy="3324225"/>
          </a:xfrm>
          <a:prstGeom prst="rect">
            <a:avLst/>
          </a:prstGeom>
        </p:spPr>
        <p:txBody>
          <a:bodyPr lIns="0" tIns="0" rIns="0" bIns="0">
            <a:spAutoFit/>
          </a:bodyPr>
          <a:lstStyle/>
          <a:p>
            <a:pPr eaLnBrk="1" fontAlgn="auto" hangingPunct="1">
              <a:spcBef>
                <a:spcPts val="0"/>
              </a:spcBef>
              <a:spcAft>
                <a:spcPts val="0"/>
              </a:spcAft>
              <a:buFont typeface="Arial" panose="020B0604020202020204" pitchFamily="34" charset="0"/>
              <a:buNone/>
              <a:defRPr/>
            </a:pPr>
            <a:r>
              <a:rPr lang="en-IN" sz="2400" u="sng" kern="0" dirty="0">
                <a:latin typeface="Times New Roman" panose="02020603050405020304" pitchFamily="18" charset="0"/>
                <a:cs typeface="Times New Roman" panose="02020603050405020304" pitchFamily="18" charset="0"/>
              </a:rPr>
              <a:t>HARDWARE REQUIREMENTS:</a:t>
            </a:r>
            <a:r>
              <a:rPr lang="en-IN" sz="2400" kern="0" dirty="0">
                <a:latin typeface="Times New Roman" panose="02020603050405020304" pitchFamily="18" charset="0"/>
                <a:cs typeface="Times New Roman" panose="02020603050405020304" pitchFamily="18" charset="0"/>
              </a:rPr>
              <a:t> </a:t>
            </a:r>
          </a:p>
          <a:p>
            <a:pPr eaLnBrk="1" fontAlgn="auto" hangingPunct="1">
              <a:spcBef>
                <a:spcPts val="0"/>
              </a:spcBef>
              <a:spcAft>
                <a:spcPts val="0"/>
              </a:spcAft>
              <a:buFont typeface="Arial" panose="020B0604020202020204" pitchFamily="34" charset="0"/>
              <a:buNone/>
              <a:defRPr/>
            </a:pPr>
            <a:endParaRPr lang="en-IN" sz="2400" kern="0" dirty="0">
              <a:latin typeface="Times New Roman" panose="02020603050405020304" pitchFamily="18" charset="0"/>
              <a:cs typeface="Times New Roman" panose="02020603050405020304" pitchFamily="18" charset="0"/>
            </a:endParaRPr>
          </a:p>
          <a:p>
            <a:pPr eaLnBrk="1" hangingPunct="1">
              <a:lnSpc>
                <a:spcPct val="150000"/>
              </a:lnSpc>
              <a:defRPr/>
            </a:pPr>
            <a:r>
              <a:rPr lang="nn-NO" sz="2400" dirty="0">
                <a:latin typeface="Times New Roman" panose="02020603050405020304" pitchFamily="18" charset="0"/>
                <a:cs typeface="Times New Roman" panose="02020603050405020304" pitchFamily="18" charset="0"/>
              </a:rPr>
              <a:t>System			:   Intel i3 2.2Ghz</a:t>
            </a:r>
          </a:p>
          <a:p>
            <a:pPr eaLnBrk="1" hangingPunct="1">
              <a:lnSpc>
                <a:spcPct val="150000"/>
              </a:lnSpc>
              <a:defRPr/>
            </a:pPr>
            <a:r>
              <a:rPr lang="nn-NO" sz="2400" dirty="0">
                <a:latin typeface="Times New Roman" panose="02020603050405020304" pitchFamily="18" charset="0"/>
                <a:cs typeface="Times New Roman" panose="02020603050405020304" pitchFamily="18" charset="0"/>
              </a:rPr>
              <a:t>Hard Disk	          	:   320 GB.</a:t>
            </a:r>
          </a:p>
          <a:p>
            <a:pPr eaLnBrk="1" hangingPunct="1">
              <a:lnSpc>
                <a:spcPct val="150000"/>
              </a:lnSpc>
              <a:defRPr/>
            </a:pPr>
            <a:r>
              <a:rPr lang="nn-NO" sz="2400" dirty="0">
                <a:latin typeface="Times New Roman" panose="02020603050405020304" pitchFamily="18" charset="0"/>
                <a:cs typeface="Times New Roman" panose="02020603050405020304" pitchFamily="18" charset="0"/>
              </a:rPr>
              <a:t>Ram		          	:   4 GB.</a:t>
            </a:r>
          </a:p>
          <a:p>
            <a:pPr eaLnBrk="1" hangingPunct="1">
              <a:lnSpc>
                <a:spcPct val="150000"/>
              </a:lnSpc>
              <a:defRPr/>
            </a:pPr>
            <a:r>
              <a:rPr lang="en-IN" sz="2400" dirty="0"/>
              <a:t> </a:t>
            </a:r>
          </a:p>
          <a:p>
            <a:pPr eaLnBrk="1" fontAlgn="auto" hangingPunct="1">
              <a:spcBef>
                <a:spcPts val="0"/>
              </a:spcBef>
              <a:spcAft>
                <a:spcPts val="0"/>
              </a:spcAft>
              <a:buFont typeface="Arial" panose="020B0604020202020204" pitchFamily="34" charset="0"/>
              <a:buNone/>
              <a:defRPr/>
            </a:pPr>
            <a:endParaRPr lang="en-IN" sz="2400"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4825" name="Rectangle 50"/>
          <p:cNvSpPr>
            <a:spLocks noChangeArrowheads="1"/>
          </p:cNvSpPr>
          <p:nvPr/>
        </p:nvSpPr>
        <p:spPr bwMode="auto">
          <a:xfrm>
            <a:off x="4191000" y="228600"/>
            <a:ext cx="4702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SYSTEM REQUIREMENTS</a:t>
            </a:r>
            <a:endParaRPr lang="en-US" altLang="en-US" sz="2800" b="1">
              <a:latin typeface="Calibri" panose="020F0502020204030204" pitchFamily="34" charset="0"/>
            </a:endParaRPr>
          </a:p>
        </p:txBody>
      </p:sp>
      <p:sp>
        <p:nvSpPr>
          <p:cNvPr id="11" name="Content Placeholder 2"/>
          <p:cNvSpPr txBox="1"/>
          <p:nvPr/>
        </p:nvSpPr>
        <p:spPr>
          <a:xfrm>
            <a:off x="685800" y="1066800"/>
            <a:ext cx="9144000" cy="2888291"/>
          </a:xfrm>
          <a:prstGeom prst="rect">
            <a:avLst/>
          </a:prstGeom>
        </p:spPr>
        <p:txBody>
          <a:bodyPr wrap="square" lIns="0" tIns="0" rIns="0" bIns="0">
            <a:spAutoFit/>
          </a:bodyPr>
          <a:lstStyle/>
          <a:p>
            <a:pPr eaLnBrk="1" fontAlgn="auto" hangingPunct="1">
              <a:spcBef>
                <a:spcPts val="0"/>
              </a:spcBef>
              <a:spcAft>
                <a:spcPts val="0"/>
              </a:spcAft>
              <a:buFont typeface="Arial" panose="020B0604020202020204" pitchFamily="34" charset="0"/>
              <a:buNone/>
              <a:defRPr/>
            </a:pPr>
            <a:r>
              <a:rPr lang="en-IN" sz="2400" u="sng" kern="0" dirty="0">
                <a:latin typeface="Times New Roman" panose="02020603050405020304" pitchFamily="18" charset="0"/>
                <a:cs typeface="Times New Roman" panose="02020603050405020304" pitchFamily="18" charset="0"/>
              </a:rPr>
              <a:t>SOFTWARE REQUIREMENTS:</a:t>
            </a:r>
          </a:p>
          <a:p>
            <a:pPr eaLnBrk="1" fontAlgn="auto" hangingPunct="1">
              <a:spcBef>
                <a:spcPts val="0"/>
              </a:spcBef>
              <a:spcAft>
                <a:spcPts val="0"/>
              </a:spcAft>
              <a:buFont typeface="Arial" panose="020B0604020202020204" pitchFamily="34" charset="0"/>
              <a:buNone/>
              <a:defRPr/>
            </a:pPr>
            <a:endParaRPr lang="en-IN" sz="2400" kern="0" dirty="0">
              <a:latin typeface="Times New Roman" panose="02020603050405020304" pitchFamily="18" charset="0"/>
              <a:cs typeface="Times New Roman" panose="02020603050405020304" pitchFamily="18" charset="0"/>
            </a:endParaRPr>
          </a:p>
          <a:p>
            <a:pPr eaLnBrk="1" hangingPunct="1">
              <a:lnSpc>
                <a:spcPct val="150000"/>
              </a:lnSpc>
              <a:defRPr/>
            </a:pPr>
            <a:r>
              <a:rPr lang="en-IN" sz="2400" dirty="0">
                <a:latin typeface="Times New Roman" panose="02020603050405020304" pitchFamily="18" charset="0"/>
                <a:cs typeface="Times New Roman" panose="02020603050405020304" pitchFamily="18" charset="0"/>
              </a:rPr>
              <a:t>Operating system 		:   Windows 7 Ultimate or Higher</a:t>
            </a:r>
          </a:p>
          <a:p>
            <a:pPr eaLnBrk="1" hangingPunct="1">
              <a:lnSpc>
                <a:spcPct val="150000"/>
              </a:lnSpc>
              <a:defRPr/>
            </a:pPr>
            <a:r>
              <a:rPr lang="en-IN" sz="2400" dirty="0">
                <a:latin typeface="Times New Roman" panose="02020603050405020304" pitchFamily="18" charset="0"/>
                <a:cs typeface="Times New Roman" panose="02020603050405020304" pitchFamily="18" charset="0"/>
              </a:rPr>
              <a:t>Coding Language		:   Python.</a:t>
            </a:r>
          </a:p>
          <a:p>
            <a:pPr eaLnBrk="1" hangingPunct="1">
              <a:lnSpc>
                <a:spcPct val="150000"/>
              </a:lnSpc>
              <a:defRPr/>
            </a:pPr>
            <a:r>
              <a:rPr lang="en-IN" sz="2400" dirty="0">
                <a:latin typeface="Times New Roman" panose="02020603050405020304" pitchFamily="18" charset="0"/>
                <a:cs typeface="Times New Roman" panose="02020603050405020304" pitchFamily="18" charset="0"/>
              </a:rPr>
              <a:t>Front-End			:   Python.</a:t>
            </a:r>
          </a:p>
          <a:p>
            <a:pPr eaLnBrk="1" hangingPunct="1">
              <a:lnSpc>
                <a:spcPct val="150000"/>
              </a:lnSpc>
              <a:defRPr/>
            </a:pPr>
            <a:r>
              <a:rPr lang="en-IN" sz="2400" dirty="0">
                <a:latin typeface="Times New Roman" panose="02020603050405020304" pitchFamily="18" charset="0"/>
                <a:cs typeface="Times New Roman" panose="02020603050405020304" pitchFamily="18" charset="0"/>
              </a:rPr>
              <a:t>IDE				:   PyCharm 2020 Community.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6868"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36874" name="Rectangle 50"/>
          <p:cNvSpPr>
            <a:spLocks noChangeArrowheads="1"/>
          </p:cNvSpPr>
          <p:nvPr/>
        </p:nvSpPr>
        <p:spPr bwMode="auto">
          <a:xfrm>
            <a:off x="3733800" y="222971"/>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latin typeface="Times New Roman" panose="02020603050405020304" pitchFamily="18" charset="0"/>
                <a:cs typeface="Times New Roman" panose="02020603050405020304" pitchFamily="18" charset="0"/>
              </a:rPr>
              <a:t>Modules</a:t>
            </a:r>
            <a:endParaRPr lang="en-US" altLang="en-US" sz="2800" b="1" dirty="0">
              <a:latin typeface="Calibri" panose="020F0502020204030204" pitchFamily="34" charset="0"/>
            </a:endParaRPr>
          </a:p>
        </p:txBody>
      </p:sp>
      <p:sp>
        <p:nvSpPr>
          <p:cNvPr id="10" name="Content Placeholder 2"/>
          <p:cNvSpPr txBox="1"/>
          <p:nvPr/>
        </p:nvSpPr>
        <p:spPr>
          <a:xfrm>
            <a:off x="725805" y="1044575"/>
            <a:ext cx="10591800" cy="5227320"/>
          </a:xfrm>
          <a:prstGeom prst="rect">
            <a:avLst/>
          </a:prstGeom>
        </p:spPr>
        <p:txBody>
          <a:bodyPr lIns="0" tIns="0" rIns="0" bIns="0">
            <a:noAutofit/>
          </a:bodyPr>
          <a:lstStyle/>
          <a:p>
            <a:pPr eaLnBrk="1" fontAlgn="auto" hangingPunct="1">
              <a:lnSpc>
                <a:spcPct val="200000"/>
              </a:lnSpc>
              <a:spcBef>
                <a:spcPts val="0"/>
              </a:spcBef>
              <a:spcAft>
                <a:spcPts val="0"/>
              </a:spcAft>
              <a:buFont typeface="Wingdings" panose="05000000000000000000" pitchFamily="2" charset="2"/>
              <a:buChar char="Ø"/>
              <a:defRPr/>
            </a:pPr>
            <a:r>
              <a:rPr lang="en-IN" sz="2800" kern="0" dirty="0">
                <a:latin typeface="Times New Roman" panose="02020603050405020304" pitchFamily="18" charset="0"/>
                <a:cs typeface="Times New Roman" panose="02020603050405020304" pitchFamily="18" charset="0"/>
              </a:rPr>
              <a:t> Data Collection</a:t>
            </a:r>
          </a:p>
          <a:p>
            <a:pPr eaLnBrk="1" fontAlgn="auto" hangingPunct="1">
              <a:lnSpc>
                <a:spcPct val="200000"/>
              </a:lnSpc>
              <a:spcBef>
                <a:spcPts val="0"/>
              </a:spcBef>
              <a:spcAft>
                <a:spcPts val="0"/>
              </a:spcAft>
              <a:buFont typeface="Wingdings" panose="05000000000000000000" pitchFamily="2" charset="2"/>
              <a:buChar char="Ø"/>
              <a:defRPr/>
            </a:pPr>
            <a:r>
              <a:rPr lang="en-IN" sz="2800" kern="0" dirty="0">
                <a:latin typeface="Times New Roman" panose="02020603050405020304" pitchFamily="18" charset="0"/>
                <a:cs typeface="Times New Roman" panose="02020603050405020304" pitchFamily="18" charset="0"/>
              </a:rPr>
              <a:t> Text Pre-processing</a:t>
            </a:r>
          </a:p>
          <a:p>
            <a:pPr eaLnBrk="1" fontAlgn="auto" hangingPunct="1">
              <a:lnSpc>
                <a:spcPct val="200000"/>
              </a:lnSpc>
              <a:spcBef>
                <a:spcPts val="0"/>
              </a:spcBef>
              <a:spcAft>
                <a:spcPts val="0"/>
              </a:spcAft>
              <a:buFont typeface="Wingdings" panose="05000000000000000000" pitchFamily="2" charset="2"/>
              <a:buChar char="Ø"/>
              <a:defRPr/>
            </a:pPr>
            <a:r>
              <a:rPr lang="en-IN" sz="2800" kern="0" dirty="0">
                <a:latin typeface="Times New Roman" panose="02020603050405020304" pitchFamily="18" charset="0"/>
                <a:cs typeface="Times New Roman" panose="02020603050405020304" pitchFamily="18" charset="0"/>
              </a:rPr>
              <a:t> Model Selection</a:t>
            </a:r>
          </a:p>
          <a:p>
            <a:pPr eaLnBrk="1" fontAlgn="auto" hangingPunct="1">
              <a:lnSpc>
                <a:spcPct val="200000"/>
              </a:lnSpc>
              <a:spcBef>
                <a:spcPts val="0"/>
              </a:spcBef>
              <a:spcAft>
                <a:spcPts val="0"/>
              </a:spcAft>
              <a:buFont typeface="Wingdings" panose="05000000000000000000" pitchFamily="2" charset="2"/>
              <a:buChar char="Ø"/>
              <a:defRPr/>
            </a:pPr>
            <a:r>
              <a:rPr lang="en-IN" sz="2800" kern="0" dirty="0">
                <a:latin typeface="Times New Roman" panose="02020603050405020304" pitchFamily="18" charset="0"/>
                <a:cs typeface="Times New Roman" panose="02020603050405020304" pitchFamily="18" charset="0"/>
              </a:rPr>
              <a:t> Training the Model</a:t>
            </a:r>
          </a:p>
          <a:p>
            <a:pPr eaLnBrk="1" fontAlgn="auto" hangingPunct="1">
              <a:lnSpc>
                <a:spcPct val="200000"/>
              </a:lnSpc>
              <a:spcBef>
                <a:spcPts val="0"/>
              </a:spcBef>
              <a:spcAft>
                <a:spcPts val="0"/>
              </a:spcAft>
              <a:buFont typeface="Wingdings" panose="05000000000000000000" pitchFamily="2" charset="2"/>
              <a:buChar char="Ø"/>
              <a:defRPr/>
            </a:pPr>
            <a:r>
              <a:rPr lang="en-IN" sz="2800" kern="0" dirty="0">
                <a:latin typeface="Times New Roman" panose="02020603050405020304" pitchFamily="18" charset="0"/>
                <a:cs typeface="Times New Roman" panose="02020603050405020304" pitchFamily="18" charset="0"/>
              </a:rPr>
              <a:t> Validation and Hyperparameter Tuning</a:t>
            </a:r>
          </a:p>
          <a:p>
            <a:pPr eaLnBrk="1" fontAlgn="auto" hangingPunct="1">
              <a:lnSpc>
                <a:spcPct val="200000"/>
              </a:lnSpc>
              <a:spcBef>
                <a:spcPts val="0"/>
              </a:spcBef>
              <a:spcAft>
                <a:spcPts val="0"/>
              </a:spcAft>
              <a:buFont typeface="Wingdings" panose="05000000000000000000" pitchFamily="2" charset="2"/>
              <a:buChar char="Ø"/>
              <a:defRPr/>
            </a:pPr>
            <a:r>
              <a:rPr lang="en-IN" sz="2800" kern="0" dirty="0">
                <a:latin typeface="Times New Roman" panose="02020603050405020304" pitchFamily="18" charset="0"/>
                <a:cs typeface="Times New Roman" panose="02020603050405020304" pitchFamily="18" charset="0"/>
              </a:rPr>
              <a:t> Testing and Evaluation</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8916"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2"/>
          <p:cNvSpPr txBox="1"/>
          <p:nvPr/>
        </p:nvSpPr>
        <p:spPr>
          <a:xfrm>
            <a:off x="570865" y="1193800"/>
            <a:ext cx="11144250" cy="3315780"/>
          </a:xfrm>
          <a:prstGeom prst="rect">
            <a:avLst/>
          </a:prstGeom>
        </p:spPr>
        <p:txBody>
          <a:bodyPr wrap="square" lIns="0" tIns="0" rIns="0" bIns="0">
            <a:spAutoFit/>
          </a:bodyPr>
          <a:lstStyle/>
          <a:p>
            <a:pPr marL="457200" indent="-457200" algn="just" eaLnBrk="1" fontAlgn="auto" hangingPunct="1">
              <a:lnSpc>
                <a:spcPct val="200000"/>
              </a:lnSpc>
              <a:spcBef>
                <a:spcPts val="0"/>
              </a:spcBef>
              <a:spcAft>
                <a:spcPts val="0"/>
              </a:spcAft>
              <a:buFont typeface="Wingdings" panose="05000000000000000000" pitchFamily="2" charset="2"/>
              <a:buChar char="Ø"/>
              <a:defRPr/>
            </a:pPr>
            <a:r>
              <a:rPr lang="en-IN" sz="2800" b="1" dirty="0">
                <a:latin typeface="Times New Roman" panose="02020603050405020304" pitchFamily="18" charset="0"/>
                <a:cs typeface="Times New Roman" panose="02020603050405020304" pitchFamily="18" charset="0"/>
              </a:rPr>
              <a:t> Data Collection:</a:t>
            </a:r>
            <a:endParaRPr lang="en-IN" sz="2400" b="1" kern="0" dirty="0">
              <a:latin typeface="Times New Roman" panose="02020603050405020304" pitchFamily="18" charset="0"/>
              <a:cs typeface="Times New Roman" panose="02020603050405020304" pitchFamily="18" charset="0"/>
            </a:endParaRPr>
          </a:p>
          <a:p>
            <a:pPr algn="just" eaLnBrk="1" fontAlgn="auto" hangingPunct="1">
              <a:lnSpc>
                <a:spcPct val="200000"/>
              </a:lnSpc>
              <a:spcBef>
                <a:spcPts val="0"/>
              </a:spcBef>
              <a:spcAft>
                <a:spcPts val="0"/>
              </a:spcAft>
              <a:defRPr/>
            </a:pPr>
            <a:r>
              <a:rPr lang="en-IN" sz="2800" dirty="0">
                <a:latin typeface="Times New Roman" panose="02020603050405020304" pitchFamily="18" charset="0"/>
                <a:cs typeface="Times New Roman" panose="02020603050405020304" pitchFamily="18" charset="0"/>
              </a:rPr>
              <a:t>Data collection is essential for training, evaluating, and improving fake news detection models. We have made Data that contains 150 news article of present news that would be used to make predictions at final stage.</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8916"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2"/>
          <p:cNvSpPr txBox="1"/>
          <p:nvPr/>
        </p:nvSpPr>
        <p:spPr>
          <a:xfrm>
            <a:off x="647065" y="1193800"/>
            <a:ext cx="11030585" cy="2842125"/>
          </a:xfrm>
          <a:prstGeom prst="rect">
            <a:avLst/>
          </a:prstGeom>
        </p:spPr>
        <p:txBody>
          <a:bodyPr wrap="square" lIns="0" tIns="0" rIns="0" bIns="0">
            <a:spAutoFit/>
          </a:bodyPr>
          <a:lstStyle/>
          <a:p>
            <a:pPr marL="457200" indent="-457200" algn="just" eaLnBrk="1" fontAlgn="auto" hangingPunct="1">
              <a:lnSpc>
                <a:spcPct val="200000"/>
              </a:lnSpc>
              <a:spcBef>
                <a:spcPts val="0"/>
              </a:spcBef>
              <a:spcAft>
                <a:spcPts val="0"/>
              </a:spcAft>
              <a:buFont typeface="Wingdings" panose="05000000000000000000" pitchFamily="2" charset="2"/>
              <a:buChar char="Ø"/>
              <a:defRPr/>
            </a:pPr>
            <a:r>
              <a:rPr lang="en-IN" sz="2400" b="1" kern="0" dirty="0">
                <a:latin typeface="Times New Roman" panose="02020603050405020304" pitchFamily="18" charset="0"/>
                <a:cs typeface="Times New Roman" panose="02020603050405020304" pitchFamily="18" charset="0"/>
              </a:rPr>
              <a:t>Text-processing:</a:t>
            </a:r>
          </a:p>
          <a:p>
            <a:pPr marL="0" indent="0" algn="just" eaLnBrk="1" fontAlgn="auto" hangingPunct="1">
              <a:lnSpc>
                <a:spcPct val="200000"/>
              </a:lnSpc>
              <a:spcBef>
                <a:spcPts val="0"/>
              </a:spcBef>
              <a:spcAft>
                <a:spcPts val="0"/>
              </a:spcAft>
              <a:buFont typeface="Wingdings" panose="05000000000000000000" pitchFamily="2" charset="2"/>
              <a:buNone/>
              <a:defRPr/>
            </a:pPr>
            <a:r>
              <a:rPr lang="en-IN" sz="2400" b="1" kern="0" dirty="0">
                <a:latin typeface="Times New Roman" panose="02020603050405020304" pitchFamily="18" charset="0"/>
                <a:cs typeface="Times New Roman" panose="02020603050405020304" pitchFamily="18" charset="0"/>
              </a:rPr>
              <a:t>W</a:t>
            </a:r>
            <a:r>
              <a:rPr lang="en-IN" sz="2400" kern="0" dirty="0">
                <a:latin typeface="Times New Roman" panose="02020603050405020304" pitchFamily="18" charset="0"/>
                <a:cs typeface="Times New Roman" panose="02020603050405020304" pitchFamily="18" charset="0"/>
              </a:rPr>
              <a:t>e have made a sentiment analysis through NLP that analyse the the trust worthy in the text , So this will can classify Text as true or fake where this NLP algorithm use some background sub-algorithms that classify the text in true or fake .</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8916"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2"/>
          <p:cNvSpPr txBox="1"/>
          <p:nvPr/>
        </p:nvSpPr>
        <p:spPr>
          <a:xfrm>
            <a:off x="804773" y="1757907"/>
            <a:ext cx="10434727" cy="3580788"/>
          </a:xfrm>
          <a:prstGeom prst="rect">
            <a:avLst/>
          </a:prstGeom>
        </p:spPr>
        <p:txBody>
          <a:bodyPr wrap="square" lIns="0" tIns="0" rIns="0" bIns="0">
            <a:spAutoFit/>
          </a:bodyPr>
          <a:lstStyle/>
          <a:p>
            <a:pPr marL="342900" indent="-342900" algn="just" eaLnBrk="1" fontAlgn="auto" hangingPunct="1">
              <a:lnSpc>
                <a:spcPct val="200000"/>
              </a:lnSpc>
              <a:spcBef>
                <a:spcPts val="0"/>
              </a:spcBef>
              <a:spcAft>
                <a:spcPts val="0"/>
              </a:spcAft>
              <a:buFont typeface="Wingdings" panose="05000000000000000000" pitchFamily="2" charset="2"/>
              <a:buChar char="Ø"/>
              <a:defRPr/>
            </a:pPr>
            <a:r>
              <a:rPr lang="en-IN" sz="2400" b="1" kern="0" dirty="0">
                <a:latin typeface="Times New Roman" panose="02020603050405020304" pitchFamily="18" charset="0"/>
                <a:cs typeface="Times New Roman" panose="02020603050405020304" pitchFamily="18" charset="0"/>
              </a:rPr>
              <a:t>Model Selection:</a:t>
            </a:r>
          </a:p>
          <a:p>
            <a:pPr marL="0" indent="0" algn="just" eaLnBrk="1" fontAlgn="auto" hangingPunct="1">
              <a:lnSpc>
                <a:spcPct val="200000"/>
              </a:lnSpc>
              <a:spcBef>
                <a:spcPts val="0"/>
              </a:spcBef>
              <a:spcAft>
                <a:spcPts val="0"/>
              </a:spcAft>
              <a:buFont typeface="Wingdings" panose="05000000000000000000" pitchFamily="2" charset="2"/>
              <a:buNone/>
              <a:defRPr/>
            </a:pPr>
            <a:r>
              <a:rPr lang="en-IN" sz="2400" kern="0" dirty="0">
                <a:latin typeface="Times New Roman" panose="02020603050405020304" pitchFamily="18" charset="0"/>
                <a:cs typeface="Times New Roman" panose="02020603050405020304" pitchFamily="18" charset="0"/>
              </a:rPr>
              <a:t>We have used SVM ,Naive Bayes ,Passive Aggressive classification algorithms for leveraging the Strength of algorithms. All the results that are given by the algorithms are taken by a voting classifiers that take majority voting and decide whether the news is true or fake.</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8916"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2"/>
          <p:cNvSpPr txBox="1"/>
          <p:nvPr/>
        </p:nvSpPr>
        <p:spPr>
          <a:xfrm>
            <a:off x="959391" y="1778689"/>
            <a:ext cx="10591800" cy="2842125"/>
          </a:xfrm>
          <a:prstGeom prst="rect">
            <a:avLst/>
          </a:prstGeom>
        </p:spPr>
        <p:txBody>
          <a:bodyPr lIns="0" tIns="0" rIns="0" bIns="0">
            <a:spAutoFit/>
          </a:bodyPr>
          <a:lstStyle/>
          <a:p>
            <a:pPr marL="342900" indent="-342900" algn="just" eaLnBrk="1" fontAlgn="auto" hangingPunct="1">
              <a:lnSpc>
                <a:spcPct val="200000"/>
              </a:lnSpc>
              <a:spcBef>
                <a:spcPts val="0"/>
              </a:spcBef>
              <a:spcAft>
                <a:spcPts val="0"/>
              </a:spcAft>
              <a:buFont typeface="Wingdings" panose="05000000000000000000" pitchFamily="2" charset="2"/>
              <a:buChar char="Ø"/>
              <a:defRPr/>
            </a:pPr>
            <a:r>
              <a:rPr lang="en-IN" sz="2400" b="1" kern="0" dirty="0">
                <a:latin typeface="Times New Roman" panose="02020603050405020304" pitchFamily="18" charset="0"/>
                <a:cs typeface="Times New Roman" panose="02020603050405020304" pitchFamily="18" charset="0"/>
              </a:rPr>
              <a:t>Training the Model:</a:t>
            </a:r>
          </a:p>
          <a:p>
            <a:pPr marL="0" indent="0" algn="just" eaLnBrk="1" fontAlgn="auto" hangingPunct="1">
              <a:lnSpc>
                <a:spcPct val="200000"/>
              </a:lnSpc>
              <a:spcBef>
                <a:spcPts val="0"/>
              </a:spcBef>
              <a:spcAft>
                <a:spcPts val="0"/>
              </a:spcAft>
              <a:buFont typeface="Wingdings" panose="05000000000000000000" pitchFamily="2" charset="2"/>
              <a:buNone/>
              <a:defRPr/>
            </a:pPr>
            <a:r>
              <a:rPr lang="en-US" sz="2400" b="1" kern="0" dirty="0">
                <a:latin typeface="Times New Roman" panose="02020603050405020304" pitchFamily="18" charset="0"/>
                <a:cs typeface="Times New Roman" panose="02020603050405020304" pitchFamily="18" charset="0"/>
              </a:rPr>
              <a:t> </a:t>
            </a:r>
            <a:r>
              <a:rPr lang="en-US" sz="2400" kern="0" dirty="0">
                <a:latin typeface="Times New Roman" panose="02020603050405020304" pitchFamily="18" charset="0"/>
                <a:cs typeface="Times New Roman" panose="02020603050405020304" pitchFamily="18" charset="0"/>
              </a:rPr>
              <a:t>Train the selected models using the training data. </a:t>
            </a:r>
            <a:r>
              <a:rPr lang="en-US" sz="2400" dirty="0">
                <a:latin typeface="Times New Roman" panose="02020603050405020304" pitchFamily="18" charset="0"/>
                <a:cs typeface="Times New Roman" panose="02020603050405020304" pitchFamily="18" charset="0"/>
              </a:rPr>
              <a:t>Identify the most relevant features that contribute to News accuracy prediction. This can be done using techniques like correlation analysis, feature importance from models, or domain knowledge..</a:t>
            </a:r>
            <a:r>
              <a:rPr lang="en-US" sz="2400" kern="0" dirty="0">
                <a:latin typeface="Times New Roman" panose="02020603050405020304" pitchFamily="18" charset="0"/>
                <a:cs typeface="Times New Roman" panose="02020603050405020304" pitchFamily="18" charset="0"/>
              </a:rPr>
              <a:t> </a:t>
            </a:r>
            <a:endParaRPr lang="en-IN" sz="2400"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200" name="Rectangle 50"/>
          <p:cNvSpPr>
            <a:spLocks noChangeArrowheads="1"/>
          </p:cNvSpPr>
          <p:nvPr/>
        </p:nvSpPr>
        <p:spPr bwMode="auto">
          <a:xfrm>
            <a:off x="1295400" y="457200"/>
            <a:ext cx="60277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                                         OBJECTIVE</a:t>
            </a:r>
            <a:endParaRPr lang="en-US" altLang="en-US" sz="2800" b="1">
              <a:latin typeface="Calibri" panose="020F0502020204030204" pitchFamily="34" charset="0"/>
            </a:endParaRPr>
          </a:p>
        </p:txBody>
      </p:sp>
      <p:sp>
        <p:nvSpPr>
          <p:cNvPr id="8201" name="Rectangle 51"/>
          <p:cNvSpPr>
            <a:spLocks noChangeArrowheads="1"/>
          </p:cNvSpPr>
          <p:nvPr/>
        </p:nvSpPr>
        <p:spPr bwMode="auto">
          <a:xfrm>
            <a:off x="804862" y="1219200"/>
            <a:ext cx="108204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buClr>
                <a:srgbClr val="000000"/>
              </a:buClr>
            </a:pPr>
            <a:r>
              <a:rPr lang="en-US" altLang="zh-CN" sz="2800" b="1" dirty="0">
                <a:solidFill>
                  <a:srgbClr val="000000"/>
                </a:solidFill>
                <a:latin typeface="Times New Roman" panose="02020603050405020304" pitchFamily="18" charset="0"/>
                <a:cs typeface="Calibri" panose="020F0502020204030204" pitchFamily="34" charset="0"/>
                <a:sym typeface="Calibri" panose="020F0502020204030204" pitchFamily="34" charset="0"/>
              </a:rPr>
              <a:t>	</a:t>
            </a:r>
            <a:r>
              <a:rPr lang="zh-CN" altLang="en-US" sz="2800" b="1" dirty="0">
                <a:solidFill>
                  <a:srgbClr val="000000"/>
                </a:solidFill>
                <a:latin typeface="Times New Roman" panose="02020603050405020304" pitchFamily="18" charset="0"/>
                <a:cs typeface="Calibri" panose="020F0502020204030204" pitchFamily="34" charset="0"/>
                <a:sym typeface="Calibri" panose="020F0502020204030204" pitchFamily="34" charset="0"/>
              </a:rPr>
              <a:t>The </a:t>
            </a:r>
            <a:r>
              <a:rPr lang="en-IN" altLang="zh-CN" sz="2800" b="1" dirty="0">
                <a:solidFill>
                  <a:srgbClr val="000000"/>
                </a:solidFill>
                <a:latin typeface="Times New Roman" panose="02020603050405020304" pitchFamily="18" charset="0"/>
                <a:cs typeface="Calibri" panose="020F0502020204030204" pitchFamily="34" charset="0"/>
                <a:sym typeface="Calibri" panose="020F0502020204030204" pitchFamily="34" charset="0"/>
              </a:rPr>
              <a:t>objective</a:t>
            </a:r>
            <a:r>
              <a:rPr lang="zh-CN" altLang="en-US" sz="2800" dirty="0">
                <a:solidFill>
                  <a:srgbClr val="000000"/>
                </a:solidFill>
                <a:latin typeface="Times New Roman" panose="02020603050405020304" pitchFamily="18" charset="0"/>
                <a:cs typeface="Calibri" panose="020F0502020204030204" pitchFamily="34" charset="0"/>
                <a:sym typeface="Calibri" panose="020F0502020204030204" pitchFamily="34" charset="0"/>
              </a:rPr>
              <a:t> of fake news article detection </a:t>
            </a:r>
            <a:r>
              <a:rPr lang="en-IN" altLang="zh-CN" sz="2800" dirty="0">
                <a:solidFill>
                  <a:srgbClr val="000000"/>
                </a:solidFill>
                <a:latin typeface="Times New Roman" panose="02020603050405020304" pitchFamily="18" charset="0"/>
                <a:cs typeface="Calibri" panose="020F0502020204030204" pitchFamily="34" charset="0"/>
                <a:sym typeface="Calibri" panose="020F0502020204030204" pitchFamily="34" charset="0"/>
              </a:rPr>
              <a:t>using</a:t>
            </a:r>
            <a:r>
              <a:rPr lang="zh-CN" altLang="en-US" sz="2800" dirty="0">
                <a:solidFill>
                  <a:srgbClr val="000000"/>
                </a:solidFill>
                <a:latin typeface="Times New Roman" panose="02020603050405020304" pitchFamily="18" charset="0"/>
                <a:cs typeface="Calibri" panose="020F0502020204030204" pitchFamily="34" charset="0"/>
                <a:sym typeface="Calibri" panose="020F0502020204030204" pitchFamily="34" charset="0"/>
              </a:rPr>
              <a:t> machine learning is to enhance the ability to automatically identify and filter out misleading or false information from genuine news articles, thereby promoting information accuracy and trustworthiness</a:t>
            </a:r>
            <a:endParaRPr lang="en-US" altLang="zh-CN" sz="2800" dirty="0">
              <a:solidFill>
                <a:srgbClr val="000000"/>
              </a:solidFill>
              <a:latin typeface="Times New Roman" panose="02020603050405020304" pitchFamily="18" charset="0"/>
              <a:cs typeface="Calibri" panose="020F0502020204030204" pitchFamily="34" charset="0"/>
              <a:sym typeface="Calibri" panose="020F0502020204030204" pitchFamily="34" charset="0"/>
            </a:endParaRPr>
          </a:p>
          <a:p>
            <a:pPr algn="just" eaLnBrk="1" hangingPunct="1">
              <a:buClr>
                <a:srgbClr val="000000"/>
              </a:buClr>
            </a:pPr>
            <a:endParaRPr lang="zh-CN" altLang="en-US" sz="2800" dirty="0">
              <a:solidFill>
                <a:srgbClr val="000000"/>
              </a:solidFill>
              <a:latin typeface="Times New Roman" panose="02020603050405020304" pitchFamily="18" charset="0"/>
              <a:cs typeface="Times New Roman" panose="02020603050405020304" pitchFamily="18" charset="0"/>
            </a:endParaRPr>
          </a:p>
          <a:p>
            <a:pPr algn="just" eaLnBrk="1" hangingPunct="1">
              <a:buClr>
                <a:srgbClr val="000000"/>
              </a:buClr>
            </a:pPr>
            <a:endParaRPr lang="zh-CN" altLang="en-US" sz="2800" dirty="0">
              <a:solidFill>
                <a:srgbClr val="000000"/>
              </a:solidFill>
              <a:latin typeface="Times New Roman" panose="02020603050405020304" pitchFamily="18" charset="0"/>
              <a:cs typeface="Calibri" panose="020F0502020204030204" pitchFamily="34" charset="0"/>
              <a:sym typeface="Calibri" panose="020F0502020204030204" pitchFamily="34" charset="0"/>
            </a:endParaRPr>
          </a:p>
        </p:txBody>
      </p:sp>
      <p:sp>
        <p:nvSpPr>
          <p:cNvPr id="2"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8916"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2"/>
          <p:cNvSpPr txBox="1"/>
          <p:nvPr/>
        </p:nvSpPr>
        <p:spPr>
          <a:xfrm>
            <a:off x="919162" y="1193810"/>
            <a:ext cx="10591800" cy="2842125"/>
          </a:xfrm>
          <a:prstGeom prst="rect">
            <a:avLst/>
          </a:prstGeom>
        </p:spPr>
        <p:txBody>
          <a:bodyPr lIns="0" tIns="0" rIns="0" bIns="0">
            <a:spAutoFit/>
          </a:bodyPr>
          <a:lstStyle/>
          <a:p>
            <a:pPr marL="342900" indent="-342900" algn="just" eaLnBrk="1" fontAlgn="auto" hangingPunct="1">
              <a:lnSpc>
                <a:spcPct val="200000"/>
              </a:lnSpc>
              <a:spcBef>
                <a:spcPts val="0"/>
              </a:spcBef>
              <a:spcAft>
                <a:spcPts val="0"/>
              </a:spcAft>
              <a:buFont typeface="Wingdings" panose="05000000000000000000" pitchFamily="2" charset="2"/>
              <a:buChar char="Ø"/>
              <a:defRPr/>
            </a:pPr>
            <a:r>
              <a:rPr lang="en-IN" sz="2400" b="1" kern="0" dirty="0">
                <a:latin typeface="Times New Roman" panose="02020603050405020304" pitchFamily="18" charset="0"/>
                <a:cs typeface="Times New Roman" panose="02020603050405020304" pitchFamily="18" charset="0"/>
              </a:rPr>
              <a:t>Validation and Hyperparameter Tuning:</a:t>
            </a:r>
          </a:p>
          <a:p>
            <a:pPr marL="0" indent="0" algn="just" eaLnBrk="1" fontAlgn="auto" hangingPunct="1">
              <a:lnSpc>
                <a:spcPct val="200000"/>
              </a:lnSpc>
              <a:spcBef>
                <a:spcPts val="0"/>
              </a:spcBef>
              <a:spcAft>
                <a:spcPts val="0"/>
              </a:spcAft>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Tune hyperparameters using techniques like cross-validation to improve model performance. </a:t>
            </a:r>
            <a:r>
              <a:rPr lang="en-IN" sz="2400" kern="0" dirty="0">
                <a:latin typeface="Times New Roman" panose="02020603050405020304" pitchFamily="18" charset="0"/>
                <a:cs typeface="Times New Roman" panose="02020603050405020304" pitchFamily="18" charset="0"/>
              </a:rPr>
              <a:t>Identification of potential vulnerabilities, improved generalization, and robustness against manipulation</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a:xfrm>
            <a:off x="11655425" y="6357938"/>
            <a:ext cx="469900" cy="400050"/>
          </a:xfrm>
          <a:prstGeom prst="rect">
            <a:avLst/>
          </a:prstGeom>
          <a:noFill/>
          <a:effectLst>
            <a:outerShdw blurRad="50800" dist="38100" dir="5400000" algn="t" rotWithShape="0">
              <a:prstClr val="black">
                <a:alpha val="40000"/>
              </a:prstClr>
            </a:outerShdw>
          </a:effectLst>
        </p:spPr>
        <p:txBody>
          <a:bodyPr wrap="none">
            <a:spAutoFit/>
          </a:bodyPr>
          <a:lstStyle/>
          <a:p>
            <a:pPr eaLnBrk="1" fontAlgn="auto" hangingPunct="1">
              <a:spcBef>
                <a:spcPts val="0"/>
              </a:spcBef>
              <a:spcAft>
                <a:spcPts val="0"/>
              </a:spcAft>
              <a:defRPr/>
            </a:pPr>
            <a:r>
              <a:rPr lang="en-US" sz="2000" b="1" dirty="0">
                <a:solidFill>
                  <a:schemeClr val="bg1"/>
                </a:solidFill>
                <a:latin typeface="Arial" panose="020B0604020202020204" pitchFamily="34" charset="0"/>
                <a:cs typeface="Arial" panose="020B0604020202020204" pitchFamily="34" charset="0"/>
              </a:rPr>
              <a:t>13</a:t>
            </a:r>
          </a:p>
        </p:txBody>
      </p:sp>
      <p:sp>
        <p:nvSpPr>
          <p:cNvPr id="38916"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 name="Content Placeholder 2"/>
          <p:cNvSpPr txBox="1"/>
          <p:nvPr/>
        </p:nvSpPr>
        <p:spPr>
          <a:xfrm>
            <a:off x="918845" y="1193800"/>
            <a:ext cx="10806430" cy="3950335"/>
          </a:xfrm>
          <a:prstGeom prst="rect">
            <a:avLst/>
          </a:prstGeom>
        </p:spPr>
        <p:txBody>
          <a:bodyPr lIns="0" tIns="0" rIns="0" bIns="0">
            <a:noAutofit/>
          </a:bodyPr>
          <a:lstStyle/>
          <a:p>
            <a:pPr marL="342900" indent="-342900" algn="just" eaLnBrk="1" fontAlgn="auto" hangingPunct="1">
              <a:lnSpc>
                <a:spcPct val="200000"/>
              </a:lnSpc>
              <a:spcBef>
                <a:spcPts val="0"/>
              </a:spcBef>
              <a:spcAft>
                <a:spcPts val="0"/>
              </a:spcAft>
              <a:buFont typeface="Wingdings" panose="05000000000000000000" pitchFamily="2" charset="2"/>
              <a:buChar char="Ø"/>
              <a:defRPr/>
            </a:pPr>
            <a:r>
              <a:rPr lang="en-IN" sz="2400" b="1" kern="0" dirty="0">
                <a:latin typeface="Times New Roman" panose="02020603050405020304" pitchFamily="18" charset="0"/>
                <a:cs typeface="Times New Roman" panose="02020603050405020304" pitchFamily="18" charset="0"/>
              </a:rPr>
              <a:t>Testing and Evaluation:</a:t>
            </a:r>
          </a:p>
          <a:p>
            <a:pPr marL="0" indent="0" algn="just" eaLnBrk="1" fontAlgn="auto" hangingPunct="1">
              <a:lnSpc>
                <a:spcPct val="200000"/>
              </a:lnSpc>
              <a:spcBef>
                <a:spcPts val="0"/>
              </a:spcBef>
              <a:spcAft>
                <a:spcPts val="0"/>
              </a:spcAft>
              <a:buFont typeface="Wingdings" panose="05000000000000000000" pitchFamily="2" charset="2"/>
              <a:buNone/>
              <a:defRPr/>
            </a:pPr>
            <a:r>
              <a:rPr lang="en-US" sz="2400" dirty="0">
                <a:latin typeface="Times New Roman" panose="02020603050405020304" pitchFamily="18" charset="0"/>
                <a:cs typeface="Times New Roman" panose="02020603050405020304" pitchFamily="18" charset="0"/>
              </a:rPr>
              <a:t>Evaluate the trained models using the testing data to assess their performance. Common evaluation metrics for regression tasks include mean squared error (MSE) </a:t>
            </a:r>
            <a:r>
              <a:rPr lang="en-IN" sz="2400" kern="0" dirty="0">
                <a:latin typeface="Times New Roman" panose="02020603050405020304" pitchFamily="18" charset="0"/>
                <a:cs typeface="Times New Roman" panose="02020603050405020304" pitchFamily="18" charset="0"/>
              </a:rPr>
              <a:t>Improved accountability, user trust, and the ability to identify and rectify potential biases in the model</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7113" name="Rectangle 50"/>
          <p:cNvSpPr>
            <a:spLocks noChangeArrowheads="1"/>
          </p:cNvSpPr>
          <p:nvPr/>
        </p:nvSpPr>
        <p:spPr bwMode="auto">
          <a:xfrm>
            <a:off x="5105400" y="228600"/>
            <a:ext cx="1679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OUTPUT</a:t>
            </a:r>
          </a:p>
        </p:txBody>
      </p:sp>
      <p:sp>
        <p:nvSpPr>
          <p:cNvPr id="47114" name="Rectangle 11"/>
          <p:cNvSpPr>
            <a:spLocks noChangeArrowheads="1"/>
          </p:cNvSpPr>
          <p:nvPr/>
        </p:nvSpPr>
        <p:spPr bwMode="auto">
          <a:xfrm>
            <a:off x="838200" y="1066800"/>
            <a:ext cx="1597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a:latin typeface="Times New Roman" panose="02020603050405020304" pitchFamily="18" charset="0"/>
                <a:cs typeface="Times New Roman" panose="02020603050405020304" pitchFamily="18" charset="0"/>
              </a:rPr>
              <a:t>HOME PAGE</a:t>
            </a:r>
            <a:endParaRPr lang="en-US" altLang="en-US" b="1">
              <a:latin typeface="Calibri" panose="020F0502020204030204" pitchFamily="34" charset="0"/>
            </a:endParaRPr>
          </a:p>
        </p:txBody>
      </p:sp>
      <p:pic>
        <p:nvPicPr>
          <p:cNvPr id="3" name="Picture 2"/>
          <p:cNvPicPr>
            <a:picLocks noChangeAspect="1"/>
          </p:cNvPicPr>
          <p:nvPr/>
        </p:nvPicPr>
        <p:blipFill>
          <a:blip r:embed="rId4"/>
          <a:stretch>
            <a:fillRect/>
          </a:stretch>
        </p:blipFill>
        <p:spPr>
          <a:xfrm>
            <a:off x="2186854" y="1638012"/>
            <a:ext cx="8001000" cy="422307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7114" name="Rectangle 11"/>
          <p:cNvSpPr>
            <a:spLocks noChangeArrowheads="1"/>
          </p:cNvSpPr>
          <p:nvPr/>
        </p:nvSpPr>
        <p:spPr bwMode="auto">
          <a:xfrm>
            <a:off x="838200" y="1066800"/>
            <a:ext cx="163589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Times New Roman" panose="02020603050405020304" pitchFamily="18" charset="0"/>
                <a:cs typeface="Times New Roman" panose="02020603050405020304" pitchFamily="18" charset="0"/>
              </a:rPr>
              <a:t>LOGIN PAGE</a:t>
            </a:r>
            <a:endParaRPr lang="en-US" altLang="en-US" b="1" dirty="0">
              <a:latin typeface="Calibri" panose="020F0502020204030204" pitchFamily="34" charset="0"/>
            </a:endParaRPr>
          </a:p>
        </p:txBody>
      </p:sp>
      <p:pic>
        <p:nvPicPr>
          <p:cNvPr id="4" name="Picture 3"/>
          <p:cNvPicPr>
            <a:picLocks noChangeAspect="1"/>
          </p:cNvPicPr>
          <p:nvPr/>
        </p:nvPicPr>
        <p:blipFill>
          <a:blip r:embed="rId4"/>
          <a:stretch>
            <a:fillRect/>
          </a:stretch>
        </p:blipFill>
        <p:spPr>
          <a:xfrm>
            <a:off x="2244545" y="1772375"/>
            <a:ext cx="7614030" cy="4018825"/>
          </a:xfrm>
          <a:prstGeom prst="rect">
            <a:avLst/>
          </a:prstGeom>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7114" name="Rectangle 11"/>
          <p:cNvSpPr>
            <a:spLocks noChangeArrowheads="1"/>
          </p:cNvSpPr>
          <p:nvPr/>
        </p:nvSpPr>
        <p:spPr bwMode="auto">
          <a:xfrm>
            <a:off x="838200" y="1066800"/>
            <a:ext cx="20120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Times New Roman" panose="02020603050405020304" pitchFamily="18" charset="0"/>
                <a:cs typeface="Times New Roman" panose="02020603050405020304" pitchFamily="18" charset="0"/>
              </a:rPr>
              <a:t>Admin Dashboard</a:t>
            </a:r>
            <a:endParaRPr lang="en-US" altLang="en-US" b="1" dirty="0">
              <a:latin typeface="Calibri" panose="020F0502020204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244546" y="1772375"/>
            <a:ext cx="7614028" cy="401882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7114" name="Rectangle 11"/>
          <p:cNvSpPr>
            <a:spLocks noChangeArrowheads="1"/>
          </p:cNvSpPr>
          <p:nvPr/>
        </p:nvSpPr>
        <p:spPr bwMode="auto">
          <a:xfrm>
            <a:off x="838200" y="1066800"/>
            <a:ext cx="2300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latin typeface="Times New Roman" panose="02020603050405020304" pitchFamily="18" charset="0"/>
                <a:cs typeface="Times New Roman" panose="02020603050405020304" pitchFamily="18" charset="0"/>
              </a:rPr>
              <a:t>Upload News Articles</a:t>
            </a:r>
            <a:endParaRPr lang="en-US" altLang="en-US" b="1" dirty="0">
              <a:latin typeface="Calibri" panose="020F0502020204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477527" y="1772375"/>
            <a:ext cx="7148066" cy="4018825"/>
          </a:xfrm>
          <a:prstGeom prst="rect">
            <a:avLst/>
          </a:prstGeom>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47114" name="Rectangle 11"/>
          <p:cNvSpPr>
            <a:spLocks noChangeArrowheads="1"/>
          </p:cNvSpPr>
          <p:nvPr/>
        </p:nvSpPr>
        <p:spPr bwMode="auto">
          <a:xfrm>
            <a:off x="838200" y="1066800"/>
            <a:ext cx="41752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err="1">
                <a:latin typeface="Times New Roman" panose="02020603050405020304" pitchFamily="18" charset="0"/>
                <a:cs typeface="Times New Roman" panose="02020603050405020304" pitchFamily="18" charset="0"/>
              </a:rPr>
              <a:t>Ouput</a:t>
            </a:r>
            <a:r>
              <a:rPr lang="en-US" altLang="en-US" b="1" dirty="0">
                <a:latin typeface="Times New Roman" panose="02020603050405020304" pitchFamily="18" charset="0"/>
                <a:cs typeface="Times New Roman" panose="02020603050405020304" pitchFamily="18" charset="0"/>
              </a:rPr>
              <a:t> of Fake News Detector Algorithm</a:t>
            </a:r>
            <a:endParaRPr lang="en-US" altLang="en-US" b="1" dirty="0">
              <a:latin typeface="Calibri" panose="020F0502020204030204" pitchFamily="34"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2477527" y="1895347"/>
            <a:ext cx="7148066" cy="3772881"/>
          </a:xfrm>
          <a:prstGeom prst="rect">
            <a:avLst/>
          </a:prstGeom>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5785" name="Rectangle 50"/>
          <p:cNvSpPr>
            <a:spLocks noChangeArrowheads="1"/>
          </p:cNvSpPr>
          <p:nvPr/>
        </p:nvSpPr>
        <p:spPr bwMode="auto">
          <a:xfrm>
            <a:off x="4038600" y="304800"/>
            <a:ext cx="2619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CONCLUSION</a:t>
            </a:r>
            <a:endParaRPr lang="en-US" altLang="en-US" sz="2800" b="1">
              <a:latin typeface="Calibri" panose="020F0502020204030204" pitchFamily="34" charset="0"/>
            </a:endParaRPr>
          </a:p>
        </p:txBody>
      </p:sp>
      <p:sp>
        <p:nvSpPr>
          <p:cNvPr id="11" name="Content Placeholder 2"/>
          <p:cNvSpPr txBox="1">
            <a:spLocks noChangeArrowheads="1"/>
          </p:cNvSpPr>
          <p:nvPr/>
        </p:nvSpPr>
        <p:spPr>
          <a:xfrm>
            <a:off x="838200" y="1219200"/>
            <a:ext cx="10515600" cy="4986020"/>
          </a:xfrm>
          <a:prstGeom prst="rect">
            <a:avLst/>
          </a:prstGeom>
        </p:spPr>
        <p:txBody>
          <a:bodyPr lIns="0" tIns="0" rIns="0" bIns="0">
            <a:spAutoFit/>
          </a:bodyPr>
          <a:lstStyle/>
          <a:p>
            <a:pPr marL="354965" indent="-342900" algn="just" eaLnBrk="1" fontAlgn="auto" hangingPunct="1">
              <a:lnSpc>
                <a:spcPct val="15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r>
              <a:rPr lang="en-US" altLang="en-US" sz="2400" kern="0" dirty="0">
                <a:latin typeface="Times New Roman" panose="02020603050405020304" pitchFamily="18" charset="0"/>
                <a:cs typeface="Times New Roman" panose="02020603050405020304" pitchFamily="18" charset="0"/>
              </a:rPr>
              <a:t>This p</a:t>
            </a:r>
            <a:r>
              <a:rPr lang="en-IN" altLang="en-US" sz="2400" kern="0" dirty="0">
                <a:latin typeface="Times New Roman" panose="02020603050405020304" pitchFamily="18" charset="0"/>
                <a:cs typeface="Times New Roman" panose="02020603050405020304" pitchFamily="18" charset="0"/>
              </a:rPr>
              <a:t>roject</a:t>
            </a:r>
            <a:r>
              <a:rPr lang="en-US" altLang="en-US" sz="2400" kern="0" dirty="0">
                <a:latin typeface="Times New Roman" panose="02020603050405020304" pitchFamily="18" charset="0"/>
                <a:cs typeface="Times New Roman" panose="02020603050405020304" pitchFamily="18" charset="0"/>
              </a:rPr>
              <a:t> presented the results of a study that produced a limited fake news detection system. The work presented herein is novel in this topic domain in that it demonstrates the results of a full-spectrum project that started with qualitative observations and resulted in a working quantitative model. The work presented in this </a:t>
            </a:r>
            <a:r>
              <a:rPr lang="en-IN" altLang="en-US" sz="2400" kern="0" dirty="0">
                <a:latin typeface="Times New Roman" panose="02020603050405020304" pitchFamily="18" charset="0"/>
                <a:cs typeface="Times New Roman" panose="02020603050405020304" pitchFamily="18" charset="0"/>
              </a:rPr>
              <a:t>project</a:t>
            </a:r>
            <a:r>
              <a:rPr lang="en-US" altLang="en-US" sz="2400" kern="0" dirty="0">
                <a:latin typeface="Times New Roman" panose="02020603050405020304" pitchFamily="18" charset="0"/>
                <a:cs typeface="Times New Roman" panose="02020603050405020304" pitchFamily="18" charset="0"/>
              </a:rPr>
              <a:t> is also promising, because it demonstrates a relatively effective level of machine learning classification for large fake news documents with only one extraction feature. Finally, additional research and work to identify and build additional fake news classification grammars is ongoing and should yield a more refined classification scheme for both fake news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27"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77833" name="Rectangle 50"/>
          <p:cNvSpPr>
            <a:spLocks noChangeArrowheads="1"/>
          </p:cNvSpPr>
          <p:nvPr/>
        </p:nvSpPr>
        <p:spPr bwMode="auto">
          <a:xfrm>
            <a:off x="4038600" y="304800"/>
            <a:ext cx="29575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    REFERENCES</a:t>
            </a:r>
            <a:endParaRPr lang="en-US" altLang="en-US" sz="2800" b="1">
              <a:latin typeface="Calibri" panose="020F0502020204030204" pitchFamily="34" charset="0"/>
            </a:endParaRPr>
          </a:p>
        </p:txBody>
      </p:sp>
      <p:sp>
        <p:nvSpPr>
          <p:cNvPr id="77834" name="Content Placeholder 2"/>
          <p:cNvSpPr txBox="1">
            <a:spLocks noChangeArrowheads="1"/>
          </p:cNvSpPr>
          <p:nvPr/>
        </p:nvSpPr>
        <p:spPr bwMode="auto">
          <a:xfrm>
            <a:off x="571500" y="777334"/>
            <a:ext cx="10668000" cy="5630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lnSpc>
                <a:spcPct val="140000"/>
              </a:lnSpc>
            </a:pPr>
            <a:r>
              <a:rPr lang="en-IN" sz="2400" dirty="0">
                <a:latin typeface="Times New Roman" panose="02020603050405020304" pitchFamily="18" charset="0"/>
                <a:cs typeface="Times New Roman" panose="02020603050405020304" pitchFamily="18" charset="0"/>
              </a:rPr>
              <a:t>[1] H. Liu, T. Mei, J. Luo, H. Li, and S. Li, “Finding perfect rendezvous on the go: accurate mobile visual localization and its applications to routing,” in Proceedings of the 20th ACM international conference on Multimedia. ACM, 2012, pp. 9–18. </a:t>
            </a:r>
          </a:p>
          <a:p>
            <a:pPr algn="just" eaLnBrk="1" hangingPunct="1">
              <a:lnSpc>
                <a:spcPct val="140000"/>
              </a:lnSpc>
            </a:pPr>
            <a:endParaRPr lang="en-IN" sz="2400" dirty="0">
              <a:latin typeface="Times New Roman" panose="02020603050405020304" pitchFamily="18" charset="0"/>
              <a:cs typeface="Times New Roman" panose="02020603050405020304" pitchFamily="18" charset="0"/>
            </a:endParaRPr>
          </a:p>
          <a:p>
            <a:pPr algn="just" eaLnBrk="1" hangingPunct="1">
              <a:lnSpc>
                <a:spcPct val="140000"/>
              </a:lnSpc>
            </a:pPr>
            <a:r>
              <a:rPr lang="en-IN" sz="2400" dirty="0">
                <a:latin typeface="Times New Roman" panose="02020603050405020304" pitchFamily="18" charset="0"/>
                <a:cs typeface="Times New Roman" panose="02020603050405020304" pitchFamily="18" charset="0"/>
              </a:rPr>
              <a:t>[2] J. Li, X. Qian, Y. Y. Tang, L. Yang, and T. Mei, “</a:t>
            </a:r>
            <a:r>
              <a:rPr lang="en-IN" sz="2400" dirty="0" err="1">
                <a:latin typeface="Times New Roman" panose="02020603050405020304" pitchFamily="18" charset="0"/>
                <a:cs typeface="Times New Roman" panose="02020603050405020304" pitchFamily="18" charset="0"/>
              </a:rPr>
              <a:t>Gps</a:t>
            </a:r>
            <a:r>
              <a:rPr lang="en-IN" sz="2400" dirty="0">
                <a:latin typeface="Times New Roman" panose="02020603050405020304" pitchFamily="18" charset="0"/>
                <a:cs typeface="Times New Roman" panose="02020603050405020304" pitchFamily="18" charset="0"/>
              </a:rPr>
              <a:t> estimation for places of interest from social users’ uploaded photos,” IEEE Transactions on Multimedia, vol. 15, no. 8, pp. 2058–2071, 2013. </a:t>
            </a:r>
          </a:p>
          <a:p>
            <a:pPr algn="just" eaLnBrk="1" hangingPunct="1">
              <a:lnSpc>
                <a:spcPct val="140000"/>
              </a:lnSpc>
            </a:pPr>
            <a:endParaRPr lang="en-IN" sz="2400" dirty="0">
              <a:latin typeface="Times New Roman" panose="02020603050405020304" pitchFamily="18" charset="0"/>
              <a:cs typeface="Times New Roman" panose="02020603050405020304" pitchFamily="18" charset="0"/>
            </a:endParaRPr>
          </a:p>
          <a:p>
            <a:pPr algn="just" eaLnBrk="1" hangingPunct="1">
              <a:lnSpc>
                <a:spcPct val="140000"/>
              </a:lnSpc>
            </a:pPr>
            <a:r>
              <a:rPr lang="en-IN" sz="2400" dirty="0">
                <a:latin typeface="Times New Roman" panose="02020603050405020304" pitchFamily="18" charset="0"/>
                <a:cs typeface="Times New Roman" panose="02020603050405020304" pitchFamily="18" charset="0"/>
              </a:rPr>
              <a:t>[3] S. Jiang, X. Qian, J. Shen, Y. Fu, and T. Mei, “Author topic model based collaborative filtering for personalized poi recommendation,” IEEE Transactions on Multimedia, vol. 17, no. 6, pp. 907–918, 2015</a:t>
            </a:r>
            <a:endParaRPr lang="en-US" altLang="en-US" sz="22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Content Placeholder 2"/>
          <p:cNvSpPr txBox="1">
            <a:spLocks noChangeArrowheads="1"/>
          </p:cNvSpPr>
          <p:nvPr/>
        </p:nvSpPr>
        <p:spPr>
          <a:xfrm>
            <a:off x="800100" y="186373"/>
            <a:ext cx="10591800" cy="6147645"/>
          </a:xfrm>
          <a:prstGeom prst="rect">
            <a:avLst/>
          </a:prstGeom>
        </p:spPr>
        <p:txBody>
          <a:bodyPr lIns="0" tIns="0" rIns="0" bIns="0">
            <a:spAutoFit/>
          </a:bodyPr>
          <a:lstStyle/>
          <a:p>
            <a:pPr algn="just" eaLnBrk="1" hangingPunct="1">
              <a:lnSpc>
                <a:spcPct val="140000"/>
              </a:lnSpc>
              <a:buFont typeface="Wingdings 2" panose="05020102010507070707" pitchFamily="18" charset="2"/>
              <a:buNone/>
              <a:defRPr/>
            </a:pPr>
            <a:r>
              <a:rPr lang="en-IN" sz="2400" dirty="0">
                <a:latin typeface="Times New Roman" panose="02020603050405020304" pitchFamily="18" charset="0"/>
                <a:cs typeface="Times New Roman" panose="02020603050405020304" pitchFamily="18" charset="0"/>
              </a:rPr>
              <a:t>[4] J. Sang, T. Mei, and C. Sun, </a:t>
            </a:r>
            <a:r>
              <a:rPr lang="en-IN" sz="2400" dirty="0" err="1">
                <a:latin typeface="Times New Roman" panose="02020603050405020304" pitchFamily="18" charset="0"/>
                <a:cs typeface="Times New Roman" panose="02020603050405020304" pitchFamily="18" charset="0"/>
              </a:rPr>
              <a:t>J.T.and</a:t>
            </a:r>
            <a:r>
              <a:rPr lang="en-IN" sz="2400" dirty="0">
                <a:latin typeface="Times New Roman" panose="02020603050405020304" pitchFamily="18" charset="0"/>
                <a:cs typeface="Times New Roman" panose="02020603050405020304" pitchFamily="18" charset="0"/>
              </a:rPr>
              <a:t> Xu, “Probabilistic sequential pois recommendation via check-in data,” in Proceedings of ACM SIGSPATIAL International Conference on Advances in Geographic Information Systems. ACM, 2012. </a:t>
            </a:r>
          </a:p>
          <a:p>
            <a:pPr algn="just" eaLnBrk="1" hangingPunct="1">
              <a:lnSpc>
                <a:spcPct val="140000"/>
              </a:lnSpc>
              <a:buFont typeface="Wingdings 2" panose="05020102010507070707" pitchFamily="18" charset="2"/>
              <a:buNone/>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140000"/>
              </a:lnSpc>
              <a:buFont typeface="Wingdings 2" panose="05020102010507070707" pitchFamily="18" charset="2"/>
              <a:buNone/>
              <a:defRPr/>
            </a:pPr>
            <a:r>
              <a:rPr lang="en-IN" sz="2400" dirty="0">
                <a:latin typeface="Times New Roman" panose="02020603050405020304" pitchFamily="18" charset="0"/>
                <a:cs typeface="Times New Roman" panose="02020603050405020304" pitchFamily="18" charset="0"/>
              </a:rPr>
              <a:t>[5] Y. Zheng, L. Zhang, Z. Ma, X. Xie, and W. Ma, “Recommending friends and locations based on individual location history,” ACM Transactions on the Web, vol. 5, no. 1, p. 5, 2011. </a:t>
            </a:r>
          </a:p>
          <a:p>
            <a:pPr algn="just" eaLnBrk="1" hangingPunct="1">
              <a:lnSpc>
                <a:spcPct val="140000"/>
              </a:lnSpc>
              <a:buFont typeface="Wingdings 2" panose="05020102010507070707" pitchFamily="18" charset="2"/>
              <a:buNone/>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140000"/>
              </a:lnSpc>
              <a:buFont typeface="Wingdings 2" panose="05020102010507070707" pitchFamily="18" charset="2"/>
              <a:buNone/>
              <a:defRPr/>
            </a:pPr>
            <a:r>
              <a:rPr lang="en-IN" sz="2400" dirty="0">
                <a:latin typeface="Times New Roman" panose="02020603050405020304" pitchFamily="18" charset="0"/>
                <a:cs typeface="Times New Roman" panose="02020603050405020304" pitchFamily="18" charset="0"/>
              </a:rPr>
              <a:t>[6] H. Gao, J. Tang, X. Hu, and H. Liu, “Content-aware point of interest recommendation on location-based social networks,” in Proceedings of 29th International Conference on AAAI. AAAI, 2015.</a:t>
            </a: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249" name="Rectangle 50"/>
          <p:cNvSpPr>
            <a:spLocks noChangeArrowheads="1"/>
          </p:cNvSpPr>
          <p:nvPr/>
        </p:nvSpPr>
        <p:spPr bwMode="auto">
          <a:xfrm>
            <a:off x="1066800" y="381000"/>
            <a:ext cx="5873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800" b="1">
                <a:latin typeface="Times New Roman" panose="02020603050405020304" pitchFamily="18" charset="0"/>
                <a:cs typeface="Times New Roman" panose="02020603050405020304" pitchFamily="18" charset="0"/>
                <a:sym typeface="Calibri" panose="020F0502020204030204" pitchFamily="34" charset="0"/>
              </a:rPr>
              <a:t>                                          ABSTRACT</a:t>
            </a:r>
            <a:endParaRPr lang="en-US" altLang="en-US" sz="2800" b="1">
              <a:latin typeface="Calibri" panose="020F0502020204030204" pitchFamily="34" charset="0"/>
            </a:endParaRPr>
          </a:p>
        </p:txBody>
      </p:sp>
      <p:sp>
        <p:nvSpPr>
          <p:cNvPr id="11" name="Content Placeholder 2"/>
          <p:cNvSpPr txBox="1">
            <a:spLocks noChangeArrowheads="1"/>
          </p:cNvSpPr>
          <p:nvPr/>
        </p:nvSpPr>
        <p:spPr>
          <a:xfrm>
            <a:off x="838200" y="1219200"/>
            <a:ext cx="10515600" cy="6027612"/>
          </a:xfrm>
          <a:prstGeom prst="rect">
            <a:avLst/>
          </a:prstGeom>
        </p:spPr>
        <p:txBody>
          <a:bodyPr lIns="0" tIns="0" rIns="0" bIns="0">
            <a:spAutoFit/>
          </a:bodyPr>
          <a:lstStyle/>
          <a:p>
            <a:pPr marL="354965" indent="-342900" algn="just" eaLnBrk="1" fontAlgn="auto" hangingPunct="1">
              <a:lnSpc>
                <a:spcPct val="15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r>
              <a:rPr lang="en-US" altLang="en-US" sz="2400" dirty="0">
                <a:latin typeface="Times New Roman" panose="02020603050405020304"/>
                <a:cs typeface="Times New Roman" panose="02020603050405020304"/>
                <a:sym typeface="Calibri" panose="020F0502020204030204" pitchFamily="34" charset="0"/>
              </a:rPr>
              <a:t>Millions of News Articles are being published daily , it became challenging to classify the Real and Fake news among  them. These Fake News affect Stocks , Carrier and even Personal life of a person. To prevent the further consequences of the fake news, we need a news classifier.  </a:t>
            </a:r>
          </a:p>
          <a:p>
            <a:pPr marL="354965" indent="-342900" algn="just" eaLnBrk="1" fontAlgn="auto" hangingPunct="1">
              <a:lnSpc>
                <a:spcPct val="15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r>
              <a:rPr lang="en-US" altLang="en-US" sz="2400" dirty="0">
                <a:latin typeface="Times New Roman" panose="02020603050405020304"/>
                <a:cs typeface="Times New Roman" panose="02020603050405020304"/>
                <a:sym typeface="Calibri" panose="020F0502020204030204" pitchFamily="34" charset="0"/>
              </a:rPr>
              <a:t>Our project revolves </a:t>
            </a:r>
            <a:r>
              <a:rPr lang="en-US" sz="2400" dirty="0">
                <a:latin typeface="Times New Roman" panose="02020603050405020304" pitchFamily="18" charset="0"/>
                <a:cs typeface="Georgia" panose="02040502050405020303" pitchFamily="18" charset="0"/>
                <a:sym typeface="Georgia" panose="02040502050405020303" pitchFamily="18" charset="0"/>
              </a:rPr>
              <a:t>the solution for Fake news problem by implementing fake news detection model by using different classification techniques </a:t>
            </a:r>
            <a:r>
              <a:rPr lang="en-IN" sz="2400" dirty="0">
                <a:latin typeface="Times New Roman" panose="02020603050405020304" pitchFamily="18" charset="0"/>
                <a:cs typeface="Georgia" panose="02040502050405020303" pitchFamily="18" charset="0"/>
                <a:sym typeface="Georgia" panose="02040502050405020303" pitchFamily="18" charset="0"/>
              </a:rPr>
              <a:t>like Support Vector Machine (SVM), Naïve Bayes, Passive Aggressive and NLP Techniques to classify the news is Fake or Real</a:t>
            </a:r>
          </a:p>
          <a:p>
            <a:pPr marL="12065" algn="just" eaLnBrk="1" fontAlgn="auto" hangingPunct="1">
              <a:lnSpc>
                <a:spcPct val="150000"/>
              </a:lnSpc>
              <a:spcBef>
                <a:spcPts val="5"/>
              </a:spcBef>
              <a:spcAft>
                <a:spcPts val="0"/>
              </a:spcAft>
              <a:buSzPct val="95000"/>
              <a:tabLst>
                <a:tab pos="239395" algn="l"/>
                <a:tab pos="2161540" algn="l"/>
                <a:tab pos="5307965" algn="l"/>
                <a:tab pos="6027420" algn="l"/>
                <a:tab pos="9439275" algn="l"/>
              </a:tabLst>
              <a:defRPr/>
            </a:pPr>
            <a:endParaRPr lang="en-US" sz="2400" dirty="0">
              <a:latin typeface="Times New Roman" panose="02020603050405020304" pitchFamily="18" charset="0"/>
              <a:cs typeface="Georgia" panose="02040502050405020303" pitchFamily="18" charset="0"/>
              <a:sym typeface="Georgia" panose="02040502050405020303" pitchFamily="18" charset="0"/>
            </a:endParaRPr>
          </a:p>
          <a:p>
            <a:pPr marL="354965" indent="-342900" algn="just" eaLnBrk="1" fontAlgn="auto" hangingPunct="1">
              <a:lnSpc>
                <a:spcPct val="15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endParaRPr lang="en-US" altLang="en-US" sz="2400" dirty="0">
              <a:latin typeface="Times New Roman" panose="02020603050405020304"/>
              <a:cs typeface="Times New Roman" panose="02020603050405020304"/>
              <a:sym typeface="Calibri" panose="020F0502020204030204" pitchFamily="34" charset="0"/>
            </a:endParaRPr>
          </a:p>
          <a:p>
            <a:pPr marL="354965" indent="-342900" algn="just" eaLnBrk="1" fontAlgn="auto" hangingPunct="1">
              <a:lnSpc>
                <a:spcPct val="150000"/>
              </a:lnSpc>
              <a:spcBef>
                <a:spcPts val="5"/>
              </a:spcBef>
              <a:spcAft>
                <a:spcPts val="0"/>
              </a:spcAft>
              <a:buSzPct val="95000"/>
              <a:tabLst>
                <a:tab pos="239395" algn="l"/>
                <a:tab pos="2161540" algn="l"/>
                <a:tab pos="5307965" algn="l"/>
                <a:tab pos="6027420" algn="l"/>
                <a:tab pos="9439275" algn="l"/>
              </a:tabLst>
              <a:defRPr/>
            </a:pPr>
            <a:endParaRPr lang="en-US" altLang="en-US" sz="2400" kern="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Content Placeholder 2"/>
          <p:cNvSpPr txBox="1">
            <a:spLocks noChangeArrowheads="1"/>
          </p:cNvSpPr>
          <p:nvPr/>
        </p:nvSpPr>
        <p:spPr>
          <a:xfrm>
            <a:off x="800100" y="186373"/>
            <a:ext cx="10591800" cy="6147645"/>
          </a:xfrm>
          <a:prstGeom prst="rect">
            <a:avLst/>
          </a:prstGeom>
        </p:spPr>
        <p:txBody>
          <a:bodyPr lIns="0" tIns="0" rIns="0" bIns="0">
            <a:spAutoFit/>
          </a:bodyPr>
          <a:lstStyle/>
          <a:p>
            <a:pPr algn="just" eaLnBrk="1" hangingPunct="1">
              <a:lnSpc>
                <a:spcPct val="140000"/>
              </a:lnSpc>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[7] Q. Yuan, G. Cong, and A. Sun, “Graph-based point-of-interest recommendation with geographical and temporal influences,” in Proceedings of the 23rd ACM International Conference on Information and Knowledge Management. ACM, 2014, pp. 659–668. </a:t>
            </a:r>
          </a:p>
          <a:p>
            <a:pPr algn="just" eaLnBrk="1" hangingPunct="1">
              <a:lnSpc>
                <a:spcPct val="140000"/>
              </a:lnSpc>
              <a:buFont typeface="Wingdings 2" panose="05020102010507070707" pitchFamily="18" charset="2"/>
              <a:buNone/>
              <a:defRPr/>
            </a:pPr>
            <a:endParaRPr lang="en-US" sz="2400" dirty="0">
              <a:latin typeface="Times New Roman" panose="02020603050405020304" pitchFamily="18" charset="0"/>
              <a:cs typeface="Times New Roman" panose="02020603050405020304" pitchFamily="18" charset="0"/>
            </a:endParaRPr>
          </a:p>
          <a:p>
            <a:pPr algn="just" eaLnBrk="1" hangingPunct="1">
              <a:lnSpc>
                <a:spcPct val="140000"/>
              </a:lnSpc>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[8] H. Yin, C. Wang, N. Yu, and L. Zhang, “Trip mining and recommendation from geotagged photos,” in IEEE International Conference on Multimedia and Expo Workshops. IEEE, 2012, pp. 540–545. </a:t>
            </a:r>
          </a:p>
          <a:p>
            <a:pPr algn="just" eaLnBrk="1" hangingPunct="1">
              <a:lnSpc>
                <a:spcPct val="140000"/>
              </a:lnSpc>
              <a:buFont typeface="Wingdings 2" panose="05020102010507070707" pitchFamily="18" charset="2"/>
              <a:buNone/>
              <a:defRPr/>
            </a:pPr>
            <a:endParaRPr lang="en-US" sz="2400" dirty="0">
              <a:latin typeface="Times New Roman" panose="02020603050405020304" pitchFamily="18" charset="0"/>
              <a:cs typeface="Times New Roman" panose="02020603050405020304" pitchFamily="18" charset="0"/>
            </a:endParaRPr>
          </a:p>
          <a:p>
            <a:pPr algn="just" eaLnBrk="1" hangingPunct="1">
              <a:lnSpc>
                <a:spcPct val="140000"/>
              </a:lnSpc>
              <a:buFont typeface="Wingdings 2" panose="05020102010507070707" pitchFamily="18" charset="2"/>
              <a:buNone/>
              <a:defRPr/>
            </a:pPr>
            <a:r>
              <a:rPr lang="en-US" sz="2400" dirty="0">
                <a:latin typeface="Times New Roman" panose="02020603050405020304" pitchFamily="18" charset="0"/>
                <a:cs typeface="Times New Roman" panose="02020603050405020304" pitchFamily="18" charset="0"/>
              </a:rPr>
              <a:t>[9] Y. Gao, J. Tang, R. Hong, Q. Dai, T. Chua, and R. Jain, “W2go: a travel guidance system by automatic landmark ranking,” in Proceedings of the international conference on Multimedia. ACM, 2010. </a:t>
            </a: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object 7"/>
          <p:cNvSpPr>
            <a:spLocks noChangeArrowheads="1"/>
          </p:cNvSpPr>
          <p:nvPr/>
        </p:nvSpPr>
        <p:spPr bwMode="auto">
          <a:xfrm>
            <a:off x="0" y="0"/>
            <a:ext cx="309563" cy="6858000"/>
          </a:xfrm>
          <a:custGeom>
            <a:avLst/>
            <a:gdLst>
              <a:gd name="T0" fmla="*/ 0 w 393700"/>
              <a:gd name="T1" fmla="*/ 6857996 h 6858000"/>
              <a:gd name="T2" fmla="*/ 6600 w 393700"/>
              <a:gd name="T3" fmla="*/ 6857996 h 6858000"/>
              <a:gd name="T4" fmla="*/ 660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1" name="Content Placeholder 2"/>
          <p:cNvSpPr txBox="1">
            <a:spLocks noChangeArrowheads="1"/>
          </p:cNvSpPr>
          <p:nvPr/>
        </p:nvSpPr>
        <p:spPr>
          <a:xfrm>
            <a:off x="800100" y="186373"/>
            <a:ext cx="10591800" cy="5879558"/>
          </a:xfrm>
          <a:prstGeom prst="rect">
            <a:avLst/>
          </a:prstGeom>
        </p:spPr>
        <p:txBody>
          <a:bodyPr lIns="0" tIns="0" rIns="0" bIns="0">
            <a:spAutoFit/>
          </a:bodyPr>
          <a:lstStyle/>
          <a:p>
            <a:pPr algn="just" eaLnBrk="1" hangingPunct="1">
              <a:lnSpc>
                <a:spcPct val="140000"/>
              </a:lnSpc>
              <a:buFont typeface="Wingdings 2" panose="05020102010507070707" pitchFamily="18" charset="2"/>
              <a:buNone/>
              <a:defRPr/>
            </a:pPr>
            <a:r>
              <a:rPr lang="en-IN" sz="2400" dirty="0">
                <a:latin typeface="Times New Roman" panose="02020603050405020304" pitchFamily="18" charset="0"/>
                <a:cs typeface="Times New Roman" panose="02020603050405020304" pitchFamily="18" charset="0"/>
              </a:rPr>
              <a:t>[10] X. Qian, Y. Zhao, and J. Han, “Image location estimation by salient region matching,” IEEE Transactions on Image Processing, vol. 24, no. 11, pp. 4348–4358, 2015. </a:t>
            </a:r>
          </a:p>
          <a:p>
            <a:pPr algn="just" eaLnBrk="1" hangingPunct="1">
              <a:lnSpc>
                <a:spcPct val="140000"/>
              </a:lnSpc>
              <a:buFont typeface="Wingdings 2" panose="05020102010507070707" pitchFamily="18" charset="2"/>
              <a:buNone/>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140000"/>
              </a:lnSpc>
              <a:buFont typeface="Wingdings 2" panose="05020102010507070707" pitchFamily="18" charset="2"/>
              <a:buNone/>
              <a:defRPr/>
            </a:pPr>
            <a:r>
              <a:rPr lang="en-IN" sz="2400" dirty="0">
                <a:latin typeface="Times New Roman" panose="02020603050405020304" pitchFamily="18" charset="0"/>
                <a:cs typeface="Times New Roman" panose="02020603050405020304" pitchFamily="18" charset="0"/>
              </a:rPr>
              <a:t>[11] H. Kori, S. Hattori, T. Tezuka, and K. Tanaka, “Automatic generation of multimedia tour guide from local blogs,” Advances in Multimedia </a:t>
            </a:r>
            <a:r>
              <a:rPr lang="en-IN" sz="2400" dirty="0" err="1">
                <a:latin typeface="Times New Roman" panose="02020603050405020304" pitchFamily="18" charset="0"/>
                <a:cs typeface="Times New Roman" panose="02020603050405020304" pitchFamily="18" charset="0"/>
              </a:rPr>
              <a:t>Modeling</a:t>
            </a:r>
            <a:r>
              <a:rPr lang="en-IN" sz="2400" dirty="0">
                <a:latin typeface="Times New Roman" panose="02020603050405020304" pitchFamily="18" charset="0"/>
                <a:cs typeface="Times New Roman" panose="02020603050405020304" pitchFamily="18" charset="0"/>
              </a:rPr>
              <a:t>, pp. 690–699, 2006. </a:t>
            </a:r>
          </a:p>
          <a:p>
            <a:pPr algn="just" eaLnBrk="1" hangingPunct="1">
              <a:lnSpc>
                <a:spcPct val="140000"/>
              </a:lnSpc>
              <a:buFont typeface="Wingdings 2" panose="05020102010507070707" pitchFamily="18" charset="2"/>
              <a:buNone/>
              <a:defRPr/>
            </a:pPr>
            <a:endParaRPr lang="en-IN" sz="2400" dirty="0">
              <a:latin typeface="Times New Roman" panose="02020603050405020304" pitchFamily="18" charset="0"/>
              <a:cs typeface="Times New Roman" panose="02020603050405020304" pitchFamily="18" charset="0"/>
            </a:endParaRPr>
          </a:p>
          <a:p>
            <a:pPr algn="just" eaLnBrk="1" hangingPunct="1">
              <a:lnSpc>
                <a:spcPct val="140000"/>
              </a:lnSpc>
              <a:buFont typeface="Wingdings 2" panose="05020102010507070707" pitchFamily="18" charset="2"/>
              <a:buNone/>
              <a:defRPr/>
            </a:pPr>
            <a:r>
              <a:rPr lang="en-IN" sz="2800" dirty="0">
                <a:latin typeface="Times New Roman" panose="02020603050405020304" pitchFamily="18" charset="0"/>
                <a:cs typeface="Times New Roman" panose="02020603050405020304" pitchFamily="18" charset="0"/>
              </a:rPr>
              <a:t>[12] T. </a:t>
            </a:r>
            <a:r>
              <a:rPr lang="en-IN" sz="2800" dirty="0" err="1">
                <a:latin typeface="Times New Roman" panose="02020603050405020304" pitchFamily="18" charset="0"/>
                <a:cs typeface="Times New Roman" panose="02020603050405020304" pitchFamily="18" charset="0"/>
              </a:rPr>
              <a:t>Kurashima</a:t>
            </a:r>
            <a:r>
              <a:rPr lang="en-IN" sz="2800" dirty="0">
                <a:latin typeface="Times New Roman" panose="02020603050405020304" pitchFamily="18" charset="0"/>
                <a:cs typeface="Times New Roman" panose="02020603050405020304" pitchFamily="18" charset="0"/>
              </a:rPr>
              <a:t>, T. Tezuka, and K. Tanaka, “Mining and visualizing local experiences from blog entries,” in Database and Expert Systems Applications. Springer, 2006, pp. 213– 222</a:t>
            </a:r>
            <a:endParaRPr lang="en-US" altLang="en-US" sz="28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pic>
        <p:nvPicPr>
          <p:cNvPr id="11" name="Picture 2" descr="Thank You Text Style | PNGlib – Free PNG Library"/>
          <p:cNvPicPr>
            <a:picLocks noChangeAspect="1" noChangeArrowheads="1"/>
          </p:cNvPicPr>
          <p:nvPr/>
        </p:nvPicPr>
        <p:blipFill>
          <a:blip r:embed="rId4" cstate="print">
            <a:duotone>
              <a:prstClr val="black"/>
              <a:schemeClr val="accent4">
                <a:tint val="45000"/>
                <a:satMod val="400000"/>
              </a:schemeClr>
            </a:duotone>
          </a:blip>
          <a:srcRect/>
          <a:stretch>
            <a:fillRect/>
          </a:stretch>
        </p:blipFill>
        <p:spPr bwMode="auto">
          <a:xfrm>
            <a:off x="3376322" y="1779952"/>
            <a:ext cx="5005678" cy="2853453"/>
          </a:xfrm>
          <a:prstGeom prst="rect">
            <a:avLst/>
          </a:prstGeom>
          <a:noFill/>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5" name="Rectangle 14"/>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16" name="TextBox 15"/>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17" name="Date Placeholder 29"/>
          <p:cNvSpPr>
            <a:spLocks noGrp="1"/>
          </p:cNvSpPr>
          <p:nvPr>
            <p:ph type="dt" sz="quarter" idx="10"/>
          </p:nvPr>
        </p:nvSpPr>
        <p:spPr>
          <a:xfrm>
            <a:off x="9024938" y="6492875"/>
            <a:ext cx="2286000"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4" name="Rectangle 13"/>
          <p:cNvSpPr/>
          <p:nvPr/>
        </p:nvSpPr>
        <p:spPr>
          <a:xfrm>
            <a:off x="685800" y="838200"/>
            <a:ext cx="11072813" cy="3658502"/>
          </a:xfrm>
          <a:prstGeom prst="rect">
            <a:avLst/>
          </a:prstGeom>
        </p:spPr>
        <p:txBody>
          <a:bodyPr>
            <a:spAutoFit/>
          </a:bodyPr>
          <a:lstStyle/>
          <a:p>
            <a:pPr marL="238760" indent="-226695" eaLnBrk="1" fontAlgn="auto" hangingPunct="1">
              <a:lnSpc>
                <a:spcPct val="150000"/>
              </a:lnSpc>
              <a:spcBef>
                <a:spcPts val="5"/>
              </a:spcBef>
              <a:spcAft>
                <a:spcPts val="0"/>
              </a:spcAft>
              <a:buSzPct val="95000"/>
              <a:tabLst>
                <a:tab pos="239395" algn="l"/>
                <a:tab pos="2161540" algn="l"/>
                <a:tab pos="5307965" algn="l"/>
                <a:tab pos="6027420" algn="l"/>
                <a:tab pos="9439275" algn="l"/>
              </a:tabLst>
              <a:defRPr/>
            </a:pPr>
            <a:endParaRPr lang="en-US" sz="2400" dirty="0">
              <a:latin typeface="Times New Roman" panose="02020603050405020304" pitchFamily="18" charset="0"/>
              <a:cs typeface="Times New Roman" panose="02020603050405020304" pitchFamily="18" charset="0"/>
            </a:endParaRPr>
          </a:p>
          <a:p>
            <a:pPr marL="238760" indent="-226695" eaLnBrk="1" fontAlgn="auto" hangingPunct="1">
              <a:lnSpc>
                <a:spcPct val="15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endParaRPr lang="en-US" altLang="en-US" sz="2400" dirty="0">
              <a:latin typeface="+mn-lt"/>
              <a:cs typeface="+mn-cs"/>
            </a:endParaRPr>
          </a:p>
          <a:p>
            <a:pPr marL="238760" indent="-226695" eaLnBrk="1" fontAlgn="auto" hangingPunct="1">
              <a:lnSpc>
                <a:spcPct val="20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endParaRPr lang="en-US" sz="2000" spc="-10" dirty="0">
              <a:latin typeface="Times New Roman" panose="02020603050405020304"/>
              <a:cs typeface="Times New Roman" panose="02020603050405020304"/>
            </a:endParaRPr>
          </a:p>
          <a:p>
            <a:pPr marL="238760" indent="-226695" eaLnBrk="1" fontAlgn="auto" hangingPunct="1">
              <a:lnSpc>
                <a:spcPct val="20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endParaRPr lang="en-US" sz="2000" spc="-10" dirty="0">
              <a:latin typeface="Times New Roman" panose="02020603050405020304"/>
              <a:cs typeface="Times New Roman" panose="02020603050405020304"/>
            </a:endParaRPr>
          </a:p>
          <a:p>
            <a:pPr marL="238760" indent="-226695" eaLnBrk="1" fontAlgn="auto" hangingPunct="1">
              <a:lnSpc>
                <a:spcPct val="20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endParaRPr lang="en-US" sz="2000" dirty="0">
              <a:latin typeface="Times New Roman" panose="02020603050405020304"/>
              <a:cs typeface="Times New Roman" panose="02020603050405020304"/>
            </a:endParaRPr>
          </a:p>
          <a:p>
            <a:pPr marL="12700" eaLnBrk="1" fontAlgn="auto" hangingPunct="1">
              <a:lnSpc>
                <a:spcPct val="200000"/>
              </a:lnSpc>
              <a:spcBef>
                <a:spcPts val="720"/>
              </a:spcBef>
              <a:spcAft>
                <a:spcPts val="0"/>
              </a:spcAft>
              <a:defRPr/>
            </a:pPr>
            <a:endParaRPr lang="en-US" sz="2000" dirty="0">
              <a:latin typeface="Times New Roman" panose="02020603050405020304"/>
              <a:cs typeface="Times New Roman" panose="02020603050405020304"/>
            </a:endParaRPr>
          </a:p>
        </p:txBody>
      </p:sp>
      <p:sp>
        <p:nvSpPr>
          <p:cNvPr id="12298" name="Rectangle 10"/>
          <p:cNvSpPr>
            <a:spLocks noChangeArrowheads="1"/>
          </p:cNvSpPr>
          <p:nvPr/>
        </p:nvSpPr>
        <p:spPr bwMode="auto">
          <a:xfrm>
            <a:off x="1905000" y="531393"/>
            <a:ext cx="624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Times New Roman" panose="02020603050405020304" pitchFamily="18" charset="0"/>
                <a:cs typeface="Times New Roman" panose="02020603050405020304" pitchFamily="18" charset="0"/>
                <a:sym typeface="Calibri" panose="020F0502020204030204" pitchFamily="34" charset="0"/>
              </a:rPr>
              <a:t>                              INTRODUCTION</a:t>
            </a:r>
            <a:endParaRPr lang="en-US" altLang="en-US" sz="2800" b="1" dirty="0">
              <a:latin typeface="Calibri" panose="020F0502020204030204" pitchFamily="34" charset="0"/>
            </a:endParaRPr>
          </a:p>
        </p:txBody>
      </p:sp>
      <p:sp>
        <p:nvSpPr>
          <p:cNvPr id="2" name="TextBox 1"/>
          <p:cNvSpPr txBox="1"/>
          <p:nvPr/>
        </p:nvSpPr>
        <p:spPr>
          <a:xfrm>
            <a:off x="433387" y="1272336"/>
            <a:ext cx="11072812" cy="4154984"/>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Most fake news is initially distributed over social media conduits like Facebook and Twitter and later finds its way onto mainstream media platforms such as traditional television and radio news. </a:t>
            </a:r>
          </a:p>
          <a:p>
            <a:pPr marL="342900" indent="-342900" algn="jus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fake news stories that are initially seeded over social media platforms share key linguistic characteristics such as excessive use of unsubstantiated hyperbole and non-attributed quoted content. </a:t>
            </a:r>
          </a:p>
          <a:p>
            <a:pPr marL="342900" indent="-342900" algn="just">
              <a:buFont typeface="Wingdings" panose="05000000000000000000" pitchFamily="2" charset="2"/>
              <a:buChar char="Ø"/>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results of a fake news identification study that documents the performance of a fake news classifier are presented and discussed in this paper.</a:t>
            </a:r>
          </a:p>
          <a:p>
            <a:pPr marL="342900" indent="-342900" algn="just">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Intentionally deceptive content presented under the guise of legitimate journalism (or ‘fake news,’ as it is commonly known) is a worldwide information accuracy and integrity problem that affects opinion forming, decision making, and voting patterns</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5" name="Rectangle 14"/>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16" name="TextBox 15"/>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16392" name="Title 1"/>
          <p:cNvSpPr>
            <a:spLocks noGrp="1"/>
          </p:cNvSpPr>
          <p:nvPr>
            <p:ph type="title"/>
          </p:nvPr>
        </p:nvSpPr>
        <p:spPr>
          <a:xfrm>
            <a:off x="1066800" y="304800"/>
            <a:ext cx="8229600" cy="430213"/>
          </a:xfrm>
        </p:spPr>
        <p:txBody>
          <a:bodyPr/>
          <a:lstStyle/>
          <a:p>
            <a:pPr eaLnBrk="1" hangingPunct="1"/>
            <a:r>
              <a:rPr lang="en-US" altLang="en-US" sz="2800" b="1">
                <a:solidFill>
                  <a:schemeClr val="tx1"/>
                </a:solidFill>
                <a:latin typeface="Times New Roman" panose="02020603050405020304" pitchFamily="18" charset="0"/>
                <a:cs typeface="Times New Roman" panose="02020603050405020304" pitchFamily="18" charset="0"/>
              </a:rPr>
              <a:t>                                     LITRATURE SURVEY</a:t>
            </a:r>
            <a:endParaRPr lang="en-IN" altLang="en-US" sz="2800" b="1">
              <a:solidFill>
                <a:schemeClr val="tx1"/>
              </a:solidFill>
              <a:latin typeface="Times New Roman" panose="02020603050405020304" pitchFamily="18" charset="0"/>
              <a:cs typeface="Times New Roman" panose="02020603050405020304" pitchFamily="18" charset="0"/>
            </a:endParaRPr>
          </a:p>
        </p:txBody>
      </p:sp>
      <p:sp>
        <p:nvSpPr>
          <p:cNvPr id="17" name="Date Placeholder 29"/>
          <p:cNvSpPr>
            <a:spLocks noGrp="1"/>
          </p:cNvSpPr>
          <p:nvPr>
            <p:ph type="dt" sz="quarter" idx="10"/>
          </p:nvPr>
        </p:nvSpPr>
        <p:spPr>
          <a:xfrm>
            <a:off x="9024938" y="6492875"/>
            <a:ext cx="2286000"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6394" name="Rectangle 1"/>
          <p:cNvSpPr>
            <a:spLocks noChangeArrowheads="1"/>
          </p:cNvSpPr>
          <p:nvPr/>
        </p:nvSpPr>
        <p:spPr bwMode="auto">
          <a:xfrm>
            <a:off x="609600" y="492433"/>
            <a:ext cx="10972800" cy="233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spcBef>
                <a:spcPts val="50"/>
              </a:spcBef>
            </a:pPr>
            <a:r>
              <a:rPr lang="en-US"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a:p>
            <a:pPr algn="just" eaLnBrk="1" hangingPunct="1">
              <a:lnSpc>
                <a:spcPct val="150000"/>
              </a:lnSpc>
            </a:pPr>
            <a:r>
              <a:rPr lang="en-US" altLang="en-US" sz="2400" b="1" dirty="0">
                <a:latin typeface="Times New Roman" panose="02020603050405020304" pitchFamily="18" charset="0"/>
                <a:cs typeface="Times New Roman" panose="02020603050405020304" pitchFamily="18" charset="0"/>
              </a:rPr>
              <a:t>TITLE : Characterizing and Identifying Fake Images on Twitter during Hurricane Sandy</a:t>
            </a:r>
            <a:endParaRPr lang="en-IN" altLang="en-US" sz="2400" dirty="0">
              <a:latin typeface="Times New Roman" panose="02020603050405020304" pitchFamily="18" charset="0"/>
              <a:cs typeface="Times New Roman" panose="02020603050405020304" pitchFamily="18" charset="0"/>
            </a:endParaRPr>
          </a:p>
          <a:p>
            <a:pPr algn="just" eaLnBrk="1" hangingPunct="1">
              <a:lnSpc>
                <a:spcPct val="150000"/>
              </a:lnSpc>
              <a:spcBef>
                <a:spcPts val="700"/>
              </a:spcBef>
            </a:pPr>
            <a:r>
              <a:rPr lang="en-US" altLang="en-US" sz="2400" b="1" dirty="0">
                <a:latin typeface="Times New Roman" panose="02020603050405020304" pitchFamily="18" charset="0"/>
                <a:cs typeface="Times New Roman" panose="02020603050405020304" pitchFamily="18" charset="0"/>
              </a:rPr>
              <a:t>  AUTHOR: A. Gupta, H. Lamba, P. </a:t>
            </a:r>
            <a:r>
              <a:rPr lang="en-US" altLang="en-US" sz="2400" b="1" dirty="0" err="1">
                <a:latin typeface="Times New Roman" panose="02020603050405020304" pitchFamily="18" charset="0"/>
                <a:cs typeface="Times New Roman" panose="02020603050405020304" pitchFamily="18" charset="0"/>
              </a:rPr>
              <a:t>Kumaraguru</a:t>
            </a:r>
            <a:r>
              <a:rPr lang="en-US" altLang="en-US" sz="2400" b="1" dirty="0">
                <a:latin typeface="Times New Roman" panose="02020603050405020304" pitchFamily="18" charset="0"/>
                <a:cs typeface="Times New Roman" panose="02020603050405020304" pitchFamily="18" charset="0"/>
              </a:rPr>
              <a:t>, and A. Joshi</a:t>
            </a:r>
            <a:endParaRPr lang="en-IN" altLang="en-US" sz="2400" b="1" dirty="0">
              <a:latin typeface="Times New Roman" panose="02020603050405020304" pitchFamily="18" charset="0"/>
              <a:cs typeface="Times New Roman" panose="02020603050405020304" pitchFamily="18" charset="0"/>
            </a:endParaRPr>
          </a:p>
        </p:txBody>
      </p:sp>
      <p:sp>
        <p:nvSpPr>
          <p:cNvPr id="3" name="Rectangle 2"/>
          <p:cNvSpPr/>
          <p:nvPr/>
        </p:nvSpPr>
        <p:spPr>
          <a:xfrm>
            <a:off x="651164" y="2924114"/>
            <a:ext cx="11344275" cy="3078150"/>
          </a:xfrm>
          <a:prstGeom prst="rect">
            <a:avLst/>
          </a:prstGeom>
        </p:spPr>
        <p:txBody>
          <a:bodyPr wrap="square">
            <a:spAutoFit/>
          </a:bodyPr>
          <a:lstStyle/>
          <a:p>
            <a:pPr algn="just" eaLnBrk="1" hangingPunct="1">
              <a:lnSpc>
                <a:spcPct val="150000"/>
              </a:lnSpc>
              <a:defRPr/>
            </a:pPr>
            <a:r>
              <a:rPr lang="en-US" sz="2200" dirty="0">
                <a:latin typeface="Times New Roman" panose="02020603050405020304" pitchFamily="18" charset="0"/>
                <a:ea typeface="Times New Roman" panose="02020603050405020304" pitchFamily="18" charset="0"/>
              </a:rPr>
              <a:t>In today's world, online social media plays a vital role during real world events, especially crisis events. There are both positive and negative effects of social media coverage of events, it can be used by authorities for effective disaster management or by malicious entities to spread rumors and fake news. The aim of this paper, is to highlight the role of Twitter, during Hurricane Sandy (2012) to spread fake images about the disaster. We identified 10,350 unique tweets containing fake images that were circulated on Twitter, during Hurricane Sandy</a:t>
            </a:r>
            <a:endParaRPr lang="en-IN" sz="22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5" name="Rectangle 14"/>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16" name="TextBox 15"/>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17" name="Date Placeholder 29"/>
          <p:cNvSpPr>
            <a:spLocks noGrp="1"/>
          </p:cNvSpPr>
          <p:nvPr>
            <p:ph type="dt" sz="quarter" idx="10"/>
          </p:nvPr>
        </p:nvSpPr>
        <p:spPr>
          <a:xfrm>
            <a:off x="9024938" y="6492875"/>
            <a:ext cx="2286000"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8441" name="Rectangle 1"/>
          <p:cNvSpPr>
            <a:spLocks noChangeArrowheads="1"/>
          </p:cNvSpPr>
          <p:nvPr/>
        </p:nvSpPr>
        <p:spPr bwMode="auto">
          <a:xfrm>
            <a:off x="685800" y="838200"/>
            <a:ext cx="11049000" cy="1687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3500">
              <a:tabLst>
                <a:tab pos="177800" algn="l"/>
              </a:tabLst>
              <a:defRPr>
                <a:solidFill>
                  <a:schemeClr val="tx1"/>
                </a:solidFill>
                <a:latin typeface="Arial" panose="020B0604020202020204" pitchFamily="34" charset="0"/>
                <a:cs typeface="Arial" panose="020B0604020202020204" pitchFamily="34" charset="0"/>
              </a:defRPr>
            </a:lvl1pPr>
            <a:lvl2pPr marL="742950" indent="-285750">
              <a:tabLst>
                <a:tab pos="177800" algn="l"/>
              </a:tabLst>
              <a:defRPr>
                <a:solidFill>
                  <a:schemeClr val="tx1"/>
                </a:solidFill>
                <a:latin typeface="Arial" panose="020B0604020202020204" pitchFamily="34" charset="0"/>
                <a:cs typeface="Arial" panose="020B0604020202020204" pitchFamily="34" charset="0"/>
              </a:defRPr>
            </a:lvl2pPr>
            <a:lvl3pPr marL="1143000" indent="-228600">
              <a:tabLst>
                <a:tab pos="177800" algn="l"/>
              </a:tabLst>
              <a:defRPr>
                <a:solidFill>
                  <a:schemeClr val="tx1"/>
                </a:solidFill>
                <a:latin typeface="Arial" panose="020B0604020202020204" pitchFamily="34" charset="0"/>
                <a:cs typeface="Arial" panose="020B0604020202020204" pitchFamily="34" charset="0"/>
              </a:defRPr>
            </a:lvl3pPr>
            <a:lvl4pPr marL="1600200" indent="-228600">
              <a:tabLst>
                <a:tab pos="177800" algn="l"/>
              </a:tabLst>
              <a:defRPr>
                <a:solidFill>
                  <a:schemeClr val="tx1"/>
                </a:solidFill>
                <a:latin typeface="Arial" panose="020B0604020202020204" pitchFamily="34" charset="0"/>
                <a:cs typeface="Arial" panose="020B0604020202020204" pitchFamily="34" charset="0"/>
              </a:defRPr>
            </a:lvl4pPr>
            <a:lvl5pPr marL="2057400" indent="-228600">
              <a:tabLst>
                <a:tab pos="177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1090"/>
              </a:spcBef>
            </a:pPr>
            <a:r>
              <a:rPr lang="en-US" altLang="en-US" sz="2400" b="1" dirty="0">
                <a:latin typeface="Times New Roman" panose="02020603050405020304" pitchFamily="18" charset="0"/>
                <a:cs typeface="Times New Roman" panose="02020603050405020304" pitchFamily="18" charset="0"/>
              </a:rPr>
              <a:t>TITLE :The Impact of Real News about “Fake News”: Intertextual Processes and Political Satire</a:t>
            </a:r>
          </a:p>
          <a:p>
            <a:pPr algn="just" eaLnBrk="1" hangingPunct="1">
              <a:lnSpc>
                <a:spcPct val="150000"/>
              </a:lnSpc>
            </a:pPr>
            <a:r>
              <a:rPr lang="en-US" altLang="en-US" sz="2400" b="1" dirty="0">
                <a:latin typeface="Times New Roman" panose="02020603050405020304" pitchFamily="18" charset="0"/>
                <a:cs typeface="Times New Roman" panose="02020603050405020304" pitchFamily="18" charset="0"/>
              </a:rPr>
              <a:t>AUTHOR :P. R. Brewer, D. G. Young, and M. </a:t>
            </a:r>
            <a:r>
              <a:rPr lang="en-US" altLang="en-US" sz="2400" b="1" dirty="0" err="1">
                <a:latin typeface="Times New Roman" panose="02020603050405020304" pitchFamily="18" charset="0"/>
                <a:cs typeface="Times New Roman" panose="02020603050405020304" pitchFamily="18" charset="0"/>
              </a:rPr>
              <a:t>Morreale</a:t>
            </a:r>
            <a:endParaRPr lang="en-IN" altLang="en-US" sz="2400" b="1" dirty="0"/>
          </a:p>
        </p:txBody>
      </p:sp>
      <p:sp>
        <p:nvSpPr>
          <p:cNvPr id="3" name="Rectangle 2"/>
          <p:cNvSpPr/>
          <p:nvPr/>
        </p:nvSpPr>
        <p:spPr>
          <a:xfrm>
            <a:off x="685800" y="2819400"/>
            <a:ext cx="11049000" cy="2241576"/>
          </a:xfrm>
          <a:prstGeom prst="rect">
            <a:avLst/>
          </a:prstGeom>
        </p:spPr>
        <p:txBody>
          <a:bodyPr>
            <a:spAutoFit/>
          </a:bodyPr>
          <a:lstStyle/>
          <a:p>
            <a:pPr algn="just" eaLnBrk="1" hangingPunct="1">
              <a:lnSpc>
                <a:spcPct val="150000"/>
              </a:lnSpc>
              <a:defRPr/>
            </a:pPr>
            <a:r>
              <a:rPr lang="en-US" sz="2400" dirty="0">
                <a:latin typeface="Times New Roman" panose="02020603050405020304" pitchFamily="18" charset="0"/>
                <a:ea typeface="Times New Roman" panose="02020603050405020304" pitchFamily="18" charset="0"/>
              </a:rPr>
              <a:t>This study builds on research about political humor, press meta coverage, and intertextuality to examine the effects of news coverage about political satire on audience members. . It also tests whether such effects depended on previous exposure. when consuming news coverage about issues previously highlighted in satire programming.</a:t>
            </a:r>
            <a:endParaRPr lang="en-IN" sz="24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15" name="Rectangle 14"/>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16" name="TextBox 15"/>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17" name="Date Placeholder 29"/>
          <p:cNvSpPr>
            <a:spLocks noGrp="1"/>
          </p:cNvSpPr>
          <p:nvPr>
            <p:ph type="dt" sz="quarter" idx="10"/>
          </p:nvPr>
        </p:nvSpPr>
        <p:spPr>
          <a:xfrm>
            <a:off x="9024938" y="6492875"/>
            <a:ext cx="2286000"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0489" name="Rectangle 1"/>
          <p:cNvSpPr>
            <a:spLocks noChangeArrowheads="1"/>
          </p:cNvSpPr>
          <p:nvPr/>
        </p:nvSpPr>
        <p:spPr bwMode="auto">
          <a:xfrm>
            <a:off x="485739" y="856563"/>
            <a:ext cx="11582400" cy="1262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tabLst>
                <a:tab pos="177800" algn="l"/>
              </a:tabLst>
              <a:defRPr>
                <a:solidFill>
                  <a:schemeClr val="tx1"/>
                </a:solidFill>
                <a:latin typeface="Arial" panose="020B0604020202020204" pitchFamily="34" charset="0"/>
                <a:cs typeface="Arial" panose="020B0604020202020204" pitchFamily="34" charset="0"/>
              </a:defRPr>
            </a:lvl1pPr>
            <a:lvl2pPr marL="742950" indent="-285750">
              <a:tabLst>
                <a:tab pos="177800" algn="l"/>
              </a:tabLst>
              <a:defRPr>
                <a:solidFill>
                  <a:schemeClr val="tx1"/>
                </a:solidFill>
                <a:latin typeface="Arial" panose="020B0604020202020204" pitchFamily="34" charset="0"/>
                <a:cs typeface="Arial" panose="020B0604020202020204" pitchFamily="34" charset="0"/>
              </a:defRPr>
            </a:lvl2pPr>
            <a:lvl3pPr marL="1143000" indent="-228600">
              <a:tabLst>
                <a:tab pos="177800" algn="l"/>
              </a:tabLst>
              <a:defRPr>
                <a:solidFill>
                  <a:schemeClr val="tx1"/>
                </a:solidFill>
                <a:latin typeface="Arial" panose="020B0604020202020204" pitchFamily="34" charset="0"/>
                <a:cs typeface="Arial" panose="020B0604020202020204" pitchFamily="34" charset="0"/>
              </a:defRPr>
            </a:lvl3pPr>
            <a:lvl4pPr marL="1600200" indent="-228600">
              <a:tabLst>
                <a:tab pos="177800" algn="l"/>
              </a:tabLst>
              <a:defRPr>
                <a:solidFill>
                  <a:schemeClr val="tx1"/>
                </a:solidFill>
                <a:latin typeface="Arial" panose="020B0604020202020204" pitchFamily="34" charset="0"/>
                <a:cs typeface="Arial" panose="020B0604020202020204" pitchFamily="34" charset="0"/>
              </a:defRPr>
            </a:lvl4pPr>
            <a:lvl5pPr marL="2057400" indent="-228600">
              <a:tabLst>
                <a:tab pos="1778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77800" algn="l"/>
              </a:tabLst>
              <a:defRPr>
                <a:solidFill>
                  <a:schemeClr val="tx1"/>
                </a:solidFill>
                <a:latin typeface="Arial" panose="020B0604020202020204" pitchFamily="34" charset="0"/>
                <a:cs typeface="Arial" panose="020B0604020202020204" pitchFamily="34" charset="0"/>
              </a:defRPr>
            </a:lvl9pPr>
          </a:lstStyle>
          <a:p>
            <a:pPr algn="just" eaLnBrk="1" hangingPunct="1">
              <a:lnSpc>
                <a:spcPct val="150000"/>
              </a:lnSpc>
              <a:spcBef>
                <a:spcPts val="1000"/>
              </a:spcBef>
            </a:pPr>
            <a:r>
              <a:rPr lang="en-US" altLang="en-US" sz="2400" b="1" dirty="0">
                <a:latin typeface="Times New Roman" panose="02020603050405020304" pitchFamily="18" charset="0"/>
                <a:cs typeface="Times New Roman" panose="02020603050405020304" pitchFamily="18" charset="0"/>
              </a:rPr>
              <a:t>TITLE : The Fake News Spreading Plague: Was it Preventable </a:t>
            </a:r>
          </a:p>
          <a:p>
            <a:pPr algn="just" eaLnBrk="1" hangingPunct="1">
              <a:lnSpc>
                <a:spcPct val="150000"/>
              </a:lnSpc>
              <a:spcBef>
                <a:spcPts val="1000"/>
              </a:spcBef>
            </a:pPr>
            <a:r>
              <a:rPr lang="en-US" altLang="en-US" sz="2400" b="1" dirty="0">
                <a:latin typeface="Times New Roman" panose="02020603050405020304" pitchFamily="18" charset="0"/>
                <a:cs typeface="Times New Roman" panose="02020603050405020304" pitchFamily="18" charset="0"/>
              </a:rPr>
              <a:t> AUTHOR : E. </a:t>
            </a:r>
            <a:r>
              <a:rPr lang="en-US" altLang="en-US" sz="2400" b="1" dirty="0" err="1">
                <a:latin typeface="Times New Roman" panose="02020603050405020304" pitchFamily="18" charset="0"/>
                <a:cs typeface="Times New Roman" panose="02020603050405020304" pitchFamily="18" charset="0"/>
              </a:rPr>
              <a:t>Mustafaraj</a:t>
            </a:r>
            <a:r>
              <a:rPr lang="en-US" altLang="en-US" sz="2400" b="1" dirty="0">
                <a:latin typeface="Times New Roman" panose="02020603050405020304" pitchFamily="18" charset="0"/>
                <a:cs typeface="Times New Roman" panose="02020603050405020304" pitchFamily="18" charset="0"/>
              </a:rPr>
              <a:t> and P. T. Metaxas</a:t>
            </a:r>
          </a:p>
        </p:txBody>
      </p:sp>
      <p:sp>
        <p:nvSpPr>
          <p:cNvPr id="3" name="Rectangle 2"/>
          <p:cNvSpPr/>
          <p:nvPr/>
        </p:nvSpPr>
        <p:spPr>
          <a:xfrm>
            <a:off x="571500" y="2286000"/>
            <a:ext cx="11049000" cy="3903569"/>
          </a:xfrm>
          <a:prstGeom prst="rect">
            <a:avLst/>
          </a:prstGeom>
        </p:spPr>
        <p:txBody>
          <a:bodyPr>
            <a:spAutoFit/>
          </a:bodyPr>
          <a:lstStyle/>
          <a:p>
            <a:pPr algn="just" eaLnBrk="1" hangingPunct="1">
              <a:lnSpc>
                <a:spcPct val="150000"/>
              </a:lnSpc>
              <a:defRPr/>
            </a:pPr>
            <a:r>
              <a:rPr lang="en-US" sz="2400" dirty="0">
                <a:latin typeface="Times New Roman" panose="02020603050405020304" pitchFamily="18" charset="0"/>
                <a:ea typeface="Times New Roman" panose="02020603050405020304" pitchFamily="18" charset="0"/>
              </a:rPr>
              <a:t>In this paper, we outline the recipe of how social networks are used to spread misinformation. One of the most important steps in such a recipe is the "infiltration" of a community of users who are already engaged in conversations about a topic, to use them as organic spreaders of misinformation in their extended subnetworks. we seize this opportunity to address limitations of the reach of research findings and to start a conversation about how communities of researchers can increase their impact on real-world societal issues</a:t>
            </a:r>
            <a:endParaRPr lang="en-IN" sz="24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2537" name="Rectangle 50"/>
          <p:cNvSpPr>
            <a:spLocks noChangeArrowheads="1"/>
          </p:cNvSpPr>
          <p:nvPr/>
        </p:nvSpPr>
        <p:spPr bwMode="auto">
          <a:xfrm>
            <a:off x="685800" y="876340"/>
            <a:ext cx="7239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Times New Roman" panose="02020603050405020304" pitchFamily="18" charset="0"/>
                <a:cs typeface="Times New Roman" panose="02020603050405020304" pitchFamily="18" charset="0"/>
                <a:sym typeface="Calibri" panose="020F0502020204030204" pitchFamily="34" charset="0"/>
              </a:rPr>
              <a:t>EXISTING SYSTEM</a:t>
            </a:r>
            <a:endParaRPr lang="en-US" altLang="en-US" sz="2800" b="1" dirty="0">
              <a:latin typeface="Calibri" panose="020F0502020204030204" pitchFamily="34" charset="0"/>
            </a:endParaRPr>
          </a:p>
        </p:txBody>
      </p:sp>
      <p:sp>
        <p:nvSpPr>
          <p:cNvPr id="11" name="Content Placeholder 2"/>
          <p:cNvSpPr txBox="1">
            <a:spLocks noChangeArrowheads="1"/>
          </p:cNvSpPr>
          <p:nvPr/>
        </p:nvSpPr>
        <p:spPr>
          <a:xfrm>
            <a:off x="850756" y="826891"/>
            <a:ext cx="10515600" cy="2723823"/>
          </a:xfrm>
          <a:prstGeom prst="rect">
            <a:avLst/>
          </a:prstGeom>
        </p:spPr>
        <p:txBody>
          <a:bodyPr lIns="0" tIns="0" rIns="0" bIns="0">
            <a:spAutoFit/>
          </a:bodyPr>
          <a:lstStyle/>
          <a:p>
            <a:pPr marL="238760" indent="-226695" algn="just" eaLnBrk="1" fontAlgn="auto" hangingPunct="1">
              <a:lnSpc>
                <a:spcPct val="150000"/>
              </a:lnSpc>
              <a:spcBef>
                <a:spcPts val="5"/>
              </a:spcBef>
              <a:spcAft>
                <a:spcPts val="0"/>
              </a:spcAft>
              <a:buSzPct val="95000"/>
              <a:buFont typeface="Wingdings" panose="05000000000000000000" pitchFamily="2" charset="2"/>
              <a:buChar char="Ø"/>
              <a:tabLst>
                <a:tab pos="239395" algn="l"/>
                <a:tab pos="2161540" algn="l"/>
                <a:tab pos="5307965" algn="l"/>
                <a:tab pos="6027420" algn="l"/>
                <a:tab pos="9439275" algn="l"/>
              </a:tabLst>
              <a:defRPr/>
            </a:pPr>
            <a:endParaRPr lang="en-GB" sz="2400" dirty="0">
              <a:latin typeface="Times New Roman" panose="02020603050405020304" pitchFamily="18" charset="0"/>
              <a:cs typeface="Times New Roman" panose="02020603050405020304" pitchFamily="18" charset="0"/>
            </a:endParaRPr>
          </a:p>
          <a:p>
            <a:pPr algn="just" eaLnBrk="1" fontAlgn="auto" hangingPunct="1">
              <a:lnSpc>
                <a:spcPct val="150000"/>
              </a:lnSpc>
              <a:spcBef>
                <a:spcPts val="0"/>
              </a:spcBef>
              <a:spcAft>
                <a:spcPts val="0"/>
              </a:spcAft>
              <a:buFont typeface="Wingdings" panose="05000000000000000000" pitchFamily="2" charset="2"/>
              <a:buChar char="Ø"/>
              <a:defRPr/>
            </a:pPr>
            <a:r>
              <a:rPr lang="en-US" altLang="en-US" sz="2400" dirty="0">
                <a:latin typeface="Times New Roman" panose="02020603050405020304"/>
                <a:cs typeface="Times New Roman" panose="02020603050405020304"/>
                <a:sym typeface="Calibri" panose="020F0502020204030204" pitchFamily="34" charset="0"/>
              </a:rPr>
              <a:t> In the existing system we can’t test the web application easily. Manually we can test the web application but it is so difficult. And it is time taking process.</a:t>
            </a:r>
          </a:p>
          <a:p>
            <a:pPr algn="just" eaLnBrk="1" fontAlgn="auto" hangingPunct="1">
              <a:lnSpc>
                <a:spcPct val="150000"/>
              </a:lnSpc>
              <a:spcBef>
                <a:spcPts val="0"/>
              </a:spcBef>
              <a:spcAft>
                <a:spcPts val="0"/>
              </a:spcAft>
              <a:buFont typeface="Wingdings" panose="05000000000000000000" pitchFamily="2" charset="2"/>
              <a:buChar char="Ø"/>
              <a:defRPr/>
            </a:pPr>
            <a:r>
              <a:rPr lang="en-US" altLang="en-US" sz="2400" kern="0" dirty="0">
                <a:latin typeface="Times New Roman" panose="02020603050405020304"/>
                <a:cs typeface="Times New Roman" panose="02020603050405020304"/>
                <a:sym typeface="Calibri" panose="020F0502020204030204" pitchFamily="34" charset="0"/>
              </a:rPr>
              <a:t>The existing system fake news detection can be used the KNN,DECISION TREE,PDS.</a:t>
            </a:r>
            <a:endParaRPr lang="en-US" altLang="en-US" sz="2400" kern="0" dirty="0">
              <a:latin typeface="+mn-lt"/>
              <a:cs typeface="+mn-cs"/>
            </a:endParaRPr>
          </a:p>
        </p:txBody>
      </p:sp>
      <p:sp>
        <p:nvSpPr>
          <p:cNvPr id="14348" name="Rectangle 11"/>
          <p:cNvSpPr>
            <a:spLocks noChangeArrowheads="1"/>
          </p:cNvSpPr>
          <p:nvPr/>
        </p:nvSpPr>
        <p:spPr bwMode="auto">
          <a:xfrm>
            <a:off x="685800" y="3650666"/>
            <a:ext cx="6840402" cy="2241960"/>
          </a:xfrm>
          <a:prstGeom prst="rect">
            <a:avLst/>
          </a:prstGeom>
          <a:noFill/>
          <a:ln>
            <a:noFill/>
          </a:ln>
        </p:spPr>
        <p:txBody>
          <a:bodyPr wrap="square">
            <a:spAutoFit/>
          </a:bodyPr>
          <a:lstStyle/>
          <a:p>
            <a:pPr algn="just" eaLnBrk="1" hangingPunct="1">
              <a:lnSpc>
                <a:spcPct val="150000"/>
              </a:lnSpc>
              <a:defRPr/>
            </a:pPr>
            <a:r>
              <a:rPr lang="en-US" altLang="en-US" sz="2400" b="1" dirty="0">
                <a:latin typeface="Times New Roman" panose="02020603050405020304" pitchFamily="18" charset="0"/>
                <a:cs typeface="Times New Roman" panose="02020603050405020304" pitchFamily="18" charset="0"/>
                <a:sym typeface="Calibri" panose="020F0502020204030204" pitchFamily="34" charset="0"/>
              </a:rPr>
              <a:t>DISADVANTAGES</a:t>
            </a:r>
          </a:p>
          <a:p>
            <a:pPr marL="342900" indent="-342900" algn="just" eaLnBrk="1" hangingPunct="1">
              <a:lnSpc>
                <a:spcPct val="150000"/>
              </a:lnSpc>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Web application Testing is Not Possible</a:t>
            </a:r>
          </a:p>
          <a:p>
            <a:pPr marL="342900" indent="-342900" algn="just" eaLnBrk="1" hangingPunct="1">
              <a:lnSpc>
                <a:spcPct val="150000"/>
              </a:lnSpc>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Consumes lot of time for Testing Manually</a:t>
            </a:r>
          </a:p>
          <a:p>
            <a:pPr marL="342900" indent="-342900" algn="just" eaLnBrk="1" hangingPunct="1">
              <a:lnSpc>
                <a:spcPct val="150000"/>
              </a:lnSpc>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Limited context understanding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6357938"/>
            <a:ext cx="119538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object 7"/>
          <p:cNvSpPr>
            <a:spLocks noChangeArrowheads="1"/>
          </p:cNvSpPr>
          <p:nvPr/>
        </p:nvSpPr>
        <p:spPr bwMode="auto">
          <a:xfrm>
            <a:off x="0" y="0"/>
            <a:ext cx="309563" cy="6858000"/>
          </a:xfrm>
          <a:custGeom>
            <a:avLst/>
            <a:gdLst>
              <a:gd name="T0" fmla="*/ 0 w 393700"/>
              <a:gd name="T1" fmla="*/ 6857996 h 6858000"/>
              <a:gd name="T2" fmla="*/ 5190 w 393700"/>
              <a:gd name="T3" fmla="*/ 6857996 h 6858000"/>
              <a:gd name="T4" fmla="*/ 5190 w 393700"/>
              <a:gd name="T5" fmla="*/ 0 h 6858000"/>
              <a:gd name="T6" fmla="*/ 0 w 393700"/>
              <a:gd name="T7" fmla="*/ 0 h 6858000"/>
              <a:gd name="T8" fmla="*/ 0 w 393700"/>
              <a:gd name="T9" fmla="*/ 6857996 h 6858000"/>
              <a:gd name="T10" fmla="*/ 0 60000 65536"/>
              <a:gd name="T11" fmla="*/ 0 60000 65536"/>
              <a:gd name="T12" fmla="*/ 0 60000 65536"/>
              <a:gd name="T13" fmla="*/ 0 60000 65536"/>
              <a:gd name="T14" fmla="*/ 0 60000 65536"/>
              <a:gd name="T15" fmla="*/ 0 w 393700"/>
              <a:gd name="T16" fmla="*/ 0 h 6858000"/>
              <a:gd name="T17" fmla="*/ 393700 w 393700"/>
              <a:gd name="T18" fmla="*/ 6858000 h 6858000"/>
            </a:gdLst>
            <a:ahLst/>
            <a:cxnLst>
              <a:cxn ang="T10">
                <a:pos x="T0" y="T1"/>
              </a:cxn>
              <a:cxn ang="T11">
                <a:pos x="T2" y="T3"/>
              </a:cxn>
              <a:cxn ang="T12">
                <a:pos x="T4" y="T5"/>
              </a:cxn>
              <a:cxn ang="T13">
                <a:pos x="T6" y="T7"/>
              </a:cxn>
              <a:cxn ang="T14">
                <a:pos x="T8" y="T9"/>
              </a:cxn>
            </a:cxnLst>
            <a:rect l="T15" t="T16" r="T17" b="T18"/>
            <a:pathLst>
              <a:path w="393700" h="6858000">
                <a:moveTo>
                  <a:pt x="0" y="6857996"/>
                </a:moveTo>
                <a:lnTo>
                  <a:pt x="393192" y="6857996"/>
                </a:lnTo>
                <a:lnTo>
                  <a:pt x="393192" y="0"/>
                </a:lnTo>
                <a:lnTo>
                  <a:pt x="0" y="0"/>
                </a:lnTo>
                <a:lnTo>
                  <a:pt x="0" y="6857996"/>
                </a:lnTo>
                <a:close/>
              </a:path>
            </a:pathLst>
          </a:custGeom>
          <a:solidFill>
            <a:srgbClr val="CC0066"/>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IN"/>
          </a:p>
        </p:txBody>
      </p:sp>
      <p:sp>
        <p:nvSpPr>
          <p:cNvPr id="87" name="Rectangle 86"/>
          <p:cNvSpPr/>
          <p:nvPr/>
        </p:nvSpPr>
        <p:spPr>
          <a:xfrm>
            <a:off x="2655888" y="6357938"/>
            <a:ext cx="5726112" cy="498475"/>
          </a:xfrm>
          <a:prstGeom prst="rect">
            <a:avLst/>
          </a:prstGeom>
          <a:effectLst>
            <a:outerShdw blurRad="50800" dist="38100" dir="2700000" algn="tl" rotWithShape="0">
              <a:prstClr val="black">
                <a:alpha val="40000"/>
              </a:prstClr>
            </a:outerShdw>
          </a:effectLst>
        </p:spPr>
        <p:txBody>
          <a:bodyPr wrap="none">
            <a:spAutoFit/>
          </a:bodyPr>
          <a:lstStyle/>
          <a:p>
            <a:pPr algn="ctr" eaLnBrk="1" fontAlgn="auto" hangingPunct="1">
              <a:lnSpc>
                <a:spcPct val="150000"/>
              </a:lnSpc>
              <a:spcBef>
                <a:spcPts val="0"/>
              </a:spcBef>
              <a:spcAft>
                <a:spcPts val="0"/>
              </a:spcAft>
              <a:defRPr/>
            </a:pPr>
            <a:r>
              <a:rPr lang="en-US" sz="2000" b="1" dirty="0">
                <a:solidFill>
                  <a:schemeClr val="bg1"/>
                </a:solidFill>
                <a:latin typeface="Times New Roman" panose="02020603050405020304" pitchFamily="18" charset="0"/>
                <a:cs typeface="Times New Roman" panose="02020603050405020304" pitchFamily="18" charset="0"/>
              </a:rPr>
              <a:t>Department of Computer Science and Engineering</a:t>
            </a:r>
          </a:p>
        </p:txBody>
      </p:sp>
      <p:sp>
        <p:nvSpPr>
          <p:cNvPr id="88" name="TextBox 87"/>
          <p:cNvSpPr txBox="1"/>
          <p:nvPr/>
        </p:nvSpPr>
        <p:spPr>
          <a:xfrm>
            <a:off x="952464" y="6457890"/>
            <a:ext cx="641522" cy="400110"/>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a:sp3d>
        </p:spPr>
        <p:txBody>
          <a:bodyPr wrap="none">
            <a:spAutoFit/>
          </a:bodyPr>
          <a:lstStyle/>
          <a:p>
            <a:pPr eaLnBrk="1" fontAlgn="auto" hangingPunct="1">
              <a:spcBef>
                <a:spcPts val="0"/>
              </a:spcBef>
              <a:spcAft>
                <a:spcPts val="0"/>
              </a:spcAft>
              <a:defRPr/>
            </a:pPr>
            <a:r>
              <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NIT</a:t>
            </a:r>
          </a:p>
        </p:txBody>
      </p:sp>
      <p:sp>
        <p:nvSpPr>
          <p:cNvPr id="89" name="Date Placeholder 29"/>
          <p:cNvSpPr>
            <a:spLocks noGrp="1"/>
          </p:cNvSpPr>
          <p:nvPr>
            <p:ph type="dt" sz="quarter" idx="10"/>
          </p:nvPr>
        </p:nvSpPr>
        <p:spPr>
          <a:xfrm>
            <a:off x="8810625" y="6492875"/>
            <a:ext cx="2428875" cy="365125"/>
          </a:xfrm>
        </p:spPr>
        <p:txBody>
          <a:bodyPr/>
          <a:lstStyle/>
          <a:p>
            <a:pPr fontAlgn="auto">
              <a:spcBef>
                <a:spcPts val="0"/>
              </a:spcBef>
              <a:spcAft>
                <a:spcPts val="0"/>
              </a:spcAft>
              <a:defRPr/>
            </a:pPr>
            <a:fld id="{D05EED38-A843-4B6B-96B1-271B05AE721E}" type="datetime3">
              <a:rPr lang="en-US" sz="2000" b="1">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1 May 2024</a:t>
            </a:fld>
            <a:endParaRPr lang="en-US" sz="2000" b="1" dirty="0">
              <a:solidFill>
                <a:srgbClr val="FFFF00"/>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24585" name="Rectangle 50"/>
          <p:cNvSpPr>
            <a:spLocks noChangeArrowheads="1"/>
          </p:cNvSpPr>
          <p:nvPr/>
        </p:nvSpPr>
        <p:spPr bwMode="auto">
          <a:xfrm>
            <a:off x="811212" y="1078752"/>
            <a:ext cx="7059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Times New Roman" panose="02020603050405020304" pitchFamily="18" charset="0"/>
                <a:cs typeface="Times New Roman" panose="02020603050405020304" pitchFamily="18" charset="0"/>
              </a:rPr>
              <a:t> PROPOSED SYSTEM </a:t>
            </a:r>
            <a:endParaRPr lang="en-US" altLang="en-US" sz="2800" b="1" dirty="0">
              <a:latin typeface="Calibri" panose="020F0502020204030204" pitchFamily="34" charset="0"/>
            </a:endParaRPr>
          </a:p>
        </p:txBody>
      </p:sp>
      <p:sp>
        <p:nvSpPr>
          <p:cNvPr id="11" name="Content Placeholder 2"/>
          <p:cNvSpPr txBox="1">
            <a:spLocks noChangeArrowheads="1"/>
          </p:cNvSpPr>
          <p:nvPr/>
        </p:nvSpPr>
        <p:spPr>
          <a:xfrm>
            <a:off x="865188" y="1667280"/>
            <a:ext cx="10515600" cy="2703241"/>
          </a:xfrm>
          <a:prstGeom prst="rect">
            <a:avLst/>
          </a:prstGeom>
        </p:spPr>
        <p:txBody>
          <a:bodyPr lIns="0" tIns="0" rIns="0" bIns="0">
            <a:spAutoFit/>
          </a:bodyPr>
          <a:lstStyle/>
          <a:p>
            <a:pPr algn="just" eaLnBrk="1" hangingPunct="1">
              <a:lnSpc>
                <a:spcPct val="150000"/>
              </a:lnSpc>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In this system, we present a methodology that uses an SVM, PASSIVE AGGRESSIVE , NAÏVE BAYSE and </a:t>
            </a:r>
            <a:r>
              <a:rPr lang="en-IN" sz="2400" dirty="0">
                <a:latin typeface="Times New Roman" panose="02020603050405020304" pitchFamily="18" charset="0"/>
                <a:cs typeface="Georgia" panose="02040502050405020303" pitchFamily="18" charset="0"/>
                <a:sym typeface="Georgia" panose="02040502050405020303" pitchFamily="18" charset="0"/>
              </a:rPr>
              <a:t>NLP Techniques to classify the news is Fake or Real</a:t>
            </a: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 The test model captures both structural and behavioral test artifacts of Web applications and represents the artifacts form the object, behavior, and structure perspectives.</a:t>
            </a:r>
            <a:endParaRPr lang="en-US" sz="2400" dirty="0"/>
          </a:p>
        </p:txBody>
      </p:sp>
      <p:sp>
        <p:nvSpPr>
          <p:cNvPr id="24587" name="Rectangle 9"/>
          <p:cNvSpPr>
            <a:spLocks noChangeArrowheads="1"/>
          </p:cNvSpPr>
          <p:nvPr/>
        </p:nvSpPr>
        <p:spPr bwMode="auto">
          <a:xfrm>
            <a:off x="811212" y="4381382"/>
            <a:ext cx="227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Times New Roman" panose="02020603050405020304" pitchFamily="18" charset="0"/>
                <a:cs typeface="Times New Roman" panose="02020603050405020304" pitchFamily="18" charset="0"/>
                <a:sym typeface="Calibri" panose="020F0502020204030204" pitchFamily="34" charset="0"/>
              </a:rPr>
              <a:t>ADVANTAGES</a:t>
            </a:r>
            <a:endParaRPr lang="en-US" altLang="en-US" sz="2400" b="1" dirty="0">
              <a:latin typeface="Calibri" panose="020F0502020204030204" pitchFamily="34" charset="0"/>
            </a:endParaRPr>
          </a:p>
        </p:txBody>
      </p:sp>
      <p:sp>
        <p:nvSpPr>
          <p:cNvPr id="16397" name="Rectangle 11"/>
          <p:cNvSpPr>
            <a:spLocks noChangeArrowheads="1"/>
          </p:cNvSpPr>
          <p:nvPr/>
        </p:nvSpPr>
        <p:spPr bwMode="auto">
          <a:xfrm>
            <a:off x="685800" y="4724400"/>
            <a:ext cx="10694988" cy="1133965"/>
          </a:xfrm>
          <a:prstGeom prst="rect">
            <a:avLst/>
          </a:prstGeom>
          <a:noFill/>
          <a:ln>
            <a:noFill/>
          </a:ln>
        </p:spPr>
        <p:txBody>
          <a:bodyPr>
            <a:spAutoFit/>
          </a:bodyPr>
          <a:lstStyle/>
          <a:p>
            <a:pPr marL="342900" indent="-342900" algn="just" eaLnBrk="1" hangingPunct="1">
              <a:lnSpc>
                <a:spcPct val="150000"/>
              </a:lnSpc>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Support’s Web Test Model (WTM)</a:t>
            </a:r>
          </a:p>
          <a:p>
            <a:pPr algn="just" eaLnBrk="1" hangingPunct="1">
              <a:lnSpc>
                <a:spcPct val="150000"/>
              </a:lnSpc>
              <a:buFont typeface="Wingdings" panose="05000000000000000000" pitchFamily="2" charset="2"/>
              <a:buChar char="Ø"/>
              <a:defRPr/>
            </a:pPr>
            <a:r>
              <a:rPr lang="en-US" altLang="en-US" sz="2400" dirty="0">
                <a:latin typeface="Times New Roman" panose="02020603050405020304" pitchFamily="18" charset="0"/>
                <a:cs typeface="Times New Roman" panose="02020603050405020304" pitchFamily="18" charset="0"/>
                <a:sym typeface="Calibri" panose="020F0502020204030204" pitchFamily="34" charset="0"/>
              </a:rPr>
              <a:t> Easy to Represent Artifacts</a:t>
            </a:r>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118</TotalTime>
  <Words>2375</Words>
  <Application>Microsoft Office PowerPoint</Application>
  <PresentationFormat>Widescreen</PresentationFormat>
  <Paragraphs>248</Paragraphs>
  <Slides>32</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Andalus</vt:lpstr>
      <vt:lpstr>Arial</vt:lpstr>
      <vt:lpstr>Calibri</vt:lpstr>
      <vt:lpstr>Franklin Gothic Book</vt:lpstr>
      <vt:lpstr>Perpetua</vt:lpstr>
      <vt:lpstr>Times New Roman</vt:lpstr>
      <vt:lpstr>Wingdings</vt:lpstr>
      <vt:lpstr>Wingdings 2</vt:lpstr>
      <vt:lpstr>Equity</vt:lpstr>
      <vt:lpstr>PowerPoint Presentation</vt:lpstr>
      <vt:lpstr>PowerPoint Presentation</vt:lpstr>
      <vt:lpstr>PowerPoint Presentation</vt:lpstr>
      <vt:lpstr>PowerPoint Presentation</vt:lpstr>
      <vt:lpstr>                                     LITRATURE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Pavan Kumar</cp:lastModifiedBy>
  <cp:revision>120</cp:revision>
  <dcterms:created xsi:type="dcterms:W3CDTF">2021-08-11T13:04:00Z</dcterms:created>
  <dcterms:modified xsi:type="dcterms:W3CDTF">2024-05-01T07:40:14Z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2021-08-04T05:30:00Z</vt:filetime>
  </property>
  <property fmtid="{D5CDD505-2E9C-101B-9397-08002B2CF9AE}" pid="3" name="Creator">
    <vt:lpwstr>Microsoft® PowerPoint® 2019</vt:lpwstr>
  </property>
  <property fmtid="{D5CDD505-2E9C-101B-9397-08002B2CF9AE}" pid="4" name="LastSaved">
    <vt:filetime>2021-08-11T05:30:00Z</vt:filetime>
  </property>
  <property fmtid="{D5CDD505-2E9C-101B-9397-08002B2CF9AE}" pid="5" name="ICV">
    <vt:lpwstr>361648BB3475432E8EDF39C577985ECA_13</vt:lpwstr>
  </property>
  <property fmtid="{D5CDD505-2E9C-101B-9397-08002B2CF9AE}" pid="6" name="KSOProductBuildVer">
    <vt:lpwstr>1033-12.2.0.13431</vt:lpwstr>
  </property>
</Properties>
</file>