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6" r:id="rId9"/>
    <p:sldId id="267" r:id="rId10"/>
    <p:sldId id="268" r:id="rId11"/>
    <p:sldId id="272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F0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4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468900" y="490152"/>
            <a:ext cx="7278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969"/>
                </a:solidFill>
                <a:latin typeface="Tw Cen MT" panose="020B0602020104020603" pitchFamily="34" charset="0"/>
              </a:rPr>
              <a:t>Student Management Information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0" y="26433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Guided By :-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Dr.Thulase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M.B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(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Lecture Dept.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of Computer Science)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-3776869" y="3690192"/>
            <a:ext cx="1219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Presented By :-</a:t>
            </a:r>
          </a:p>
          <a:p>
            <a:pPr lvl="7" algn="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Pavan Kumar K  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(102CS16039)</a:t>
            </a:r>
          </a:p>
          <a:p>
            <a:pPr lvl="7" algn="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Gowtham S 	 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(102CS16018)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  <a:p>
            <a:pPr lvl="7" algn="r"/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Shyam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R	 	 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(102CS16051)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  </a:t>
            </a:r>
          </a:p>
          <a:p>
            <a:pPr lvl="7" algn="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John Bosco	 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(102CS16023)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4">
            <a:extLst>
              <a:ext uri="{FF2B5EF4-FFF2-40B4-BE49-F238E27FC236}">
                <a16:creationId xmlns:a16="http://schemas.microsoft.com/office/drawing/2014/main" id="{6C0A636A-23D4-49AE-975E-92DC9FBF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87" y="1065591"/>
            <a:ext cx="4558749" cy="26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6">
            <a:extLst>
              <a:ext uri="{FF2B5EF4-FFF2-40B4-BE49-F238E27FC236}">
                <a16:creationId xmlns:a16="http://schemas.microsoft.com/office/drawing/2014/main" id="{2EFA214F-48FF-4438-9963-2AB0731BE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7" y="4089050"/>
            <a:ext cx="4558749" cy="247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7">
            <a:extLst>
              <a:ext uri="{FF2B5EF4-FFF2-40B4-BE49-F238E27FC236}">
                <a16:creationId xmlns:a16="http://schemas.microsoft.com/office/drawing/2014/main" id="{83BA4741-D905-4795-B887-07DBE262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9250"/>
            <a:ext cx="5943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14">
            <a:extLst>
              <a:ext uri="{FF2B5EF4-FFF2-40B4-BE49-F238E27FC236}">
                <a16:creationId xmlns:a16="http://schemas.microsoft.com/office/drawing/2014/main" id="{D4A9EE4A-2ED1-447B-83BA-7B40D075E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2525"/>
            <a:ext cx="56864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13">
            <a:extLst>
              <a:ext uri="{FF2B5EF4-FFF2-40B4-BE49-F238E27FC236}">
                <a16:creationId xmlns:a16="http://schemas.microsoft.com/office/drawing/2014/main" id="{B6753B18-4237-4BFF-85B7-BA5D3E4F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49575"/>
            <a:ext cx="57245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11">
            <a:extLst>
              <a:ext uri="{FF2B5EF4-FFF2-40B4-BE49-F238E27FC236}">
                <a16:creationId xmlns:a16="http://schemas.microsoft.com/office/drawing/2014/main" id="{8457E222-74F7-4B68-BF97-5889D62F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26225"/>
            <a:ext cx="59626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10">
            <a:extLst>
              <a:ext uri="{FF2B5EF4-FFF2-40B4-BE49-F238E27FC236}">
                <a16:creationId xmlns:a16="http://schemas.microsoft.com/office/drawing/2014/main" id="{236C1BAA-0E3D-4E1F-9EA1-C046C95F7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55250"/>
            <a:ext cx="57245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5">
            <a:extLst>
              <a:ext uri="{FF2B5EF4-FFF2-40B4-BE49-F238E27FC236}">
                <a16:creationId xmlns:a16="http://schemas.microsoft.com/office/drawing/2014/main" id="{A0BF758A-9AC2-461B-BDBE-CBE81CA88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9975"/>
            <a:ext cx="57340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6D7BF83F-213A-4FE6-A0A4-5CFF6BA0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DFDAE96-C69A-4A2B-A6D0-C782FC78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24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6DCF355-48F7-46B1-8DAB-70D19FF7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82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0CA88FBE-F582-4D04-8CC3-3305D326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25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1B2038B8-FE73-4E02-A13A-9B9E1C0D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92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FC4EE692-3BF0-49C9-A36F-C0A14AED6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69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CE3FFA61-D46C-4E3B-B5DD-E03F9A71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98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D42E7959-9026-455A-9DB5-A304AC36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12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9B5CCE07-448D-4C1D-BBB6-C05F63DEF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89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F566C5-51D6-4965-8AE2-5844698FE7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99" y="941257"/>
            <a:ext cx="5526357" cy="2792498"/>
          </a:xfrm>
          <a:prstGeom prst="rect">
            <a:avLst/>
          </a:prstGeom>
        </p:spPr>
      </p:pic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887A9991-0B70-4681-A15F-E702E9541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99" y="3784394"/>
            <a:ext cx="6032275" cy="29835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B86B94-6AF2-4020-819E-40E29B15C7B8}"/>
              </a:ext>
            </a:extLst>
          </p:cNvPr>
          <p:cNvSpPr txBox="1"/>
          <p:nvPr/>
        </p:nvSpPr>
        <p:spPr>
          <a:xfrm>
            <a:off x="563837" y="2236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5969"/>
                </a:solidFill>
                <a:latin typeface="Tw Cen MT" panose="020B0602020104020603" pitchFamily="34" charset="0"/>
              </a:rPr>
              <a:t>Snaps Of The </a:t>
            </a:r>
            <a:r>
              <a:rPr lang="en-US" sz="4400" dirty="0">
                <a:solidFill>
                  <a:srgbClr val="FF5969"/>
                </a:solidFill>
              </a:rPr>
              <a:t>Project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695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573785-D75A-49E1-843C-0E15745FF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9" y="57802"/>
            <a:ext cx="5800851" cy="2923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3B67D-E49C-4B5D-848E-F3966C934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8" y="3399183"/>
            <a:ext cx="5800851" cy="2782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151A76-D85F-4177-A98C-DEF813FDB98C}"/>
              </a:ext>
            </a:extLst>
          </p:cNvPr>
          <p:cNvSpPr txBox="1"/>
          <p:nvPr/>
        </p:nvSpPr>
        <p:spPr>
          <a:xfrm>
            <a:off x="1016521" y="298173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 page for 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BA5ED-4080-4898-A8E6-96BAAFDEBA81}"/>
              </a:ext>
            </a:extLst>
          </p:cNvPr>
          <p:cNvSpPr txBox="1"/>
          <p:nvPr/>
        </p:nvSpPr>
        <p:spPr>
          <a:xfrm>
            <a:off x="1683026" y="6230074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page of Admin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D956F-3A25-4819-9644-9CECE1AF7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63" y="57802"/>
            <a:ext cx="5357777" cy="2923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877E94-FF84-4199-A344-F492713BA9BA}"/>
              </a:ext>
            </a:extLst>
          </p:cNvPr>
          <p:cNvSpPr txBox="1"/>
          <p:nvPr/>
        </p:nvSpPr>
        <p:spPr>
          <a:xfrm>
            <a:off x="7570890" y="298173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Adding Internal Marks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EEBCCD-B5FB-4715-B018-E60927ADB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66" y="3429000"/>
            <a:ext cx="4572013" cy="27529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46B0AC-3168-4486-AAFE-FBE47133D026}"/>
              </a:ext>
            </a:extLst>
          </p:cNvPr>
          <p:cNvSpPr txBox="1"/>
          <p:nvPr/>
        </p:nvSpPr>
        <p:spPr>
          <a:xfrm>
            <a:off x="7360578" y="6206706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Update form for admin</a:t>
            </a:r>
          </a:p>
        </p:txBody>
      </p:sp>
    </p:spTree>
    <p:extLst>
      <p:ext uri="{BB962C8B-B14F-4D97-AF65-F5344CB8AC3E}">
        <p14:creationId xmlns:p14="http://schemas.microsoft.com/office/powerpoint/2010/main" val="91007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DB0DA7-2550-4DE8-9AF2-F2DCD923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1" y="251791"/>
            <a:ext cx="5122402" cy="2729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7BF39-772A-49C4-AC9B-7BCE83CCB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7326"/>
            <a:ext cx="6095999" cy="3427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7992E-29AD-48B6-956F-7842B8236F72}"/>
              </a:ext>
            </a:extLst>
          </p:cNvPr>
          <p:cNvSpPr txBox="1"/>
          <p:nvPr/>
        </p:nvSpPr>
        <p:spPr>
          <a:xfrm>
            <a:off x="7382435" y="1425388"/>
            <a:ext cx="325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Adding Total Attendance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DAA33-74BA-4D46-8E5E-BFD2B1BA0D0D}"/>
              </a:ext>
            </a:extLst>
          </p:cNvPr>
          <p:cNvSpPr txBox="1"/>
          <p:nvPr/>
        </p:nvSpPr>
        <p:spPr>
          <a:xfrm>
            <a:off x="1062318" y="4424082"/>
            <a:ext cx="3523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Updating External Marks by selecting the Excel file</a:t>
            </a:r>
          </a:p>
        </p:txBody>
      </p:sp>
    </p:spTree>
    <p:extLst>
      <p:ext uri="{BB962C8B-B14F-4D97-AF65-F5344CB8AC3E}">
        <p14:creationId xmlns:p14="http://schemas.microsoft.com/office/powerpoint/2010/main" val="277769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3311B-DAD8-4A69-A9D9-9E27F6BC3805}"/>
              </a:ext>
            </a:extLst>
          </p:cNvPr>
          <p:cNvSpPr txBox="1"/>
          <p:nvPr/>
        </p:nvSpPr>
        <p:spPr>
          <a:xfrm>
            <a:off x="357810" y="2385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Future Enhancement</a:t>
            </a:r>
          </a:p>
        </p:txBody>
      </p:sp>
      <p:pic>
        <p:nvPicPr>
          <p:cNvPr id="3074" name="Picture 2" descr="Checker Clip Art">
            <a:extLst>
              <a:ext uri="{FF2B5EF4-FFF2-40B4-BE49-F238E27FC236}">
                <a16:creationId xmlns:a16="http://schemas.microsoft.com/office/drawing/2014/main" id="{1D15DA68-1FFC-40EA-B29A-01531005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9" y="1764626"/>
            <a:ext cx="417987" cy="4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5A14C4-CAFF-4A4F-B8EF-14187905F3B4}"/>
              </a:ext>
            </a:extLst>
          </p:cNvPr>
          <p:cNvSpPr txBox="1"/>
          <p:nvPr/>
        </p:nvSpPr>
        <p:spPr>
          <a:xfrm>
            <a:off x="914780" y="1725758"/>
            <a:ext cx="10547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Speed up the data fetching from database by replacing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P.L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Checker Clip Art">
            <a:extLst>
              <a:ext uri="{FF2B5EF4-FFF2-40B4-BE49-F238E27FC236}">
                <a16:creationId xmlns:a16="http://schemas.microsoft.com/office/drawing/2014/main" id="{59780165-A78F-4184-BB40-97D1CFA1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51" y="2345704"/>
            <a:ext cx="417987" cy="4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3B4747-B6ED-43BF-AD3F-389720ED84A7}"/>
              </a:ext>
            </a:extLst>
          </p:cNvPr>
          <p:cNvSpPr txBox="1"/>
          <p:nvPr/>
        </p:nvSpPr>
        <p:spPr>
          <a:xfrm>
            <a:off x="914780" y="2289647"/>
            <a:ext cx="10897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Modernizing User Interface with Mejestic.js.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2" descr="Checker Clip Art">
            <a:extLst>
              <a:ext uri="{FF2B5EF4-FFF2-40B4-BE49-F238E27FC236}">
                <a16:creationId xmlns:a16="http://schemas.microsoft.com/office/drawing/2014/main" id="{3539122A-09E7-4496-9EAD-B8D43B6B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9" y="2926782"/>
            <a:ext cx="417987" cy="4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59378-D95B-4DEB-ACB5-29D604DAB4E5}"/>
              </a:ext>
            </a:extLst>
          </p:cNvPr>
          <p:cNvSpPr txBox="1"/>
          <p:nvPr/>
        </p:nvSpPr>
        <p:spPr>
          <a:xfrm>
            <a:off x="914780" y="2883104"/>
            <a:ext cx="1082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Making the Project more reactive by using Angular JS and React JS.</a:t>
            </a:r>
          </a:p>
        </p:txBody>
      </p:sp>
      <p:pic>
        <p:nvPicPr>
          <p:cNvPr id="9" name="Picture 2" descr="Checker Clip Art">
            <a:extLst>
              <a:ext uri="{FF2B5EF4-FFF2-40B4-BE49-F238E27FC236}">
                <a16:creationId xmlns:a16="http://schemas.microsoft.com/office/drawing/2014/main" id="{4708B723-11BE-4154-BE9E-0B6F80AF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8" y="3429000"/>
            <a:ext cx="417987" cy="4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23D33-8211-4708-ABF1-35FDE303B30D}"/>
              </a:ext>
            </a:extLst>
          </p:cNvPr>
          <p:cNvSpPr txBox="1"/>
          <p:nvPr/>
        </p:nvSpPr>
        <p:spPr>
          <a:xfrm>
            <a:off x="914778" y="3379163"/>
            <a:ext cx="1127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 the performance of the code using various modern technologies.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Vue.js, Lax.js.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1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0A982-975D-47DC-90D7-6EDF7EEF1F80}"/>
              </a:ext>
            </a:extLst>
          </p:cNvPr>
          <p:cNvSpPr txBox="1"/>
          <p:nvPr/>
        </p:nvSpPr>
        <p:spPr>
          <a:xfrm>
            <a:off x="357810" y="2385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Conclusion</a:t>
            </a:r>
          </a:p>
        </p:txBody>
      </p:sp>
      <p:pic>
        <p:nvPicPr>
          <p:cNvPr id="4" name="Picture 2" descr="Checker Clip Art">
            <a:extLst>
              <a:ext uri="{FF2B5EF4-FFF2-40B4-BE49-F238E27FC236}">
                <a16:creationId xmlns:a16="http://schemas.microsoft.com/office/drawing/2014/main" id="{DD0E23C6-8385-4DF9-8D83-90837D91A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0" y="1345730"/>
            <a:ext cx="417987" cy="4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D3FFA7-4218-4C8A-8D43-8F8D45118BA8}"/>
              </a:ext>
            </a:extLst>
          </p:cNvPr>
          <p:cNvSpPr txBox="1"/>
          <p:nvPr/>
        </p:nvSpPr>
        <p:spPr>
          <a:xfrm>
            <a:off x="1064711" y="1298211"/>
            <a:ext cx="11019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Therefore, MIS are made for a speedy access to accurate data and to help the managers achieve their goals.</a:t>
            </a:r>
          </a:p>
        </p:txBody>
      </p:sp>
      <p:pic>
        <p:nvPicPr>
          <p:cNvPr id="6" name="Picture 2" descr="Checker Clip Art">
            <a:extLst>
              <a:ext uri="{FF2B5EF4-FFF2-40B4-BE49-F238E27FC236}">
                <a16:creationId xmlns:a16="http://schemas.microsoft.com/office/drawing/2014/main" id="{C520411A-D812-4637-82D8-759AFEA54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0" y="2340757"/>
            <a:ext cx="417987" cy="4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8C61D-6CEA-4094-96D4-9D22A96DFE0F}"/>
              </a:ext>
            </a:extLst>
          </p:cNvPr>
          <p:cNvSpPr txBox="1"/>
          <p:nvPr/>
        </p:nvSpPr>
        <p:spPr>
          <a:xfrm>
            <a:off x="1064711" y="2265551"/>
            <a:ext cx="1091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 Information System (MIS) is so useful in the organization which it creates an impact on the organization’s performance, functions, and of course productivity.</a:t>
            </a:r>
          </a:p>
        </p:txBody>
      </p:sp>
      <p:pic>
        <p:nvPicPr>
          <p:cNvPr id="8" name="Picture 2" descr="Checker Clip Art">
            <a:extLst>
              <a:ext uri="{FF2B5EF4-FFF2-40B4-BE49-F238E27FC236}">
                <a16:creationId xmlns:a16="http://schemas.microsoft.com/office/drawing/2014/main" id="{666D7D76-603E-4717-A8E8-B70DC118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9" y="3220006"/>
            <a:ext cx="417987" cy="4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61C862-23DF-4B9F-BA43-630CA199451E}"/>
              </a:ext>
            </a:extLst>
          </p:cNvPr>
          <p:cNvSpPr txBox="1"/>
          <p:nvPr/>
        </p:nvSpPr>
        <p:spPr>
          <a:xfrm>
            <a:off x="1064711" y="3161288"/>
            <a:ext cx="11019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an organization, Managers has to take decisions and Management Information System (MIS) is a good help to support them in making decision by providing information at various stage of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8874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9385E-8AF1-4119-B1F7-0BA0635CCAB4}"/>
              </a:ext>
            </a:extLst>
          </p:cNvPr>
          <p:cNvSpPr txBox="1"/>
          <p:nvPr/>
        </p:nvSpPr>
        <p:spPr>
          <a:xfrm>
            <a:off x="357810" y="2385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Introduction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868DB-F2FC-4224-B6F9-C3F864E08C2E}"/>
              </a:ext>
            </a:extLst>
          </p:cNvPr>
          <p:cNvSpPr txBox="1"/>
          <p:nvPr/>
        </p:nvSpPr>
        <p:spPr>
          <a:xfrm>
            <a:off x="516834" y="1404730"/>
            <a:ext cx="116751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Management Information System is a automated application system that manage the information such as student data, and process them to display the analytics with respective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Through this system the student can view their attendance, internals,  previous semester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Teachers known as administrators will assign the task of updating all the records/data of the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 descr="Image result for paperwork">
            <a:extLst>
              <a:ext uri="{FF2B5EF4-FFF2-40B4-BE49-F238E27FC236}">
                <a16:creationId xmlns:a16="http://schemas.microsoft.com/office/drawing/2014/main" id="{81D24039-F234-4FB8-9217-4C06B93C3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4" y="4601728"/>
            <a:ext cx="2017733" cy="20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lated image">
            <a:extLst>
              <a:ext uri="{FF2B5EF4-FFF2-40B4-BE49-F238E27FC236}">
                <a16:creationId xmlns:a16="http://schemas.microsoft.com/office/drawing/2014/main" id="{F15A9683-47C9-4CBE-BE18-8DF974B6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282" l="10000" r="90000">
                        <a14:foregroundMark x1="52222" y1="85256" x2="52222" y2="85256"/>
                        <a14:foregroundMark x1="54444" y1="48333" x2="54444" y2="48333"/>
                        <a14:foregroundMark x1="42111" y1="48846" x2="42111" y2="48846"/>
                        <a14:foregroundMark x1="31667" y1="47821" x2="31667" y2="47821"/>
                        <a14:foregroundMark x1="37556" y1="28333" x2="37556" y2="28333"/>
                        <a14:foregroundMark x1="65000" y1="45256" x2="65000" y2="45256"/>
                        <a14:foregroundMark x1="77778" y1="67821" x2="77778" y2="67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6" y="4091356"/>
            <a:ext cx="2741534" cy="237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A3C6F-6C6A-499A-928B-8CB6125F9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5350" y="5416975"/>
            <a:ext cx="1450886" cy="3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Straight Connector 62">
            <a:extLst>
              <a:ext uri="{FF2B5EF4-FFF2-40B4-BE49-F238E27FC236}">
                <a16:creationId xmlns:a16="http://schemas.microsoft.com/office/drawing/2014/main" id="{26F83E1E-5A9E-481B-9A73-97A2DF4EAE01}"/>
              </a:ext>
            </a:extLst>
          </p:cNvPr>
          <p:cNvCxnSpPr/>
          <p:nvPr/>
        </p:nvCxnSpPr>
        <p:spPr>
          <a:xfrm flipV="1">
            <a:off x="981111" y="3743902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67">
            <a:extLst>
              <a:ext uri="{FF2B5EF4-FFF2-40B4-BE49-F238E27FC236}">
                <a16:creationId xmlns:a16="http://schemas.microsoft.com/office/drawing/2014/main" id="{88C9229F-FF52-4991-9C33-EC76C3E59F6A}"/>
              </a:ext>
            </a:extLst>
          </p:cNvPr>
          <p:cNvCxnSpPr/>
          <p:nvPr/>
        </p:nvCxnSpPr>
        <p:spPr>
          <a:xfrm flipV="1">
            <a:off x="3301543" y="3099329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71">
            <a:extLst>
              <a:ext uri="{FF2B5EF4-FFF2-40B4-BE49-F238E27FC236}">
                <a16:creationId xmlns:a16="http://schemas.microsoft.com/office/drawing/2014/main" id="{1679F9E6-FE4E-4961-845F-13B945E0DB7D}"/>
              </a:ext>
            </a:extLst>
          </p:cNvPr>
          <p:cNvCxnSpPr/>
          <p:nvPr/>
        </p:nvCxnSpPr>
        <p:spPr>
          <a:xfrm flipV="1">
            <a:off x="5621975" y="2454757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75">
            <a:extLst>
              <a:ext uri="{FF2B5EF4-FFF2-40B4-BE49-F238E27FC236}">
                <a16:creationId xmlns:a16="http://schemas.microsoft.com/office/drawing/2014/main" id="{A44DFD88-9CDB-44F9-8F27-1F7BCC25466F}"/>
              </a:ext>
            </a:extLst>
          </p:cNvPr>
          <p:cNvCxnSpPr/>
          <p:nvPr/>
        </p:nvCxnSpPr>
        <p:spPr>
          <a:xfrm flipV="1">
            <a:off x="7942407" y="1810185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Freeform 57">
            <a:extLst>
              <a:ext uri="{FF2B5EF4-FFF2-40B4-BE49-F238E27FC236}">
                <a16:creationId xmlns:a16="http://schemas.microsoft.com/office/drawing/2014/main" id="{D6A75AAD-53FA-4625-A4D6-B39FD336AC5A}"/>
              </a:ext>
            </a:extLst>
          </p:cNvPr>
          <p:cNvSpPr/>
          <p:nvPr/>
        </p:nvSpPr>
        <p:spPr>
          <a:xfrm>
            <a:off x="287434" y="4844125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Rectangle 53">
            <a:extLst>
              <a:ext uri="{FF2B5EF4-FFF2-40B4-BE49-F238E27FC236}">
                <a16:creationId xmlns:a16="http://schemas.microsoft.com/office/drawing/2014/main" id="{036968A0-49F0-4ECA-93A2-5C8614843423}"/>
              </a:ext>
            </a:extLst>
          </p:cNvPr>
          <p:cNvSpPr/>
          <p:nvPr/>
        </p:nvSpPr>
        <p:spPr>
          <a:xfrm>
            <a:off x="2330118" y="5559863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Rectangle 54">
            <a:extLst>
              <a:ext uri="{FF2B5EF4-FFF2-40B4-BE49-F238E27FC236}">
                <a16:creationId xmlns:a16="http://schemas.microsoft.com/office/drawing/2014/main" id="{97379C01-F992-4403-AF5B-19A9089706CE}"/>
              </a:ext>
            </a:extLst>
          </p:cNvPr>
          <p:cNvSpPr/>
          <p:nvPr/>
        </p:nvSpPr>
        <p:spPr>
          <a:xfrm>
            <a:off x="4650550" y="4911791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Rectangle 55">
            <a:extLst>
              <a:ext uri="{FF2B5EF4-FFF2-40B4-BE49-F238E27FC236}">
                <a16:creationId xmlns:a16="http://schemas.microsoft.com/office/drawing/2014/main" id="{0AF300EF-EE9E-4048-ADAA-5CF3F2E05492}"/>
              </a:ext>
            </a:extLst>
          </p:cNvPr>
          <p:cNvSpPr/>
          <p:nvPr/>
        </p:nvSpPr>
        <p:spPr>
          <a:xfrm>
            <a:off x="6970982" y="4263719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Rectangle 56">
            <a:extLst>
              <a:ext uri="{FF2B5EF4-FFF2-40B4-BE49-F238E27FC236}">
                <a16:creationId xmlns:a16="http://schemas.microsoft.com/office/drawing/2014/main" id="{EA8A8B52-71E3-4C60-918C-047009839E1D}"/>
              </a:ext>
            </a:extLst>
          </p:cNvPr>
          <p:cNvSpPr/>
          <p:nvPr/>
        </p:nvSpPr>
        <p:spPr>
          <a:xfrm>
            <a:off x="9291414" y="3615647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Arc 59">
            <a:extLst>
              <a:ext uri="{FF2B5EF4-FFF2-40B4-BE49-F238E27FC236}">
                <a16:creationId xmlns:a16="http://schemas.microsoft.com/office/drawing/2014/main" id="{48C56DA7-1225-4D83-B012-2B0CE0DC44E6}"/>
              </a:ext>
            </a:extLst>
          </p:cNvPr>
          <p:cNvSpPr/>
          <p:nvPr/>
        </p:nvSpPr>
        <p:spPr>
          <a:xfrm>
            <a:off x="3386311" y="532282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2" name="Group 63">
            <a:extLst>
              <a:ext uri="{FF2B5EF4-FFF2-40B4-BE49-F238E27FC236}">
                <a16:creationId xmlns:a16="http://schemas.microsoft.com/office/drawing/2014/main" id="{19B21E9F-85EA-42E5-9D32-258E7BE98A61}"/>
              </a:ext>
            </a:extLst>
          </p:cNvPr>
          <p:cNvGrpSpPr/>
          <p:nvPr/>
        </p:nvGrpSpPr>
        <p:grpSpPr>
          <a:xfrm>
            <a:off x="1153588" y="3831253"/>
            <a:ext cx="2000666" cy="911409"/>
            <a:chOff x="4965552" y="1736224"/>
            <a:chExt cx="1374974" cy="911409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661DAAD-B4AE-4459-B976-2E8814B75A17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make sure that the data is not erased or lost due to some malfunction caused.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B2AB786C-9EB7-409A-B0A0-490554F578BB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Availability Of Data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5" name="Group 68">
            <a:extLst>
              <a:ext uri="{FF2B5EF4-FFF2-40B4-BE49-F238E27FC236}">
                <a16:creationId xmlns:a16="http://schemas.microsoft.com/office/drawing/2014/main" id="{280BB74F-88B9-48C5-9B5D-9424BB4E90CE}"/>
              </a:ext>
            </a:extLst>
          </p:cNvPr>
          <p:cNvGrpSpPr/>
          <p:nvPr/>
        </p:nvGrpSpPr>
        <p:grpSpPr>
          <a:xfrm>
            <a:off x="3474020" y="3186680"/>
            <a:ext cx="2000666" cy="1096075"/>
            <a:chOff x="4965552" y="1736224"/>
            <a:chExt cx="1374974" cy="1096075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6BB3878-4DE7-4428-B6D9-EF9402BC5F54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minimize the time taken to retrieve the data from the database using modern frameworks.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55C5D82F-916F-4CDB-9042-72AB496FF3F1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Quick Response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8" name="Group 72">
            <a:extLst>
              <a:ext uri="{FF2B5EF4-FFF2-40B4-BE49-F238E27FC236}">
                <a16:creationId xmlns:a16="http://schemas.microsoft.com/office/drawing/2014/main" id="{0334E557-2987-4196-A261-76C5CD9EDA96}"/>
              </a:ext>
            </a:extLst>
          </p:cNvPr>
          <p:cNvGrpSpPr/>
          <p:nvPr/>
        </p:nvGrpSpPr>
        <p:grpSpPr>
          <a:xfrm>
            <a:off x="5794452" y="2542108"/>
            <a:ext cx="2000666" cy="1280741"/>
            <a:chOff x="4965552" y="1736224"/>
            <a:chExt cx="1374974" cy="1280741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0C6C4ED-D9EC-4DE1-A93D-811127EE403D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make sure that the data retrieved from the database are properly organized and displayed, so that the user won’t be confused 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048B2DEC-2CC0-4F3D-813C-396C5245658D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Organized Data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1" name="Group 76">
            <a:extLst>
              <a:ext uri="{FF2B5EF4-FFF2-40B4-BE49-F238E27FC236}">
                <a16:creationId xmlns:a16="http://schemas.microsoft.com/office/drawing/2014/main" id="{ED22C66E-08BE-475C-A259-A34C96D0D26A}"/>
              </a:ext>
            </a:extLst>
          </p:cNvPr>
          <p:cNvGrpSpPr/>
          <p:nvPr/>
        </p:nvGrpSpPr>
        <p:grpSpPr>
          <a:xfrm>
            <a:off x="8114883" y="1897536"/>
            <a:ext cx="2161777" cy="1096075"/>
            <a:chOff x="4965551" y="1736224"/>
            <a:chExt cx="1485699" cy="1096075"/>
          </a:xfrm>
        </p:grpSpPr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FF3C872-0C6D-41CE-8523-5C9E815F83A0}"/>
                </a:ext>
              </a:extLst>
            </p:cNvPr>
            <p:cNvSpPr txBox="1"/>
            <p:nvPr/>
          </p:nvSpPr>
          <p:spPr>
            <a:xfrm>
              <a:off x="4965551" y="2001302"/>
              <a:ext cx="1485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ensure portability I.e. to make sure that the program will run in any machine which satisfy the requirement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B180BA3A-B43A-4521-9857-FB813BE7B6F1}"/>
                </a:ext>
              </a:extLst>
            </p:cNvPr>
            <p:cNvSpPr txBox="1"/>
            <p:nvPr/>
          </p:nvSpPr>
          <p:spPr>
            <a:xfrm>
              <a:off x="4965551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Portability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7" name="Arc 59">
            <a:extLst>
              <a:ext uri="{FF2B5EF4-FFF2-40B4-BE49-F238E27FC236}">
                <a16:creationId xmlns:a16="http://schemas.microsoft.com/office/drawing/2014/main" id="{563705FB-2E19-4D5D-A151-681FD678EC43}"/>
              </a:ext>
            </a:extLst>
          </p:cNvPr>
          <p:cNvSpPr/>
          <p:nvPr/>
        </p:nvSpPr>
        <p:spPr>
          <a:xfrm>
            <a:off x="5681340" y="467675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Arc 59">
            <a:extLst>
              <a:ext uri="{FF2B5EF4-FFF2-40B4-BE49-F238E27FC236}">
                <a16:creationId xmlns:a16="http://schemas.microsoft.com/office/drawing/2014/main" id="{C6223F71-3F1A-4684-8446-84809FCB605D}"/>
              </a:ext>
            </a:extLst>
          </p:cNvPr>
          <p:cNvSpPr/>
          <p:nvPr/>
        </p:nvSpPr>
        <p:spPr>
          <a:xfrm>
            <a:off x="7976369" y="403069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E00E8F-584A-42E2-9008-2622A0CF7161}"/>
              </a:ext>
            </a:extLst>
          </p:cNvPr>
          <p:cNvSpPr txBox="1"/>
          <p:nvPr/>
        </p:nvSpPr>
        <p:spPr>
          <a:xfrm>
            <a:off x="357810" y="2385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596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Objective</a:t>
            </a:r>
            <a:endParaRPr lang="en-US" sz="5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8" name="Picture 4" descr="Image result for availability clip art">
            <a:extLst>
              <a:ext uri="{FF2B5EF4-FFF2-40B4-BE49-F238E27FC236}">
                <a16:creationId xmlns:a16="http://schemas.microsoft.com/office/drawing/2014/main" id="{B9EB8981-A8E3-44D5-9481-5B31FC7F3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3333" l="10000" r="90000">
                        <a14:foregroundMark x1="50444" y1="18222" x2="50444" y2="18222"/>
                        <a14:foregroundMark x1="62222" y1="29111" x2="62222" y2="29111"/>
                        <a14:foregroundMark x1="60222" y1="39333" x2="60222" y2="3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9" y="4821234"/>
            <a:ext cx="789866" cy="7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op watch clip art">
            <a:extLst>
              <a:ext uri="{FF2B5EF4-FFF2-40B4-BE49-F238E27FC236}">
                <a16:creationId xmlns:a16="http://schemas.microsoft.com/office/drawing/2014/main" id="{5EB8D5CA-EE01-44ED-BC0A-2AB01EE2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5778" l="9908" r="89862">
                        <a14:foregroundMark x1="55300" y1="53556" x2="55300" y2="5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2" y="4310590"/>
            <a:ext cx="496475" cy="51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s clip art">
            <a:extLst>
              <a:ext uri="{FF2B5EF4-FFF2-40B4-BE49-F238E27FC236}">
                <a16:creationId xmlns:a16="http://schemas.microsoft.com/office/drawing/2014/main" id="{19FEE8AE-23AD-4804-AFE5-F7F749051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627" y="3788479"/>
            <a:ext cx="473750" cy="34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F8D9CB1B-0C45-439B-8288-E21CF73EF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94" y="2927328"/>
            <a:ext cx="573297" cy="5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F7A92BD8-A739-4C43-A15F-6AA41760F264}"/>
              </a:ext>
            </a:extLst>
          </p:cNvPr>
          <p:cNvSpPr txBox="1"/>
          <p:nvPr/>
        </p:nvSpPr>
        <p:spPr>
          <a:xfrm>
            <a:off x="357810" y="238539"/>
            <a:ext cx="4692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Existing System</a:t>
            </a:r>
            <a:endParaRPr lang="en-US" sz="5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B045BB-7B39-46DD-ACCA-F22C19622C77}"/>
              </a:ext>
            </a:extLst>
          </p:cNvPr>
          <p:cNvSpPr txBox="1"/>
          <p:nvPr/>
        </p:nvSpPr>
        <p:spPr>
          <a:xfrm>
            <a:off x="7141700" y="238539"/>
            <a:ext cx="5050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Proposed System</a:t>
            </a:r>
            <a:endParaRPr lang="en-US" sz="5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81FB38-E964-42BD-A5DD-8D65BCBEF169}"/>
              </a:ext>
            </a:extLst>
          </p:cNvPr>
          <p:cNvCxnSpPr>
            <a:cxnSpLocks/>
          </p:cNvCxnSpPr>
          <p:nvPr/>
        </p:nvCxnSpPr>
        <p:spPr>
          <a:xfrm>
            <a:off x="6096000" y="1533378"/>
            <a:ext cx="0" cy="4893647"/>
          </a:xfrm>
          <a:prstGeom prst="line">
            <a:avLst/>
          </a:prstGeom>
          <a:ln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104C9A-592B-40F0-B6D7-F896EB3DC33B}"/>
              </a:ext>
            </a:extLst>
          </p:cNvPr>
          <p:cNvSpPr txBox="1"/>
          <p:nvPr/>
        </p:nvSpPr>
        <p:spPr>
          <a:xfrm>
            <a:off x="506436" y="1533378"/>
            <a:ext cx="55895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important feature like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Existing System usually carries out paper work which is indeed time consuming and a burden to maintain.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lose are untraceable.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retrieving, updating, deleting is done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more man power to accomplish the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42B40-894A-4707-803F-8FA5291D801F}"/>
              </a:ext>
            </a:extLst>
          </p:cNvPr>
          <p:cNvSpPr txBox="1"/>
          <p:nvPr/>
        </p:nvSpPr>
        <p:spPr>
          <a:xfrm>
            <a:off x="6095995" y="1533378"/>
            <a:ext cx="5805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Includes the features like Reliability and Portability.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task are automated doesn't require any paper work, and no burden to maintain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such as inserting, updating, deleting and retrieving data are computerized and accomplished with minimal amount of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Doesn’t require more man power compared to existing system.</a:t>
            </a:r>
          </a:p>
        </p:txBody>
      </p:sp>
    </p:spTree>
    <p:extLst>
      <p:ext uri="{BB962C8B-B14F-4D97-AF65-F5344CB8AC3E}">
        <p14:creationId xmlns:p14="http://schemas.microsoft.com/office/powerpoint/2010/main" val="318937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F7A92BD8-A739-4C43-A15F-6AA41760F264}"/>
              </a:ext>
            </a:extLst>
          </p:cNvPr>
          <p:cNvSpPr txBox="1"/>
          <p:nvPr/>
        </p:nvSpPr>
        <p:spPr>
          <a:xfrm>
            <a:off x="1" y="238539"/>
            <a:ext cx="6095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5969"/>
                </a:solidFill>
                <a:latin typeface="Tw Cen MT" panose="020B0602020104020603" pitchFamily="34" charset="0"/>
              </a:rPr>
              <a:t>Hardware Requirement</a:t>
            </a:r>
            <a:endParaRPr lang="en-US" sz="4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B045BB-7B39-46DD-ACCA-F22C19622C77}"/>
              </a:ext>
            </a:extLst>
          </p:cNvPr>
          <p:cNvSpPr txBox="1"/>
          <p:nvPr/>
        </p:nvSpPr>
        <p:spPr>
          <a:xfrm>
            <a:off x="6095982" y="238539"/>
            <a:ext cx="6096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5969"/>
                </a:solidFill>
                <a:latin typeface="Tw Cen MT" panose="020B0602020104020603" pitchFamily="34" charset="0"/>
              </a:rPr>
              <a:t>Software Requirement</a:t>
            </a:r>
            <a:endParaRPr lang="en-US" sz="4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81FB38-E964-42BD-A5DD-8D65BCBEF169}"/>
              </a:ext>
            </a:extLst>
          </p:cNvPr>
          <p:cNvCxnSpPr>
            <a:cxnSpLocks/>
          </p:cNvCxnSpPr>
          <p:nvPr/>
        </p:nvCxnSpPr>
        <p:spPr>
          <a:xfrm flipH="1">
            <a:off x="6095982" y="1533378"/>
            <a:ext cx="18" cy="2526004"/>
          </a:xfrm>
          <a:prstGeom prst="line">
            <a:avLst/>
          </a:prstGeom>
          <a:ln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104C9A-592B-40F0-B6D7-F896EB3DC33B}"/>
              </a:ext>
            </a:extLst>
          </p:cNvPr>
          <p:cNvSpPr txBox="1"/>
          <p:nvPr/>
        </p:nvSpPr>
        <p:spPr>
          <a:xfrm>
            <a:off x="290724" y="1533378"/>
            <a:ext cx="5805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	        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Recommended minimum CPU - 	          Pentium 4, 3.2GHz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GB DDR3 and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Storage   :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 GB of hard disk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 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42B40-894A-4707-803F-8FA5291D801F}"/>
              </a:ext>
            </a:extLst>
          </p:cNvPr>
          <p:cNvSpPr txBox="1"/>
          <p:nvPr/>
        </p:nvSpPr>
        <p:spPr>
          <a:xfrm>
            <a:off x="6095995" y="1533378"/>
            <a:ext cx="5805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7 &amp; and                       			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 Required        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Server such as 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                     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Xampp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Wampp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browser         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Browser with           			 latest version.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6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DCDA952-039E-43A8-A497-46D8C0A56753}"/>
              </a:ext>
            </a:extLst>
          </p:cNvPr>
          <p:cNvSpPr txBox="1"/>
          <p:nvPr/>
        </p:nvSpPr>
        <p:spPr>
          <a:xfrm>
            <a:off x="357810" y="2385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Student Module Data Flow Diagram</a:t>
            </a:r>
            <a:endParaRPr lang="en-US" sz="5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C4D6E3-9DEF-47C3-B5DE-6926E2E0A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17" y="1161869"/>
            <a:ext cx="8607886" cy="52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DCDA952-039E-43A8-A497-46D8C0A56753}"/>
              </a:ext>
            </a:extLst>
          </p:cNvPr>
          <p:cNvSpPr txBox="1"/>
          <p:nvPr/>
        </p:nvSpPr>
        <p:spPr>
          <a:xfrm>
            <a:off x="357810" y="2385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Admin Module Data Flow Diagram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DADCD-0F13-4A4B-AA8D-8CBD82800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48" y="1059949"/>
            <a:ext cx="9475304" cy="55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4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4C3C5E-B669-4E8F-A6B0-D800628E7E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6835" y="1222355"/>
          <a:ext cx="4081669" cy="2392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772">
                  <a:extLst>
                    <a:ext uri="{9D8B030D-6E8A-4147-A177-3AD203B41FA5}">
                      <a16:colId xmlns:a16="http://schemas.microsoft.com/office/drawing/2014/main" val="877115224"/>
                    </a:ext>
                  </a:extLst>
                </a:gridCol>
                <a:gridCol w="2493897">
                  <a:extLst>
                    <a:ext uri="{9D8B030D-6E8A-4147-A177-3AD203B41FA5}">
                      <a16:colId xmlns:a16="http://schemas.microsoft.com/office/drawing/2014/main" val="4045137971"/>
                    </a:ext>
                  </a:extLst>
                </a:gridCol>
              </a:tblGrid>
              <a:tr h="372262">
                <a:tc>
                  <a:txBody>
                    <a:bodyPr/>
                    <a:lstStyle/>
                    <a:p>
                      <a:pPr marL="457200" marR="0" lv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Test Case 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TC-1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373353"/>
                  </a:ext>
                </a:extLst>
              </a:tr>
              <a:tr h="372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Test for launch of the website in all browsers(</a:t>
                      </a:r>
                      <a:r>
                        <a:rPr lang="en-US" sz="1250" dirty="0" err="1">
                          <a:effectLst/>
                        </a:rPr>
                        <a:t>Chrome,IE,Firefox</a:t>
                      </a:r>
                      <a:r>
                        <a:rPr lang="en-US" sz="125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559446"/>
                  </a:ext>
                </a:extLst>
              </a:tr>
              <a:tr h="372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Input Given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Give website </a:t>
                      </a:r>
                      <a:r>
                        <a:rPr lang="en-US" sz="1250" dirty="0" err="1">
                          <a:effectLst/>
                        </a:rPr>
                        <a:t>url</a:t>
                      </a:r>
                      <a:r>
                        <a:rPr lang="en-US" sz="1250" dirty="0">
                          <a:effectLst/>
                        </a:rPr>
                        <a:t> in the </a:t>
                      </a:r>
                      <a:r>
                        <a:rPr lang="en-US" sz="1250" dirty="0" err="1">
                          <a:effectLst/>
                        </a:rPr>
                        <a:t>url</a:t>
                      </a:r>
                      <a:r>
                        <a:rPr lang="en-US" sz="1250" dirty="0">
                          <a:effectLst/>
                        </a:rPr>
                        <a:t> path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199727"/>
                  </a:ext>
                </a:extLst>
              </a:tr>
              <a:tr h="372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Home page should be opened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684809"/>
                  </a:ext>
                </a:extLst>
              </a:tr>
              <a:tr h="345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Home page is displayed in the screen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6652545"/>
                  </a:ext>
                </a:extLst>
              </a:tr>
              <a:tr h="372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Remarks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Success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9616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FB0CEA-54AB-471C-8C44-36DDB82529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6834" y="3935896"/>
          <a:ext cx="4081669" cy="2371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771">
                  <a:extLst>
                    <a:ext uri="{9D8B030D-6E8A-4147-A177-3AD203B41FA5}">
                      <a16:colId xmlns:a16="http://schemas.microsoft.com/office/drawing/2014/main" val="3183921458"/>
                    </a:ext>
                  </a:extLst>
                </a:gridCol>
                <a:gridCol w="2493898">
                  <a:extLst>
                    <a:ext uri="{9D8B030D-6E8A-4147-A177-3AD203B41FA5}">
                      <a16:colId xmlns:a16="http://schemas.microsoft.com/office/drawing/2014/main" val="1967979592"/>
                    </a:ext>
                  </a:extLst>
                </a:gridCol>
              </a:tblGrid>
              <a:tr h="335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Test Case 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TC-2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38682"/>
                  </a:ext>
                </a:extLst>
              </a:tr>
              <a:tr h="335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Test Case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Test to check weather all the menus opens properly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879896"/>
                  </a:ext>
                </a:extLst>
              </a:tr>
              <a:tr h="335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Input Given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Click in the menus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378825"/>
                  </a:ext>
                </a:extLst>
              </a:tr>
              <a:tr h="335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Webpages should open with respective menus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113830"/>
                  </a:ext>
                </a:extLst>
              </a:tr>
              <a:tr h="311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Webpages opened with respective menus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785869"/>
                  </a:ext>
                </a:extLst>
              </a:tr>
              <a:tr h="335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Remarks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Success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7673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82BC1F-10AA-4683-80C0-0BF063CA85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3409" y="1222355"/>
          <a:ext cx="4399721" cy="2483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2237">
                  <a:extLst>
                    <a:ext uri="{9D8B030D-6E8A-4147-A177-3AD203B41FA5}">
                      <a16:colId xmlns:a16="http://schemas.microsoft.com/office/drawing/2014/main" val="2577466486"/>
                    </a:ext>
                  </a:extLst>
                </a:gridCol>
                <a:gridCol w="2777484">
                  <a:extLst>
                    <a:ext uri="{9D8B030D-6E8A-4147-A177-3AD203B41FA5}">
                      <a16:colId xmlns:a16="http://schemas.microsoft.com/office/drawing/2014/main" val="2448375780"/>
                    </a:ext>
                  </a:extLst>
                </a:gridCol>
              </a:tblGrid>
              <a:tr h="315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Test Case 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TC-3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220120"/>
                  </a:ext>
                </a:extLst>
              </a:tr>
              <a:tr h="357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Test Case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Test  to check the login form of 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967747"/>
                  </a:ext>
                </a:extLst>
              </a:tr>
              <a:tr h="6051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Input Given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Username and Password to login form of Admin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265109"/>
                  </a:ext>
                </a:extLst>
              </a:tr>
              <a:tr h="399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Enter into respective login page of 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400561"/>
                  </a:ext>
                </a:extLst>
              </a:tr>
              <a:tr h="399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Login page displayed on the screen of respective 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263143"/>
                  </a:ext>
                </a:extLst>
              </a:tr>
              <a:tr h="315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Remarks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Success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9899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B84001-54D0-4689-91CD-04A95251AD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3409" y="3935896"/>
          <a:ext cx="4479234" cy="2402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2602">
                  <a:extLst>
                    <a:ext uri="{9D8B030D-6E8A-4147-A177-3AD203B41FA5}">
                      <a16:colId xmlns:a16="http://schemas.microsoft.com/office/drawing/2014/main" val="703159974"/>
                    </a:ext>
                  </a:extLst>
                </a:gridCol>
                <a:gridCol w="2736632">
                  <a:extLst>
                    <a:ext uri="{9D8B030D-6E8A-4147-A177-3AD203B41FA5}">
                      <a16:colId xmlns:a16="http://schemas.microsoft.com/office/drawing/2014/main" val="2461177345"/>
                    </a:ext>
                  </a:extLst>
                </a:gridCol>
              </a:tblGrid>
              <a:tr h="387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Test Case 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TC-4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37107"/>
                  </a:ext>
                </a:extLst>
              </a:tr>
              <a:tr h="402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Test Case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Test to check the Registration of Student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792301"/>
                  </a:ext>
                </a:extLst>
              </a:tr>
              <a:tr h="387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Input Given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Details of 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264357"/>
                  </a:ext>
                </a:extLst>
              </a:tr>
              <a:tr h="387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Registration successful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660613"/>
                  </a:ext>
                </a:extLst>
              </a:tr>
              <a:tr h="4179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Accepted all the information and successful message was displayed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180739"/>
                  </a:ext>
                </a:extLst>
              </a:tr>
              <a:tr h="387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Remarks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Success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5613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62B9B6D-ACB9-4F81-AFD8-E7B305DBA916}"/>
              </a:ext>
            </a:extLst>
          </p:cNvPr>
          <p:cNvSpPr txBox="1"/>
          <p:nvPr/>
        </p:nvSpPr>
        <p:spPr>
          <a:xfrm>
            <a:off x="357810" y="2385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Test Cases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56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02F312-7D17-4350-A163-21761C39D6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99" y="884260"/>
          <a:ext cx="4612253" cy="2444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4434">
                  <a:extLst>
                    <a:ext uri="{9D8B030D-6E8A-4147-A177-3AD203B41FA5}">
                      <a16:colId xmlns:a16="http://schemas.microsoft.com/office/drawing/2014/main" val="3932788885"/>
                    </a:ext>
                  </a:extLst>
                </a:gridCol>
                <a:gridCol w="2817819">
                  <a:extLst>
                    <a:ext uri="{9D8B030D-6E8A-4147-A177-3AD203B41FA5}">
                      <a16:colId xmlns:a16="http://schemas.microsoft.com/office/drawing/2014/main" val="581624654"/>
                    </a:ext>
                  </a:extLst>
                </a:gridCol>
              </a:tblGrid>
              <a:tr h="398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Test Case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TC-5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78538"/>
                  </a:ext>
                </a:extLst>
              </a:tr>
              <a:tr h="398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Test to check adding student internal marks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759214"/>
                  </a:ext>
                </a:extLst>
              </a:tr>
              <a:tr h="398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Input Given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Student internal 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928371"/>
                  </a:ext>
                </a:extLst>
              </a:tr>
              <a:tr h="398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Internal marks should be added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045176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Actual output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Internal marks of the student added and successful message was displayed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994369"/>
                  </a:ext>
                </a:extLst>
              </a:tr>
              <a:tr h="398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Remarks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Success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77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2CA35A-D8F9-49C4-A00D-94453633EA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7312" y="3970143"/>
          <a:ext cx="4489229" cy="2560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6390">
                  <a:extLst>
                    <a:ext uri="{9D8B030D-6E8A-4147-A177-3AD203B41FA5}">
                      <a16:colId xmlns:a16="http://schemas.microsoft.com/office/drawing/2014/main" val="1926350410"/>
                    </a:ext>
                  </a:extLst>
                </a:gridCol>
                <a:gridCol w="2742839">
                  <a:extLst>
                    <a:ext uri="{9D8B030D-6E8A-4147-A177-3AD203B41FA5}">
                      <a16:colId xmlns:a16="http://schemas.microsoft.com/office/drawing/2014/main" val="504451497"/>
                    </a:ext>
                  </a:extLst>
                </a:gridCol>
              </a:tblGrid>
              <a:tr h="426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Test Case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TC-6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404075"/>
                  </a:ext>
                </a:extLst>
              </a:tr>
              <a:tr h="426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Test Case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Test to check adding student attendance details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274895"/>
                  </a:ext>
                </a:extLst>
              </a:tr>
              <a:tr h="426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Input Given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Student attendance details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136961"/>
                  </a:ext>
                </a:extLst>
              </a:tr>
              <a:tr h="426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Student attendance should be added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36162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Student attendance  details  added and successful message was displayed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989721"/>
                  </a:ext>
                </a:extLst>
              </a:tr>
              <a:tr h="426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>
                          <a:effectLst/>
                        </a:rPr>
                        <a:t>Remarks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</a:rPr>
                        <a:t>Success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89833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A4638-611B-4CB4-ACAC-847C17D10D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74" y="884260"/>
          <a:ext cx="4452731" cy="2632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122">
                  <a:extLst>
                    <a:ext uri="{9D8B030D-6E8A-4147-A177-3AD203B41FA5}">
                      <a16:colId xmlns:a16="http://schemas.microsoft.com/office/drawing/2014/main" val="3934320311"/>
                    </a:ext>
                  </a:extLst>
                </a:gridCol>
                <a:gridCol w="2226609">
                  <a:extLst>
                    <a:ext uri="{9D8B030D-6E8A-4147-A177-3AD203B41FA5}">
                      <a16:colId xmlns:a16="http://schemas.microsoft.com/office/drawing/2014/main" val="1917940289"/>
                    </a:ext>
                  </a:extLst>
                </a:gridCol>
              </a:tblGrid>
              <a:tr h="233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>
                          <a:effectLst/>
                        </a:rPr>
                        <a:t>Test Case 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>
                          <a:effectLst/>
                        </a:rPr>
                        <a:t>TC-7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4100368"/>
                  </a:ext>
                </a:extLst>
              </a:tr>
              <a:tr h="4767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>
                          <a:effectLst/>
                        </a:rPr>
                        <a:t>Test to view students internal , external and attendence details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655872"/>
                  </a:ext>
                </a:extLst>
              </a:tr>
              <a:tr h="233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>
                          <a:effectLst/>
                        </a:rPr>
                        <a:t>Input Given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>
                          <a:effectLst/>
                        </a:rPr>
                        <a:t>Student regno and current semester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716302"/>
                  </a:ext>
                </a:extLst>
              </a:tr>
              <a:tr h="6344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 dirty="0">
                          <a:effectLst/>
                        </a:rPr>
                        <a:t>Expected output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 dirty="0">
                          <a:effectLst/>
                        </a:rPr>
                        <a:t> Student internal , external and </a:t>
                      </a:r>
                      <a:r>
                        <a:rPr lang="en-US" sz="1100" dirty="0" err="1">
                          <a:effectLst/>
                        </a:rPr>
                        <a:t>attendence</a:t>
                      </a:r>
                      <a:r>
                        <a:rPr lang="en-US" sz="1100" dirty="0">
                          <a:effectLst/>
                        </a:rPr>
                        <a:t> details should get displayed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843337"/>
                  </a:ext>
                </a:extLst>
              </a:tr>
              <a:tr h="6344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>
                          <a:effectLst/>
                        </a:rPr>
                        <a:t>Student internal , external and attendence details displayed in the screen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682575"/>
                  </a:ext>
                </a:extLst>
              </a:tr>
              <a:tr h="233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>
                          <a:effectLst/>
                        </a:rPr>
                        <a:t>Remarks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8740" algn="l"/>
                        </a:tabLst>
                      </a:pPr>
                      <a:r>
                        <a:rPr lang="en-US" sz="1100" dirty="0">
                          <a:effectLst/>
                        </a:rPr>
                        <a:t>Success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0149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AFEECC-AD52-4DC6-A241-1C8DA96E4FD9}"/>
              </a:ext>
            </a:extLst>
          </p:cNvPr>
          <p:cNvSpPr txBox="1"/>
          <p:nvPr/>
        </p:nvSpPr>
        <p:spPr>
          <a:xfrm>
            <a:off x="7500730" y="5313354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-TEST CASES ENDS </a:t>
            </a:r>
          </a:p>
        </p:txBody>
      </p:sp>
    </p:spTree>
    <p:extLst>
      <p:ext uri="{BB962C8B-B14F-4D97-AF65-F5344CB8AC3E}">
        <p14:creationId xmlns:p14="http://schemas.microsoft.com/office/powerpoint/2010/main" val="15849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806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 Semilight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pavan</cp:lastModifiedBy>
  <cp:revision>34</cp:revision>
  <dcterms:created xsi:type="dcterms:W3CDTF">2018-05-09T09:19:15Z</dcterms:created>
  <dcterms:modified xsi:type="dcterms:W3CDTF">2019-04-12T07:17:50Z</dcterms:modified>
</cp:coreProperties>
</file>