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858B-2DA1-F0C1-FD25-E0A12280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7DF0-51AD-8DF2-43FA-C128067C9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BC28-54E6-2BE0-B392-8F763183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5442-329D-1A8E-E8BE-D2F9448F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308B-F04B-C9D0-AF05-424EEEB2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17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120B-2EDF-2290-ADD8-BC94DAC3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0F337-69D1-F3A9-F9DA-347EF4BA7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34F2-A8D3-9937-B57C-E651DE98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9580F-AECC-55BD-31DD-B1220C4B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9A73-7040-055A-648E-9D51F12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11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D2E0D-8255-3704-9C4B-B588BD24B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80A39-E8F4-9718-916C-BCB40269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76F4-DF7A-1E6F-8026-370A925F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92369-72D5-1C76-4CFC-055E0611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50196-60AF-23DE-3D59-E2534D25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E4CD-1292-12C3-850B-96DB9F28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5D08-977F-E337-828F-C8493380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B8B7B-0EB8-A31F-43FC-E417A02C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AAFE-7E80-5C39-96FD-96229482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6062-9C41-F30A-8BFA-425D5F7C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2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74FF-F25C-CFC9-276B-A13A2E64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7B21-B030-772D-7BB0-01F0E1A8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0B3A9-592F-A0FC-1D36-972AC0A7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A1C7-E4CD-EEE2-6E8A-6ABDA092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96EF-EA30-83F7-B88D-89280DEA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6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A225-18DD-B496-5B11-72441CF4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704E-D17E-4918-7C29-A2EE29E2F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1220E-8EC5-F010-FE23-B6FAE5B1E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DC8CD-DCAB-1D47-F124-8E8674C4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DD0E5-D98E-39A3-E182-D8B7EEAF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A55A-BD01-14E0-63CB-F44AC763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EBA1-A2B4-DAB7-DF05-CEE1B452F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3B2C-ACBD-5D3E-31B9-7D3A890B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8AFB5-7281-211C-796C-3BBE5B7E7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7A18D-280A-CCBF-C74C-29575546B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69A41-EE64-BD11-6ADE-D4FA090C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336E2-3F2F-66E0-2216-C99259C5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5A1A3-B6E1-B541-2C54-DBB7EF66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F096D-0949-8CBD-2258-EDE8465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271E-9A91-3B55-5DA9-135B99CD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FF109-3783-738F-8C32-2ACAD2DD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1686-4D67-D1D9-C757-C404B89A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BC545-44E2-EB24-9A0A-BF2DF3DE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37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0C2B3-C754-29D1-C7F7-EF8F2A5C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5787A-D4C6-7044-5FA6-8185F78C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0B9CB-FE00-58FD-3C8C-203E9035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B0B2-730E-A878-0CDC-C90BE6AB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9580-EDBA-5BA4-D0EE-B2602497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182AB-E6F6-178B-D7F5-918836909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137D-CB74-B56E-1DB3-F1543188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7AE9A-3DA8-4238-9B6D-04BFEF39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D030-45C6-C05B-8167-4E6029F5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2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5329-7710-65E0-F4AE-E0812CA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5A550-F27D-383B-9D88-557DCE971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2D407-C9B5-18CB-FFAB-5EB5C4F5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0E17E-D98D-3CC8-AD35-C9C1690D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00D1-13C7-C36F-8767-4089464E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49AC-EE3B-D574-DD7C-E7888760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5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F46C4D-4011-1B3C-7109-3AFB8F2F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4FB6-C02B-92E8-DB6D-33B2FCEA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78CC9-67B2-53E4-74C7-ECE1E5D0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D28B-7A48-4469-B3A5-44E0E1C63241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4E84-6EC5-797C-00A1-3B0D365FE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8A9E-27E4-0090-67C5-C28F175B4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38A1-DFDD-478A-BDF9-3454CAAA42E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607AD-F318-6DC6-7EB2-C2C76C21C9A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17160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Sensitivity: General\External</a:t>
            </a:r>
          </a:p>
        </p:txBody>
      </p:sp>
    </p:spTree>
    <p:extLst>
      <p:ext uri="{BB962C8B-B14F-4D97-AF65-F5344CB8AC3E}">
        <p14:creationId xmlns:p14="http://schemas.microsoft.com/office/powerpoint/2010/main" val="28561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BZAxLn1TZlw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don.io/solutions/open-source-projects/c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latest/about/service-mesh/" TargetMode="External"/><Relationship Id="rId2" Type="http://schemas.openxmlformats.org/officeDocument/2006/relationships/hyperlink" Target="https://helm.sh/docs/intro/instal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E66A0-E8E2-7AF3-3B15-860DFDE94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866" y="2665558"/>
            <a:ext cx="9231410" cy="867432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MLOPS for cloud agnostic applications using Seldon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B14E3-9B1F-344C-182A-ED91441D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1133" y="5741054"/>
            <a:ext cx="2155636" cy="42843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I. Pavan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43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Demo – Installation and configuration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86"/>
            <a:ext cx="9882930" cy="4553067"/>
          </a:xfrm>
        </p:spPr>
        <p:txBody>
          <a:bodyPr>
            <a:normAutofit/>
          </a:bodyPr>
          <a:lstStyle/>
          <a:p>
            <a:r>
              <a:rPr lang="en-IN" sz="1400" b="1" i="0" dirty="0">
                <a:effectLst/>
                <a:latin typeface="Roboto" panose="02000000000000000000" pitchFamily="2" charset="0"/>
              </a:rPr>
              <a:t>Create Istio Gateway</a:t>
            </a:r>
          </a:p>
          <a:p>
            <a:pPr lvl="1"/>
            <a:r>
              <a:rPr lang="en-IN" sz="1000" i="0" dirty="0">
                <a:effectLst/>
                <a:latin typeface="Roboto" panose="02000000000000000000" pitchFamily="2" charset="0"/>
              </a:rPr>
              <a:t>Copy below gatewa</a:t>
            </a:r>
            <a:r>
              <a:rPr lang="en-IN" sz="1000" dirty="0">
                <a:latin typeface="Roboto" panose="02000000000000000000" pitchFamily="2" charset="0"/>
              </a:rPr>
              <a:t>y configuration </a:t>
            </a:r>
            <a:r>
              <a:rPr lang="en-IN" sz="1000" dirty="0" err="1">
                <a:latin typeface="Roboto" panose="02000000000000000000" pitchFamily="2" charset="0"/>
              </a:rPr>
              <a:t>yaml</a:t>
            </a:r>
            <a:r>
              <a:rPr lang="en-IN" sz="1000" dirty="0">
                <a:latin typeface="Roboto" panose="02000000000000000000" pitchFamily="2" charset="0"/>
              </a:rPr>
              <a:t> to a file </a:t>
            </a:r>
            <a:r>
              <a:rPr lang="en-IN" sz="1000" dirty="0" err="1">
                <a:latin typeface="Roboto" panose="02000000000000000000" pitchFamily="2" charset="0"/>
              </a:rPr>
              <a:t>istiogatweay.yaml</a:t>
            </a:r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endParaRPr lang="en-IN" sz="1000" dirty="0">
              <a:latin typeface="Roboto" panose="02000000000000000000" pitchFamily="2" charset="0"/>
            </a:endParaRPr>
          </a:p>
          <a:p>
            <a:pPr lvl="1"/>
            <a:endParaRPr lang="en-IN" sz="1000" i="0" dirty="0"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IN" sz="1000" dirty="0"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IN" sz="100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sz="1000" dirty="0">
                <a:latin typeface="Roboto" panose="02000000000000000000" pitchFamily="2" charset="0"/>
              </a:rPr>
              <a:t>Following command will create the ingress gateway : </a:t>
            </a:r>
            <a:r>
              <a:rPr lang="en-IN" sz="1000" i="1" dirty="0">
                <a:latin typeface="Roboto" panose="02000000000000000000" pitchFamily="2" charset="0"/>
              </a:rPr>
              <a:t>$ </a:t>
            </a:r>
            <a:r>
              <a:rPr lang="en-IN" sz="1000" i="1" dirty="0" err="1">
                <a:latin typeface="Roboto" panose="02000000000000000000" pitchFamily="2" charset="0"/>
              </a:rPr>
              <a:t>kubectl</a:t>
            </a:r>
            <a:r>
              <a:rPr lang="en-IN" sz="1000" i="1" dirty="0">
                <a:latin typeface="Roboto" panose="02000000000000000000" pitchFamily="2" charset="0"/>
              </a:rPr>
              <a:t> apply –f </a:t>
            </a:r>
            <a:r>
              <a:rPr lang="en-IN" sz="1000" i="1" dirty="0" err="1">
                <a:latin typeface="Roboto" panose="02000000000000000000" pitchFamily="2" charset="0"/>
              </a:rPr>
              <a:t>istiogateway.yaml</a:t>
            </a:r>
            <a:endParaRPr lang="en-IN" sz="1000" i="1" dirty="0">
              <a:latin typeface="Roboto" panose="02000000000000000000" pitchFamily="2" charset="0"/>
            </a:endParaRPr>
          </a:p>
          <a:p>
            <a:pPr lvl="1"/>
            <a:endParaRPr lang="en-IN" sz="1000" b="1" i="0" dirty="0">
              <a:effectLst/>
              <a:latin typeface="Roboto" panose="02000000000000000000" pitchFamily="2" charset="0"/>
            </a:endParaRPr>
          </a:p>
          <a:p>
            <a:pPr marL="1371600" lvl="3" indent="0">
              <a:buNone/>
            </a:pPr>
            <a:r>
              <a:rPr lang="en-US" sz="1000" dirty="0">
                <a:latin typeface="Roboto" panose="02000000000000000000" pitchFamily="2" charset="0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1FB1E1-5C18-8BF1-BE8D-774746CB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31" y="2280243"/>
            <a:ext cx="4246759" cy="29806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7831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Demo – Installation and configuration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05"/>
            <a:ext cx="9882930" cy="1751144"/>
          </a:xfrm>
        </p:spPr>
        <p:txBody>
          <a:bodyPr>
            <a:normAutofit fontScale="92500" lnSpcReduction="10000"/>
          </a:bodyPr>
          <a:lstStyle/>
          <a:p>
            <a:r>
              <a:rPr lang="en-IN" sz="1400" b="1" i="0" dirty="0">
                <a:effectLst/>
                <a:latin typeface="Roboto" panose="02000000000000000000" pitchFamily="2" charset="0"/>
              </a:rPr>
              <a:t>Install </a:t>
            </a:r>
            <a:r>
              <a:rPr lang="en-IN" sz="1400" b="1" i="0" dirty="0" err="1">
                <a:effectLst/>
                <a:latin typeface="Roboto" panose="02000000000000000000" pitchFamily="2" charset="0"/>
              </a:rPr>
              <a:t>seldon</a:t>
            </a:r>
            <a:r>
              <a:rPr lang="en-IN" sz="1400" b="1" i="0" dirty="0">
                <a:effectLst/>
                <a:latin typeface="Roboto" panose="02000000000000000000" pitchFamily="2" charset="0"/>
              </a:rPr>
              <a:t> core</a:t>
            </a:r>
          </a:p>
          <a:p>
            <a:pPr lvl="1"/>
            <a:r>
              <a:rPr lang="en-US" altLang="en-US" sz="1000" dirty="0">
                <a:solidFill>
                  <a:srgbClr val="37474F"/>
                </a:solidFill>
                <a:latin typeface="Roboto Mono" panose="00000009000000000000" pitchFamily="49" charset="0"/>
              </a:rPr>
              <a:t>Create a namespace</a:t>
            </a:r>
          </a:p>
          <a:p>
            <a:pPr lvl="2"/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$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kubectl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namespace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seldon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-system  (First create a namespace)</a:t>
            </a:r>
          </a:p>
          <a:p>
            <a:pPr lvl="2"/>
            <a:endParaRPr lang="en-IN" sz="1000" i="1" dirty="0">
              <a:latin typeface="Roboto" panose="02000000000000000000" pitchFamily="2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37474F"/>
                </a:solidFill>
                <a:latin typeface="Roboto Mono" panose="00000009000000000000" pitchFamily="49" charset="0"/>
              </a:rPr>
              <a:t>Install </a:t>
            </a:r>
            <a:r>
              <a:rPr lang="en-US" altLang="en-US" sz="1000" dirty="0" err="1">
                <a:solidFill>
                  <a:srgbClr val="37474F"/>
                </a:solidFill>
                <a:latin typeface="Roboto Mono" panose="00000009000000000000" pitchFamily="49" charset="0"/>
              </a:rPr>
              <a:t>seldon</a:t>
            </a:r>
            <a:r>
              <a:rPr lang="en-US" altLang="en-US" sz="1000" dirty="0">
                <a:solidFill>
                  <a:srgbClr val="37474F"/>
                </a:solidFill>
                <a:latin typeface="Roboto Mono" panose="00000009000000000000" pitchFamily="49" charset="0"/>
              </a:rPr>
              <a:t> using helm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$ helm install </a:t>
            </a:r>
            <a:r>
              <a:rPr lang="en-US" altLang="en-US" sz="600" dirty="0" err="1">
                <a:solidFill>
                  <a:srgbClr val="37474F"/>
                </a:solidFill>
                <a:latin typeface="Roboto Mono" panose="00000009000000000000" pitchFamily="49" charset="0"/>
              </a:rPr>
              <a:t>seldon</a:t>
            </a:r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-core </a:t>
            </a:r>
            <a:r>
              <a:rPr lang="en-US" altLang="en-US" sz="600" dirty="0" err="1">
                <a:solidFill>
                  <a:srgbClr val="37474F"/>
                </a:solidFill>
                <a:latin typeface="Roboto Mono" panose="00000009000000000000" pitchFamily="49" charset="0"/>
              </a:rPr>
              <a:t>seldon</a:t>
            </a:r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-core-operator --repo https://storage.googleapis.com/seldon-charts --set </a:t>
            </a:r>
            <a:r>
              <a:rPr lang="en-US" altLang="en-US" sz="600" dirty="0" err="1">
                <a:solidFill>
                  <a:srgbClr val="37474F"/>
                </a:solidFill>
                <a:latin typeface="Roboto Mono" panose="00000009000000000000" pitchFamily="49" charset="0"/>
              </a:rPr>
              <a:t>usageMetrics.enabled</a:t>
            </a:r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= true --set </a:t>
            </a:r>
            <a:r>
              <a:rPr lang="en-US" altLang="en-US" sz="600" dirty="0" err="1">
                <a:solidFill>
                  <a:srgbClr val="37474F"/>
                </a:solidFill>
                <a:latin typeface="Roboto Mono" panose="00000009000000000000" pitchFamily="49" charset="0"/>
              </a:rPr>
              <a:t>istio.enabled</a:t>
            </a:r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= true --namespace </a:t>
            </a:r>
            <a:r>
              <a:rPr lang="en-US" altLang="en-US" sz="600" dirty="0" err="1">
                <a:solidFill>
                  <a:srgbClr val="37474F"/>
                </a:solidFill>
                <a:latin typeface="Roboto Mono" panose="00000009000000000000" pitchFamily="49" charset="0"/>
              </a:rPr>
              <a:t>seldon</a:t>
            </a:r>
            <a:r>
              <a:rPr lang="en-US" altLang="en-US" sz="600" dirty="0">
                <a:solidFill>
                  <a:srgbClr val="37474F"/>
                </a:solidFill>
                <a:latin typeface="Roboto Mono" panose="00000009000000000000" pitchFamily="49" charset="0"/>
              </a:rPr>
              <a:t>-system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37474F"/>
                </a:solidFill>
                <a:latin typeface="Roboto Mono" panose="00000009000000000000" pitchFamily="49" charset="0"/>
              </a:rPr>
              <a:t>Check </a:t>
            </a:r>
            <a:r>
              <a:rPr lang="en-US" altLang="en-US" sz="1000" dirty="0" err="1">
                <a:solidFill>
                  <a:srgbClr val="37474F"/>
                </a:solidFill>
                <a:latin typeface="Roboto Mono" panose="00000009000000000000" pitchFamily="49" charset="0"/>
              </a:rPr>
              <a:t>seldon</a:t>
            </a:r>
            <a:r>
              <a:rPr lang="en-US" altLang="en-US" sz="1000" dirty="0">
                <a:solidFill>
                  <a:srgbClr val="37474F"/>
                </a:solidFill>
                <a:latin typeface="Roboto Mono" panose="00000009000000000000" pitchFamily="49" charset="0"/>
              </a:rPr>
              <a:t> running status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kubectl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get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pods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seldon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-system</a:t>
            </a:r>
            <a:endParaRPr lang="en-US" altLang="en-US" sz="6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lvl="1"/>
            <a:endParaRPr lang="en-IN" sz="1000" b="1" i="0" dirty="0">
              <a:effectLst/>
              <a:latin typeface="Roboto" panose="02000000000000000000" pitchFamily="2" charset="0"/>
            </a:endParaRPr>
          </a:p>
          <a:p>
            <a:pPr marL="1371600" lvl="3" indent="0">
              <a:buNone/>
            </a:pPr>
            <a:r>
              <a:rPr lang="en-US" sz="1000" dirty="0">
                <a:latin typeface="Roboto" panose="02000000000000000000" pitchFamily="2" charset="0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 – Generate Ingress URL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783"/>
            <a:ext cx="9882930" cy="1751144"/>
          </a:xfrm>
        </p:spPr>
        <p:txBody>
          <a:bodyPr>
            <a:normAutofit/>
          </a:bodyPr>
          <a:lstStyle/>
          <a:p>
            <a:r>
              <a:rPr lang="en-IN" sz="1400" i="0" dirty="0">
                <a:effectLst/>
                <a:latin typeface="Roboto" panose="02000000000000000000" pitchFamily="2" charset="0"/>
              </a:rPr>
              <a:t>Get cluster IP and port from the service </a:t>
            </a:r>
            <a:r>
              <a:rPr lang="en-IN" sz="1400" i="0" dirty="0" err="1">
                <a:effectLst/>
                <a:latin typeface="Roboto" panose="02000000000000000000" pitchFamily="2" charset="0"/>
              </a:rPr>
              <a:t>isio</a:t>
            </a:r>
            <a:endParaRPr lang="en-IN" sz="140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sz="1000" dirty="0">
                <a:latin typeface="Roboto" panose="02000000000000000000" pitchFamily="2" charset="0"/>
              </a:rPr>
              <a:t>$ 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export INGRESS_HOST=$(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kubectl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 -n 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istio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-system get service 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istio-ingressgateway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 -o 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jsonpath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='{.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status.loadBalancer.ingress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[0].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ip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}’)</a:t>
            </a:r>
          </a:p>
          <a:p>
            <a:pPr lvl="1"/>
            <a:r>
              <a:rPr lang="en-IN" sz="1000" i="0" dirty="0">
                <a:effectLst/>
                <a:latin typeface="Roboto" panose="02000000000000000000" pitchFamily="2" charset="0"/>
              </a:rPr>
              <a:t>$ export INGRESS_PORT=$(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kubectl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 -n 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istio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-system get service 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istio-ingressgateway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 -o 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jsonpath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='{.</a:t>
            </a:r>
            <a:r>
              <a:rPr lang="en-IN" sz="1000" i="0" dirty="0" err="1">
                <a:effectLst/>
                <a:latin typeface="Roboto" panose="02000000000000000000" pitchFamily="2" charset="0"/>
              </a:rPr>
              <a:t>spec.ports</a:t>
            </a:r>
            <a:r>
              <a:rPr lang="en-IN" sz="1000" i="0" dirty="0">
                <a:effectLst/>
                <a:latin typeface="Roboto" panose="02000000000000000000" pitchFamily="2" charset="0"/>
              </a:rPr>
              <a:t>[?(@.name=="http2")].port}’)</a:t>
            </a:r>
          </a:p>
          <a:p>
            <a:pPr lvl="1"/>
            <a:r>
              <a:rPr lang="en-IN" sz="1000" i="0" dirty="0">
                <a:effectLst/>
                <a:latin typeface="Roboto" panose="02000000000000000000" pitchFamily="2" charset="0"/>
              </a:rPr>
              <a:t>$ export INGRESS_URL=$INGRESS_HOST:$INGRESS_PORT</a:t>
            </a:r>
          </a:p>
          <a:p>
            <a:pPr lvl="1"/>
            <a:r>
              <a:rPr lang="en-IN" sz="1000" i="0" dirty="0">
                <a:effectLst/>
                <a:latin typeface="Roboto" panose="02000000000000000000" pitchFamily="2" charset="0"/>
              </a:rPr>
              <a:t>$echo $INGRESS_URL</a:t>
            </a:r>
          </a:p>
          <a:p>
            <a:pPr lvl="1"/>
            <a:r>
              <a:rPr lang="en-IN" sz="1000" dirty="0">
                <a:solidFill>
                  <a:srgbClr val="37474F"/>
                </a:solidFill>
                <a:latin typeface="Roboto" panose="02000000000000000000" pitchFamily="2" charset="0"/>
              </a:rPr>
              <a:t>$INGRESS_URL is the public address to access the models in the cluster</a:t>
            </a:r>
            <a:endParaRPr lang="en-IN" sz="900" dirty="0">
              <a:solidFill>
                <a:srgbClr val="37474F"/>
              </a:solidFill>
              <a:latin typeface="Roboto Mono" panose="00000009000000000000" pitchFamily="49" charset="0"/>
            </a:endParaRPr>
          </a:p>
          <a:p>
            <a:pPr marL="1371600" lvl="3" indent="0">
              <a:buNone/>
            </a:pPr>
            <a:r>
              <a:rPr lang="en-US" sz="1000" dirty="0">
                <a:latin typeface="Roboto" panose="02000000000000000000" pitchFamily="2" charset="0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232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776" y="290155"/>
            <a:ext cx="8412332" cy="886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 – Deploy models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782"/>
            <a:ext cx="9882930" cy="3671800"/>
          </a:xfrm>
        </p:spPr>
        <p:txBody>
          <a:bodyPr>
            <a:normAutofit fontScale="55000" lnSpcReduction="20000"/>
          </a:bodyPr>
          <a:lstStyle/>
          <a:p>
            <a:r>
              <a:rPr lang="en-IN" sz="1400" i="0" dirty="0">
                <a:effectLst/>
                <a:latin typeface="Roboto" panose="02000000000000000000" pitchFamily="2" charset="0"/>
              </a:rPr>
              <a:t>Create a namespace for </a:t>
            </a:r>
            <a:r>
              <a:rPr lang="en-IN" sz="1400" i="0" dirty="0" err="1">
                <a:effectLst/>
                <a:latin typeface="Roboto" panose="02000000000000000000" pitchFamily="2" charset="0"/>
              </a:rPr>
              <a:t>seldon</a:t>
            </a:r>
            <a:r>
              <a:rPr lang="en-IN" sz="1400" i="0" dirty="0">
                <a:effectLst/>
                <a:latin typeface="Roboto" panose="02000000000000000000" pitchFamily="2" charset="0"/>
              </a:rPr>
              <a:t> deployment</a:t>
            </a:r>
          </a:p>
          <a:p>
            <a:pPr lvl="1"/>
            <a:r>
              <a:rPr lang="en-IN" sz="1600" i="1" dirty="0">
                <a:latin typeface="Roboto" panose="02000000000000000000" pitchFamily="2" charset="0"/>
              </a:rPr>
              <a:t>$ </a:t>
            </a:r>
            <a:r>
              <a:rPr lang="en-IN" sz="1600" i="1" dirty="0" err="1">
                <a:effectLst/>
                <a:latin typeface="Roboto" panose="02000000000000000000" pitchFamily="2" charset="0"/>
              </a:rPr>
              <a:t>Kubectl</a:t>
            </a:r>
            <a:r>
              <a:rPr lang="en-IN" sz="1600" i="1" dirty="0">
                <a:effectLst/>
                <a:latin typeface="Roboto" panose="02000000000000000000" pitchFamily="2" charset="0"/>
              </a:rPr>
              <a:t> create </a:t>
            </a:r>
            <a:r>
              <a:rPr lang="en-IN" sz="1600" i="1" dirty="0" err="1">
                <a:effectLst/>
                <a:latin typeface="Roboto" panose="02000000000000000000" pitchFamily="2" charset="0"/>
              </a:rPr>
              <a:t>naespace</a:t>
            </a:r>
            <a:r>
              <a:rPr lang="en-IN" sz="1600" i="1" dirty="0">
                <a:effectLst/>
                <a:latin typeface="Roboto" panose="02000000000000000000" pitchFamily="2" charset="0"/>
              </a:rPr>
              <a:t> </a:t>
            </a:r>
            <a:r>
              <a:rPr lang="en-IN" sz="1600" i="1" dirty="0" err="1">
                <a:effectLst/>
                <a:latin typeface="Roboto" panose="02000000000000000000" pitchFamily="2" charset="0"/>
              </a:rPr>
              <a:t>seldon</a:t>
            </a:r>
            <a:endParaRPr lang="en-IN" sz="1600" i="1" dirty="0"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IN" sz="1600" i="1" dirty="0">
              <a:effectLst/>
              <a:latin typeface="Roboto" panose="02000000000000000000" pitchFamily="2" charset="0"/>
            </a:endParaRPr>
          </a:p>
          <a:p>
            <a:r>
              <a:rPr lang="en-IN" sz="1400" i="0" dirty="0">
                <a:effectLst/>
                <a:latin typeface="Roboto" panose="02000000000000000000" pitchFamily="2" charset="0"/>
              </a:rPr>
              <a:t>Create a </a:t>
            </a:r>
            <a:r>
              <a:rPr lang="en-IN" sz="1400" i="0" dirty="0" err="1">
                <a:effectLst/>
                <a:latin typeface="Roboto" panose="02000000000000000000" pitchFamily="2" charset="0"/>
              </a:rPr>
              <a:t>seldo</a:t>
            </a:r>
            <a:r>
              <a:rPr lang="en-IN" sz="1400" dirty="0" err="1">
                <a:latin typeface="Roboto" panose="02000000000000000000" pitchFamily="2" charset="0"/>
              </a:rPr>
              <a:t>n</a:t>
            </a:r>
            <a:r>
              <a:rPr lang="en-IN" sz="1400" dirty="0">
                <a:latin typeface="Roboto" panose="02000000000000000000" pitchFamily="2" charset="0"/>
              </a:rPr>
              <a:t> deployment configuration </a:t>
            </a:r>
            <a:r>
              <a:rPr lang="en-IN" sz="1400" dirty="0" err="1">
                <a:latin typeface="Roboto" panose="02000000000000000000" pitchFamily="2" charset="0"/>
              </a:rPr>
              <a:t>yaml</a:t>
            </a:r>
            <a:r>
              <a:rPr lang="en-IN" sz="1400" dirty="0">
                <a:latin typeface="Roboto" panose="02000000000000000000" pitchFamily="2" charset="0"/>
              </a:rPr>
              <a:t> file. Let’s name it </a:t>
            </a:r>
            <a:r>
              <a:rPr lang="en-IN" sz="1400" dirty="0" err="1">
                <a:latin typeface="Roboto" panose="02000000000000000000" pitchFamily="2" charset="0"/>
              </a:rPr>
              <a:t>seldondeployment.yaml</a:t>
            </a:r>
            <a:endParaRPr lang="en-IN" sz="1400" dirty="0">
              <a:latin typeface="Roboto" panose="02000000000000000000" pitchFamily="2" charset="0"/>
            </a:endParaRPr>
          </a:p>
          <a:p>
            <a:endParaRPr lang="en-IN" sz="1400" i="0" dirty="0">
              <a:effectLst/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i="0" dirty="0">
              <a:effectLst/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i="0" dirty="0">
              <a:effectLst/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i="0" dirty="0">
              <a:effectLst/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endParaRPr lang="en-IN" sz="1400" dirty="0">
              <a:latin typeface="Roboto" panose="02000000000000000000" pitchFamily="2" charset="0"/>
            </a:endParaRPr>
          </a:p>
          <a:p>
            <a:r>
              <a:rPr lang="en-IN" sz="1400" i="0" dirty="0">
                <a:effectLst/>
                <a:latin typeface="Roboto" panose="02000000000000000000" pitchFamily="2" charset="0"/>
              </a:rPr>
              <a:t>Deploy the </a:t>
            </a:r>
            <a:r>
              <a:rPr lang="en-IN" sz="1400" i="0" dirty="0" err="1">
                <a:effectLst/>
                <a:latin typeface="Roboto" panose="02000000000000000000" pitchFamily="2" charset="0"/>
              </a:rPr>
              <a:t>yaml</a:t>
            </a:r>
            <a:r>
              <a:rPr lang="en-IN" sz="1400" i="0" dirty="0">
                <a:effectLst/>
                <a:latin typeface="Roboto" panose="02000000000000000000" pitchFamily="2" charset="0"/>
              </a:rPr>
              <a:t> “</a:t>
            </a:r>
            <a:r>
              <a:rPr lang="en-IN" sz="1400" i="0" dirty="0" err="1">
                <a:effectLst/>
                <a:latin typeface="Roboto" panose="02000000000000000000" pitchFamily="2" charset="0"/>
              </a:rPr>
              <a:t>seldondeployment.yaml</a:t>
            </a:r>
            <a:r>
              <a:rPr lang="en-IN" sz="1400" i="0" dirty="0">
                <a:effectLst/>
                <a:latin typeface="Roboto" panose="02000000000000000000" pitchFamily="2" charset="0"/>
              </a:rPr>
              <a:t>” using </a:t>
            </a:r>
            <a:r>
              <a:rPr lang="en-IN" sz="1400" i="0" dirty="0" err="1">
                <a:effectLst/>
                <a:latin typeface="Roboto" panose="02000000000000000000" pitchFamily="2" charset="0"/>
              </a:rPr>
              <a:t>kubectl</a:t>
            </a:r>
            <a:endParaRPr lang="en-IN" sz="1400" i="0" dirty="0">
              <a:effectLst/>
              <a:latin typeface="Roboto" panose="02000000000000000000" pitchFamily="2" charset="0"/>
            </a:endParaRPr>
          </a:p>
          <a:p>
            <a:pPr lvl="1"/>
            <a:r>
              <a:rPr lang="en-IN" sz="1600" i="1" dirty="0">
                <a:latin typeface="Roboto" panose="02000000000000000000" pitchFamily="2" charset="0"/>
              </a:rPr>
              <a:t>$ </a:t>
            </a:r>
            <a:r>
              <a:rPr lang="en-IN" sz="1600" i="1" dirty="0" err="1">
                <a:latin typeface="Roboto" panose="02000000000000000000" pitchFamily="2" charset="0"/>
              </a:rPr>
              <a:t>kubectl</a:t>
            </a:r>
            <a:r>
              <a:rPr lang="en-IN" sz="1600" i="1" dirty="0">
                <a:latin typeface="Roboto" panose="02000000000000000000" pitchFamily="2" charset="0"/>
              </a:rPr>
              <a:t> apply –f </a:t>
            </a:r>
            <a:r>
              <a:rPr lang="en-IN" sz="1600" i="1" dirty="0" err="1">
                <a:latin typeface="Roboto" panose="02000000000000000000" pitchFamily="2" charset="0"/>
              </a:rPr>
              <a:t>seldondeployment.yaml</a:t>
            </a:r>
            <a:endParaRPr lang="en-IN" sz="1600" i="1" dirty="0">
              <a:latin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7760E6-1F7C-85E9-617E-D2418D20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2065916"/>
            <a:ext cx="3547417" cy="224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 – Sending </a:t>
            </a:r>
            <a:r>
              <a:rPr lang="en-US" dirty="0" err="1"/>
              <a:t>api</a:t>
            </a:r>
            <a:r>
              <a:rPr lang="en-US" dirty="0"/>
              <a:t> requests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782"/>
            <a:ext cx="9882930" cy="1868590"/>
          </a:xfrm>
        </p:spPr>
        <p:txBody>
          <a:bodyPr>
            <a:normAutofit/>
          </a:bodyPr>
          <a:lstStyle/>
          <a:p>
            <a:r>
              <a:rPr lang="en-IN" sz="1400" i="0" dirty="0">
                <a:effectLst/>
                <a:latin typeface="Roboto" panose="02000000000000000000" pitchFamily="2" charset="0"/>
              </a:rPr>
              <a:t>Send request using curl command</a:t>
            </a:r>
          </a:p>
          <a:p>
            <a:pPr lvl="1"/>
            <a:r>
              <a:rPr lang="en-IN" sz="1000" i="1" dirty="0">
                <a:latin typeface="Roboto" panose="02000000000000000000" pitchFamily="2" charset="0"/>
              </a:rPr>
              <a:t>$ curl -X POST http://34.93.200.81:80/seldon/seldon/iris-model/api/v1.0/predictions     -H 'Content-Type: application/</a:t>
            </a:r>
            <a:r>
              <a:rPr lang="en-IN" sz="1000" i="1" dirty="0" err="1">
                <a:latin typeface="Roboto" panose="02000000000000000000" pitchFamily="2" charset="0"/>
              </a:rPr>
              <a:t>json</a:t>
            </a:r>
            <a:r>
              <a:rPr lang="en-IN" sz="1000" i="1" dirty="0">
                <a:latin typeface="Roboto" panose="02000000000000000000" pitchFamily="2" charset="0"/>
              </a:rPr>
              <a:t>'     -d '{ "data": { "</a:t>
            </a:r>
            <a:r>
              <a:rPr lang="en-IN" sz="1000" i="1" dirty="0" err="1">
                <a:latin typeface="Roboto" panose="02000000000000000000" pitchFamily="2" charset="0"/>
              </a:rPr>
              <a:t>ndarray</a:t>
            </a:r>
            <a:r>
              <a:rPr lang="en-IN" sz="1000" i="1" dirty="0">
                <a:latin typeface="Roboto" panose="02000000000000000000" pitchFamily="2" charset="0"/>
              </a:rPr>
              <a:t>": [[1,2,3,4]] } }’</a:t>
            </a:r>
            <a:endParaRPr lang="en-IN" sz="1000" i="1" dirty="0"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endParaRPr lang="en-IN" sz="1600" i="1" dirty="0">
              <a:effectLst/>
              <a:latin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IN" sz="1600" i="1" dirty="0">
                <a:latin typeface="Roboto" panose="02000000000000000000" pitchFamily="2" charset="0"/>
              </a:rPr>
              <a:t>And output is</a:t>
            </a:r>
          </a:p>
          <a:p>
            <a:pPr marL="457200" lvl="1" indent="0">
              <a:buNone/>
            </a:pPr>
            <a:r>
              <a:rPr lang="en-IN" sz="1000" i="1" dirty="0">
                <a:latin typeface="Roboto" panose="02000000000000000000" pitchFamily="2" charset="0"/>
              </a:rPr>
              <a:t>"data":{"names":["t:0","t:1","t:2"],"</a:t>
            </a:r>
            <a:r>
              <a:rPr lang="en-IN" sz="1000" i="1" dirty="0" err="1">
                <a:latin typeface="Roboto" panose="02000000000000000000" pitchFamily="2" charset="0"/>
              </a:rPr>
              <a:t>ndarray</a:t>
            </a:r>
            <a:r>
              <a:rPr lang="en-IN" sz="1000" i="1" dirty="0">
                <a:latin typeface="Roboto" panose="02000000000000000000" pitchFamily="2" charset="0"/>
              </a:rPr>
              <a:t>":[[0.0006985194531162835,0.00366803903943666,0.995633441507447]]},"meta":{"</a:t>
            </a:r>
            <a:r>
              <a:rPr lang="en-IN" sz="1000" i="1" dirty="0" err="1">
                <a:latin typeface="Roboto" panose="02000000000000000000" pitchFamily="2" charset="0"/>
              </a:rPr>
              <a:t>requestPath</a:t>
            </a:r>
            <a:r>
              <a:rPr lang="en-IN" sz="1000" i="1" dirty="0">
                <a:latin typeface="Roboto" panose="02000000000000000000" pitchFamily="2" charset="0"/>
              </a:rPr>
              <a:t>":{"classifier":"</a:t>
            </a:r>
            <a:r>
              <a:rPr lang="en-IN" sz="1000" i="1" dirty="0" err="1">
                <a:latin typeface="Roboto" panose="02000000000000000000" pitchFamily="2" charset="0"/>
              </a:rPr>
              <a:t>seldonio</a:t>
            </a:r>
            <a:r>
              <a:rPr lang="en-IN" sz="1000" i="1" dirty="0">
                <a:latin typeface="Roboto" panose="02000000000000000000" pitchFamily="2" charset="0"/>
              </a:rPr>
              <a:t>/sklearnserver:1.16.0"}}}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Content Placeholder 10" descr="A picture containing diagram, sketch, technical drawing, plan&#10;&#10;Description automatically generated">
            <a:extLst>
              <a:ext uri="{FF2B5EF4-FFF2-40B4-BE49-F238E27FC236}">
                <a16:creationId xmlns:a16="http://schemas.microsoft.com/office/drawing/2014/main" id="{2EBD05C9-029D-BC86-D711-35320C8A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482571"/>
            <a:ext cx="10877550" cy="5010304"/>
          </a:xfrm>
          <a:solidFill>
            <a:schemeClr val="accent1">
              <a:lumMod val="75000"/>
            </a:schemeClr>
          </a:solidFill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15080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709" y="383598"/>
            <a:ext cx="2690091" cy="886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782"/>
            <a:ext cx="9882930" cy="1868590"/>
          </a:xfrm>
        </p:spPr>
        <p:txBody>
          <a:bodyPr>
            <a:normAutofit/>
          </a:bodyPr>
          <a:lstStyle/>
          <a:p>
            <a:r>
              <a:rPr lang="en-IN" sz="1400" i="0" dirty="0">
                <a:effectLst/>
                <a:latin typeface="Roboto" panose="02000000000000000000" pitchFamily="2" charset="0"/>
              </a:rPr>
              <a:t>Seldon core </a:t>
            </a:r>
            <a:r>
              <a:rPr lang="en-IN" sz="1400" dirty="0">
                <a:latin typeface="Roboto" panose="02000000000000000000" pitchFamily="2" charset="0"/>
              </a:rPr>
              <a:t>doesn’t have vendor </a:t>
            </a:r>
            <a:r>
              <a:rPr lang="en-IN" sz="1400" dirty="0" err="1">
                <a:latin typeface="Roboto" panose="02000000000000000000" pitchFamily="2" charset="0"/>
              </a:rPr>
              <a:t>lockin</a:t>
            </a:r>
            <a:r>
              <a:rPr lang="en-IN" sz="1400" dirty="0">
                <a:latin typeface="Roboto" panose="02000000000000000000" pitchFamily="2" charset="0"/>
              </a:rPr>
              <a:t>. </a:t>
            </a:r>
          </a:p>
          <a:p>
            <a:r>
              <a:rPr lang="en-IN" sz="1400" i="1" dirty="0">
                <a:latin typeface="Roboto" panose="02000000000000000000" pitchFamily="2" charset="0"/>
              </a:rPr>
              <a:t>It provides out of the box </a:t>
            </a:r>
            <a:r>
              <a:rPr lang="en-IN" sz="1400" i="1" dirty="0" err="1">
                <a:latin typeface="Roboto" panose="02000000000000000000" pitchFamily="2" charset="0"/>
              </a:rPr>
              <a:t>inferance</a:t>
            </a:r>
            <a:r>
              <a:rPr lang="en-IN" sz="1400" i="1" dirty="0">
                <a:latin typeface="Roboto" panose="02000000000000000000" pitchFamily="2" charset="0"/>
              </a:rPr>
              <a:t> servers for scikit learn, </a:t>
            </a:r>
            <a:r>
              <a:rPr lang="en-IN" sz="1400" i="1" dirty="0" err="1">
                <a:latin typeface="Roboto" panose="02000000000000000000" pitchFamily="2" charset="0"/>
              </a:rPr>
              <a:t>tensorflow</a:t>
            </a:r>
            <a:r>
              <a:rPr lang="en-IN" sz="1400" i="1" dirty="0">
                <a:latin typeface="Roboto" panose="02000000000000000000" pitchFamily="2" charset="0"/>
              </a:rPr>
              <a:t>, </a:t>
            </a:r>
            <a:r>
              <a:rPr lang="en-IN" sz="1400" i="1" dirty="0" err="1">
                <a:latin typeface="Roboto" panose="02000000000000000000" pitchFamily="2" charset="0"/>
              </a:rPr>
              <a:t>pytorch</a:t>
            </a:r>
            <a:endParaRPr lang="en-IN" sz="1400" i="1" dirty="0">
              <a:latin typeface="Roboto" panose="02000000000000000000" pitchFamily="2" charset="0"/>
            </a:endParaRPr>
          </a:p>
          <a:p>
            <a:r>
              <a:rPr lang="en-IN" sz="1400" i="1" dirty="0">
                <a:latin typeface="Roboto" panose="02000000000000000000" pitchFamily="2" charset="0"/>
              </a:rPr>
              <a:t>Easy to containerize ML models using prepacked inference servers (in example we used scikit learn)</a:t>
            </a:r>
          </a:p>
          <a:p>
            <a:r>
              <a:rPr lang="en-IN" sz="1400" i="1" dirty="0">
                <a:latin typeface="Roboto" panose="02000000000000000000" pitchFamily="2" charset="0"/>
              </a:rPr>
              <a:t>Out of the box endpoints using </a:t>
            </a:r>
            <a:r>
              <a:rPr lang="en-IN" sz="1400" i="1" dirty="0" err="1">
                <a:latin typeface="Roboto" panose="02000000000000000000" pitchFamily="2" charset="0"/>
              </a:rPr>
              <a:t>rpc</a:t>
            </a:r>
            <a:r>
              <a:rPr lang="en-IN" sz="1400" i="1" dirty="0">
                <a:latin typeface="Roboto" panose="02000000000000000000" pitchFamily="2" charset="0"/>
              </a:rPr>
              <a:t>, </a:t>
            </a:r>
            <a:r>
              <a:rPr lang="en-IN" sz="1400" i="1" dirty="0" err="1">
                <a:latin typeface="Roboto" panose="02000000000000000000" pitchFamily="2" charset="0"/>
              </a:rPr>
              <a:t>grpc</a:t>
            </a:r>
            <a:r>
              <a:rPr lang="en-IN" sz="1400" i="1" dirty="0">
                <a:latin typeface="Roboto" panose="02000000000000000000" pitchFamily="2" charset="0"/>
              </a:rPr>
              <a:t>, swagger, python client</a:t>
            </a:r>
          </a:p>
          <a:p>
            <a:r>
              <a:rPr lang="en-IN" sz="1400" i="1" dirty="0">
                <a:latin typeface="Roboto" panose="02000000000000000000" pitchFamily="2" charset="0"/>
              </a:rPr>
              <a:t>Provides customizable metrics with Prometheus, </a:t>
            </a:r>
            <a:r>
              <a:rPr lang="en-IN" sz="1400" i="1" dirty="0" err="1">
                <a:latin typeface="Roboto" panose="02000000000000000000" pitchFamily="2" charset="0"/>
              </a:rPr>
              <a:t>graffana</a:t>
            </a:r>
            <a:endParaRPr lang="en-IN" sz="1400" i="1" dirty="0">
              <a:latin typeface="Roboto" panose="02000000000000000000" pitchFamily="2" charset="0"/>
            </a:endParaRPr>
          </a:p>
          <a:p>
            <a:endParaRPr lang="en-IN" sz="1000" i="1" dirty="0">
              <a:latin typeface="Roboto" panose="0200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33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D5975CF-0E18-E249-67CB-D01E321E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Content Placeholder 12" descr="A pen and a piece of paper">
            <a:extLst>
              <a:ext uri="{FF2B5EF4-FFF2-40B4-BE49-F238E27FC236}">
                <a16:creationId xmlns:a16="http://schemas.microsoft.com/office/drawing/2014/main" id="{0C50EEDE-E126-D93E-9F51-DD12B5F9F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2871" y="1259511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823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0E30-FF32-2C67-7465-2F3169F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325"/>
            <a:ext cx="6947517" cy="25177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The objective of this presentation </a:t>
            </a:r>
          </a:p>
          <a:p>
            <a:r>
              <a:rPr lang="en-US" sz="2000" dirty="0"/>
              <a:t>Understand the need of MLOPS in cloud agnostic </a:t>
            </a:r>
          </a:p>
          <a:p>
            <a:r>
              <a:rPr lang="en-US" sz="2000" dirty="0"/>
              <a:t>Why </a:t>
            </a:r>
            <a:r>
              <a:rPr lang="en-US" sz="2000" dirty="0" err="1"/>
              <a:t>seldon</a:t>
            </a:r>
            <a:r>
              <a:rPr lang="en-US" sz="2000" dirty="0"/>
              <a:t>?</a:t>
            </a:r>
          </a:p>
          <a:p>
            <a:r>
              <a:rPr lang="en-US" sz="2000" dirty="0"/>
              <a:t>Seldon features</a:t>
            </a:r>
          </a:p>
          <a:p>
            <a:r>
              <a:rPr lang="en-US" sz="2000" dirty="0"/>
              <a:t>Seldon components</a:t>
            </a:r>
          </a:p>
          <a:p>
            <a:r>
              <a:rPr lang="en-US" sz="2000" dirty="0"/>
              <a:t>A typical MLOPS architecture using Seldon</a:t>
            </a:r>
          </a:p>
          <a:p>
            <a:r>
              <a:rPr lang="en-US" sz="2000" b="1" dirty="0"/>
              <a:t>Demo-</a:t>
            </a:r>
            <a:r>
              <a:rPr lang="en-US" sz="2000" dirty="0"/>
              <a:t> Deploying a scikit learn model on google cloud platform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85C67-A391-52DA-79A9-EF8E8962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116" y="1928118"/>
            <a:ext cx="2645684" cy="778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E6F7F-74C6-6855-62FA-7D192F22A471}"/>
              </a:ext>
            </a:extLst>
          </p:cNvPr>
          <p:cNvSpPr txBox="1"/>
          <p:nvPr/>
        </p:nvSpPr>
        <p:spPr>
          <a:xfrm>
            <a:off x="7603285" y="5877017"/>
            <a:ext cx="485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Seldon Core - OSS Model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agnostic MLOPS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0E30-FF32-2C67-7465-2F3169F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50"/>
            <a:ext cx="10791825" cy="8985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Cloud agnostic MLOPS is a framework that uses open-source tools to develop an MLOPS system while also providing a seamless ability to lift and shift between ML infra between different cloud environments.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169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seldon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0E30-FF32-2C67-7465-2F3169F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50"/>
            <a:ext cx="10791825" cy="2603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Seldon core is cloud agnostic leading open-source framework for easily and quickly deploying models at scale.</a:t>
            </a:r>
          </a:p>
          <a:p>
            <a:pPr marL="0" indent="0">
              <a:buNone/>
            </a:pPr>
            <a:r>
              <a:rPr lang="en-IN" sz="2000" dirty="0"/>
              <a:t>Main features</a:t>
            </a:r>
          </a:p>
          <a:p>
            <a:pPr marL="457200" indent="-457200">
              <a:buAutoNum type="arabicPeriod"/>
            </a:pPr>
            <a:r>
              <a:rPr lang="en-IN" sz="2000" dirty="0"/>
              <a:t>Run ML pipelines </a:t>
            </a:r>
            <a:r>
              <a:rPr lang="en-IN" sz="2000" dirty="0" err="1"/>
              <a:t>onprem</a:t>
            </a:r>
            <a:r>
              <a:rPr lang="en-IN" sz="2000" dirty="0"/>
              <a:t> or cloud</a:t>
            </a:r>
          </a:p>
          <a:p>
            <a:pPr marL="457200" indent="-457200">
              <a:buAutoNum type="arabicPeriod"/>
            </a:pPr>
            <a:r>
              <a:rPr lang="en-IN" sz="2000" dirty="0"/>
              <a:t>Supports monitoring and </a:t>
            </a:r>
            <a:r>
              <a:rPr lang="en-IN" sz="2000" dirty="0" err="1"/>
              <a:t>explainability</a:t>
            </a: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Optimize traffic flow</a:t>
            </a:r>
          </a:p>
          <a:p>
            <a:pPr marL="457200" indent="-457200">
              <a:buAutoNum type="arabicPeriod"/>
            </a:pPr>
            <a:r>
              <a:rPr lang="en-IN" sz="2000" dirty="0"/>
              <a:t>Host multiple models on a single server</a:t>
            </a:r>
          </a:p>
          <a:p>
            <a:pPr marL="4572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874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seldon</a:t>
            </a:r>
            <a:r>
              <a:rPr lang="en-US" dirty="0"/>
              <a:t>?(</a:t>
            </a:r>
            <a:r>
              <a:rPr lang="en-US" dirty="0" err="1"/>
              <a:t>contd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0E30-FF32-2C67-7465-2F3169F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50"/>
            <a:ext cx="10791825" cy="2048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Some other features </a:t>
            </a:r>
            <a:r>
              <a:rPr lang="en-US" sz="2000" dirty="0" err="1"/>
              <a:t>seldon</a:t>
            </a:r>
            <a:r>
              <a:rPr lang="en-US" sz="2000" dirty="0"/>
              <a:t> provides are</a:t>
            </a:r>
          </a:p>
          <a:p>
            <a:pPr marL="0" indent="0">
              <a:buNone/>
            </a:pPr>
            <a:r>
              <a:rPr lang="en-IN" sz="2000" dirty="0"/>
              <a:t>5.    Converts ML models into production REST/GRPC microservices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Handles scaling of thousands of production ML models </a:t>
            </a:r>
          </a:p>
          <a:p>
            <a:pPr marL="457200" indent="-457200">
              <a:buAutoNum type="arabicPeriod" startAt="6"/>
            </a:pPr>
            <a:r>
              <a:rPr lang="en-IN" sz="2000" dirty="0"/>
              <a:t>Provides advanced monitoring and logging metrics, explainers, outlier detectors, A/B tests, canaries and </a:t>
            </a:r>
            <a:r>
              <a:rPr lang="en-IN" sz="2000" b="1" dirty="0"/>
              <a:t>shadows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3534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Seldon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0E30-FF32-2C67-7465-2F3169F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50"/>
            <a:ext cx="10791825" cy="2603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Seldon core is the leading open-source framework for easily and quickly deploy models at scale.</a:t>
            </a:r>
          </a:p>
          <a:p>
            <a:pPr marL="0" indent="0">
              <a:buNone/>
            </a:pPr>
            <a:r>
              <a:rPr lang="en-IN" sz="2000" dirty="0"/>
              <a:t>Main features</a:t>
            </a:r>
          </a:p>
          <a:p>
            <a:pPr marL="457200" indent="-457200">
              <a:buAutoNum type="arabicPeriod"/>
            </a:pPr>
            <a:r>
              <a:rPr lang="en-IN" sz="2000" dirty="0"/>
              <a:t>Run ML pipelines on Prem or cloud</a:t>
            </a:r>
          </a:p>
          <a:p>
            <a:pPr marL="457200" indent="-457200">
              <a:buAutoNum type="arabicPeriod"/>
            </a:pPr>
            <a:r>
              <a:rPr lang="en-IN" sz="2000" dirty="0"/>
              <a:t>Supports monitoring and explain ability</a:t>
            </a:r>
          </a:p>
          <a:p>
            <a:pPr marL="457200" indent="-457200">
              <a:buAutoNum type="arabicPeriod"/>
            </a:pPr>
            <a:r>
              <a:rPr lang="en-IN" sz="2000" dirty="0"/>
              <a:t>Optimize traffic flow</a:t>
            </a:r>
          </a:p>
          <a:p>
            <a:pPr marL="457200" indent="-457200">
              <a:buAutoNum type="arabicPeriod"/>
            </a:pPr>
            <a:r>
              <a:rPr lang="en-IN" sz="2000" dirty="0"/>
              <a:t>Host multiple models on a single server</a:t>
            </a:r>
          </a:p>
          <a:p>
            <a:pPr marL="457200" indent="-457200"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385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Seldon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0E30-FF32-2C67-7465-2F3169F41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349"/>
            <a:ext cx="10791825" cy="23151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Following are minimum Seldon core components required for a ml deployment</a:t>
            </a:r>
          </a:p>
          <a:p>
            <a:r>
              <a:rPr lang="en-US" sz="1200" b="1" dirty="0">
                <a:solidFill>
                  <a:srgbClr val="4D5156"/>
                </a:solidFill>
                <a:latin typeface="arial" panose="020B0604020202020204" pitchFamily="34" charset="0"/>
              </a:rPr>
              <a:t>Kubernetes cluster</a:t>
            </a:r>
          </a:p>
          <a:p>
            <a:pPr lvl="1"/>
            <a:r>
              <a:rPr lang="en-US" sz="1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sz="1200" dirty="0">
                <a:solidFill>
                  <a:srgbClr val="4D5156"/>
                </a:solidFill>
                <a:latin typeface="arial" panose="020B0604020202020204" pitchFamily="34" charset="0"/>
              </a:rPr>
              <a:t>open-source container orchestration system for automating software deployment, scaling, and management.</a:t>
            </a:r>
          </a:p>
          <a:p>
            <a:r>
              <a:rPr lang="en-US" sz="1200" b="1" dirty="0">
                <a:solidFill>
                  <a:srgbClr val="4D5156"/>
                </a:solidFill>
                <a:latin typeface="arial" panose="020B0604020202020204" pitchFamily="34" charset="0"/>
              </a:rPr>
              <a:t>Seldon Core</a:t>
            </a:r>
          </a:p>
          <a:p>
            <a:pPr lvl="1"/>
            <a:r>
              <a:rPr lang="en-US" sz="1200" dirty="0">
                <a:solidFill>
                  <a:srgbClr val="4D5156"/>
                </a:solidFill>
                <a:latin typeface="arial" panose="020B0604020202020204" pitchFamily="34" charset="0"/>
              </a:rPr>
              <a:t>An open-source framework for easily and quickly deploying models</a:t>
            </a:r>
            <a:r>
              <a:rPr lang="en-US" sz="800" b="1" dirty="0">
                <a:solidFill>
                  <a:srgbClr val="4D5156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sz="1200" b="1" dirty="0">
                <a:solidFill>
                  <a:srgbClr val="4D5156"/>
                </a:solidFill>
                <a:latin typeface="arial" panose="020B0604020202020204" pitchFamily="34" charset="0"/>
              </a:rPr>
              <a:t>Helm</a:t>
            </a:r>
          </a:p>
          <a:p>
            <a:pPr lvl="1"/>
            <a:r>
              <a:rPr lang="en-US" sz="1200" dirty="0">
                <a:solidFill>
                  <a:srgbClr val="4D5156"/>
                </a:solidFill>
                <a:latin typeface="arial" panose="020B0604020202020204" pitchFamily="34" charset="0"/>
              </a:rPr>
              <a:t>A package manager for Kubernetes used for define, install, and upgrade complex Kubernetes application.</a:t>
            </a:r>
          </a:p>
          <a:p>
            <a:r>
              <a:rPr lang="en-US" sz="1200" b="1" dirty="0">
                <a:solidFill>
                  <a:srgbClr val="4D5156"/>
                </a:solidFill>
                <a:latin typeface="arial" panose="020B0604020202020204" pitchFamily="34" charset="0"/>
              </a:rPr>
              <a:t>Istio</a:t>
            </a:r>
          </a:p>
          <a:p>
            <a:pPr lvl="1"/>
            <a:r>
              <a:rPr lang="en-US" sz="1200" dirty="0">
                <a:solidFill>
                  <a:srgbClr val="4D5156"/>
                </a:solidFill>
                <a:latin typeface="arial" panose="020B0604020202020204" pitchFamily="34" charset="0"/>
              </a:rPr>
              <a:t>It is a service mesh that adds capabilities like security, observability, traffic splitting/management without adding them to actual service code. It handles routing communication between and across clusters. </a:t>
            </a:r>
          </a:p>
          <a:p>
            <a:pPr lvl="1"/>
            <a:endParaRPr lang="en-US" sz="12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97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Seldon Architecture on Google cloud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22F9B-9315-A080-1719-48C0500A09EE}"/>
              </a:ext>
            </a:extLst>
          </p:cNvPr>
          <p:cNvSpPr txBox="1"/>
          <p:nvPr/>
        </p:nvSpPr>
        <p:spPr>
          <a:xfrm>
            <a:off x="2947679" y="1650793"/>
            <a:ext cx="1489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cloud</a:t>
            </a:r>
            <a:endParaRPr lang="en-IN" sz="14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7F346E-F16B-24E4-70BF-266085A65AEC}"/>
              </a:ext>
            </a:extLst>
          </p:cNvPr>
          <p:cNvGrpSpPr/>
          <p:nvPr/>
        </p:nvGrpSpPr>
        <p:grpSpPr>
          <a:xfrm>
            <a:off x="3047999" y="1930507"/>
            <a:ext cx="5038725" cy="4165494"/>
            <a:chOff x="2095499" y="1730482"/>
            <a:chExt cx="5038725" cy="41654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52C9A5-675E-2F5A-30B7-9C20F87469C0}"/>
                </a:ext>
              </a:extLst>
            </p:cNvPr>
            <p:cNvSpPr/>
            <p:nvPr/>
          </p:nvSpPr>
          <p:spPr>
            <a:xfrm>
              <a:off x="2095499" y="1730482"/>
              <a:ext cx="5038725" cy="4165494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5E2A67-EC35-CF23-500E-C33BD3685617}"/>
                </a:ext>
              </a:extLst>
            </p:cNvPr>
            <p:cNvSpPr/>
            <p:nvPr/>
          </p:nvSpPr>
          <p:spPr>
            <a:xfrm>
              <a:off x="2607905" y="2055073"/>
              <a:ext cx="3730752" cy="13739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5E0E24-948F-A35F-7DDE-DF0B4BC3290B}"/>
                </a:ext>
              </a:extLst>
            </p:cNvPr>
            <p:cNvSpPr/>
            <p:nvPr/>
          </p:nvSpPr>
          <p:spPr>
            <a:xfrm>
              <a:off x="2740163" y="2545823"/>
              <a:ext cx="880635" cy="683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0EF58-F427-0CD3-5ADE-EA3830A2D795}"/>
                </a:ext>
              </a:extLst>
            </p:cNvPr>
            <p:cNvSpPr/>
            <p:nvPr/>
          </p:nvSpPr>
          <p:spPr>
            <a:xfrm>
              <a:off x="2870117" y="2642785"/>
              <a:ext cx="576205" cy="268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A</a:t>
              </a:r>
              <a:endParaRPr lang="en-IN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4AC34C-0AD6-330D-68F9-7971F6B32F88}"/>
                </a:ext>
              </a:extLst>
            </p:cNvPr>
            <p:cNvSpPr txBox="1"/>
            <p:nvPr/>
          </p:nvSpPr>
          <p:spPr>
            <a:xfrm>
              <a:off x="2694661" y="2340031"/>
              <a:ext cx="576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000" dirty="0"/>
                <a:t>Node 1</a:t>
              </a:r>
              <a:endParaRPr lang="en-IN" sz="10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8AEDD5-1E8F-5CF3-FA98-EDEA94193812}"/>
                </a:ext>
              </a:extLst>
            </p:cNvPr>
            <p:cNvSpPr/>
            <p:nvPr/>
          </p:nvSpPr>
          <p:spPr>
            <a:xfrm>
              <a:off x="5297566" y="2507494"/>
              <a:ext cx="798436" cy="7103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7AFB63-C61A-8697-4B03-23A471484FBC}"/>
                </a:ext>
              </a:extLst>
            </p:cNvPr>
            <p:cNvSpPr/>
            <p:nvPr/>
          </p:nvSpPr>
          <p:spPr>
            <a:xfrm>
              <a:off x="5376775" y="2644033"/>
              <a:ext cx="576205" cy="2668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Service B</a:t>
              </a:r>
              <a:endParaRPr lang="en-IN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480DCD-4308-6FB6-E980-1BA6196AEFD6}"/>
                </a:ext>
              </a:extLst>
            </p:cNvPr>
            <p:cNvSpPr txBox="1"/>
            <p:nvPr/>
          </p:nvSpPr>
          <p:spPr>
            <a:xfrm>
              <a:off x="5191187" y="2314782"/>
              <a:ext cx="576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000" dirty="0"/>
                <a:t>Node 2</a:t>
              </a:r>
              <a:endParaRPr lang="en-IN" sz="1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A8A97E-1DBE-0C00-38FF-60DAE6A64675}"/>
                </a:ext>
              </a:extLst>
            </p:cNvPr>
            <p:cNvSpPr/>
            <p:nvPr/>
          </p:nvSpPr>
          <p:spPr>
            <a:xfrm>
              <a:off x="4183138" y="4018954"/>
              <a:ext cx="1060703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Istio control plane</a:t>
              </a:r>
              <a:endParaRPr lang="en-IN" sz="800" dirty="0"/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CAF274A0-789B-3755-6247-D342D525F6D9}"/>
                </a:ext>
              </a:extLst>
            </p:cNvPr>
            <p:cNvCxnSpPr>
              <a:cxnSpLocks/>
              <a:stCxn id="15" idx="2"/>
              <a:endCxn id="21" idx="1"/>
            </p:cNvCxnSpPr>
            <p:nvPr/>
          </p:nvCxnSpPr>
          <p:spPr>
            <a:xfrm rot="16200000" flipH="1">
              <a:off x="3209875" y="3199580"/>
              <a:ext cx="943868" cy="1002657"/>
            </a:xfrm>
            <a:prstGeom prst="bentConnector2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4FB602B4-3E09-99AF-2669-3074E5E494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4990" y="3563971"/>
              <a:ext cx="1017271" cy="369625"/>
            </a:xfrm>
            <a:prstGeom prst="bentConnector3">
              <a:avLst>
                <a:gd name="adj1" fmla="val 99744"/>
              </a:avLst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69FF56-4552-44AC-03CB-9470610DF692}"/>
                </a:ext>
              </a:extLst>
            </p:cNvPr>
            <p:cNvSpPr/>
            <p:nvPr/>
          </p:nvSpPr>
          <p:spPr>
            <a:xfrm>
              <a:off x="3905741" y="4613191"/>
              <a:ext cx="1875762" cy="90315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8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13EDC9-C52B-EFCF-8192-1C0CD0DFB878}"/>
                </a:ext>
              </a:extLst>
            </p:cNvPr>
            <p:cNvSpPr txBox="1"/>
            <p:nvPr/>
          </p:nvSpPr>
          <p:spPr>
            <a:xfrm>
              <a:off x="2607903" y="2074674"/>
              <a:ext cx="1298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000" dirty="0"/>
                <a:t>Kubernetes cluster</a:t>
              </a:r>
              <a:endParaRPr lang="en-IN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89F16DE-071E-4CCF-E6EA-0545D3CFBF5A}"/>
                </a:ext>
              </a:extLst>
            </p:cNvPr>
            <p:cNvSpPr txBox="1"/>
            <p:nvPr/>
          </p:nvSpPr>
          <p:spPr>
            <a:xfrm>
              <a:off x="3875027" y="4632788"/>
              <a:ext cx="12982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sz="1000" dirty="0"/>
                <a:t>Virtual machine</a:t>
              </a:r>
              <a:endParaRPr lang="en-IN" sz="10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4F2C0A-D8D9-9742-E826-C1F8548277E0}"/>
                </a:ext>
              </a:extLst>
            </p:cNvPr>
            <p:cNvSpPr/>
            <p:nvPr/>
          </p:nvSpPr>
          <p:spPr>
            <a:xfrm>
              <a:off x="4457800" y="4973121"/>
              <a:ext cx="715498" cy="213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Seldon core</a:t>
              </a:r>
              <a:endParaRPr lang="en-IN" sz="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91DC0A6-6B97-4568-89F3-0EAB040C7A81}"/>
                </a:ext>
              </a:extLst>
            </p:cNvPr>
            <p:cNvCxnSpPr/>
            <p:nvPr/>
          </p:nvCxnSpPr>
          <p:spPr>
            <a:xfrm flipV="1">
              <a:off x="4758431" y="4346328"/>
              <a:ext cx="0" cy="570357"/>
            </a:xfrm>
            <a:prstGeom prst="straightConnector1">
              <a:avLst/>
            </a:prstGeom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D92788F-CAF5-A25C-1BE1-9D97C0B75C09}"/>
              </a:ext>
            </a:extLst>
          </p:cNvPr>
          <p:cNvSpPr/>
          <p:nvPr/>
        </p:nvSpPr>
        <p:spPr>
          <a:xfrm>
            <a:off x="3804529" y="3175132"/>
            <a:ext cx="612380" cy="189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Envoy proxy</a:t>
            </a:r>
            <a:endParaRPr lang="en-IN" sz="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1AB0E-A594-D582-D8BB-AE5824301E80}"/>
              </a:ext>
            </a:extLst>
          </p:cNvPr>
          <p:cNvSpPr/>
          <p:nvPr/>
        </p:nvSpPr>
        <p:spPr>
          <a:xfrm>
            <a:off x="6291313" y="3160156"/>
            <a:ext cx="614167" cy="217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Envoy proxy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3709086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604-CF6D-A91A-89BD-240A15E5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2332" cy="8862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Demo – Installation and Configuration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853EAB-FB21-CF61-7980-31B3C7EF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87"/>
            <a:ext cx="9882930" cy="363866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Create a Kubernetes cluster with 3 nodes in standard mode</a:t>
            </a:r>
          </a:p>
          <a:p>
            <a:r>
              <a:rPr lang="en-US" sz="2000" dirty="0"/>
              <a:t>Install and configure </a:t>
            </a:r>
            <a:r>
              <a:rPr lang="en-US" sz="2000" dirty="0">
                <a:hlinkClick r:id="rId2"/>
              </a:rPr>
              <a:t>Helm</a:t>
            </a:r>
            <a:endParaRPr lang="en-US" sz="2000" dirty="0"/>
          </a:p>
          <a:p>
            <a:r>
              <a:rPr lang="en-US" sz="2000" dirty="0"/>
              <a:t>Configure </a:t>
            </a:r>
            <a:r>
              <a:rPr lang="en-US" sz="2000" dirty="0" err="1"/>
              <a:t>kubectl</a:t>
            </a:r>
            <a:r>
              <a:rPr lang="en-US" sz="2000" dirty="0"/>
              <a:t> command line access</a:t>
            </a:r>
          </a:p>
          <a:p>
            <a:pPr lvl="1"/>
            <a:r>
              <a:rPr lang="en-US" sz="1050" b="0" i="1" dirty="0" err="1">
                <a:solidFill>
                  <a:srgbClr val="000000"/>
                </a:solidFill>
                <a:effectLst/>
                <a:latin typeface="Roboto Mono" panose="020B0604020202020204" pitchFamily="49" charset="0"/>
              </a:rPr>
              <a:t>gcloud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Roboto Mono" panose="020B0604020202020204" pitchFamily="49" charset="0"/>
              </a:rPr>
              <a:t> container clusters get-credentials </a:t>
            </a:r>
            <a:r>
              <a:rPr lang="en-US" sz="1050" b="0" i="1" dirty="0" err="1">
                <a:solidFill>
                  <a:srgbClr val="000000"/>
                </a:solidFill>
                <a:effectLst/>
                <a:latin typeface="Roboto Mono" panose="020B0604020202020204" pitchFamily="49" charset="0"/>
              </a:rPr>
              <a:t>seldon</a:t>
            </a:r>
            <a:r>
              <a:rPr lang="en-US" sz="1050" b="0" i="1" dirty="0">
                <a:solidFill>
                  <a:srgbClr val="000000"/>
                </a:solidFill>
                <a:effectLst/>
                <a:latin typeface="Roboto Mono" panose="020B0604020202020204" pitchFamily="49" charset="0"/>
              </a:rPr>
              <a:t>-cluster --zone asia-south1-a --project book-shelf-233813</a:t>
            </a:r>
            <a:endParaRPr lang="en-US" sz="1050" i="1" dirty="0">
              <a:solidFill>
                <a:srgbClr val="000000"/>
              </a:solidFill>
              <a:latin typeface="Roboto Mono" panose="020B0604020202020204" pitchFamily="49" charset="0"/>
            </a:endParaRPr>
          </a:p>
          <a:p>
            <a:r>
              <a:rPr lang="en-US" sz="2000" dirty="0"/>
              <a:t>Install cluster ingress</a:t>
            </a:r>
          </a:p>
          <a:p>
            <a:pPr lvl="1"/>
            <a:r>
              <a:rPr lang="en-US" sz="1600" dirty="0"/>
              <a:t>Install </a:t>
            </a:r>
            <a:r>
              <a:rPr lang="en-US" sz="1600" dirty="0" err="1">
                <a:hlinkClick r:id="rId3"/>
              </a:rPr>
              <a:t>istio</a:t>
            </a:r>
            <a:r>
              <a:rPr lang="en-US" sz="1600" dirty="0"/>
              <a:t>. </a:t>
            </a:r>
            <a:r>
              <a:rPr lang="en-US" sz="1200" b="0" i="0" dirty="0">
                <a:effectLst/>
                <a:latin typeface="Roboto" panose="02000000000000000000" pitchFamily="2" charset="0"/>
              </a:rPr>
              <a:t>Seldon Core automatically creates the objects and rules required to route traffic to your deployed machine learning models</a:t>
            </a:r>
          </a:p>
          <a:p>
            <a:pPr lvl="2"/>
            <a:r>
              <a:rPr lang="en-IN" sz="1000" dirty="0">
                <a:latin typeface="Roboto" panose="02000000000000000000" pitchFamily="2" charset="0"/>
              </a:rPr>
              <a:t>Download Istio</a:t>
            </a:r>
          </a:p>
          <a:p>
            <a:pPr lvl="3"/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$ curl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https://istio.io/downloadIstio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|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sh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lang="en-IN" sz="800" dirty="0">
                <a:latin typeface="Roboto" panose="02000000000000000000" pitchFamily="2" charset="0"/>
              </a:rPr>
              <a:t> </a:t>
            </a:r>
          </a:p>
          <a:p>
            <a:pPr lvl="2"/>
            <a:r>
              <a:rPr lang="en-US" sz="900" b="0" i="0" dirty="0">
                <a:effectLst/>
                <a:latin typeface="Roboto" panose="02000000000000000000" pitchFamily="2" charset="0"/>
              </a:rPr>
              <a:t>Move to the Istio package directory</a:t>
            </a:r>
          </a:p>
          <a:p>
            <a:pPr lvl="3"/>
            <a:r>
              <a:rPr lang="en-US" sz="800" dirty="0">
                <a:latin typeface="Roboto" panose="02000000000000000000" pitchFamily="2" charset="0"/>
              </a:rPr>
              <a:t>$ cd istio-1.17.2</a:t>
            </a:r>
          </a:p>
          <a:p>
            <a:pPr lvl="2"/>
            <a:r>
              <a:rPr lang="en-US" sz="900" dirty="0">
                <a:latin typeface="Roboto" panose="02000000000000000000" pitchFamily="2" charset="0"/>
              </a:rPr>
              <a:t>Add the </a:t>
            </a:r>
            <a:r>
              <a:rPr lang="en-US" sz="900" dirty="0" err="1">
                <a:latin typeface="Roboto" panose="02000000000000000000" pitchFamily="2" charset="0"/>
              </a:rPr>
              <a:t>istioctl</a:t>
            </a:r>
            <a:r>
              <a:rPr lang="en-US" sz="900" dirty="0">
                <a:latin typeface="Roboto" panose="02000000000000000000" pitchFamily="2" charset="0"/>
              </a:rPr>
              <a:t> client to your path</a:t>
            </a:r>
          </a:p>
          <a:p>
            <a:pPr lvl="3"/>
            <a:r>
              <a:rPr lang="en-US" altLang="en-US" sz="800" dirty="0">
                <a:latin typeface="Roboto" panose="02000000000000000000" pitchFamily="2" charset="0"/>
              </a:rPr>
              <a:t> $ export PATH=$PWD/bin:$PATH </a:t>
            </a:r>
            <a:endParaRPr lang="en-US" sz="900" dirty="0">
              <a:latin typeface="Roboto" panose="02000000000000000000" pitchFamily="2" charset="0"/>
            </a:endParaRPr>
          </a:p>
          <a:p>
            <a:pPr lvl="2"/>
            <a:r>
              <a:rPr lang="en-US" sz="900" dirty="0">
                <a:latin typeface="Roboto" panose="02000000000000000000" pitchFamily="2" charset="0"/>
              </a:rPr>
              <a:t>Install </a:t>
            </a:r>
            <a:r>
              <a:rPr lang="en-US" sz="900" dirty="0" err="1">
                <a:latin typeface="Roboto" panose="02000000000000000000" pitchFamily="2" charset="0"/>
              </a:rPr>
              <a:t>istio</a:t>
            </a:r>
            <a:endParaRPr lang="en-US" sz="900" dirty="0">
              <a:latin typeface="Roboto" panose="02000000000000000000" pitchFamily="2" charset="0"/>
            </a:endParaRPr>
          </a:p>
          <a:p>
            <a:pPr lvl="3"/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istioctl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install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--set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8860B"/>
                </a:solidFill>
                <a:effectLst/>
                <a:latin typeface="Roboto Mono" panose="00000009000000000000" pitchFamily="49" charset="0"/>
              </a:rPr>
              <a:t>profile=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demo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–y (installs core, </a:t>
            </a:r>
            <a:r>
              <a:rPr kumimoji="0" lang="en-US" altLang="en-US" sz="7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istiod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 binary, ingress and egress gateways)</a:t>
            </a:r>
          </a:p>
          <a:p>
            <a:pPr lvl="2"/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Create namespace to inject proxy</a:t>
            </a:r>
          </a:p>
          <a:p>
            <a:pPr lvl="3"/>
            <a:r>
              <a:rPr lang="en-US" altLang="en-US" sz="700" dirty="0" err="1">
                <a:solidFill>
                  <a:srgbClr val="37474F"/>
                </a:solidFill>
                <a:latin typeface="Roboto Mono" panose="00000009000000000000" pitchFamily="49" charset="0"/>
              </a:rPr>
              <a:t>kubectl</a:t>
            </a:r>
            <a:r>
              <a:rPr lang="en-US" altLang="en-US" sz="700" dirty="0">
                <a:solidFill>
                  <a:srgbClr val="37474F"/>
                </a:solidFill>
                <a:latin typeface="Roboto Mono" panose="00000009000000000000" pitchFamily="49" charset="0"/>
              </a:rPr>
              <a:t> label namespace default </a:t>
            </a:r>
            <a:r>
              <a:rPr lang="en-US" altLang="en-US" sz="700" dirty="0" err="1">
                <a:solidFill>
                  <a:srgbClr val="37474F"/>
                </a:solidFill>
                <a:latin typeface="Roboto Mono" panose="00000009000000000000" pitchFamily="49" charset="0"/>
              </a:rPr>
              <a:t>istio</a:t>
            </a:r>
            <a:r>
              <a:rPr lang="en-US" altLang="en-US" sz="700" dirty="0">
                <a:solidFill>
                  <a:srgbClr val="37474F"/>
                </a:solidFill>
                <a:latin typeface="Roboto Mono" panose="00000009000000000000" pitchFamily="49" charset="0"/>
              </a:rPr>
              <a:t>-injection=enabled</a:t>
            </a:r>
            <a:endParaRPr lang="en-US" sz="700" dirty="0">
              <a:latin typeface="Roboto" panose="02000000000000000000" pitchFamily="2" charset="0"/>
            </a:endParaRPr>
          </a:p>
          <a:p>
            <a:pPr marL="1371600" lvl="3" indent="0">
              <a:buNone/>
            </a:pPr>
            <a:r>
              <a:rPr lang="en-US" sz="1000" dirty="0">
                <a:latin typeface="Roboto" panose="02000000000000000000" pitchFamily="2" charset="0"/>
              </a:rPr>
              <a:t>	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306D10-D1B4-B8F8-3567-2474862D1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6121E8-5D4D-2D24-8BC8-39F0DEA9F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8D64F45-0818-721F-DDEE-BABBC9E17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244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83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5696</TotalTime>
  <Words>928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Roboto</vt:lpstr>
      <vt:lpstr>Roboto Mono</vt:lpstr>
      <vt:lpstr>Office Theme</vt:lpstr>
      <vt:lpstr>MLOPS for cloud agnostic applications using Seldon</vt:lpstr>
      <vt:lpstr> Objective</vt:lpstr>
      <vt:lpstr>What is cloud agnostic MLOPS</vt:lpstr>
      <vt:lpstr>Why seldon?</vt:lpstr>
      <vt:lpstr>Why seldon?(contd)</vt:lpstr>
      <vt:lpstr>Seldon Features</vt:lpstr>
      <vt:lpstr>Seldon Components</vt:lpstr>
      <vt:lpstr>Seldon Architecture on Google cloud</vt:lpstr>
      <vt:lpstr>Demo – Installation and Configuration</vt:lpstr>
      <vt:lpstr>Demo – Installation and configuration</vt:lpstr>
      <vt:lpstr>Demo – Installation and configuration</vt:lpstr>
      <vt:lpstr>Demo – Generate Ingress URL</vt:lpstr>
      <vt:lpstr>Demo – Deploy models</vt:lpstr>
      <vt:lpstr>Demo – Sending api requests</vt:lpstr>
      <vt:lpstr>Architecture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for cloud agnostic applications using Seldon</dc:title>
  <dc:creator>Pavan Kumar Ithapu</dc:creator>
  <cp:lastModifiedBy>Pavan Kumar Ithapu</cp:lastModifiedBy>
  <cp:revision>21</cp:revision>
  <dcterms:created xsi:type="dcterms:W3CDTF">2023-05-17T07:43:08Z</dcterms:created>
  <dcterms:modified xsi:type="dcterms:W3CDTF">2023-05-29T07:57:08Z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5a9e234-868a-45b8-aa8b-80b3e1341816_Enabled">
    <vt:lpwstr>true</vt:lpwstr>
  </property>
  <property fmtid="{D5CDD505-2E9C-101B-9397-08002B2CF9AE}" pid="3" name="MSIP_Label_35a9e234-868a-45b8-aa8b-80b3e1341816_SetDate">
    <vt:lpwstr>2023-05-17T08:50:07Z</vt:lpwstr>
  </property>
  <property fmtid="{D5CDD505-2E9C-101B-9397-08002B2CF9AE}" pid="4" name="MSIP_Label_35a9e234-868a-45b8-aa8b-80b3e1341816_Method">
    <vt:lpwstr>Privileged</vt:lpwstr>
  </property>
  <property fmtid="{D5CDD505-2E9C-101B-9397-08002B2CF9AE}" pid="5" name="MSIP_Label_35a9e234-868a-45b8-aa8b-80b3e1341816_Name">
    <vt:lpwstr>General-External</vt:lpwstr>
  </property>
  <property fmtid="{D5CDD505-2E9C-101B-9397-08002B2CF9AE}" pid="6" name="MSIP_Label_35a9e234-868a-45b8-aa8b-80b3e1341816_SiteId">
    <vt:lpwstr>2ee548e1-6be8-4729-b86e-f482e29d2c9f</vt:lpwstr>
  </property>
  <property fmtid="{D5CDD505-2E9C-101B-9397-08002B2CF9AE}" pid="7" name="MSIP_Label_35a9e234-868a-45b8-aa8b-80b3e1341816_ActionId">
    <vt:lpwstr>103d61a8-fa31-4db0-9ebb-101d72f995cf</vt:lpwstr>
  </property>
  <property fmtid="{D5CDD505-2E9C-101B-9397-08002B2CF9AE}" pid="8" name="MSIP_Label_35a9e234-868a-45b8-aa8b-80b3e1341816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Information Sensitivity: General\External</vt:lpwstr>
  </property>
</Properties>
</file>