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6" r:id="rId14"/>
    <p:sldId id="267"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 kumar P" initials="PkP" lastIdx="0" clrIdx="0">
    <p:extLst>
      <p:ext uri="{19B8F6BF-5375-455C-9EA6-DF929625EA0E}">
        <p15:presenceInfo xmlns:p15="http://schemas.microsoft.com/office/powerpoint/2012/main" userId="S-1-5-21-3761409365-2707938891-1207033191-2636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9/6/2022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9/6/2022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9/6/2022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9/6/2022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9/6/2022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9/6/2022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avatpoint.com/osi-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E891-8266-4193-9854-C610F46D31C0}"/>
              </a:ext>
            </a:extLst>
          </p:cNvPr>
          <p:cNvSpPr>
            <a:spLocks noGrp="1"/>
          </p:cNvSpPr>
          <p:nvPr>
            <p:ph type="ctr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CAN (Controller Area Network) protocol</a:t>
            </a:r>
            <a:br>
              <a:rPr lang="en-US" dirty="0"/>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presented by P. Pavan Kumar</a:t>
            </a:r>
            <a:endParaRPr lang="en-US" dirty="0"/>
          </a:p>
        </p:txBody>
      </p:sp>
      <p:sp>
        <p:nvSpPr>
          <p:cNvPr id="3" name="Subtitle 2">
            <a:extLst>
              <a:ext uri="{FF2B5EF4-FFF2-40B4-BE49-F238E27FC236}">
                <a16:creationId xmlns:a16="http://schemas.microsoft.com/office/drawing/2014/main" id="{087F6F91-6253-4877-A6AC-100BE90A7DA7}"/>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229348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0CF1-4C5C-4415-999C-0FF2E7C0BD3E}"/>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F52F2E18-81BC-41EB-9D5C-044A49A49B56}"/>
              </a:ext>
            </a:extLst>
          </p:cNvPr>
          <p:cNvSpPr>
            <a:spLocks noGrp="1"/>
          </p:cNvSpPr>
          <p:nvPr>
            <p:ph idx="1"/>
          </p:nvPr>
        </p:nvSpPr>
        <p:spPr/>
        <p:txBody>
          <a:bodyPr>
            <a:normAutofit fontScale="70000" lnSpcReduction="20000"/>
          </a:bodyPr>
          <a:lstStyle/>
          <a:p>
            <a:r>
              <a:rPr lang="en-US" b="1" dirty="0"/>
              <a:t>SOF:</a:t>
            </a:r>
            <a:r>
              <a:rPr lang="en-US" dirty="0"/>
              <a:t> SOF stands for the start of frame, which indicates that the new frame is entered in a network. It is of 1 bit.</a:t>
            </a:r>
          </a:p>
          <a:p>
            <a:r>
              <a:rPr lang="en-US" b="1" dirty="0"/>
              <a:t>Identifier:</a:t>
            </a:r>
            <a:r>
              <a:rPr lang="en-US" dirty="0"/>
              <a:t> A standard data format defined under the CAN 2.0 A specification uses an 11-bit message identifier for arbitration. Basically, this message identifier sets the priority of the data frame.</a:t>
            </a:r>
          </a:p>
          <a:p>
            <a:r>
              <a:rPr lang="en-US" b="1" dirty="0"/>
              <a:t>RTR:</a:t>
            </a:r>
            <a:r>
              <a:rPr lang="en-US" dirty="0"/>
              <a:t> RTR stands for Remote Transmission Request, which defines the frame type, whether it is a data frame or a remote frame. It is of 1-bit.</a:t>
            </a:r>
          </a:p>
          <a:p>
            <a:r>
              <a:rPr lang="en-US" b="1" dirty="0"/>
              <a:t>Control field:</a:t>
            </a:r>
            <a:r>
              <a:rPr lang="en-US" dirty="0"/>
              <a:t> It has user-defined functions.</a:t>
            </a:r>
          </a:p>
          <a:p>
            <a:pPr lvl="1"/>
            <a:r>
              <a:rPr lang="en-US" b="1" dirty="0"/>
              <a:t>IDE:</a:t>
            </a:r>
            <a:r>
              <a:rPr lang="en-US" dirty="0"/>
              <a:t> An IDE bit in a control field stands for identifier extension. A dominant IDE bit defines the 11-bit standard identifier, whereas recessive IDE bit defines the 29-bit extended identifier.</a:t>
            </a:r>
          </a:p>
          <a:p>
            <a:pPr lvl="1"/>
            <a:r>
              <a:rPr lang="en-US" b="1" dirty="0"/>
              <a:t>DLC:</a:t>
            </a:r>
            <a:r>
              <a:rPr lang="en-US" dirty="0"/>
              <a:t> DLC stands for Data Length Code, which defines the data length in a data field. It is of 4 bits.</a:t>
            </a:r>
          </a:p>
          <a:p>
            <a:pPr lvl="1"/>
            <a:r>
              <a:rPr lang="en-US" b="1" dirty="0"/>
              <a:t>Data field:</a:t>
            </a:r>
            <a:r>
              <a:rPr lang="en-US" dirty="0"/>
              <a:t> The data field can contain </a:t>
            </a:r>
            <a:r>
              <a:rPr lang="en-US" dirty="0" err="1"/>
              <a:t>upto</a:t>
            </a:r>
            <a:r>
              <a:rPr lang="en-US" dirty="0"/>
              <a:t> 8 bytes.</a:t>
            </a:r>
          </a:p>
          <a:p>
            <a:endParaRPr lang="en-US" dirty="0"/>
          </a:p>
        </p:txBody>
      </p:sp>
    </p:spTree>
    <p:extLst>
      <p:ext uri="{BB962C8B-B14F-4D97-AF65-F5344CB8AC3E}">
        <p14:creationId xmlns:p14="http://schemas.microsoft.com/office/powerpoint/2010/main" val="121733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F48F-3E74-49BF-843C-2AEEAFB458B1}"/>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EF010928-1AB5-4938-96EF-10CE989D9EA1}"/>
              </a:ext>
            </a:extLst>
          </p:cNvPr>
          <p:cNvSpPr>
            <a:spLocks noGrp="1"/>
          </p:cNvSpPr>
          <p:nvPr>
            <p:ph idx="1"/>
          </p:nvPr>
        </p:nvSpPr>
        <p:spPr/>
        <p:txBody>
          <a:bodyPr>
            <a:normAutofit fontScale="85000" lnSpcReduction="10000"/>
          </a:bodyPr>
          <a:lstStyle/>
          <a:p>
            <a:r>
              <a:rPr lang="en-US" b="1" dirty="0"/>
              <a:t>CRC field:</a:t>
            </a:r>
            <a:r>
              <a:rPr lang="en-US" dirty="0"/>
              <a:t> The data frame also contains a cyclic redundancy check field of 15 bit, which is used to detect the corruption if it occurs during the transmission time. The sender will compute the CRC before sending the data frame, and the receiver also computes the CRC and then compares the computed CRC with the CRC received from the sender. If the CRC does not match, then the receiver will generate the error.</a:t>
            </a:r>
          </a:p>
          <a:p>
            <a:r>
              <a:rPr lang="en-US" b="1" dirty="0"/>
              <a:t>ACK field:</a:t>
            </a:r>
            <a:r>
              <a:rPr lang="en-US" dirty="0"/>
              <a:t> This is the receiver's acknowledgment. In other protocols, a separate packet for an acknowledgment is sent after receiving all the packets, but in case of CAN protocol, no separate packet is sent for an acknowledgment.</a:t>
            </a:r>
          </a:p>
          <a:p>
            <a:r>
              <a:rPr lang="en-US" b="1" dirty="0"/>
              <a:t>EOF:</a:t>
            </a:r>
            <a:r>
              <a:rPr lang="en-US" dirty="0"/>
              <a:t> EOF stands for end of frame. It contains 7 consecutive recessive bits known End of frame.</a:t>
            </a:r>
          </a:p>
          <a:p>
            <a:endParaRPr lang="en-US" dirty="0"/>
          </a:p>
        </p:txBody>
      </p:sp>
    </p:spTree>
    <p:extLst>
      <p:ext uri="{BB962C8B-B14F-4D97-AF65-F5344CB8AC3E}">
        <p14:creationId xmlns:p14="http://schemas.microsoft.com/office/powerpoint/2010/main" val="337598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7B8E-3B9E-439C-9CE7-3DED3868EFF5}"/>
              </a:ext>
            </a:extLst>
          </p:cNvPr>
          <p:cNvSpPr>
            <a:spLocks noGrp="1"/>
          </p:cNvSpPr>
          <p:nvPr>
            <p:ph type="title"/>
          </p:nvPr>
        </p:nvSpPr>
        <p:spPr/>
        <p:txBody>
          <a:bodyPr>
            <a:normAutofit fontScale="90000"/>
          </a:bodyPr>
          <a:lstStyle/>
          <a:p>
            <a:pPr algn="ctr"/>
            <a:br>
              <a:rPr lang="en-US" dirty="0"/>
            </a:br>
            <a:r>
              <a:rPr lang="en-US" dirty="0"/>
              <a:t>CAN Extended Frame Format:</a:t>
            </a:r>
            <a:br>
              <a:rPr lang="en-US" dirty="0"/>
            </a:br>
            <a:endParaRPr lang="en-US" dirty="0"/>
          </a:p>
        </p:txBody>
      </p:sp>
      <p:sp>
        <p:nvSpPr>
          <p:cNvPr id="3" name="Content Placeholder 2">
            <a:extLst>
              <a:ext uri="{FF2B5EF4-FFF2-40B4-BE49-F238E27FC236}">
                <a16:creationId xmlns:a16="http://schemas.microsoft.com/office/drawing/2014/main" id="{65E5D951-E5C0-48F1-BEE0-1DBC2DF07465}"/>
              </a:ext>
            </a:extLst>
          </p:cNvPr>
          <p:cNvSpPr>
            <a:spLocks noGrp="1"/>
          </p:cNvSpPr>
          <p:nvPr>
            <p:ph idx="1"/>
          </p:nvPr>
        </p:nvSpPr>
        <p:spPr/>
        <p:txBody>
          <a:bodyPr>
            <a:normAutofit/>
          </a:bodyPr>
          <a:lstStyle/>
          <a:p>
            <a:r>
              <a:rPr lang="en-US" dirty="0"/>
              <a:t>SRR:   </a:t>
            </a:r>
          </a:p>
          <a:p>
            <a:pPr marL="6160" indent="0">
              <a:buNone/>
            </a:pPr>
            <a:r>
              <a:rPr lang="en-US" dirty="0"/>
              <a:t>It stands for Substitute Remote Request. This bit replaces RTR bit of standard CAN message location as placeholder in this extended CAN format.</a:t>
            </a:r>
          </a:p>
          <a:p>
            <a:r>
              <a:rPr lang="en-US" i="1" dirty="0"/>
              <a:t>IDE: </a:t>
            </a:r>
          </a:p>
          <a:p>
            <a:pPr marL="6160" indent="0">
              <a:buNone/>
            </a:pPr>
            <a:r>
              <a:rPr lang="en-US" i="1" dirty="0"/>
              <a:t> </a:t>
            </a:r>
            <a:r>
              <a:rPr lang="en-US" dirty="0"/>
              <a:t>It functions as recessive bit in identifier extension. It indicates that more identifier bits are followed. 18 bit extension follows IDE.</a:t>
            </a:r>
            <a:endParaRPr lang="en-US" i="1" dirty="0"/>
          </a:p>
          <a:p>
            <a:r>
              <a:rPr lang="en-US" dirty="0"/>
              <a:t>R1:    It is additional reserved bit for future use.</a:t>
            </a:r>
          </a:p>
        </p:txBody>
      </p:sp>
    </p:spTree>
    <p:extLst>
      <p:ext uri="{BB962C8B-B14F-4D97-AF65-F5344CB8AC3E}">
        <p14:creationId xmlns:p14="http://schemas.microsoft.com/office/powerpoint/2010/main" val="382356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5740-51F9-4DBC-8043-C6B1CF3CF3E1}"/>
              </a:ext>
            </a:extLst>
          </p:cNvPr>
          <p:cNvSpPr>
            <a:spLocks noGrp="1"/>
          </p:cNvSpPr>
          <p:nvPr>
            <p:ph type="title"/>
          </p:nvPr>
        </p:nvSpPr>
        <p:spPr/>
        <p:txBody>
          <a:bodyPr/>
          <a:lstStyle/>
          <a:p>
            <a:pPr algn="ctr"/>
            <a:r>
              <a:rPr lang="en-US" dirty="0"/>
              <a:t>CAN Characteristics</a:t>
            </a:r>
            <a:br>
              <a:rPr lang="en-US" dirty="0"/>
            </a:br>
            <a:endParaRPr lang="en-US" dirty="0"/>
          </a:p>
        </p:txBody>
      </p:sp>
      <p:pic>
        <p:nvPicPr>
          <p:cNvPr id="5122" name="Picture 2" descr="CAN protocol">
            <a:extLst>
              <a:ext uri="{FF2B5EF4-FFF2-40B4-BE49-F238E27FC236}">
                <a16:creationId xmlns:a16="http://schemas.microsoft.com/office/drawing/2014/main" id="{C1B84BD1-80D0-4AFE-AD80-96F4CB55E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0219" y="2479675"/>
            <a:ext cx="47625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2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A2F5-2840-4C99-A64D-96FC5F5FDF35}"/>
              </a:ext>
            </a:extLst>
          </p:cNvPr>
          <p:cNvSpPr>
            <a:spLocks noGrp="1"/>
          </p:cNvSpPr>
          <p:nvPr>
            <p:ph type="title"/>
          </p:nvPr>
        </p:nvSpPr>
        <p:spPr/>
        <p:txBody>
          <a:bodyPr>
            <a:normAutofit fontScale="90000"/>
          </a:bodyPr>
          <a:lstStyle/>
          <a:p>
            <a:pPr algn="ctr"/>
            <a:r>
              <a:rPr lang="en-US" b="1" dirty="0"/>
              <a:t>Key points learnt from the CAN characteristics</a:t>
            </a:r>
            <a:br>
              <a:rPr lang="en-US" dirty="0"/>
            </a:br>
            <a:endParaRPr lang="en-US" dirty="0"/>
          </a:p>
        </p:txBody>
      </p:sp>
      <p:sp>
        <p:nvSpPr>
          <p:cNvPr id="3" name="Content Placeholder 2">
            <a:extLst>
              <a:ext uri="{FF2B5EF4-FFF2-40B4-BE49-F238E27FC236}">
                <a16:creationId xmlns:a16="http://schemas.microsoft.com/office/drawing/2014/main" id="{9FAAAD73-16EB-41C0-83E3-0AE134ACF1C8}"/>
              </a:ext>
            </a:extLst>
          </p:cNvPr>
          <p:cNvSpPr>
            <a:spLocks noGrp="1"/>
          </p:cNvSpPr>
          <p:nvPr>
            <p:ph idx="1"/>
          </p:nvPr>
        </p:nvSpPr>
        <p:spPr/>
        <p:txBody>
          <a:bodyPr>
            <a:normAutofit/>
          </a:bodyPr>
          <a:lstStyle/>
          <a:p>
            <a:r>
              <a:rPr lang="en-US" dirty="0"/>
              <a:t>Logic 1 is a recessive state. To transmit 1 on CAN bus, both CAN high and CAN low should be applied with 2.5V.</a:t>
            </a:r>
          </a:p>
          <a:p>
            <a:r>
              <a:rPr lang="en-US" dirty="0"/>
              <a:t>Logic 0 is a dominant state. To transmit 0 on CAN bus, CAN high should be applied at 3.5V and CAN low should be applied at 1.5V.</a:t>
            </a:r>
          </a:p>
          <a:p>
            <a:r>
              <a:rPr lang="en-US" dirty="0"/>
              <a:t>The ideal state of the bus is recessive.</a:t>
            </a:r>
          </a:p>
          <a:p>
            <a:r>
              <a:rPr lang="en-US" dirty="0"/>
              <a:t>If the node reaches the dominant state, it cannot move back to the recessive state by any other node.</a:t>
            </a:r>
          </a:p>
          <a:p>
            <a:endParaRPr lang="en-US" dirty="0"/>
          </a:p>
        </p:txBody>
      </p:sp>
    </p:spTree>
    <p:extLst>
      <p:ext uri="{BB962C8B-B14F-4D97-AF65-F5344CB8AC3E}">
        <p14:creationId xmlns:p14="http://schemas.microsoft.com/office/powerpoint/2010/main" val="325807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D587-2942-4DC7-ACCD-CD24C410AF59}"/>
              </a:ext>
            </a:extLst>
          </p:cNvPr>
          <p:cNvSpPr>
            <a:spLocks noGrp="1"/>
          </p:cNvSpPr>
          <p:nvPr>
            <p:ph type="title"/>
          </p:nvPr>
        </p:nvSpPr>
        <p:spPr/>
        <p:txBody>
          <a:bodyPr/>
          <a:lstStyle/>
          <a:p>
            <a:pPr algn="ctr"/>
            <a:r>
              <a:rPr lang="en-US" dirty="0"/>
              <a:t>Advantages and disadvantages of CAN protocol</a:t>
            </a:r>
          </a:p>
        </p:txBody>
      </p:sp>
      <p:sp>
        <p:nvSpPr>
          <p:cNvPr id="3" name="Content Placeholder 2">
            <a:extLst>
              <a:ext uri="{FF2B5EF4-FFF2-40B4-BE49-F238E27FC236}">
                <a16:creationId xmlns:a16="http://schemas.microsoft.com/office/drawing/2014/main" id="{4DCB6D25-6B55-4458-B2C5-7F37655F9237}"/>
              </a:ext>
            </a:extLst>
          </p:cNvPr>
          <p:cNvSpPr>
            <a:spLocks noGrp="1"/>
          </p:cNvSpPr>
          <p:nvPr>
            <p:ph sz="half" idx="1"/>
          </p:nvPr>
        </p:nvSpPr>
        <p:spPr/>
        <p:txBody>
          <a:bodyPr/>
          <a:lstStyle/>
          <a:p>
            <a:pPr marL="6160" indent="0">
              <a:buNone/>
            </a:pPr>
            <a:r>
              <a:rPr lang="en-US" dirty="0"/>
              <a:t>Advantages:</a:t>
            </a:r>
          </a:p>
          <a:p>
            <a:pPr marL="6160" indent="0">
              <a:buNone/>
            </a:pPr>
            <a:r>
              <a:rPr lang="en-US" dirty="0"/>
              <a:t>1.Multimaster and multi slave</a:t>
            </a:r>
          </a:p>
          <a:p>
            <a:pPr marL="6160" indent="0">
              <a:buNone/>
            </a:pPr>
            <a:r>
              <a:rPr lang="en-US" dirty="0"/>
              <a:t>2.Error detection and correction</a:t>
            </a:r>
          </a:p>
          <a:p>
            <a:pPr marL="6160" indent="0">
              <a:buNone/>
            </a:pPr>
            <a:r>
              <a:rPr lang="en-US" dirty="0"/>
              <a:t>3.Low cost [Two-wire]</a:t>
            </a:r>
          </a:p>
          <a:p>
            <a:pPr marL="6160" indent="0">
              <a:buNone/>
            </a:pPr>
            <a:r>
              <a:rPr lang="en-US" dirty="0"/>
              <a:t>4.Data wire</a:t>
            </a:r>
          </a:p>
          <a:p>
            <a:pPr marL="6160" indent="0">
              <a:buNone/>
            </a:pPr>
            <a:r>
              <a:rPr lang="en-US" dirty="0"/>
              <a:t>5.Acknowledgement Facility</a:t>
            </a:r>
          </a:p>
        </p:txBody>
      </p:sp>
      <p:sp>
        <p:nvSpPr>
          <p:cNvPr id="4" name="Content Placeholder 3">
            <a:extLst>
              <a:ext uri="{FF2B5EF4-FFF2-40B4-BE49-F238E27FC236}">
                <a16:creationId xmlns:a16="http://schemas.microsoft.com/office/drawing/2014/main" id="{FA2ED5DE-624E-4979-8172-F018E0A8E665}"/>
              </a:ext>
            </a:extLst>
          </p:cNvPr>
          <p:cNvSpPr>
            <a:spLocks noGrp="1"/>
          </p:cNvSpPr>
          <p:nvPr>
            <p:ph sz="half" idx="2"/>
          </p:nvPr>
        </p:nvSpPr>
        <p:spPr/>
        <p:txBody>
          <a:bodyPr/>
          <a:lstStyle/>
          <a:p>
            <a:pPr marL="6160" indent="0">
              <a:buNone/>
            </a:pPr>
            <a:r>
              <a:rPr lang="en-US" dirty="0"/>
              <a:t>Disadvantages:</a:t>
            </a:r>
          </a:p>
          <a:p>
            <a:pPr marL="6160" indent="0">
              <a:buNone/>
            </a:pPr>
            <a:r>
              <a:rPr lang="en-US" dirty="0"/>
              <a:t>1.It supports up to 64 nodes at a maximum distance of 400 meters.</a:t>
            </a:r>
          </a:p>
          <a:p>
            <a:pPr marL="6160" indent="0">
              <a:buNone/>
            </a:pPr>
            <a:r>
              <a:rPr lang="en-US" dirty="0"/>
              <a:t>2.It is half-duplex communication protocol.</a:t>
            </a:r>
          </a:p>
        </p:txBody>
      </p:sp>
    </p:spTree>
    <p:extLst>
      <p:ext uri="{BB962C8B-B14F-4D97-AF65-F5344CB8AC3E}">
        <p14:creationId xmlns:p14="http://schemas.microsoft.com/office/powerpoint/2010/main" val="223191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C9674-3AFD-462F-8287-F0AD1B242C03}"/>
              </a:ext>
            </a:extLst>
          </p:cNvPr>
          <p:cNvPicPr>
            <a:picLocks noChangeAspect="1"/>
          </p:cNvPicPr>
          <p:nvPr/>
        </p:nvPicPr>
        <p:blipFill>
          <a:blip r:embed="rId2"/>
          <a:stretch>
            <a:fillRect/>
          </a:stretch>
        </p:blipFill>
        <p:spPr>
          <a:xfrm>
            <a:off x="1608154" y="259348"/>
            <a:ext cx="6667500" cy="2752725"/>
          </a:xfrm>
          <a:prstGeom prst="rect">
            <a:avLst/>
          </a:prstGeom>
        </p:spPr>
      </p:pic>
      <p:pic>
        <p:nvPicPr>
          <p:cNvPr id="4" name="Picture 3">
            <a:extLst>
              <a:ext uri="{FF2B5EF4-FFF2-40B4-BE49-F238E27FC236}">
                <a16:creationId xmlns:a16="http://schemas.microsoft.com/office/drawing/2014/main" id="{AD1CEBCE-79E8-47B1-B46A-0DD28F01FD6C}"/>
              </a:ext>
            </a:extLst>
          </p:cNvPr>
          <p:cNvPicPr>
            <a:picLocks noChangeAspect="1"/>
          </p:cNvPicPr>
          <p:nvPr/>
        </p:nvPicPr>
        <p:blipFill>
          <a:blip r:embed="rId3"/>
          <a:stretch>
            <a:fillRect/>
          </a:stretch>
        </p:blipFill>
        <p:spPr>
          <a:xfrm>
            <a:off x="2593574" y="3350627"/>
            <a:ext cx="6667500" cy="3248025"/>
          </a:xfrm>
          <a:prstGeom prst="rect">
            <a:avLst/>
          </a:prstGeom>
        </p:spPr>
      </p:pic>
    </p:spTree>
    <p:extLst>
      <p:ext uri="{BB962C8B-B14F-4D97-AF65-F5344CB8AC3E}">
        <p14:creationId xmlns:p14="http://schemas.microsoft.com/office/powerpoint/2010/main" val="356315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BE8E-E6F3-491E-9B4D-CC80BC0E3A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8FE336-C053-4898-A892-636B2E45F225}"/>
              </a:ext>
            </a:extLst>
          </p:cNvPr>
          <p:cNvSpPr>
            <a:spLocks noGrp="1"/>
          </p:cNvSpPr>
          <p:nvPr>
            <p:ph idx="1"/>
          </p:nvPr>
        </p:nvSpPr>
        <p:spPr/>
        <p:txBody>
          <a:bodyPr/>
          <a:lstStyle/>
          <a:p>
            <a:r>
              <a:rPr lang="en-US" b="1" dirty="0"/>
              <a:t>The Tesla Model 3 uses the ISO 15765-4 CAN bus protocol</a:t>
            </a:r>
            <a:r>
              <a:rPr lang="en-US" dirty="0"/>
              <a:t>. Additionally, it uses an 11-bit header and communicates over a 500000 baud rate.</a:t>
            </a:r>
          </a:p>
        </p:txBody>
      </p:sp>
    </p:spTree>
    <p:extLst>
      <p:ext uri="{BB962C8B-B14F-4D97-AF65-F5344CB8AC3E}">
        <p14:creationId xmlns:p14="http://schemas.microsoft.com/office/powerpoint/2010/main" val="373565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5CB4-20B0-46A5-B7CA-3060691A45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CAN (Controller Area Network) protocol</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961136-F316-46F9-BC8B-BE9B521A82B0}"/>
              </a:ext>
            </a:extLst>
          </p:cNvPr>
          <p:cNvSpPr>
            <a:spLocks noGrp="1"/>
          </p:cNvSpPr>
          <p:nvPr>
            <p:ph idx="1"/>
          </p:nvPr>
        </p:nvSpPr>
        <p:spPr/>
        <p:txBody>
          <a:bodyPr/>
          <a:lstStyle/>
          <a:p>
            <a:r>
              <a:rPr lang="en-US" dirty="0"/>
              <a:t>CAN stands for </a:t>
            </a:r>
            <a:r>
              <a:rPr lang="en-US" b="1" dirty="0"/>
              <a:t>Controller Area Network</a:t>
            </a:r>
            <a:r>
              <a:rPr lang="en-US" dirty="0"/>
              <a:t> protocol. It is a protocol that was developed by </a:t>
            </a:r>
            <a:r>
              <a:rPr lang="en-US" b="1" dirty="0"/>
              <a:t>Robert Bosch</a:t>
            </a:r>
            <a:r>
              <a:rPr lang="en-US" dirty="0"/>
              <a:t> in around 1986.</a:t>
            </a:r>
          </a:p>
          <a:p>
            <a:r>
              <a:rPr lang="en-US" dirty="0"/>
              <a:t> The CAN protocol is a standard designed to allow the microcontroller and other devices to communicate with each other without any host computer.</a:t>
            </a:r>
          </a:p>
          <a:p>
            <a:r>
              <a:rPr lang="en-US" dirty="0"/>
              <a:t> It is a serial half-duplex and asynchronous type of communication protocol. The CAN is a two-wired communication protocol as the CAN network is connected through the two-wired bus. </a:t>
            </a:r>
          </a:p>
        </p:txBody>
      </p:sp>
    </p:spTree>
    <p:extLst>
      <p:ext uri="{BB962C8B-B14F-4D97-AF65-F5344CB8AC3E}">
        <p14:creationId xmlns:p14="http://schemas.microsoft.com/office/powerpoint/2010/main" val="343755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838F-2AF2-453F-95CC-215711BD326F}"/>
              </a:ext>
            </a:extLst>
          </p:cNvPr>
          <p:cNvSpPr>
            <a:spLocks noGrp="1"/>
          </p:cNvSpPr>
          <p:nvPr>
            <p:ph type="title"/>
          </p:nvPr>
        </p:nvSpPr>
        <p:spPr/>
        <p:txBody>
          <a:bodyPr/>
          <a:lstStyle/>
          <a:p>
            <a:pPr algn="ctr"/>
            <a:r>
              <a:rPr lang="en-US" dirty="0"/>
              <a:t>Applications of CAN protocol</a:t>
            </a:r>
            <a:br>
              <a:rPr lang="en-US" dirty="0"/>
            </a:br>
            <a:endParaRPr lang="en-US" dirty="0"/>
          </a:p>
        </p:txBody>
      </p:sp>
      <p:sp>
        <p:nvSpPr>
          <p:cNvPr id="3" name="Content Placeholder 2">
            <a:extLst>
              <a:ext uri="{FF2B5EF4-FFF2-40B4-BE49-F238E27FC236}">
                <a16:creationId xmlns:a16="http://schemas.microsoft.com/office/drawing/2014/main" id="{6EA136BA-C421-4FBB-B049-1AF1E5548031}"/>
              </a:ext>
            </a:extLst>
          </p:cNvPr>
          <p:cNvSpPr>
            <a:spLocks noGrp="1"/>
          </p:cNvSpPr>
          <p:nvPr>
            <p:ph idx="1"/>
          </p:nvPr>
        </p:nvSpPr>
        <p:spPr/>
        <p:txBody>
          <a:bodyPr>
            <a:normAutofit fontScale="85000" lnSpcReduction="10000"/>
          </a:bodyPr>
          <a:lstStyle/>
          <a:p>
            <a:r>
              <a:rPr lang="en-US" dirty="0"/>
              <a:t> CAN protocol was designed to target the communication issue that occurs within the vehicles. But later on, due to the features it offers, it is used in various other fields. The following are the applications of CAN protocol:</a:t>
            </a:r>
          </a:p>
          <a:p>
            <a:r>
              <a:rPr lang="en-US" dirty="0"/>
              <a:t>Automotive (passenger vehicles, trucks, buses)</a:t>
            </a:r>
          </a:p>
          <a:p>
            <a:r>
              <a:rPr lang="en-US" dirty="0"/>
              <a:t>Electronic equipment for aviation and navigation</a:t>
            </a:r>
          </a:p>
          <a:p>
            <a:r>
              <a:rPr lang="en-US" dirty="0"/>
              <a:t>Industrial automation and mechanical control</a:t>
            </a:r>
          </a:p>
          <a:p>
            <a:r>
              <a:rPr lang="en-US" dirty="0"/>
              <a:t>Elevator and escalators</a:t>
            </a:r>
          </a:p>
          <a:p>
            <a:r>
              <a:rPr lang="en-US" dirty="0"/>
              <a:t>Building automation</a:t>
            </a:r>
          </a:p>
          <a:p>
            <a:r>
              <a:rPr lang="en-US" dirty="0"/>
              <a:t>Medical instruments and equipment</a:t>
            </a:r>
          </a:p>
          <a:p>
            <a:r>
              <a:rPr lang="en-US" dirty="0"/>
              <a:t>Marine, medical, industrial, medical</a:t>
            </a:r>
          </a:p>
          <a:p>
            <a:endParaRPr lang="en-US" dirty="0"/>
          </a:p>
        </p:txBody>
      </p:sp>
    </p:spTree>
    <p:extLst>
      <p:ext uri="{BB962C8B-B14F-4D97-AF65-F5344CB8AC3E}">
        <p14:creationId xmlns:p14="http://schemas.microsoft.com/office/powerpoint/2010/main" val="396800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60E1-98C1-48EE-BCD1-B301150BC315}"/>
              </a:ext>
            </a:extLst>
          </p:cNvPr>
          <p:cNvSpPr>
            <a:spLocks noGrp="1"/>
          </p:cNvSpPr>
          <p:nvPr>
            <p:ph type="title"/>
          </p:nvPr>
        </p:nvSpPr>
        <p:spPr/>
        <p:txBody>
          <a:bodyPr/>
          <a:lstStyle/>
          <a:p>
            <a:pPr algn="ctr"/>
            <a:r>
              <a:rPr lang="en-US" dirty="0"/>
              <a:t>CAN layered architecture</a:t>
            </a:r>
            <a:br>
              <a:rPr lang="en-US" dirty="0"/>
            </a:br>
            <a:endParaRPr lang="en-US" dirty="0"/>
          </a:p>
        </p:txBody>
      </p:sp>
      <p:sp>
        <p:nvSpPr>
          <p:cNvPr id="3" name="Content Placeholder 2">
            <a:extLst>
              <a:ext uri="{FF2B5EF4-FFF2-40B4-BE49-F238E27FC236}">
                <a16:creationId xmlns:a16="http://schemas.microsoft.com/office/drawing/2014/main" id="{32613C32-2D81-45BC-A3AF-6F61459CA99F}"/>
              </a:ext>
            </a:extLst>
          </p:cNvPr>
          <p:cNvSpPr>
            <a:spLocks noGrp="1"/>
          </p:cNvSpPr>
          <p:nvPr>
            <p:ph idx="1"/>
          </p:nvPr>
        </p:nvSpPr>
        <p:spPr/>
        <p:txBody>
          <a:bodyPr/>
          <a:lstStyle/>
          <a:p>
            <a:r>
              <a:rPr lang="en-US" dirty="0"/>
              <a:t>As we know that the </a:t>
            </a:r>
            <a:r>
              <a:rPr lang="en-US" dirty="0">
                <a:hlinkClick r:id="rId2"/>
              </a:rPr>
              <a:t>OSI model</a:t>
            </a:r>
          </a:p>
          <a:p>
            <a:r>
              <a:rPr lang="en-US" dirty="0"/>
              <a:t>partitions the communication system into 7 different layers. But the CAN layered architecture consists of two layers, i.e., data-link layer  and physical layer.</a:t>
            </a:r>
          </a:p>
          <a:p>
            <a:endParaRPr lang="en-US" dirty="0"/>
          </a:p>
        </p:txBody>
      </p:sp>
      <p:pic>
        <p:nvPicPr>
          <p:cNvPr id="1029" name="Picture 5" descr="CAN protocol">
            <a:extLst>
              <a:ext uri="{FF2B5EF4-FFF2-40B4-BE49-F238E27FC236}">
                <a16:creationId xmlns:a16="http://schemas.microsoft.com/office/drawing/2014/main" id="{4EAC0DCD-3EB4-4F21-90C7-EBFE4E579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3407" cy="284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43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FBC6F2-2C03-4EC6-8094-5DA19ECDE14A}"/>
              </a:ext>
            </a:extLst>
          </p:cNvPr>
          <p:cNvSpPr>
            <a:spLocks noChangeArrowheads="1"/>
          </p:cNvSpPr>
          <p:nvPr/>
        </p:nvSpPr>
        <p:spPr bwMode="auto">
          <a:xfrm>
            <a:off x="3124940" y="1571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214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Let's understand both the layers.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descr="CAN protocol">
            <a:extLst>
              <a:ext uri="{FF2B5EF4-FFF2-40B4-BE49-F238E27FC236}">
                <a16:creationId xmlns:a16="http://schemas.microsoft.com/office/drawing/2014/main" id="{C2BCAEDA-4E97-4265-862B-3FD71E532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429" y="63976"/>
            <a:ext cx="5238750" cy="3409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075CAA-DFB4-452D-B397-92989671A444}"/>
              </a:ext>
            </a:extLst>
          </p:cNvPr>
          <p:cNvSpPr/>
          <p:nvPr/>
        </p:nvSpPr>
        <p:spPr>
          <a:xfrm>
            <a:off x="3048000" y="2551837"/>
            <a:ext cx="6096000" cy="3139321"/>
          </a:xfrm>
          <a:prstGeom prst="rect">
            <a:avLst/>
          </a:prstGeom>
        </p:spPr>
        <p:txBody>
          <a:bodyPr>
            <a:spAutoFit/>
          </a:bodyPr>
          <a:lstStyle/>
          <a:p>
            <a:pPr algn="just"/>
            <a:r>
              <a:rPr lang="en-US" dirty="0">
                <a:solidFill>
                  <a:srgbClr val="333333"/>
                </a:solidFill>
                <a:latin typeface="inter-regular"/>
              </a:rPr>
              <a:t>L</a:t>
            </a:r>
          </a:p>
          <a:p>
            <a:pPr algn="just"/>
            <a:endParaRPr lang="en-US" dirty="0">
              <a:solidFill>
                <a:srgbClr val="333333"/>
              </a:solidFill>
              <a:latin typeface="inter-regular"/>
            </a:endParaRPr>
          </a:p>
          <a:p>
            <a:pPr algn="just"/>
            <a:endParaRPr lang="en-US" dirty="0">
              <a:solidFill>
                <a:srgbClr val="333333"/>
              </a:solidFill>
              <a:latin typeface="inter-regular"/>
            </a:endParaRPr>
          </a:p>
          <a:p>
            <a:pPr algn="just"/>
            <a:r>
              <a:rPr lang="en-US" dirty="0">
                <a:solidFill>
                  <a:srgbClr val="333333"/>
                </a:solidFill>
                <a:latin typeface="inter-regular"/>
              </a:rPr>
              <a:t>s.</a:t>
            </a:r>
            <a:endParaRPr lang="en-US" dirty="0">
              <a:solidFill>
                <a:srgbClr val="000000"/>
              </a:solidFill>
              <a:latin typeface="inter-regular"/>
            </a:endParaRPr>
          </a:p>
          <a:p>
            <a:pPr algn="just">
              <a:buFont typeface="Arial" panose="020B0604020202020204" pitchFamily="34" charset="0"/>
              <a:buChar char="•"/>
            </a:pPr>
            <a:r>
              <a:rPr lang="en-US" dirty="0">
                <a:solidFill>
                  <a:srgbClr val="000000"/>
                </a:solidFill>
                <a:latin typeface="inter-regular"/>
              </a:rPr>
              <a:t>Data-link layer: </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dirty="0">
                <a:solidFill>
                  <a:srgbClr val="000000"/>
                </a:solidFill>
                <a:latin typeface="inter-regular"/>
              </a:rPr>
              <a:t>This layer is responsible for node to node data transfer. It allows you to establish and terminate the connection. </a:t>
            </a:r>
          </a:p>
          <a:p>
            <a:pPr algn="just">
              <a:buFont typeface="Arial" panose="020B0604020202020204" pitchFamily="34" charset="0"/>
              <a:buChar char="•"/>
            </a:pPr>
            <a:r>
              <a:rPr lang="en-US" dirty="0">
                <a:solidFill>
                  <a:srgbClr val="000000"/>
                </a:solidFill>
                <a:latin typeface="inter-regular"/>
              </a:rPr>
              <a:t>It is also responsible for detecting and correcting the errors that may occur at the physical layer. Data-link layer is subdivided into two sub-layers:</a:t>
            </a:r>
            <a:endParaRPr lang="en-US" b="0" i="0" dirty="0">
              <a:solidFill>
                <a:srgbClr val="000000"/>
              </a:solidFill>
              <a:effectLst/>
              <a:latin typeface="inter-regular"/>
            </a:endParaRPr>
          </a:p>
        </p:txBody>
      </p:sp>
    </p:spTree>
    <p:extLst>
      <p:ext uri="{BB962C8B-B14F-4D97-AF65-F5344CB8AC3E}">
        <p14:creationId xmlns:p14="http://schemas.microsoft.com/office/powerpoint/2010/main" val="404323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34B4-AEAA-4C40-B099-BA878B358327}"/>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D5D9E531-66CE-4536-8649-042AF9DB2AE8}"/>
              </a:ext>
            </a:extLst>
          </p:cNvPr>
          <p:cNvSpPr>
            <a:spLocks noGrp="1"/>
          </p:cNvSpPr>
          <p:nvPr>
            <p:ph idx="1"/>
          </p:nvPr>
        </p:nvSpPr>
        <p:spPr/>
        <p:txBody>
          <a:bodyPr>
            <a:normAutofit fontScale="92500"/>
          </a:bodyPr>
          <a:lstStyle/>
          <a:p>
            <a:endParaRPr lang="en-US" dirty="0"/>
          </a:p>
          <a:p>
            <a:pPr lvl="1"/>
            <a:r>
              <a:rPr lang="en-US" b="1" dirty="0"/>
              <a:t>MAC:</a:t>
            </a:r>
            <a:r>
              <a:rPr lang="en-US" dirty="0"/>
              <a:t> MAC stands for Media Access Control. It defines how devices in a network gain access to the medium. It provides Encapsulation and Decapsulation of data, Error detection, and signaling.</a:t>
            </a:r>
          </a:p>
          <a:p>
            <a:pPr lvl="1"/>
            <a:r>
              <a:rPr lang="en-US" b="1" dirty="0"/>
              <a:t>LLC:</a:t>
            </a:r>
            <a:r>
              <a:rPr lang="en-US" dirty="0"/>
              <a:t> LLC stands for Logical link control. It is responsible for frame acceptance filtering, overload notification, and recovery management.</a:t>
            </a:r>
          </a:p>
          <a:p>
            <a:r>
              <a:rPr lang="en-US" dirty="0"/>
              <a:t>Physical layer: The physical layer is responsible for the transmission of raw data. It defines the specifications for the parameters such as voltage level, timing, data rates, and connector.</a:t>
            </a:r>
          </a:p>
          <a:p>
            <a:endParaRPr lang="en-US" dirty="0"/>
          </a:p>
        </p:txBody>
      </p:sp>
    </p:spTree>
    <p:extLst>
      <p:ext uri="{BB962C8B-B14F-4D97-AF65-F5344CB8AC3E}">
        <p14:creationId xmlns:p14="http://schemas.microsoft.com/office/powerpoint/2010/main" val="399996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4D61-623A-4D0C-8187-B95D1D3542A2}"/>
              </a:ext>
            </a:extLst>
          </p:cNvPr>
          <p:cNvSpPr>
            <a:spLocks noGrp="1"/>
          </p:cNvSpPr>
          <p:nvPr>
            <p:ph type="title"/>
          </p:nvPr>
        </p:nvSpPr>
        <p:spPr/>
        <p:txBody>
          <a:bodyPr>
            <a:normAutofit fontScale="90000"/>
          </a:bodyPr>
          <a:lstStyle/>
          <a:p>
            <a:pPr algn="ctr"/>
            <a:br>
              <a:rPr lang="en-US" dirty="0"/>
            </a:br>
            <a:r>
              <a:rPr lang="en-US" b="1" dirty="0"/>
              <a:t>Let's understand the structure of the CAN frame.</a:t>
            </a:r>
            <a:endParaRPr lang="en-US" dirty="0"/>
          </a:p>
        </p:txBody>
      </p:sp>
      <p:pic>
        <p:nvPicPr>
          <p:cNvPr id="4" name="Content Placeholder 3">
            <a:extLst>
              <a:ext uri="{FF2B5EF4-FFF2-40B4-BE49-F238E27FC236}">
                <a16:creationId xmlns:a16="http://schemas.microsoft.com/office/drawing/2014/main" id="{B45213F0-AE90-43E7-B483-D74DF348055D}"/>
              </a:ext>
            </a:extLst>
          </p:cNvPr>
          <p:cNvPicPr>
            <a:picLocks noGrp="1" noChangeAspect="1"/>
          </p:cNvPicPr>
          <p:nvPr>
            <p:ph idx="1"/>
          </p:nvPr>
        </p:nvPicPr>
        <p:blipFill>
          <a:blip r:embed="rId2"/>
          <a:stretch>
            <a:fillRect/>
          </a:stretch>
        </p:blipFill>
        <p:spPr>
          <a:xfrm>
            <a:off x="2611808" y="2781747"/>
            <a:ext cx="7620000" cy="1438275"/>
          </a:xfrm>
          <a:prstGeom prst="rect">
            <a:avLst/>
          </a:prstGeom>
        </p:spPr>
      </p:pic>
      <p:pic>
        <p:nvPicPr>
          <p:cNvPr id="5" name="Picture 4">
            <a:extLst>
              <a:ext uri="{FF2B5EF4-FFF2-40B4-BE49-F238E27FC236}">
                <a16:creationId xmlns:a16="http://schemas.microsoft.com/office/drawing/2014/main" id="{EAAE6590-258C-4494-9C38-B4570554C6C7}"/>
              </a:ext>
            </a:extLst>
          </p:cNvPr>
          <p:cNvPicPr>
            <a:picLocks noChangeAspect="1"/>
          </p:cNvPicPr>
          <p:nvPr/>
        </p:nvPicPr>
        <p:blipFill>
          <a:blip r:embed="rId3"/>
          <a:stretch>
            <a:fillRect/>
          </a:stretch>
        </p:blipFill>
        <p:spPr>
          <a:xfrm>
            <a:off x="2405849" y="4919336"/>
            <a:ext cx="8691238" cy="1123950"/>
          </a:xfrm>
          <a:prstGeom prst="rect">
            <a:avLst/>
          </a:prstGeom>
        </p:spPr>
      </p:pic>
    </p:spTree>
    <p:extLst>
      <p:ext uri="{BB962C8B-B14F-4D97-AF65-F5344CB8AC3E}">
        <p14:creationId xmlns:p14="http://schemas.microsoft.com/office/powerpoint/2010/main" val="332459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B04D-B398-4F4F-98C2-D9DD0A636BF6}"/>
              </a:ext>
            </a:extLst>
          </p:cNvPr>
          <p:cNvSpPr>
            <a:spLocks noGrp="1"/>
          </p:cNvSpPr>
          <p:nvPr>
            <p:ph type="title"/>
          </p:nvPr>
        </p:nvSpPr>
        <p:spPr/>
        <p:txBody>
          <a:bodyPr/>
          <a:lstStyle/>
          <a:p>
            <a:pPr algn="ctr"/>
            <a:r>
              <a:rPr lang="en-US" dirty="0"/>
              <a:t>Frame Types:</a:t>
            </a:r>
          </a:p>
        </p:txBody>
      </p:sp>
      <p:sp>
        <p:nvSpPr>
          <p:cNvPr id="3" name="Content Placeholder 2">
            <a:extLst>
              <a:ext uri="{FF2B5EF4-FFF2-40B4-BE49-F238E27FC236}">
                <a16:creationId xmlns:a16="http://schemas.microsoft.com/office/drawing/2014/main" id="{2359525A-B3AE-4539-BD48-95E30FFF79EF}"/>
              </a:ext>
            </a:extLst>
          </p:cNvPr>
          <p:cNvSpPr>
            <a:spLocks noGrp="1"/>
          </p:cNvSpPr>
          <p:nvPr>
            <p:ph idx="1"/>
          </p:nvPr>
        </p:nvSpPr>
        <p:spPr/>
        <p:txBody>
          <a:bodyPr>
            <a:normAutofit fontScale="92500" lnSpcReduction="20000"/>
          </a:bodyPr>
          <a:lstStyle/>
          <a:p>
            <a:r>
              <a:rPr lang="en-US" dirty="0"/>
              <a:t> Based on purpose of frame: - Data frame: a frame containing node data for transmission </a:t>
            </a:r>
          </a:p>
          <a:p>
            <a:r>
              <a:rPr lang="en-US" dirty="0"/>
              <a:t> Remote frame: a frame requesting the transmission of a specific identifier</a:t>
            </a:r>
          </a:p>
          <a:p>
            <a:r>
              <a:rPr lang="en-US" dirty="0"/>
              <a:t> Error frame: a frame transmitted by any node detecting an error – </a:t>
            </a:r>
          </a:p>
          <a:p>
            <a:r>
              <a:rPr lang="en-US" dirty="0"/>
              <a:t>Overload frame: a frame to inject a delay between data or remote frame </a:t>
            </a:r>
          </a:p>
          <a:p>
            <a:pPr marL="6160" indent="0">
              <a:buNone/>
            </a:pPr>
            <a:r>
              <a:rPr lang="en-US" dirty="0"/>
              <a:t>Based on Arbitration field : </a:t>
            </a:r>
          </a:p>
          <a:p>
            <a:r>
              <a:rPr lang="en-US" dirty="0"/>
              <a:t>Standard or Extended  </a:t>
            </a:r>
          </a:p>
          <a:p>
            <a:r>
              <a:rPr lang="en-US" dirty="0"/>
              <a:t>Standard - Extended </a:t>
            </a:r>
          </a:p>
        </p:txBody>
      </p:sp>
    </p:spTree>
    <p:extLst>
      <p:ext uri="{BB962C8B-B14F-4D97-AF65-F5344CB8AC3E}">
        <p14:creationId xmlns:p14="http://schemas.microsoft.com/office/powerpoint/2010/main" val="166552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B4D5-0274-4870-884A-7BE0AC274EDD}"/>
              </a:ext>
            </a:extLst>
          </p:cNvPr>
          <p:cNvSpPr>
            <a:spLocks noGrp="1"/>
          </p:cNvSpPr>
          <p:nvPr>
            <p:ph type="title"/>
          </p:nvPr>
        </p:nvSpPr>
        <p:spPr/>
        <p:txBody>
          <a:bodyPr/>
          <a:lstStyle/>
          <a:p>
            <a:pPr algn="ctr"/>
            <a:r>
              <a:rPr lang="en-US" dirty="0"/>
              <a:t>CAN Protocol: DATA Frame</a:t>
            </a:r>
          </a:p>
        </p:txBody>
      </p:sp>
      <p:sp>
        <p:nvSpPr>
          <p:cNvPr id="3" name="Content Placeholder 2">
            <a:extLst>
              <a:ext uri="{FF2B5EF4-FFF2-40B4-BE49-F238E27FC236}">
                <a16:creationId xmlns:a16="http://schemas.microsoft.com/office/drawing/2014/main" id="{DC8E6885-751B-47C0-BB10-338B1FD53A29}"/>
              </a:ext>
            </a:extLst>
          </p:cNvPr>
          <p:cNvSpPr>
            <a:spLocks noGrp="1"/>
          </p:cNvSpPr>
          <p:nvPr>
            <p:ph idx="1"/>
          </p:nvPr>
        </p:nvSpPr>
        <p:spPr/>
        <p:txBody>
          <a:bodyPr/>
          <a:lstStyle/>
          <a:p>
            <a:pPr marL="6160" indent="0">
              <a:buNone/>
            </a:pPr>
            <a:r>
              <a:rPr lang="en-US" dirty="0"/>
              <a:t>The data frame is the only frame for actual data transmission. There are two message formats:</a:t>
            </a:r>
          </a:p>
          <a:p>
            <a:r>
              <a:rPr lang="en-US" dirty="0"/>
              <a:t>  Standard frame format: with 11 identifier bits</a:t>
            </a:r>
          </a:p>
          <a:p>
            <a:r>
              <a:rPr lang="en-US" dirty="0"/>
              <a:t>  Extended frame format: with 29 identifier bits </a:t>
            </a:r>
          </a:p>
          <a:p>
            <a:pPr marL="6160" indent="0">
              <a:buNone/>
            </a:pPr>
            <a:endParaRPr lang="en-US" dirty="0"/>
          </a:p>
          <a:p>
            <a:pPr marL="6160" indent="0">
              <a:buNone/>
            </a:pPr>
            <a:r>
              <a:rPr lang="en-US" dirty="0"/>
              <a:t>The CAN standard requires that the implementation must accept the base frame format and may accept the extended frame format, but must tolerate the extended frame format.</a:t>
            </a:r>
          </a:p>
        </p:txBody>
      </p:sp>
    </p:spTree>
    <p:extLst>
      <p:ext uri="{BB962C8B-B14F-4D97-AF65-F5344CB8AC3E}">
        <p14:creationId xmlns:p14="http://schemas.microsoft.com/office/powerpoint/2010/main" val="180630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281</TotalTime>
  <Words>1129</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inter-regular</vt:lpstr>
      <vt:lpstr>MS Shell Dlg 2</vt:lpstr>
      <vt:lpstr>Times New Roman</vt:lpstr>
      <vt:lpstr>Wingdings</vt:lpstr>
      <vt:lpstr>Wingdings 3</vt:lpstr>
      <vt:lpstr>Madison</vt:lpstr>
      <vt:lpstr>CAN (Controller Area Network) protocol  presented by P. Pavan Kumar</vt:lpstr>
      <vt:lpstr>CAN (Controller Area Network) protocol </vt:lpstr>
      <vt:lpstr>Applications of CAN protocol </vt:lpstr>
      <vt:lpstr>CAN layered architecture </vt:lpstr>
      <vt:lpstr>PowerPoint Presentation</vt:lpstr>
      <vt:lpstr>-----------------------------------------------------</vt:lpstr>
      <vt:lpstr> Let's understand the structure of the CAN frame.</vt:lpstr>
      <vt:lpstr>Frame Types:</vt:lpstr>
      <vt:lpstr>CAN Protocol: DATA Frame</vt:lpstr>
      <vt:lpstr>-----------------------------------------------------</vt:lpstr>
      <vt:lpstr>-----------------------------------------------------</vt:lpstr>
      <vt:lpstr> CAN Extended Frame Format: </vt:lpstr>
      <vt:lpstr>CAN Characteristics </vt:lpstr>
      <vt:lpstr>Key points learnt from the CAN characteristics </vt:lpstr>
      <vt:lpstr>Advantages and disadvantages of CAN protocol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(Controller Area Network) protocol  presented by P. Pavan Kumar</dc:title>
  <dc:creator>Pavan kumar P</dc:creator>
  <cp:lastModifiedBy>Pavan kumar P</cp:lastModifiedBy>
  <cp:revision>14</cp:revision>
  <dcterms:created xsi:type="dcterms:W3CDTF">2022-09-06T02:34:42Z</dcterms:created>
  <dcterms:modified xsi:type="dcterms:W3CDTF">2022-09-06T09:24:12Z</dcterms:modified>
</cp:coreProperties>
</file>